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8" r:id="rId2"/>
    <p:sldId id="259" r:id="rId3"/>
    <p:sldId id="283" r:id="rId4"/>
    <p:sldId id="288" r:id="rId5"/>
    <p:sldId id="290" r:id="rId6"/>
    <p:sldId id="294" r:id="rId7"/>
    <p:sldId id="292" r:id="rId8"/>
    <p:sldId id="265" r:id="rId9"/>
    <p:sldId id="281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96" y="10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6187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1F3EA-430A-4681-8378-317DB6B3D99F}" type="datetimeFigureOut">
              <a:rPr lang="ru-KZ" smtClean="0"/>
              <a:t>01/17/2025</a:t>
            </a:fld>
            <a:endParaRPr lang="ru-K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K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8CB808-D394-4807-828A-9080B2AB927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904661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8CB808-D394-4807-828A-9080B2AB9279}" type="slidenum">
              <a:rPr lang="ru-KZ" smtClean="0"/>
              <a:t>6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7164287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8CB808-D394-4807-828A-9080B2AB9279}" type="slidenum">
              <a:rPr lang="ru-KZ" smtClean="0"/>
              <a:t>7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512377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A22D9-1D0E-46F7-8476-C7D22388972F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031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8CB808-D394-4807-828A-9080B2AB9279}" type="slidenum">
              <a:rPr lang="ru-KZ" smtClean="0"/>
              <a:t>9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090426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0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8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3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1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8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3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5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6" Type="http://schemas.openxmlformats.org/officeDocument/2006/relationships/image" Target="../media/image2.png"/><Relationship Id="rId5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6" Type="http://schemas.openxmlformats.org/officeDocument/2006/relationships/image" Target="../media/image7.png"/><Relationship Id="rId11" Type="http://schemas.openxmlformats.org/officeDocument/2006/relationships/image" Target="../media/image2.png"/><Relationship Id="rId10" Type="http://schemas.openxmlformats.org/officeDocument/2006/relationships/image" Target="../media/image11.png"/><Relationship Id="rId9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7.png"/><Relationship Id="rId12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10" Type="http://schemas.openxmlformats.org/officeDocument/2006/relationships/image" Target="../media/image20.png"/><Relationship Id="rId4" Type="http://schemas.openxmlformats.org/officeDocument/2006/relationships/audio" Target="../media/audio1.wav"/><Relationship Id="rId9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2697" y="2559099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Пәні: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52697" y="3470256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Сынып: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52697" y="4381413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2697" y="5292570"/>
            <a:ext cx="51433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Ұстаздың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аты-жөні: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88382" y="2538188"/>
            <a:ext cx="41290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математика</a:t>
            </a:r>
            <a:endParaRPr lang="ru-RU" sz="36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988383" y="3449345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88383" y="4357974"/>
            <a:ext cx="29010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</a:t>
            </a:r>
            <a:endParaRPr lang="ru-RU" sz="3600" dirty="0">
              <a:solidFill>
                <a:srgbClr val="0070C0"/>
              </a:solidFill>
            </a:endParaRPr>
          </a:p>
          <a:p>
            <a:endParaRPr lang="ru-RU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53"/>
    </mc:Choice>
    <mc:Fallback xmlns="">
      <p:transition spd="slow" advTm="6653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514906" y="710214"/>
            <a:ext cx="12955862" cy="1399499"/>
          </a:xfrm>
        </p:spPr>
        <p:txBody>
          <a:bodyPr>
            <a:noAutofit/>
          </a:bodyPr>
          <a:lstStyle/>
          <a:p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Жай бөлшектерді ортақ бөлімге келтіру. </a:t>
            </a:r>
            <a:b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36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039" y="2172792"/>
            <a:ext cx="11113921" cy="2945037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ru-RU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 сабақта:</a:t>
            </a:r>
          </a:p>
          <a:p>
            <a:pPr marL="360000" lvl="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Жай бөлшектерді ортақ бөлімге келтіру алгоритімімен танысасыздар;</a:t>
            </a:r>
          </a:p>
          <a:p>
            <a:pPr marL="360000" lvl="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Жай бөлшектерді ортақ бөлімге келтіруді үйренесіздер.</a:t>
            </a:r>
          </a:p>
          <a:p>
            <a:pPr marL="360000" lvl="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kk-KZ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60000" lvl="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60000" lvl="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403" y="5034601"/>
            <a:ext cx="1572597" cy="193000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27148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864"/>
    </mc:Choice>
    <mc:Fallback xmlns="">
      <p:transition spd="slow" advTm="1686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02715" y="1325307"/>
                <a:ext cx="11386570" cy="4861303"/>
              </a:xfrm>
            </p:spPr>
            <p:txBody>
              <a:bodyPr>
                <a:noAutofit/>
              </a:bodyPr>
              <a:lstStyle/>
              <a:p>
                <a:pPr lvl="0" indent="-360000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Жай бөлшектің негізгі қасиетін пайдаланып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𝟒</m:t>
                        </m:r>
                      </m:num>
                      <m:den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бөлшегін бөлімі </a:t>
                </a:r>
                <a:r>
                  <a:rPr lang="en-US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</a:t>
                </a:r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21-ге тең бөлшекке түрлендірейік</a:t>
                </a:r>
              </a:p>
              <a:p>
                <a:pPr lvl="0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𝟒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𝟕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 </m:t>
                        </m:r>
                      </m:den>
                    </m:f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𝟒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∙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𝟑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𝟕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∙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𝟑</m:t>
                        </m:r>
                      </m:den>
                    </m:f>
                    <m:r>
                      <a:rPr lang="en-US" sz="3600" b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36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𝟏𝟐</m:t>
                        </m:r>
                      </m:num>
                      <m:den>
                        <m:r>
                          <a:rPr lang="en-US" sz="36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𝟐𝟏</m:t>
                        </m:r>
                      </m:den>
                    </m:f>
                  </m:oMath>
                </a14:m>
                <a:endParaRPr lang="en-US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 indent="-360000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Мұндағы,   3  саны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  </m:t>
                        </m:r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𝟒</m:t>
                        </m:r>
                      </m:num>
                      <m:den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  </m:t>
                        </m:r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бөлшегінің толықтауыш көбейткіші деп аталады.</a:t>
                </a:r>
              </a:p>
            </p:txBody>
          </p:sp>
        </mc:Choice>
        <mc:Fallback xmlns=""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02715" y="1325307"/>
                <a:ext cx="11386570" cy="4861303"/>
              </a:xfrm>
              <a:blipFill>
                <a:blip r:embed="rId5"/>
                <a:stretch>
                  <a:fillRect l="-803" r="-857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6501" y="5425054"/>
            <a:ext cx="1167585" cy="1432946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F439F872-CC26-71A8-C770-B8BE5D5CC78F}"/>
              </a:ext>
            </a:extLst>
          </p:cNvPr>
          <p:cNvSpPr txBox="1">
            <a:spLocks/>
          </p:cNvSpPr>
          <p:nvPr/>
        </p:nvSpPr>
        <p:spPr>
          <a:xfrm>
            <a:off x="-523784" y="204509"/>
            <a:ext cx="12955862" cy="13994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Жай бөлшектерді ортақ бөлімге келтіру. </a:t>
            </a:r>
            <a:b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36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56025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930"/>
    </mc:Choice>
    <mc:Fallback xmlns="">
      <p:transition spd="slow" advTm="2793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02715" y="1861138"/>
                <a:ext cx="11386570" cy="4861303"/>
              </a:xfrm>
            </p:spPr>
            <p:txBody>
              <a:bodyPr>
                <a:noAutofit/>
              </a:bodyPr>
              <a:lstStyle/>
              <a:p>
                <a:pPr lvl="0" indent="-360000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Бөлшекті жаңа бөлімге келтіру үшін оның алымын да, бөлімін де көбейтетін сан толықтауыш көбейткіш деп аталады.</a:t>
                </a:r>
              </a:p>
              <a:p>
                <a:pPr indent="-360000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Берілген бөлшектің толықтауыш көбейткішін табу үшін, жаңа бөлімді сол бөлшектің алғашқы бөліміне бөлу керек.</a:t>
                </a:r>
              </a:p>
              <a:p>
                <a:pPr lvl="0" indent="-360000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Есептеулерде толықтауыш көбейткіш сәйкес бөлшектің алымының үстіне жазылады: </a:t>
                </a:r>
              </a:p>
              <a:p>
                <a:pPr lvl="0"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𝟒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𝟕</m:t>
                          </m:r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 </m:t>
                          </m:r>
                        </m:den>
                      </m:f>
                      <m:r>
                        <a:rPr lang="en-US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𝟒</m:t>
                          </m:r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∙</m:t>
                          </m:r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𝟑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𝟕</m:t>
                          </m:r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∙</m:t>
                          </m:r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𝟑</m:t>
                          </m:r>
                        </m:den>
                      </m:f>
                      <m:r>
                        <a:rPr lang="en-US" b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𝟏𝟐</m:t>
                          </m:r>
                        </m:num>
                        <m:den>
                          <m:r>
                            <a:rPr lang="en-US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𝟐𝟏</m:t>
                          </m:r>
                        </m:den>
                      </m:f>
                      <m:r>
                        <a:rPr lang="en-US" b="1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 </m:t>
                      </m:r>
                    </m:oMath>
                  </m:oMathPara>
                </a14:m>
                <a:endParaRPr lang="kk-KZ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02715" y="1861138"/>
                <a:ext cx="11386570" cy="4861303"/>
              </a:xfrm>
              <a:blipFill>
                <a:blip r:embed="rId5"/>
                <a:stretch>
                  <a:fillRect l="-803" t="-1003" r="-857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6501" y="5425054"/>
            <a:ext cx="1167585" cy="1432946"/>
          </a:xfrm>
          <a:prstGeom prst="rect">
            <a:avLst/>
          </a:prstGeom>
        </p:spPr>
      </p:pic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A0A05E49-2834-C925-AC52-1891C9B6FEA5}"/>
              </a:ext>
            </a:extLst>
          </p:cNvPr>
          <p:cNvSpPr txBox="1">
            <a:spLocks/>
          </p:cNvSpPr>
          <p:nvPr/>
        </p:nvSpPr>
        <p:spPr>
          <a:xfrm>
            <a:off x="-559294" y="461639"/>
            <a:ext cx="12955862" cy="13994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Жай бөлшектерді ортақ бөлімге келтіру. </a:t>
            </a:r>
            <a:b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36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" name="Прямая соединительная линия 1">
            <a:extLst>
              <a:ext uri="{FF2B5EF4-FFF2-40B4-BE49-F238E27FC236}">
                <a16:creationId xmlns:a16="http://schemas.microsoft.com/office/drawing/2014/main" id="{8AC69D51-41AB-3590-894D-34AEFCB18817}"/>
              </a:ext>
            </a:extLst>
          </p:cNvPr>
          <p:cNvCxnSpPr/>
          <p:nvPr/>
        </p:nvCxnSpPr>
        <p:spPr>
          <a:xfrm flipH="1">
            <a:off x="5041474" y="4691778"/>
            <a:ext cx="205835" cy="1231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83F3A96E-02AC-676A-2A79-908ADB702162}"/>
              </a:ext>
            </a:extLst>
          </p:cNvPr>
          <p:cNvSpPr txBox="1"/>
          <p:nvPr/>
        </p:nvSpPr>
        <p:spPr>
          <a:xfrm>
            <a:off x="4945623" y="444558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7274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416"/>
    </mc:Choice>
    <mc:Fallback xmlns="">
      <p:transition spd="slow" advTm="2941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8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2715" y="1325307"/>
            <a:ext cx="11386570" cy="4861303"/>
          </a:xfrm>
        </p:spPr>
        <p:txBody>
          <a:bodyPr>
            <a:noAutofit/>
          </a:bodyPr>
          <a:lstStyle/>
          <a:p>
            <a:pPr lvl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Жай бөлшектерді ең кіші ортақ бөлімге келтіру үшін :</a:t>
            </a:r>
          </a:p>
          <a:p>
            <a:pPr lvl="0" indent="-360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Жай бөлшектердің бөлімдерінің ең кіші ортақ еселігін табу керек;</a:t>
            </a:r>
          </a:p>
          <a:p>
            <a:pPr lvl="0" indent="-360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Ең кіші ортақ еселікті әрбір жай бөлшектің бөліміне бөліп, әрқайсысының толықтауыш көбейткішін табу керек;</a:t>
            </a:r>
          </a:p>
          <a:p>
            <a:pPr lvl="0" indent="-360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Әрбір жай бөлшектің алымы мен бөлімін толықтауыш көбейткішке көбейту керек.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6501" y="5425054"/>
            <a:ext cx="1167585" cy="1432946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A25B364A-1B23-6860-3CDA-9DE23ADE3F5A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0" y="946720"/>
            <a:ext cx="11958638" cy="619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Жай бөлшектерді ортақ бөлімге келтіру. </a:t>
            </a:r>
            <a:b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36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3638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424"/>
    </mc:Choice>
    <mc:Fallback xmlns="">
      <p:transition spd="slow" advTm="2742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8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F27CBCA-333F-60B4-5DBF-4117CE188645}"/>
              </a:ext>
            </a:extLst>
          </p:cNvPr>
          <p:cNvSpPr/>
          <p:nvPr/>
        </p:nvSpPr>
        <p:spPr>
          <a:xfrm>
            <a:off x="483155" y="311008"/>
            <a:ext cx="1122569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7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1-мысал. </a:t>
            </a:r>
            <a:r>
              <a:rPr lang="kk-KZ" sz="27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Жай бөлшектерді ең кіші ортақ бөлімге келтіріңіз</a:t>
            </a:r>
            <a:endParaRPr lang="en-US" sz="27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2B7AD60-ED1F-6F05-A071-6C00204EFB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0476" y="149313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K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635E9FA-4D9A-45E4-965E-4A6FAF2B10DF}"/>
                  </a:ext>
                </a:extLst>
              </p:cNvPr>
              <p:cNvSpPr txBox="1"/>
              <p:nvPr/>
            </p:nvSpPr>
            <p:spPr>
              <a:xfrm>
                <a:off x="706056" y="1184203"/>
                <a:ext cx="2588850" cy="7981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kk-KZ" sz="36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3600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3600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𝟏</m:t>
                        </m:r>
                      </m:num>
                      <m:den>
                        <m:r>
                          <a:rPr lang="kk-KZ" sz="3600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𝟒</m:t>
                        </m:r>
                      </m:den>
                    </m:f>
                    <m:r>
                      <a:rPr lang="kk-KZ" sz="3600" b="1" i="1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және </m:t>
                    </m:r>
                    <m:f>
                      <m:fPr>
                        <m:ctrlPr>
                          <a:rPr lang="kk-KZ" sz="3600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3600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𝟑</m:t>
                        </m:r>
                      </m:num>
                      <m:den>
                        <m:r>
                          <a:rPr lang="kk-KZ" sz="3600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kk-KZ" sz="36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endParaRPr lang="ru-KZ" sz="36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635E9FA-4D9A-45E4-965E-4A6FAF2B10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056" y="1184203"/>
                <a:ext cx="2588850" cy="798104"/>
              </a:xfrm>
              <a:prstGeom prst="rect">
                <a:avLst/>
              </a:prstGeom>
              <a:blipFill>
                <a:blip r:embed="rId6"/>
                <a:stretch>
                  <a:fillRect l="-10824" t="-4580" b="-16794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3246872-03F8-ED86-87BA-773D075B0869}"/>
                  </a:ext>
                </a:extLst>
              </p:cNvPr>
              <p:cNvSpPr txBox="1"/>
              <p:nvPr/>
            </p:nvSpPr>
            <p:spPr>
              <a:xfrm>
                <a:off x="1385011" y="2588801"/>
                <a:ext cx="1116084" cy="1125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6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ru-RU" sz="3600" b="1" i="1" smtClean="0">
                              <a:latin typeface="Cambria Math" panose="02040503050406030204" pitchFamily="18" charset="0"/>
                            </a:rPr>
                            <m:t>𝟐𝟖</m:t>
                          </m:r>
                        </m:den>
                      </m:f>
                    </m:oMath>
                  </m:oMathPara>
                </a14:m>
                <a:endParaRPr lang="ru-KZ" sz="36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3246872-03F8-ED86-87BA-773D075B08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5011" y="2588801"/>
                <a:ext cx="1116084" cy="1125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24E8C1EF-9D12-77C5-12B0-352DBF541EEB}"/>
              </a:ext>
            </a:extLst>
          </p:cNvPr>
          <p:cNvSpPr txBox="1"/>
          <p:nvPr/>
        </p:nvSpPr>
        <p:spPr>
          <a:xfrm>
            <a:off x="2625453" y="2828579"/>
            <a:ext cx="133934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/>
              <a:t>ж</a:t>
            </a:r>
            <a:r>
              <a:rPr lang="kk-KZ" sz="3600" dirty="0"/>
              <a:t>әне</a:t>
            </a:r>
            <a:endParaRPr lang="ru-KZ" sz="36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FC8FEF4-8E75-7884-A722-EE1933054F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83838" y="153935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K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E128997-F79D-B0E3-E7A6-50053D6BA2C9}"/>
                  </a:ext>
                </a:extLst>
              </p:cNvPr>
              <p:cNvSpPr txBox="1"/>
              <p:nvPr/>
            </p:nvSpPr>
            <p:spPr>
              <a:xfrm>
                <a:off x="713072" y="2607694"/>
                <a:ext cx="872034" cy="10371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KZ" sz="3600" i="1" smtClean="0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kk-KZ" sz="3600" b="0" i="1" smtClean="0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ru-RU" sz="3600" b="0" i="1" smtClean="0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4</m:t>
                          </m:r>
                        </m:den>
                      </m:f>
                      <m:r>
                        <a:rPr lang="ru-RU" sz="3600" b="0" dirty="0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</m:oMath>
                  </m:oMathPara>
                </a14:m>
                <a:endParaRPr lang="ru-KZ" sz="36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E128997-F79D-B0E3-E7A6-50053D6BA2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072" y="2607694"/>
                <a:ext cx="872034" cy="1037143"/>
              </a:xfrm>
              <a:prstGeom prst="rect">
                <a:avLst/>
              </a:prstGeom>
              <a:blipFill>
                <a:blip r:embed="rId8"/>
                <a:stretch>
                  <a:fillRect l="-699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3C79D49A-6FDE-E68C-F34A-269776BF4136}"/>
              </a:ext>
            </a:extLst>
          </p:cNvPr>
          <p:cNvSpPr txBox="1"/>
          <p:nvPr/>
        </p:nvSpPr>
        <p:spPr>
          <a:xfrm>
            <a:off x="3861301" y="1306513"/>
            <a:ext cx="295864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3600" dirty="0"/>
              <a:t>ЕКОЕ(4;7)</a:t>
            </a:r>
            <a:r>
              <a:rPr lang="ru-RU" sz="3600" dirty="0"/>
              <a:t>=28</a:t>
            </a:r>
            <a:endParaRPr lang="ru-KZ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35B405B-A334-BA58-D1D3-C10D714E4E85}"/>
                  </a:ext>
                </a:extLst>
              </p:cNvPr>
              <p:cNvSpPr txBox="1"/>
              <p:nvPr/>
            </p:nvSpPr>
            <p:spPr>
              <a:xfrm>
                <a:off x="4310996" y="2570714"/>
                <a:ext cx="1336789" cy="11310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KZ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kk-KZ" sz="36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ru-KZ" sz="3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KZ" sz="3600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35B405B-A334-BA58-D1D3-C10D714E4E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0996" y="2570714"/>
                <a:ext cx="1336789" cy="113101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12B0249F-D479-D525-BC52-BE398C513AE9}"/>
                  </a:ext>
                </a:extLst>
              </p:cNvPr>
              <p:cNvSpPr txBox="1"/>
              <p:nvPr/>
            </p:nvSpPr>
            <p:spPr>
              <a:xfrm>
                <a:off x="5340622" y="2561527"/>
                <a:ext cx="1174192" cy="11294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KZ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3600" b="1" i="1" smtClean="0">
                              <a:latin typeface="Cambria Math" panose="02040503050406030204" pitchFamily="18" charset="0"/>
                            </a:rPr>
                            <m:t>𝟏𝟐</m:t>
                          </m:r>
                        </m:num>
                        <m:den>
                          <m:r>
                            <a:rPr lang="kk-KZ" sz="3600" b="1" i="1" smtClean="0">
                              <a:latin typeface="Cambria Math" panose="02040503050406030204" pitchFamily="18" charset="0"/>
                            </a:rPr>
                            <m:t>𝟐𝟖</m:t>
                          </m:r>
                        </m:den>
                      </m:f>
                    </m:oMath>
                  </m:oMathPara>
                </a14:m>
                <a:endParaRPr lang="ru-KZ" sz="3600" b="1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12B0249F-D479-D525-BC52-BE398C513A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0622" y="2561527"/>
                <a:ext cx="1174192" cy="112947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DC0B449D-0F1E-EE1D-914E-54A7E8DADE7D}"/>
              </a:ext>
            </a:extLst>
          </p:cNvPr>
          <p:cNvCxnSpPr/>
          <p:nvPr/>
        </p:nvCxnSpPr>
        <p:spPr>
          <a:xfrm flipV="1">
            <a:off x="637708" y="2537844"/>
            <a:ext cx="28803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43C4D693-59BD-9397-C9CA-6FF5EBECE00C}"/>
              </a:ext>
            </a:extLst>
          </p:cNvPr>
          <p:cNvCxnSpPr/>
          <p:nvPr/>
        </p:nvCxnSpPr>
        <p:spPr>
          <a:xfrm flipV="1">
            <a:off x="4473593" y="2570714"/>
            <a:ext cx="28803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E7C82B8-5F6F-460C-C0D5-343DAF65EB03}"/>
              </a:ext>
            </a:extLst>
          </p:cNvPr>
          <p:cNvSpPr txBox="1"/>
          <p:nvPr/>
        </p:nvSpPr>
        <p:spPr>
          <a:xfrm>
            <a:off x="4401585" y="2376861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635920-088F-8117-E8C2-CDE8B29D26F0}"/>
              </a:ext>
            </a:extLst>
          </p:cNvPr>
          <p:cNvSpPr txBox="1"/>
          <p:nvPr/>
        </p:nvSpPr>
        <p:spPr>
          <a:xfrm>
            <a:off x="601606" y="2343732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7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BC39EC1-70C1-E4E0-FC45-F5A0762694D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6501" y="5425054"/>
            <a:ext cx="1167585" cy="143294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32903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855"/>
    </mc:Choice>
    <mc:Fallback xmlns="">
      <p:transition spd="slow" advTm="42855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D7E74FC3-9758-2F8E-85FB-9AE2B03C7BC2}"/>
                  </a:ext>
                </a:extLst>
              </p:cNvPr>
              <p:cNvSpPr/>
              <p:nvPr/>
            </p:nvSpPr>
            <p:spPr>
              <a:xfrm>
                <a:off x="483154" y="311008"/>
                <a:ext cx="11708846" cy="11142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kk-KZ" sz="2800" b="1" dirty="0">
                    <a:solidFill>
                      <a:srgbClr val="0070C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1-тапсырма.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27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27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𝟑</m:t>
                        </m:r>
                      </m:num>
                      <m:den>
                        <m:r>
                          <a:rPr lang="kk-KZ" sz="27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𝟒</m:t>
                        </m:r>
                      </m:den>
                    </m:f>
                    <m:r>
                      <a:rPr lang="kk-KZ" sz="27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,</m:t>
                    </m:r>
                    <m:f>
                      <m:fPr>
                        <m:ctrlPr>
                          <a:rPr lang="kk-KZ" sz="27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27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𝟓</m:t>
                        </m:r>
                      </m:num>
                      <m:den>
                        <m:r>
                          <a:rPr lang="kk-KZ" sz="27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𝟖</m:t>
                        </m:r>
                      </m:den>
                    </m:f>
                    <m:r>
                      <a:rPr lang="kk-KZ" sz="27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және </m:t>
                    </m:r>
                    <m:f>
                      <m:fPr>
                        <m:ctrlPr>
                          <a:rPr lang="kk-KZ" sz="27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27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𝟏𝟕</m:t>
                        </m:r>
                      </m:num>
                      <m:den>
                        <m:r>
                          <a:rPr lang="kk-KZ" sz="27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𝟑𝟐</m:t>
                        </m:r>
                      </m:den>
                    </m:f>
                    <m:r>
                      <a:rPr lang="kk-KZ" sz="27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 бөл</m:t>
                    </m:r>
                    <m:r>
                      <a:rPr lang="kk-KZ" sz="27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ш</m:t>
                    </m:r>
                    <m:r>
                      <a:rPr lang="kk-KZ" sz="27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ектерін ең кіші ортақ бөлімге келтіріңіз</m:t>
                    </m:r>
                  </m:oMath>
                </a14:m>
                <a:endParaRPr lang="kk-KZ" sz="27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just"/>
                <a:r>
                  <a:rPr lang="kk-KZ" sz="27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endParaRPr lang="en-US" sz="27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D7E74FC3-9758-2F8E-85FB-9AE2B03C7B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154" y="311008"/>
                <a:ext cx="11708846" cy="1114279"/>
              </a:xfrm>
              <a:prstGeom prst="rect">
                <a:avLst/>
              </a:prstGeom>
              <a:blipFill>
                <a:blip r:embed="rId5"/>
                <a:stretch>
                  <a:fillRect l="-1041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Таблица 3">
                <a:extLst>
                  <a:ext uri="{FF2B5EF4-FFF2-40B4-BE49-F238E27FC236}">
                    <a16:creationId xmlns:a16="http://schemas.microsoft.com/office/drawing/2014/main" id="{BE5D37F7-6A57-43E2-4558-91446FAF924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45125802"/>
                  </p:ext>
                </p:extLst>
              </p:nvPr>
            </p:nvGraphicFramePr>
            <p:xfrm>
              <a:off x="607126" y="1352608"/>
              <a:ext cx="10977748" cy="4453832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548887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548887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323436">
                    <a:tc>
                      <a:txBody>
                        <a:bodyPr/>
                        <a:lstStyle/>
                        <a:p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1.  ЕКОЕ (4; 8; 32)= 32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1)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Берілген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бөлшектердің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бөлімдерінің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ең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кіші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ортақ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еселігін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табу керек. Сол сан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берілген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бөлшектердің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ең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кіші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ортақ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бөлімі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болады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345540">
                    <a:tc>
                      <a:txBody>
                        <a:bodyPr/>
                        <a:lstStyle/>
                        <a:p>
                          <a:pPr marL="342900" indent="-342900">
                            <a:buAutoNum type="arabicPeriod" startAt="2"/>
                          </a:pP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32:4 = 8</a:t>
                          </a:r>
                        </a:p>
                        <a:p>
                          <a:pPr marL="0" indent="0">
                            <a:buNone/>
                          </a:pP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     32:8 = 4</a:t>
                          </a:r>
                        </a:p>
                        <a:p>
                          <a:pPr marL="0" indent="0">
                            <a:buNone/>
                          </a:pP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     32:32 = 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2)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Ең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кіші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ортақ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бөлімді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бөлшектердің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бөлімдеріне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бөліп,олардың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әрқайсысының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толықтауыш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көбейткішін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табу керек;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784856">
                    <a:tc>
                      <a:txBody>
                        <a:bodyPr/>
                        <a:lstStyle/>
                        <a:p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3. </a:t>
                          </a:r>
                        </a:p>
                        <a:p>
                          <a:endParaRPr lang="ru-RU" sz="2000" b="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  </a:t>
                          </a:r>
                          <a:r>
                            <a:rPr lang="ru-RU" sz="28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28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kk-KZ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kk-KZ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ru-RU" sz="2800" b="0" dirty="0">
                              <a:solidFill>
                                <a:schemeClr val="tx1"/>
                              </a:solidFill>
                            </a:rPr>
                            <a:t>  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kk-KZ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24</m:t>
                                  </m:r>
                                </m:num>
                                <m:den>
                                  <m:r>
                                    <a:rPr lang="kk-KZ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32</m:t>
                                  </m:r>
                                </m:den>
                              </m:f>
                            </m:oMath>
                          </a14:m>
                          <a:r>
                            <a:rPr lang="ru-RU" sz="2800" b="0" dirty="0">
                              <a:solidFill>
                                <a:schemeClr val="tx1"/>
                              </a:solidFill>
                            </a:rPr>
                            <a:t>        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28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kk-KZ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kk-KZ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r>
                            <a:rPr lang="ru-RU" sz="2800" b="0" dirty="0">
                              <a:solidFill>
                                <a:schemeClr val="tx1"/>
                              </a:solidFill>
                            </a:rPr>
                            <a:t> =</a:t>
                          </a:r>
                          <a:r>
                            <a:rPr lang="ru-RU" sz="2800" b="0" baseline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8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28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kk-KZ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20</m:t>
                                  </m:r>
                                </m:num>
                                <m:den>
                                  <m:r>
                                    <a:rPr lang="kk-KZ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32</m:t>
                                  </m:r>
                                </m:den>
                              </m:f>
                            </m:oMath>
                          </a14:m>
                          <a:r>
                            <a:rPr lang="ru-RU" sz="2800" b="0" dirty="0">
                              <a:solidFill>
                                <a:schemeClr val="tx1"/>
                              </a:solidFill>
                            </a:rPr>
                            <a:t>     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kk-KZ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17</m:t>
                                  </m:r>
                                </m:num>
                                <m:den>
                                  <m:r>
                                    <a:rPr lang="kk-KZ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32</m:t>
                                  </m:r>
                                </m:den>
                              </m:f>
                            </m:oMath>
                          </a14:m>
                          <a:r>
                            <a:rPr lang="ru-RU" sz="2800" b="0" dirty="0">
                              <a:solidFill>
                                <a:schemeClr val="tx1"/>
                              </a:solidFill>
                            </a:rPr>
                            <a:t> =</a:t>
                          </a:r>
                          <a:r>
                            <a:rPr lang="ru-RU" sz="2800" b="0" baseline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8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28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kk-KZ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17</m:t>
                                  </m:r>
                                </m:num>
                                <m:den>
                                  <m:r>
                                    <a:rPr lang="kk-KZ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32</m:t>
                                  </m:r>
                                </m:den>
                              </m:f>
                            </m:oMath>
                          </a14:m>
                          <a:endParaRPr lang="ru-RU" sz="28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3)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Әрбір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бөлшектің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алымы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мен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бөлімін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сол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бөлшектердің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толықтауыш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көбейткішіне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көбейту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керек</a:t>
                          </a:r>
                        </a:p>
                        <a:p>
                          <a:endParaRPr lang="ru-RU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Таблица 3">
                <a:extLst>
                  <a:ext uri="{FF2B5EF4-FFF2-40B4-BE49-F238E27FC236}">
                    <a16:creationId xmlns:a16="http://schemas.microsoft.com/office/drawing/2014/main" id="{BE5D37F7-6A57-43E2-4558-91446FAF924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45125802"/>
                  </p:ext>
                </p:extLst>
              </p:nvPr>
            </p:nvGraphicFramePr>
            <p:xfrm>
              <a:off x="607126" y="1352608"/>
              <a:ext cx="10977748" cy="4453832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548887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548887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323436">
                    <a:tc>
                      <a:txBody>
                        <a:bodyPr/>
                        <a:lstStyle/>
                        <a:p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1.  ЕКОЕ (4; 8; 32)= 32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1)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Берілген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бөлшектердің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бөлімдерінің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ең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кіші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ортақ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еселігін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табу керек. Сол сан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берілген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бөлшектердің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ең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кіші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ортақ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бөлімі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болады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345540">
                    <a:tc>
                      <a:txBody>
                        <a:bodyPr/>
                        <a:lstStyle/>
                        <a:p>
                          <a:pPr marL="342900" indent="-342900">
                            <a:buAutoNum type="arabicPeriod" startAt="2"/>
                          </a:pP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32:4 = 8</a:t>
                          </a:r>
                        </a:p>
                        <a:p>
                          <a:pPr marL="0" indent="0">
                            <a:buNone/>
                          </a:pP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     32:8 = 4</a:t>
                          </a:r>
                        </a:p>
                        <a:p>
                          <a:pPr marL="0" indent="0">
                            <a:buNone/>
                          </a:pP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     32:32 = 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2)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Ең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кіші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ортақ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бөлімді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бөлшектердің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бөлімдеріне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бөліп,олардың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әрқайсысының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толықтауыш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көбейткішін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табу керек;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784856"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111" t="-151536" r="-100222" b="-6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3)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Әрбір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бөлшектің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алымы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мен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бөлімін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сол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бөлшектердің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толықтауыш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көбейткішіне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chemeClr val="tx1"/>
                              </a:solidFill>
                            </a:rPr>
                            <a:t>көбейту</a:t>
                          </a:r>
                          <a:r>
                            <a:rPr lang="ru-RU" sz="2000" b="0" dirty="0">
                              <a:solidFill>
                                <a:schemeClr val="tx1"/>
                              </a:solidFill>
                            </a:rPr>
                            <a:t> керек</a:t>
                          </a:r>
                        </a:p>
                        <a:p>
                          <a:endParaRPr lang="ru-RU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E9997C30-28FC-582D-2C42-6D396C70C860}"/>
              </a:ext>
            </a:extLst>
          </p:cNvPr>
          <p:cNvCxnSpPr/>
          <p:nvPr/>
        </p:nvCxnSpPr>
        <p:spPr>
          <a:xfrm flipV="1">
            <a:off x="781724" y="4650108"/>
            <a:ext cx="28803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73F175AA-C85A-356F-792E-184EE7CB4F69}"/>
              </a:ext>
            </a:extLst>
          </p:cNvPr>
          <p:cNvCxnSpPr/>
          <p:nvPr/>
        </p:nvCxnSpPr>
        <p:spPr>
          <a:xfrm flipV="1">
            <a:off x="4001180" y="4576008"/>
            <a:ext cx="28803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28AD6ECC-3DF2-DD9C-0A0B-29A900272DAE}"/>
              </a:ext>
            </a:extLst>
          </p:cNvPr>
          <p:cNvCxnSpPr/>
          <p:nvPr/>
        </p:nvCxnSpPr>
        <p:spPr>
          <a:xfrm flipV="1">
            <a:off x="2463460" y="4635060"/>
            <a:ext cx="28803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A2F1A29-A978-473B-5997-548C0D23772D}"/>
              </a:ext>
            </a:extLst>
          </p:cNvPr>
          <p:cNvSpPr txBox="1"/>
          <p:nvPr/>
        </p:nvSpPr>
        <p:spPr>
          <a:xfrm>
            <a:off x="754006" y="4450394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8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F6904F-C667-5894-C6AF-E2D29D6BB366}"/>
              </a:ext>
            </a:extLst>
          </p:cNvPr>
          <p:cNvSpPr txBox="1"/>
          <p:nvPr/>
        </p:nvSpPr>
        <p:spPr>
          <a:xfrm>
            <a:off x="3907474" y="4420969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9D00CAD-2AA8-7324-2E63-C4F5BA961E7C}"/>
              </a:ext>
            </a:extLst>
          </p:cNvPr>
          <p:cNvSpPr txBox="1"/>
          <p:nvPr/>
        </p:nvSpPr>
        <p:spPr>
          <a:xfrm>
            <a:off x="2412035" y="4450394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355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17"/>
    </mc:Choice>
    <mc:Fallback xmlns="">
      <p:transition spd="slow" advTm="100017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лнце 3"/>
          <p:cNvSpPr/>
          <p:nvPr/>
        </p:nvSpPr>
        <p:spPr>
          <a:xfrm>
            <a:off x="4784513" y="2534113"/>
            <a:ext cx="3384376" cy="3015952"/>
          </a:xfrm>
          <a:prstGeom prst="sun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rgbClr val="FF0000"/>
                </a:solidFill>
              </a:rPr>
              <a:t>45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Облако 4"/>
              <p:cNvSpPr/>
              <p:nvPr/>
            </p:nvSpPr>
            <p:spPr>
              <a:xfrm>
                <a:off x="2036912" y="1772816"/>
                <a:ext cx="3312368" cy="1703606"/>
              </a:xfrm>
              <a:prstGeom prst="cloud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4000" b="1" i="1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kk-KZ" sz="4000" b="1" i="1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ru-RU" sz="4000" b="1" i="1">
                        <a:latin typeface="Cambria Math"/>
                      </a:rPr>
                      <m:t> </m:t>
                    </m:r>
                  </m:oMath>
                </a14:m>
                <a:r>
                  <a:rPr lang="ru-RU" sz="4000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?</m:t>
                        </m:r>
                      </m:num>
                      <m:den>
                        <m:r>
                          <a:rPr lang="kk-KZ" sz="4000" b="1" i="1">
                            <a:latin typeface="Cambria Math" panose="02040503050406030204" pitchFamily="18" charset="0"/>
                          </a:rPr>
                          <m:t>𝟒𝟓</m:t>
                        </m:r>
                      </m:den>
                    </m:f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5" name="Облако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6912" y="1772816"/>
                <a:ext cx="3312368" cy="1703606"/>
              </a:xfrm>
              <a:prstGeom prst="cloud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Облако 5"/>
              <p:cNvSpPr/>
              <p:nvPr/>
            </p:nvSpPr>
            <p:spPr>
              <a:xfrm>
                <a:off x="7715672" y="1073413"/>
                <a:ext cx="2952328" cy="2096616"/>
              </a:xfrm>
              <a:prstGeom prst="cloud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600" b="1" i="1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3600" b="1" i="1">
                            <a:latin typeface="Cambria Math"/>
                          </a:rPr>
                          <m:t>𝟗</m:t>
                        </m:r>
                      </m:den>
                    </m:f>
                    <m:r>
                      <a:rPr lang="ru-RU" sz="3600" b="1" i="1">
                        <a:latin typeface="Cambria Math"/>
                      </a:rPr>
                      <m:t> </m:t>
                    </m:r>
                  </m:oMath>
                </a14:m>
                <a:r>
                  <a:rPr lang="ru-RU" sz="3600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?</m:t>
                        </m:r>
                      </m:num>
                      <m:den>
                        <m:r>
                          <a:rPr lang="kk-KZ" sz="3600" b="1" i="1">
                            <a:latin typeface="Cambria Math" panose="02040503050406030204" pitchFamily="18" charset="0"/>
                          </a:rPr>
                          <m:t>𝟒𝟓</m:t>
                        </m:r>
                      </m:den>
                    </m:f>
                  </m:oMath>
                </a14:m>
                <a:r>
                  <a:rPr lang="ru-RU" sz="3600" b="1" dirty="0"/>
                  <a:t> </a:t>
                </a:r>
              </a:p>
            </p:txBody>
          </p:sp>
        </mc:Choice>
        <mc:Fallback xmlns="">
          <p:sp>
            <p:nvSpPr>
              <p:cNvPr id="6" name="Облако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5672" y="1073413"/>
                <a:ext cx="2952328" cy="2096616"/>
              </a:xfrm>
              <a:prstGeom prst="cloud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Облако 6"/>
              <p:cNvSpPr/>
              <p:nvPr/>
            </p:nvSpPr>
            <p:spPr>
              <a:xfrm>
                <a:off x="7365745" y="4581128"/>
                <a:ext cx="3096344" cy="1944216"/>
              </a:xfrm>
              <a:prstGeom prst="cloud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600" b="1" i="1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3600" b="1" i="1">
                            <a:latin typeface="Cambria Math"/>
                          </a:rPr>
                          <m:t>𝟏</m:t>
                        </m:r>
                        <m:r>
                          <a:rPr lang="kk-KZ" sz="3600" b="1" i="1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ru-RU" sz="3600" b="1" i="1">
                        <a:latin typeface="Cambria Math"/>
                      </a:rPr>
                      <m:t> </m:t>
                    </m:r>
                  </m:oMath>
                </a14:m>
                <a:r>
                  <a:rPr lang="ru-RU" sz="3600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?</m:t>
                        </m:r>
                      </m:num>
                      <m:den>
                        <m:r>
                          <a:rPr lang="kk-KZ" sz="3600" b="1" i="1">
                            <a:latin typeface="Cambria Math" panose="02040503050406030204" pitchFamily="18" charset="0"/>
                          </a:rPr>
                          <m:t>𝟒𝟓</m:t>
                        </m:r>
                      </m:den>
                    </m:f>
                  </m:oMath>
                </a14:m>
                <a:r>
                  <a:rPr lang="ru-RU" sz="3600" b="1" dirty="0"/>
                  <a:t> </a:t>
                </a:r>
              </a:p>
            </p:txBody>
          </p:sp>
        </mc:Choice>
        <mc:Fallback xmlns="">
          <p:sp>
            <p:nvSpPr>
              <p:cNvPr id="7" name="Облако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5745" y="4581128"/>
                <a:ext cx="3096344" cy="1944216"/>
              </a:xfrm>
              <a:prstGeom prst="cloud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Облако 8"/>
              <p:cNvSpPr/>
              <p:nvPr/>
            </p:nvSpPr>
            <p:spPr>
              <a:xfrm>
                <a:off x="1904193" y="4404734"/>
                <a:ext cx="2880320" cy="2016224"/>
              </a:xfrm>
              <a:prstGeom prst="cloud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600" b="1" i="1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kk-KZ" sz="3600" b="1" i="1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ru-RU" sz="3600" b="1" i="1">
                        <a:latin typeface="Cambria Math"/>
                      </a:rPr>
                      <m:t> </m:t>
                    </m:r>
                  </m:oMath>
                </a14:m>
                <a:r>
                  <a:rPr lang="ru-RU" sz="3600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?</m:t>
                        </m:r>
                      </m:num>
                      <m:den>
                        <m:r>
                          <a:rPr lang="kk-KZ" sz="3600" b="1" i="1">
                            <a:latin typeface="Cambria Math" panose="02040503050406030204" pitchFamily="18" charset="0"/>
                          </a:rPr>
                          <m:t>𝟒𝟓</m:t>
                        </m:r>
                      </m:den>
                    </m:f>
                  </m:oMath>
                </a14:m>
                <a:r>
                  <a:rPr lang="ru-RU" sz="3600" b="1" dirty="0"/>
                  <a:t> </a:t>
                </a:r>
              </a:p>
            </p:txBody>
          </p:sp>
        </mc:Choice>
        <mc:Fallback xmlns="">
          <p:sp>
            <p:nvSpPr>
              <p:cNvPr id="9" name="Облако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4193" y="4404734"/>
                <a:ext cx="2880320" cy="2016224"/>
              </a:xfrm>
              <a:prstGeom prst="cloud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569141" y="402726"/>
            <a:ext cx="956027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kk-KZ" sz="32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-тапсырма. </a:t>
            </a:r>
            <a:r>
              <a:rPr lang="kk-KZ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Бөлшектерді бөлімі 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45</a:t>
            </a:r>
            <a:r>
              <a:rPr lang="kk-KZ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-ке тең жаңа бөлімге келтіріңіз</a:t>
            </a:r>
            <a:r>
              <a:rPr lang="ru-RU" sz="3200" b="1" dirty="0">
                <a:solidFill>
                  <a:schemeClr val="tx2"/>
                </a:solidFill>
              </a:rPr>
              <a:t>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12504" y="2121721"/>
            <a:ext cx="815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30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26391" y="4889626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27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480375" y="1598501"/>
            <a:ext cx="981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331840" y="5056691"/>
            <a:ext cx="637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6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8805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339">
        <p:sndAc>
          <p:stSnd>
            <p:snd r:embed="rId4" name="click.wav"/>
          </p:stSnd>
        </p:sndAc>
      </p:transition>
    </mc:Choice>
    <mc:Fallback xmlns="">
      <p:transition spd="slow" advTm="108339">
        <p:sndAc>
          <p:stSnd>
            <p:snd r:embed="rId12" name="click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/>
          <p:cNvSpPr/>
          <p:nvPr/>
        </p:nvSpPr>
        <p:spPr>
          <a:xfrm>
            <a:off x="3432232" y="211574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5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1" name="Рисунок 7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400" y="4508084"/>
            <a:ext cx="1995467" cy="2448983"/>
          </a:xfrm>
          <a:prstGeom prst="rect">
            <a:avLst/>
          </a:prstGeom>
        </p:spPr>
      </p:pic>
      <p:sp>
        <p:nvSpPr>
          <p:cNvPr id="2" name="Подзаголовок 2">
            <a:extLst>
              <a:ext uri="{FF2B5EF4-FFF2-40B4-BE49-F238E27FC236}">
                <a16:creationId xmlns:a16="http://schemas.microsoft.com/office/drawing/2014/main" id="{DA7A087B-5AC1-2806-BC37-D00662EF5FF6}"/>
              </a:ext>
            </a:extLst>
          </p:cNvPr>
          <p:cNvSpPr txBox="1">
            <a:spLocks/>
          </p:cNvSpPr>
          <p:nvPr/>
        </p:nvSpPr>
        <p:spPr>
          <a:xfrm>
            <a:off x="539039" y="2140193"/>
            <a:ext cx="11113921" cy="29450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 сабақта:</a:t>
            </a:r>
          </a:p>
          <a:p>
            <a:pPr marL="360000" indent="-457200" algn="just">
              <a:lnSpc>
                <a:spcPct val="100000"/>
              </a:lnSpc>
            </a:pP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Жай бөлшектерді ортақ бөлімге келтіру алгоритімімен таныстыңыздар;</a:t>
            </a:r>
            <a:endParaRPr lang="en-US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60000" indent="-457200" algn="just">
              <a:lnSpc>
                <a:spcPct val="100000"/>
              </a:lnSpc>
            </a:pP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Жай бөлшектерді ортақ бөлімге келтіруді үйрендіңіздер.</a:t>
            </a:r>
            <a:endParaRPr lang="en-US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803">
        <p:fade/>
      </p:transition>
    </mc:Choice>
    <mc:Fallback xmlns="">
      <p:transition spd="med" advTm="15803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1.6|4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8|9.4|5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6.6|8.3|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|2.6|5|8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6.3|8.8|12.7|2.8|2.5|9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0.7|0.6|0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4028</TotalTime>
  <Words>268</Words>
  <Application>Microsoft Office PowerPoint</Application>
  <PresentationFormat>Широкоэкранный</PresentationFormat>
  <Paragraphs>70</Paragraphs>
  <Slides>9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Tahoma</vt:lpstr>
      <vt:lpstr>Тема Office</vt:lpstr>
      <vt:lpstr>Презентация PowerPoint</vt:lpstr>
      <vt:lpstr>   Жай бөлшектерді ортақ бөлімге келтіру.  </vt:lpstr>
      <vt:lpstr>Презентация PowerPoint</vt:lpstr>
      <vt:lpstr>Презентация PowerPoint</vt:lpstr>
      <vt:lpstr>   Жай бөлшектерді ортақ бөлімге келтіру. 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*</cp:lastModifiedBy>
  <cp:revision>91</cp:revision>
  <dcterms:created xsi:type="dcterms:W3CDTF">2022-09-04T21:41:09Z</dcterms:created>
  <dcterms:modified xsi:type="dcterms:W3CDTF">2025-01-17T03:50:19Z</dcterms:modified>
</cp:coreProperties>
</file>