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66" r:id="rId6"/>
    <p:sldId id="267" r:id="rId7"/>
    <p:sldId id="268" r:id="rId8"/>
    <p:sldId id="269" r:id="rId9"/>
    <p:sldId id="270" r:id="rId10"/>
    <p:sldId id="271" r:id="rId11"/>
    <p:sldId id="272" r:id="rId12"/>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82" d="100"/>
          <a:sy n="82" d="100"/>
        </p:scale>
        <p:origin x="1478"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7EAF463A-BC7C-46EE-9F1E-7F377CCA4891}" type="datetimeFigureOut">
              <a:rPr lang="en-US" smtClean="0"/>
              <a:pPr/>
              <a:t>3/3/2025</a:t>
            </a:fld>
            <a:endParaRPr lang="en-US"/>
          </a:p>
        </p:txBody>
      </p:sp>
      <p:sp>
        <p:nvSpPr>
          <p:cNvPr id="2" name="Нижний колонтитул 1"/>
          <p:cNvSpPr>
            <a:spLocks noGrp="1"/>
          </p:cNvSpPr>
          <p:nvPr>
            <p:ph type="ftr" sz="quarter" idx="11"/>
          </p:nvPr>
        </p:nvSpPr>
        <p:spPr/>
        <p:txBody>
          <a:bodyPr/>
          <a:lstStyle/>
          <a:p>
            <a:endParaRPr lang="en-US"/>
          </a:p>
        </p:txBody>
      </p:sp>
      <p:sp>
        <p:nvSpPr>
          <p:cNvPr id="15" name="Номер слайда 14"/>
          <p:cNvSpPr>
            <a:spLocks noGrp="1"/>
          </p:cNvSpPr>
          <p:nvPr>
            <p:ph type="sldNum" sz="quarter" idx="12"/>
          </p:nvPr>
        </p:nvSpPr>
        <p:spPr>
          <a:xfrm>
            <a:off x="8229600" y="6473952"/>
            <a:ext cx="758952" cy="246888"/>
          </a:xfrm>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3/3/2025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3/3/2025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EAF463A-BC7C-46EE-9F1E-7F377CCA4891}" type="datetimeFigureOut">
              <a:rPr lang="en-US" smtClean="0"/>
              <a:pPr/>
              <a:t>3/3/2025</a:t>
            </a:fld>
            <a:endParaRPr lang="en-US"/>
          </a:p>
        </p:txBody>
      </p:sp>
      <p:sp>
        <p:nvSpPr>
          <p:cNvPr id="19" name="Нижний колонтитул 18"/>
          <p:cNvSpPr>
            <a:spLocks noGrp="1"/>
          </p:cNvSpPr>
          <p:nvPr>
            <p:ph type="ftr" sz="quarter" idx="11"/>
          </p:nvPr>
        </p:nvSpPr>
        <p:spPr>
          <a:xfrm>
            <a:off x="3581400" y="76200"/>
            <a:ext cx="2895600" cy="288925"/>
          </a:xfrm>
        </p:spPr>
        <p:txBody>
          <a:bodyPr/>
          <a:lstStyle/>
          <a:p>
            <a:endParaRPr lang="en-US"/>
          </a:p>
        </p:txBody>
      </p:sp>
      <p:sp>
        <p:nvSpPr>
          <p:cNvPr id="16" name="Номер слайда 15"/>
          <p:cNvSpPr>
            <a:spLocks noGrp="1"/>
          </p:cNvSpPr>
          <p:nvPr>
            <p:ph type="sldNum" sz="quarter" idx="12"/>
          </p:nvPr>
        </p:nvSpPr>
        <p:spPr>
          <a:xfrm>
            <a:off x="8229600" y="6473952"/>
            <a:ext cx="758952" cy="246888"/>
          </a:xfrm>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7EAF463A-BC7C-46EE-9F1E-7F377CCA4891}" type="datetimeFigureOut">
              <a:rPr lang="en-US" smtClean="0"/>
              <a:pPr/>
              <a:t>3/3/2025</a:t>
            </a:fld>
            <a:endParaRPr lang="en-US"/>
          </a:p>
        </p:txBody>
      </p:sp>
      <p:sp>
        <p:nvSpPr>
          <p:cNvPr id="11" name="Нижний колонтитул 10"/>
          <p:cNvSpPr>
            <a:spLocks noGrp="1"/>
          </p:cNvSpPr>
          <p:nvPr>
            <p:ph type="ftr" sz="quarter" idx="11"/>
          </p:nvPr>
        </p:nvSpPr>
        <p:spPr/>
        <p:txBody>
          <a:bodyPr/>
          <a:lstStyle/>
          <a:p>
            <a:endParaRPr lang="en-US"/>
          </a:p>
        </p:txBody>
      </p:sp>
      <p:sp>
        <p:nvSpPr>
          <p:cNvPr id="16" name="Номер слайда 15"/>
          <p:cNvSpPr>
            <a:spLocks noGrp="1"/>
          </p:cNvSpPr>
          <p:nvPr>
            <p:ph type="sldNum" sz="quarter" idx="12"/>
          </p:nvPr>
        </p:nvSpPr>
        <p:spPr/>
        <p:txBody>
          <a:bodyPr/>
          <a:lstStyle/>
          <a:p>
            <a:fld id="{A483448D-3A78-4528-A469-B745A65DA480}" type="slidenum">
              <a:rPr lang="en-US" smtClean="0"/>
              <a:pPr/>
              <a:t>‹#›</a:t>
            </a:fld>
            <a:endParaRPr lang="en-US"/>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7EAF463A-BC7C-46EE-9F1E-7F377CCA4891}" type="datetimeFigureOut">
              <a:rPr lang="en-US" smtClean="0"/>
              <a:pPr/>
              <a:t>3/3/2025</a:t>
            </a:fld>
            <a:endParaRPr lang="en-US"/>
          </a:p>
        </p:txBody>
      </p:sp>
      <p:sp>
        <p:nvSpPr>
          <p:cNvPr id="10" name="Нижний колонтитул 9"/>
          <p:cNvSpPr>
            <a:spLocks noGrp="1"/>
          </p:cNvSpPr>
          <p:nvPr>
            <p:ph type="ftr" sz="quarter" idx="11"/>
          </p:nvPr>
        </p:nvSpPr>
        <p:spPr/>
        <p:txBody>
          <a:bodyPr/>
          <a:lstStyle/>
          <a:p>
            <a:endParaRPr lang="en-US"/>
          </a:p>
        </p:txBody>
      </p:sp>
      <p:sp>
        <p:nvSpPr>
          <p:cNvPr id="31" name="Номер слайда 30"/>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7EAF463A-BC7C-46EE-9F1E-7F377CCA4891}" type="datetimeFigureOut">
              <a:rPr lang="en-US" smtClean="0"/>
              <a:pPr/>
              <a:t>3/3/2025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a:xfrm>
            <a:off x="8229600" y="6477000"/>
            <a:ext cx="762000" cy="246888"/>
          </a:xfrm>
        </p:spPr>
        <p:txBody>
          <a:bodyPr/>
          <a:lstStyle/>
          <a:p>
            <a:fld id="{A483448D-3A78-4528-A469-B745A65DA480}" type="slidenum">
              <a:rPr lang="en-US" smtClean="0"/>
              <a:pPr/>
              <a:t>‹#›</a:t>
            </a:fld>
            <a:endParaRPr lang="en-US"/>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7EAF463A-BC7C-46EE-9F1E-7F377CCA4891}" type="datetimeFigureOut">
              <a:rPr lang="en-US" smtClean="0"/>
              <a:pPr/>
              <a:t>3/3/2025</a:t>
            </a:fld>
            <a:endParaRPr lang="en-US"/>
          </a:p>
        </p:txBody>
      </p:sp>
      <p:sp>
        <p:nvSpPr>
          <p:cNvPr id="21" name="Нижний колонтитул 20"/>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EAF463A-BC7C-46EE-9F1E-7F377CCA4891}" type="datetimeFigureOut">
              <a:rPr lang="en-US" smtClean="0"/>
              <a:pPr/>
              <a:t>3/3/2025</a:t>
            </a:fld>
            <a:endParaRPr lang="en-US"/>
          </a:p>
        </p:txBody>
      </p:sp>
      <p:sp>
        <p:nvSpPr>
          <p:cNvPr id="24" name="Нижний колонтитул 23"/>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EAF463A-BC7C-46EE-9F1E-7F377CCA4891}" type="datetimeFigureOut">
              <a:rPr lang="en-US" smtClean="0"/>
              <a:pPr/>
              <a:t>3/3/2025</a:t>
            </a:fld>
            <a:endParaRPr lang="en-US"/>
          </a:p>
        </p:txBody>
      </p:sp>
      <p:sp>
        <p:nvSpPr>
          <p:cNvPr id="29" name="Нижний колонтитул 28"/>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7EAF463A-BC7C-46EE-9F1E-7F377CCA4891}" type="datetimeFigureOut">
              <a:rPr lang="en-US" smtClean="0"/>
              <a:pPr/>
              <a:t>3/3/2025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31" name="Номер слайда 30"/>
          <p:cNvSpPr>
            <a:spLocks noGrp="1"/>
          </p:cNvSpPr>
          <p:nvPr>
            <p:ph type="sldNum" sz="quarter" idx="12"/>
          </p:nvPr>
        </p:nvSpPr>
        <p:spPr/>
        <p:txBody>
          <a:bodyPr/>
          <a:lstStyle/>
          <a:p>
            <a:fld id="{A483448D-3A78-4528-A469-B745A65DA480}" type="slidenum">
              <a:rPr lang="en-US" smtClean="0"/>
              <a:pPr/>
              <a:t>‹#›</a:t>
            </a:fld>
            <a:endParaRPr lang="en-US"/>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EAF463A-BC7C-46EE-9F1E-7F377CCA4891}" type="datetimeFigureOut">
              <a:rPr lang="en-US" smtClean="0"/>
              <a:pPr/>
              <a:t>3/3/2025</a:t>
            </a:fld>
            <a:endParaRPr lang="en-US"/>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483448D-3A78-4528-A469-B745A65DA480}" type="slidenum">
              <a:rPr lang="en-US" smtClean="0"/>
              <a:pPr/>
              <a:t>‹#›</a:t>
            </a:fld>
            <a:endParaRPr lang="en-US"/>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1066800" y="2743200"/>
            <a:ext cx="7162800" cy="707886"/>
          </a:xfrm>
          <a:prstGeom prst="rect">
            <a:avLst/>
          </a:prstGeom>
          <a:ln w="9525">
            <a:noFill/>
            <a:miter lim="800000"/>
            <a:headEnd/>
            <a:tailEnd/>
          </a:ln>
          <a:effectLst/>
        </p:spPr>
        <p:style>
          <a:lnRef idx="0">
            <a:scrgbClr r="0" g="0" b="0"/>
          </a:lnRef>
          <a:fillRef idx="1001">
            <a:schemeClr val="lt2"/>
          </a:fillRef>
          <a:effectRef idx="0">
            <a:scrgbClr r="0" g="0" b="0"/>
          </a:effectRef>
          <a:fontRef idx="major"/>
        </p:style>
        <p:txBody>
          <a:bodyPr vert="horz" wrap="square" lIns="91440" tIns="45720" rIns="91440" bIns="45720" numCol="1" anchor="ctr" anchorCtr="0" compatLnSpc="1">
            <a:prstTxWarp prst="textNoShape">
              <a:avLst/>
            </a:prstTxWarp>
            <a:spAutoFit/>
          </a:bodyPr>
          <a:lstStyle/>
          <a:p>
            <a:pPr lvl="0" indent="215900" algn="ctr" fontAlgn="base">
              <a:spcBef>
                <a:spcPct val="0"/>
              </a:spcBef>
              <a:spcAft>
                <a:spcPct val="0"/>
              </a:spcAft>
            </a:pPr>
            <a:r>
              <a:rPr lang="kk-KZ" sz="4000" b="1" dirty="0"/>
              <a:t>Ақпаратты құқықтық қорғау</a:t>
            </a:r>
            <a:endParaRPr kumimoji="0" lang="kk-KZ" sz="66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28600" y="228601"/>
            <a:ext cx="89154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just" defTabSz="914400" rtl="0" eaLnBrk="1" fontAlgn="base" latinLnBrk="0" hangingPunct="1">
              <a:lnSpc>
                <a:spcPct val="100000"/>
              </a:lnSpc>
              <a:spcBef>
                <a:spcPct val="0"/>
              </a:spcBef>
              <a:spcAft>
                <a:spcPct val="0"/>
              </a:spcAft>
              <a:buClrTx/>
              <a:buSzTx/>
              <a:buFontTx/>
              <a:buNone/>
              <a:tabLst>
                <a:tab pos="396875" algn="l"/>
                <a:tab pos="457200" algn="l"/>
              </a:tabLst>
            </a:pPr>
            <a:r>
              <a:rPr kumimoji="0" lang="kk-KZ"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Әкімшілік аутентификациясының мәліметтерін табуға арналған каналдар маниторингі және ақпараттық ағындардың келесі мүмкіндіктері бар желі протоколдардың анализаторлары:</a:t>
            </a:r>
            <a:endParaRPr kumimoji="0" lang="ru-RU" sz="24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Желі ресурстарын қашықтықтан басқару, торабтарға қол жетімдік;</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Желілік трафик жайлы статистикалық мәліметтерді жинау;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Желі бойынша жіберілетін пакеттерді декодтау.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Ақпаратты талдау үшін ұстап қалу кезінде мәліметтерді іріктеу.</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Жасырын тыңдау - желілік ағынды ұстау және оны талдау ("sniffing")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TCP sequence number (IP-spoofing) болжау;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"десинхрониздік жағдайда" қосуды енгізу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Пассивті сканерлеу: демондардың қандай TCP-порттарда жұмыс істейтінін анықтау;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ICMP-пакеттермен ("ping flood") басылу;</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SYN-пакеттермен ("SYN flooding") басылу.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533400"/>
            <a:ext cx="8382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just" defTabSz="914400" rtl="0" eaLnBrk="1" fontAlgn="base" latinLnBrk="0" hangingPunct="1">
              <a:lnSpc>
                <a:spcPct val="100000"/>
              </a:lnSpc>
              <a:spcBef>
                <a:spcPct val="0"/>
              </a:spcBef>
              <a:spcAft>
                <a:spcPct val="0"/>
              </a:spcAft>
              <a:buClrTx/>
              <a:buSzTx/>
              <a:buFontTx/>
              <a:buChar char="•"/>
              <a:tabLst>
                <a:tab pos="396875" algn="l"/>
              </a:tabLst>
            </a:pP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Жіберушінің жалған адрестері: </a:t>
            </a:r>
          </a:p>
          <a:p>
            <a:pPr marL="0" marR="0" lvl="0" indent="215900" algn="just" defTabSz="914400" rtl="0" eaLnBrk="1" fontAlgn="base" latinLnBrk="0" hangingPunct="1">
              <a:lnSpc>
                <a:spcPct val="100000"/>
              </a:lnSpc>
              <a:spcBef>
                <a:spcPct val="0"/>
              </a:spcBef>
              <a:spcAft>
                <a:spcPct val="0"/>
              </a:spcAft>
              <a:buClrTx/>
              <a:buSzTx/>
              <a:buFontTx/>
              <a:buChar char="•"/>
              <a:tabLst>
                <a:tab pos="396875" algn="l"/>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Интернеттің электрондық поштасында жіберушілердің адрестеріне сенуге болмайды. Хатты ұстап алу. </a:t>
            </a:r>
            <a:r>
              <a:rPr kumimoji="0" lang="kk-KZ"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Пошталық бомба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электрондық пошта арқылы шабуыл жасау: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Пошталық ақпарат</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амалар диск толғанша қабылдана береді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Кіріс кезегін тағы өңдеу және беру керек хаттамалармен толады.</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Қолданушыға диск квотасы шектен шыққан болуы мүмкін.</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685800" y="533400"/>
            <a:ext cx="76962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en-US" sz="3200" b="1" i="0" u="none" strike="noStrike" cap="none" normalizeH="0" baseline="0" dirty="0" smtClean="0">
                <a:ln>
                  <a:noFill/>
                </a:ln>
                <a:effectLst/>
                <a:latin typeface="Times New Roman" pitchFamily="18" charset="0"/>
                <a:ea typeface="Times New Roman" pitchFamily="18" charset="0"/>
                <a:cs typeface="Times New Roman" pitchFamily="18" charset="0"/>
              </a:rPr>
              <a:t>   </a:t>
            </a:r>
            <a:r>
              <a:rPr lang="kk-KZ" sz="3200" b="1" dirty="0" smtClean="0">
                <a:solidFill>
                  <a:srgbClr val="FF0000"/>
                </a:solidFill>
                <a:latin typeface="Times New Roman" pitchFamily="18" charset="0"/>
                <a:cs typeface="Times New Roman" pitchFamily="18" charset="0"/>
              </a:rPr>
              <a:t>Ақпараттық қауіпсіздендіру келесі жүйелік қағидалардан құрылуы тиісті:</a:t>
            </a:r>
            <a:endParaRPr lang="ru-RU" sz="3200" b="1" dirty="0" smtClean="0">
              <a:solidFill>
                <a:srgbClr val="FF0000"/>
              </a:solidFill>
              <a:latin typeface="Times New Roman" pitchFamily="18" charset="0"/>
              <a:cs typeface="Times New Roman" pitchFamily="18" charset="0"/>
            </a:endParaRPr>
          </a:p>
          <a:p>
            <a:pPr>
              <a:buFont typeface="Wingdings" pitchFamily="2" charset="2"/>
              <a:buChar char="§"/>
            </a:pPr>
            <a:r>
              <a:rPr lang="kk-KZ" sz="3200" dirty="0" smtClean="0">
                <a:latin typeface="Times New Roman" pitchFamily="18" charset="0"/>
                <a:cs typeface="Times New Roman" pitchFamily="18" charset="0"/>
              </a:rPr>
              <a:t>жинақтылық;</a:t>
            </a:r>
            <a:endParaRPr lang="ru-RU" sz="3200" dirty="0" smtClean="0">
              <a:latin typeface="Times New Roman" pitchFamily="18" charset="0"/>
              <a:cs typeface="Times New Roman" pitchFamily="18" charset="0"/>
            </a:endParaRPr>
          </a:p>
          <a:p>
            <a:pPr>
              <a:buFont typeface="Wingdings" pitchFamily="2" charset="2"/>
              <a:buChar char="§"/>
            </a:pPr>
            <a:r>
              <a:rPr lang="kk-KZ" sz="3200" dirty="0" smtClean="0">
                <a:latin typeface="Times New Roman" pitchFamily="18" charset="0"/>
                <a:cs typeface="Times New Roman" pitchFamily="18" charset="0"/>
              </a:rPr>
              <a:t>қорғаудың үздіксіздігі;</a:t>
            </a:r>
            <a:endParaRPr lang="ru-RU" sz="3200" dirty="0" smtClean="0">
              <a:latin typeface="Times New Roman" pitchFamily="18" charset="0"/>
              <a:cs typeface="Times New Roman" pitchFamily="18" charset="0"/>
            </a:endParaRPr>
          </a:p>
          <a:p>
            <a:pPr>
              <a:buFont typeface="Wingdings" pitchFamily="2" charset="2"/>
              <a:buChar char="§"/>
            </a:pPr>
            <a:r>
              <a:rPr lang="kk-KZ" sz="3200" dirty="0" smtClean="0">
                <a:latin typeface="Times New Roman" pitchFamily="18" charset="0"/>
                <a:cs typeface="Times New Roman" pitchFamily="18" charset="0"/>
              </a:rPr>
              <a:t>ақылды жеткіліктілік;</a:t>
            </a:r>
            <a:endParaRPr lang="ru-RU" sz="3200" dirty="0" smtClean="0">
              <a:latin typeface="Times New Roman" pitchFamily="18" charset="0"/>
              <a:cs typeface="Times New Roman" pitchFamily="18" charset="0"/>
            </a:endParaRPr>
          </a:p>
          <a:p>
            <a:pPr>
              <a:buFont typeface="Wingdings" pitchFamily="2" charset="2"/>
              <a:buChar char="§"/>
            </a:pPr>
            <a:r>
              <a:rPr lang="kk-KZ" sz="3200" dirty="0" smtClean="0">
                <a:latin typeface="Times New Roman" pitchFamily="18" charset="0"/>
                <a:cs typeface="Times New Roman" pitchFamily="18" charset="0"/>
              </a:rPr>
              <a:t>басқару және қолдану иілгіштігі;</a:t>
            </a:r>
            <a:endParaRPr lang="ru-RU" sz="3200" dirty="0" smtClean="0">
              <a:latin typeface="Times New Roman" pitchFamily="18" charset="0"/>
              <a:cs typeface="Times New Roman" pitchFamily="18" charset="0"/>
            </a:endParaRPr>
          </a:p>
          <a:p>
            <a:pPr>
              <a:buFont typeface="Wingdings" pitchFamily="2" charset="2"/>
              <a:buChar char="§"/>
            </a:pPr>
            <a:r>
              <a:rPr lang="kk-KZ" sz="3200" dirty="0" smtClean="0">
                <a:latin typeface="Times New Roman" pitchFamily="18" charset="0"/>
                <a:cs typeface="Times New Roman" pitchFamily="18" charset="0"/>
              </a:rPr>
              <a:t>қорғау алгоритмдерінің және механизмдарының ашықтығы;</a:t>
            </a:r>
            <a:endParaRPr lang="ru-RU" sz="3200" dirty="0" smtClean="0">
              <a:latin typeface="Times New Roman" pitchFamily="18" charset="0"/>
              <a:cs typeface="Times New Roman" pitchFamily="18" charset="0"/>
            </a:endParaRPr>
          </a:p>
          <a:p>
            <a:pPr>
              <a:buFont typeface="Wingdings" pitchFamily="2" charset="2"/>
              <a:buChar char="§"/>
            </a:pPr>
            <a:r>
              <a:rPr lang="kk-KZ" sz="3200" dirty="0" smtClean="0">
                <a:latin typeface="Times New Roman" pitchFamily="18" charset="0"/>
                <a:cs typeface="Times New Roman" pitchFamily="18" charset="0"/>
              </a:rPr>
              <a:t>қорғау шараларын және құралдарын қолдану қарапайымдылығы</a:t>
            </a:r>
            <a:endParaRPr lang="ru-RU" sz="3200" dirty="0" smtClean="0">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None/>
              <a:tabLst/>
            </a:pP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28600" y="990600"/>
            <a:ext cx="86868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sz="3200" dirty="0" smtClean="0">
                <a:latin typeface="Times New Roman" pitchFamily="18" charset="0"/>
                <a:cs typeface="Times New Roman" pitchFamily="18" charset="0"/>
              </a:rPr>
              <a:t>Қорғау тұтас жүйелері құру жанында әдістердің және құралдарды комплексті қолдану АЖ қорғауы әр текті құралдардың келісілген қолдануын болжайды, қауіптерді орындау маңызды каналдары барлық қайта жабушының және компоненттердің оның бөлек жапсарларда әлсіз орындарды ұстаушының еместігі болып табылады. </a:t>
            </a:r>
            <a:endParaRPr lang="ru-RU" sz="3200" dirty="0">
              <a:latin typeface="Times New Roman" pitchFamily="18" charset="0"/>
              <a:cs typeface="Times New Roman" pitchFamily="18" charset="0"/>
            </a:endParaRPr>
          </a:p>
        </p:txBody>
      </p:sp>
      <p:sp>
        <p:nvSpPr>
          <p:cNvPr id="3" name="Прямоугольник 2"/>
          <p:cNvSpPr/>
          <p:nvPr/>
        </p:nvSpPr>
        <p:spPr>
          <a:xfrm>
            <a:off x="1406524" y="235734"/>
            <a:ext cx="5756275" cy="707886"/>
          </a:xfrm>
          <a:prstGeom prst="rect">
            <a:avLst/>
          </a:prstGeom>
        </p:spPr>
        <p:txBody>
          <a:bodyPr wrap="square">
            <a:spAutoFit/>
          </a:bodyPr>
          <a:lstStyle/>
          <a:p>
            <a:r>
              <a:rPr lang="kk-KZ" sz="4000" b="1" i="1" dirty="0" smtClean="0">
                <a:solidFill>
                  <a:srgbClr val="FF0000"/>
                </a:solidFill>
                <a:latin typeface="Times New Roman" pitchFamily="18" charset="0"/>
                <a:cs typeface="Times New Roman" pitchFamily="18" charset="0"/>
              </a:rPr>
              <a:t>Жинақтылық қағидасы</a:t>
            </a:r>
            <a:r>
              <a:rPr lang="kk-KZ" sz="4000" dirty="0" smtClean="0">
                <a:solidFill>
                  <a:prstClr val="black"/>
                </a:solidFill>
                <a:latin typeface="Times New Roman" pitchFamily="18" charset="0"/>
                <a:cs typeface="Times New Roman" pitchFamily="18" charset="0"/>
              </a:rPr>
              <a:t> </a:t>
            </a:r>
            <a:endParaRPr lang="ru-RU"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62000" y="228600"/>
            <a:ext cx="7239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ctr" defTabSz="914400" rtl="0" eaLnBrk="1" fontAlgn="base" latinLnBrk="0" hangingPunct="1">
              <a:lnSpc>
                <a:spcPct val="100000"/>
              </a:lnSpc>
              <a:spcBef>
                <a:spcPct val="0"/>
              </a:spcBef>
              <a:spcAft>
                <a:spcPct val="0"/>
              </a:spcAft>
              <a:buClrTx/>
              <a:buSzTx/>
              <a:buFontTx/>
              <a:buNone/>
              <a:tabLst/>
            </a:pPr>
            <a:r>
              <a:rPr kumimoji="0" lang="kk-KZ" sz="40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Үздіксіздік қағидасы.</a:t>
            </a:r>
            <a:r>
              <a:rPr kumimoji="0" lang="kk-KZ" sz="3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a:p>
            <a:pPr marL="0" marR="0" lvl="0" indent="215900" algn="just" defTabSz="914400" rtl="0" eaLnBrk="1" fontAlgn="base" latinLnBrk="0" hangingPunct="1">
              <a:lnSpc>
                <a:spcPct val="100000"/>
              </a:lnSpc>
              <a:spcBef>
                <a:spcPct val="0"/>
              </a:spcBef>
              <a:spcAft>
                <a:spcPct val="0"/>
              </a:spcAft>
              <a:buClrTx/>
              <a:buSzTx/>
              <a:buFontTx/>
              <a:buNone/>
              <a:tabLst/>
            </a:pPr>
            <a:endParaRPr lang="kk-KZ" sz="3200" dirty="0" smtClean="0">
              <a:latin typeface="Times New Roman" pitchFamily="18" charset="0"/>
              <a:ea typeface="Times New Roman" pitchFamily="18" charset="0"/>
              <a:cs typeface="Times New Roman" pitchFamily="18" charset="0"/>
            </a:endParaRPr>
          </a:p>
          <a:p>
            <a:pPr marL="0" marR="0" lvl="0" indent="215900" algn="just"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Ақпаратты қорғау - бір жолғы шара емес және өткізілген  шаралардың айқын жиынтығы емес және анықталған қорғау құралдары,мақсатқа бағытталған процес, АЖ</a:t>
            </a:r>
            <a:r>
              <a:rPr kumimoji="0" lang="kk-KZ" sz="3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барлық тіршілік циклы  кезеңдеріне лайықты шараларды қабылдау. Қорғау жүйесін өңдеу, қорғайтын жүйені өңдеумен паралель жасалуы тиісті.</a:t>
            </a:r>
            <a:endParaRPr kumimoji="0" lang="kk-KZ"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304800" y="304800"/>
            <a:ext cx="81534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ctr" defTabSz="914400" rtl="0" eaLnBrk="1" fontAlgn="base" latinLnBrk="0" hangingPunct="1">
              <a:lnSpc>
                <a:spcPct val="100000"/>
              </a:lnSpc>
              <a:spcBef>
                <a:spcPct val="0"/>
              </a:spcBef>
              <a:spcAft>
                <a:spcPct val="0"/>
              </a:spcAft>
              <a:buClrTx/>
              <a:buSzTx/>
              <a:buFontTx/>
              <a:buNone/>
              <a:tabLst/>
            </a:pPr>
            <a:r>
              <a:rPr kumimoji="0" lang="kk-KZ" sz="40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Ақылды жеткіліктілік қағидасы</a:t>
            </a:r>
            <a:r>
              <a:rPr kumimoji="0" lang="kk-KZ" sz="4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a:p>
            <a:pPr marL="0" marR="0" lvl="0" indent="215900"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Абсолютті қорғау жүйесін жасау принципі</a:t>
            </a:r>
            <a:r>
              <a:rPr kumimoji="0" lang="kk-KZ"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мүмкін емес. </a:t>
            </a:r>
          </a:p>
          <a:p>
            <a:pPr marL="0" marR="0" lvl="0" indent="215900"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Уақыттың және құралдарды жеткілікті саны жағдайында </a:t>
            </a:r>
          </a:p>
          <a:p>
            <a:pPr marL="0" marR="0" lvl="0" indent="215900"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кез-келген қорғауды жеңуге болады. Сондықтан тек қана </a:t>
            </a:r>
          </a:p>
          <a:p>
            <a:pPr marL="0" marR="0" lvl="0" indent="215900"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қауіпсіздікті қабылдауға болатын деңгейінде әңгіме қозғау      мәні бар.</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defTabSz="914400" rtl="0" eaLnBrk="0" fontAlgn="base" latinLnBrk="0" hangingPunct="0">
              <a:lnSpc>
                <a:spcPct val="100000"/>
              </a:lnSpc>
              <a:spcBef>
                <a:spcPct val="0"/>
              </a:spcBef>
              <a:spcAft>
                <a:spcPct val="0"/>
              </a:spcAft>
              <a:buClrTx/>
              <a:buSzTx/>
              <a:buFontTx/>
              <a:buNone/>
              <a:tabLst/>
            </a:pPr>
            <a:r>
              <a:rPr kumimoji="0" lang="kk-KZ" sz="40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Қорғау иілгіштік қағидасы</a:t>
            </a:r>
            <a:r>
              <a:rPr kumimoji="0" lang="kk-KZ" sz="4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br>
              <a:rPr kumimoji="0" lang="kk-KZ" sz="4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b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Қорғау жүйесін жасау белгісіздік жағдайында жиі кездеседі. Сондықтан, қабылданған шаралар және анықталған қорғау құралдары, бастапқы дәуірге әсіресе оларды пайдалану, шамадан тыс сияқты, дәл осылай қорғау жеткіліксіз деңгейін қамсыздандыра алады. Қамтамасыз етуге арналған түрлендіру мүмкіншіліктері қорғанушылық деңгейімен, қорғау  құралдары айқын иілгіштікке ие болу тиісті.</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609600" y="0"/>
            <a:ext cx="80010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ctr" defTabSz="914400" rtl="0" eaLnBrk="1" fontAlgn="base" latinLnBrk="0" hangingPunct="1">
              <a:lnSpc>
                <a:spcPct val="100000"/>
              </a:lnSpc>
              <a:spcBef>
                <a:spcPct val="0"/>
              </a:spcBef>
              <a:spcAft>
                <a:spcPct val="0"/>
              </a:spcAft>
              <a:buClrTx/>
              <a:buSzTx/>
              <a:buFontTx/>
              <a:buNone/>
              <a:tabLst/>
            </a:pPr>
            <a:r>
              <a:rPr kumimoji="0" lang="kk-KZ" sz="28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Алгоритмдердің және қорғау механизмдарының ашықтық қағидасының</a:t>
            </a:r>
            <a:r>
              <a:rPr kumimoji="0" lang="kk-KZ" sz="2800" b="1" i="1"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kk-KZ" sz="28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мәні</a:t>
            </a:r>
          </a:p>
          <a:p>
            <a:pPr marL="0" marR="0" lvl="0" indent="215900" algn="just" defTabSz="914400" rtl="0" eaLnBrk="1" fontAlgn="base" latinLnBrk="0" hangingPunct="1">
              <a:lnSpc>
                <a:spcPct val="100000"/>
              </a:lnSpc>
              <a:spcBef>
                <a:spcPct val="0"/>
              </a:spcBef>
              <a:spcAft>
                <a:spcPct val="0"/>
              </a:spcAft>
              <a:buClrTx/>
              <a:buSzTx/>
              <a:buFontTx/>
              <a:buNone/>
              <a:tabLst/>
            </a:pPr>
            <a:endPar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215900" algn="just" defTabSz="914400" rtl="0" eaLnBrk="1" fontAlgn="base" latinLnBrk="0" hangingPunct="1">
              <a:lnSpc>
                <a:spcPct val="100000"/>
              </a:lnSpc>
              <a:spcBef>
                <a:spcPct val="0"/>
              </a:spcBef>
              <a:spcAft>
                <a:spcPct val="0"/>
              </a:spcAft>
              <a:buClrTx/>
              <a:buSzTx/>
              <a:buFontTx/>
              <a:buNone/>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Тек қана ұйымдық құрылымның және оның ішкі жүйелерінің жұмыс жасау алгоритмдерінің құпиялығынан қорғауды қамтамасыз етуге</a:t>
            </a:r>
            <a:r>
              <a:rPr kumimoji="0" lang="kk-KZ" sz="2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тиісті емес. Қорғау жүйесінің жұмыс алгоритмдерін білу оны жеңуге мүмкіндік туғызуға тиісті емес.</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kk-KZ" sz="32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Қорғау құралдарын қолдану қарапайым қағидасы</a:t>
            </a:r>
            <a:r>
              <a:rPr kumimoji="0" lang="kk-KZ"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Қорғау механизмдары  интуициялық мәлім болуға тиісті және қолдануда қарапайым. Қорғау құралдарын қолдану арнайы тілдерді білу немесе әрекеттердің орындалуымен байланысты болуы тиісті </a:t>
            </a:r>
          </a:p>
          <a:p>
            <a:pPr marL="0" marR="0" lvl="0" indent="215900" algn="just" defTabSz="914400" rtl="0" eaLnBrk="0" fontAlgn="base" latinLnBrk="0" hangingPunct="0">
              <a:lnSpc>
                <a:spcPct val="100000"/>
              </a:lnSpc>
              <a:spcBef>
                <a:spcPct val="0"/>
              </a:spcBef>
              <a:spcAft>
                <a:spcPct val="0"/>
              </a:spcAft>
              <a:buClrTx/>
              <a:buSzTx/>
              <a:buFontTx/>
              <a:buNone/>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емес, көп әрекетті талап ететін маңызды қосымшалар ресми пайдаланушылары әдеттегі жұмысына, сонымен қатар ескішіл түсініксіздеу операциялардың орындалу пайдаланушыларынан талап етуге тиісті</a:t>
            </a:r>
            <a:r>
              <a:rPr kumimoji="0" lang="kk-KZ" sz="2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емес (бірнеше пароль және аттарды енгізу және т.б.).</a:t>
            </a:r>
            <a:endParaRPr kumimoji="0" lang="kk-KZ"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762000" y="487025"/>
            <a:ext cx="78486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just" defTabSz="914400" rtl="0" eaLnBrk="1" fontAlgn="base" latinLnBrk="0" hangingPunct="1">
              <a:lnSpc>
                <a:spcPct val="100000"/>
              </a:lnSpc>
              <a:spcBef>
                <a:spcPct val="0"/>
              </a:spcBef>
              <a:spcAft>
                <a:spcPct val="0"/>
              </a:spcAft>
              <a:buClrTx/>
              <a:buSzTx/>
              <a:buFontTx/>
              <a:buNone/>
              <a:tabLst>
                <a:tab pos="396875" algn="l"/>
              </a:tabLst>
            </a:pP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Компьютерлік жүйеге ойластырылған қатерлердің типтік тәсілдері және әсер ететін каналдары келесідей болады:</a:t>
            </a:r>
            <a:endParaRPr kumimoji="0" lang="ru-RU" sz="28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Қолжетімдік объектілеріне тікелей қатынасы;</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Қорғау құралдарын айналып қол жетімдік объектілеріне қатынас жасайтын бағдарламалық және техникалық құралдарды жасау;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Қол жетімдік жасауға мүмкіндік беретін қорғау құралдарын өзгерту;</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Компьютерлік жүйенің техникалық құралдарына, функцияларын және құрылымын бұзатын және қол жетімдікті жүзеге асыруға мүмкіндік беретін бағдарламалық және техникалық механизмдерді енгізу.</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533400" y="533400"/>
            <a:ext cx="78486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just" defTabSz="914400" rtl="0" eaLnBrk="1" fontAlgn="base" latinLnBrk="0" hangingPunct="1">
              <a:lnSpc>
                <a:spcPct val="100000"/>
              </a:lnSpc>
              <a:spcBef>
                <a:spcPct val="0"/>
              </a:spcBef>
              <a:spcAft>
                <a:spcPct val="0"/>
              </a:spcAft>
              <a:buClrTx/>
              <a:buSzTx/>
              <a:buFontTx/>
              <a:buNone/>
              <a:tabLst/>
            </a:pP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Ақпаратты алу тәсілі бойынша қол жетімдік каналдарды мыналарға бөлуге болады: </a:t>
            </a:r>
          </a:p>
          <a:p>
            <a:pPr marL="0" marR="0" lvl="0" indent="215900" algn="just" defTabSz="914400" rtl="0" eaLnBrk="1" fontAlgn="base" latinLnBrk="0" hangingPunct="1">
              <a:lnSpc>
                <a:spcPct val="100000"/>
              </a:lnSpc>
              <a:spcBef>
                <a:spcPct val="0"/>
              </a:spcBef>
              <a:spcAft>
                <a:spcPct val="0"/>
              </a:spcAft>
              <a:buClrTx/>
              <a:buSzTx/>
              <a:buFont typeface="Wingdings" pitchFamily="2" charset="2"/>
              <a:buChar char="§"/>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физикалық; </a:t>
            </a:r>
          </a:p>
          <a:p>
            <a:pPr marL="0" marR="0" lvl="0" indent="215900" algn="just" defTabSz="914400" rtl="0" eaLnBrk="1" fontAlgn="base" latinLnBrk="0" hangingPunct="1">
              <a:lnSpc>
                <a:spcPct val="100000"/>
              </a:lnSpc>
              <a:spcBef>
                <a:spcPct val="0"/>
              </a:spcBef>
              <a:spcAft>
                <a:spcPct val="0"/>
              </a:spcAft>
              <a:buClrTx/>
              <a:buSzTx/>
              <a:buFont typeface="Wingdings" pitchFamily="2" charset="2"/>
              <a:buChar char="§"/>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электромагниттік (сәулелерді ұстап алу);</a:t>
            </a:r>
          </a:p>
          <a:p>
            <a:pPr marL="0" marR="0" lvl="0" indent="215900" algn="just" defTabSz="914400" rtl="0" eaLnBrk="1" fontAlgn="base" latinLnBrk="0" hangingPunct="1">
              <a:lnSpc>
                <a:spcPct val="100000"/>
              </a:lnSpc>
              <a:spcBef>
                <a:spcPct val="0"/>
              </a:spcBef>
              <a:spcAft>
                <a:spcPct val="0"/>
              </a:spcAft>
              <a:buClrTx/>
              <a:buSzTx/>
              <a:buFont typeface="Wingdings" pitchFamily="2" charset="2"/>
              <a:buChar char="§"/>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ақпараттық(бағдарламалық– математикалық). </a:t>
            </a:r>
          </a:p>
          <a:p>
            <a:pPr marL="0" marR="0" lvl="0" indent="215900" algn="just" defTabSz="914400" rtl="0" eaLnBrk="1" fontAlgn="base" latinLnBrk="0" hangingPunct="1">
              <a:lnSpc>
                <a:spcPct val="100000"/>
              </a:lnSpc>
              <a:spcBef>
                <a:spcPct val="0"/>
              </a:spcBef>
              <a:spcAft>
                <a:spcPct val="0"/>
              </a:spcAft>
              <a:buClrTx/>
              <a:buSzTx/>
              <a:buFontTx/>
              <a:buNone/>
              <a:tabLst/>
            </a:pP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Қол жеткізу әдістері: </a:t>
            </a:r>
          </a:p>
          <a:p>
            <a:pPr marL="0" marR="0" lvl="0" indent="215900" algn="just" defTabSz="914400" rtl="0" eaLnBrk="1" fontAlgn="base" latinLnBrk="0" hangingPunct="1">
              <a:lnSpc>
                <a:spcPct val="100000"/>
              </a:lnSpc>
              <a:spcBef>
                <a:spcPct val="0"/>
              </a:spcBef>
              <a:spcAft>
                <a:spcPct val="0"/>
              </a:spcAft>
              <a:buClrTx/>
              <a:buSzTx/>
              <a:buFont typeface="Wingdings" pitchFamily="2" charset="2"/>
              <a:buChar char="§"/>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ақпаратты жазу; </a:t>
            </a:r>
          </a:p>
          <a:p>
            <a:pPr marL="0" marR="0" lvl="0" indent="215900" algn="just" defTabSz="914400" rtl="0" eaLnBrk="1" fontAlgn="base" latinLnBrk="0" hangingPunct="1">
              <a:lnSpc>
                <a:spcPct val="100000"/>
              </a:lnSpc>
              <a:spcBef>
                <a:spcPct val="0"/>
              </a:spcBef>
              <a:spcAft>
                <a:spcPct val="0"/>
              </a:spcAft>
              <a:buClrTx/>
              <a:buSzTx/>
              <a:buFont typeface="Wingdings" pitchFamily="2" charset="2"/>
              <a:buChar char="§"/>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ақпаратты оқу; </a:t>
            </a:r>
          </a:p>
          <a:p>
            <a:pPr marL="0" marR="0" lvl="0" indent="215900" algn="just" defTabSz="914400" rtl="0" eaLnBrk="1" fontAlgn="base" latinLnBrk="0" hangingPunct="1">
              <a:lnSpc>
                <a:spcPct val="100000"/>
              </a:lnSpc>
              <a:spcBef>
                <a:spcPct val="0"/>
              </a:spcBef>
              <a:spcAft>
                <a:spcPct val="0"/>
              </a:spcAft>
              <a:buClrTx/>
              <a:buSzTx/>
              <a:buFont typeface="Wingdings" pitchFamily="2" charset="2"/>
              <a:buChar char="§"/>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ақпаратты жоюға немесе оны өңдеу және сақтау ережелерін бұзуға әкеліп соғатын КЖ элементтеріне физикалық әсер ету.  </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04800" y="228600"/>
            <a:ext cx="8382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ctr" defTabSz="914400" rtl="0" eaLnBrk="1" fontAlgn="base" latinLnBrk="0" hangingPunct="1">
              <a:lnSpc>
                <a:spcPct val="100000"/>
              </a:lnSpc>
              <a:spcBef>
                <a:spcPct val="0"/>
              </a:spcBef>
              <a:spcAft>
                <a:spcPct val="0"/>
              </a:spcAft>
              <a:buClrTx/>
              <a:buSzTx/>
              <a:buFontTx/>
              <a:buNone/>
              <a:tabLst>
                <a:tab pos="396875" algn="l"/>
                <a:tab pos="457200" algn="l"/>
              </a:tabLst>
            </a:pP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Ең көп таралған белгілі әдістер және әсер ететін каналдар мыналар:</a:t>
            </a:r>
            <a:endParaRPr kumimoji="0" lang="ru-RU" sz="28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Өңдеуден кейін қалған ақпаратты жинау;</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АЖ-ге оның интерфейстері арқылы біреудің паролін алу жолымен ену;</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«Люк» деп аталатын компьютер мүмкіндіктерін жасырын, құжатталмаған өңдеушілерді қолдану;</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АЖ-ге ақпаратты тасымалдау құралдары арқылы (дискета, CD-ROM) немесе желі арқылы (ЭП, FTP...) бағдарламаларды енгізу; </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Жүйені зерттеуге арналған дизассемблерлер мен отладчиктерді қолдану;</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Қоректену көзін және АЖ компоненттерінің схемасын желі бойынша жоғары күшті импульстерді беру арқылы істен шығару;</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Қосымша электромагниттік сәулелер мен нысаналаулардың (ПЭМИН) эфир немесе комуникация сызықтары бойынша үстап алу;</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15900" algn="just" defTabSz="914400" rtl="0" eaLnBrk="0" fontAlgn="base" latinLnBrk="0" hangingPunct="0">
              <a:lnSpc>
                <a:spcPct val="100000"/>
              </a:lnSpc>
              <a:spcBef>
                <a:spcPct val="0"/>
              </a:spcBef>
              <a:spcAft>
                <a:spcPct val="0"/>
              </a:spcAft>
              <a:buClrTx/>
              <a:buSzTx/>
              <a:buFontTx/>
              <a:buChar char="•"/>
              <a:tabLst>
                <a:tab pos="396875" algn="l"/>
                <a:tab pos="457200" algn="l"/>
              </a:tabLst>
            </a:pPr>
            <a:r>
              <a:rPr kumimoji="0" lang="kk-KZ"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Intranet және Internet желілері арқылы желілік шабуылдарды жүргізу.</a:t>
            </a:r>
            <a:endParaRPr kumimoji="0" lang="kk-KZ"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114</TotalTime>
  <Words>631</Words>
  <Application>Microsoft Office PowerPoint</Application>
  <PresentationFormat>Экран (4:3)</PresentationFormat>
  <Paragraphs>63</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Franklin Gothic Book</vt:lpstr>
      <vt:lpstr>Franklin Gothic Medium</vt:lpstr>
      <vt:lpstr>Times New Roman</vt:lpstr>
      <vt:lpstr>Wingdings</vt:lpstr>
      <vt:lpstr>Wingdings 2</vt:lpstr>
      <vt:lpstr>Трек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Тараз</dc:creator>
  <cp:lastModifiedBy>Данагул</cp:lastModifiedBy>
  <cp:revision>17</cp:revision>
  <dcterms:created xsi:type="dcterms:W3CDTF">2014-10-08T14:39:03Z</dcterms:created>
  <dcterms:modified xsi:type="dcterms:W3CDTF">2025-03-03T15:12:55Z</dcterms:modified>
</cp:coreProperties>
</file>