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3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72" r:id="rId7"/>
    <p:sldId id="263" r:id="rId8"/>
    <p:sldId id="271" r:id="rId9"/>
    <p:sldId id="264" r:id="rId10"/>
    <p:sldId id="265" r:id="rId11"/>
    <p:sldId id="266" r:id="rId12"/>
    <p:sldId id="267" r:id="rId13"/>
    <p:sldId id="268" r:id="rId14"/>
    <p:sldId id="270" r:id="rId15"/>
    <p:sldId id="2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3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DFB79-A35F-4DBE-A31F-72D0A1C5B4F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90DA6-C7C2-4175-9F92-9DCAB8ABD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7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133600"/>
            <a:ext cx="1036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819400"/>
            <a:ext cx="103632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24500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5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1000"/>
            <a:ext cx="24638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33600" y="381000"/>
            <a:ext cx="71882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2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25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7926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33600" y="1295400"/>
            <a:ext cx="477520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12000" y="1295400"/>
            <a:ext cx="4775200" cy="480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0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2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9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11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66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948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381001"/>
            <a:ext cx="9753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295400"/>
            <a:ext cx="9753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84036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erpresentations.com/html/research-poster-template-quick-tutorials.html" TargetMode="External"/><Relationship Id="rId2" Type="http://schemas.openxmlformats.org/officeDocument/2006/relationships/hyperlink" Target="http://www.posterpresentations.com/html/free_poster_templat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culty.washington.edu/robinet/poster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03358" y="1791791"/>
            <a:ext cx="9111049" cy="164630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ҚАБЫРҒАЛЫҚ БАЯНДАМА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 presentation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6120" y="1611983"/>
            <a:ext cx="10982227" cy="342193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ТЕКСТ ФОРМАТЫ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2000" dirty="0" smtClean="0">
                <a:solidFill>
                  <a:srgbClr val="002060"/>
                </a:solidFill>
              </a:rPr>
              <a:t>Тесті жазғанда </a:t>
            </a:r>
            <a:r>
              <a:rPr lang="en-US" sz="2000" u="sng" dirty="0">
                <a:solidFill>
                  <a:srgbClr val="7030A0"/>
                </a:solidFill>
              </a:rPr>
              <a:t>Times New Roman</a:t>
            </a:r>
            <a:r>
              <a:rPr lang="kk-KZ" sz="2000" u="sng" dirty="0" smtClean="0">
                <a:solidFill>
                  <a:srgbClr val="7030A0"/>
                </a:solidFill>
              </a:rPr>
              <a:t> </a:t>
            </a:r>
            <a:r>
              <a:rPr lang="kk-KZ" sz="2000" dirty="0" smtClean="0">
                <a:solidFill>
                  <a:srgbClr val="002060"/>
                </a:solidFill>
              </a:rPr>
              <a:t>шрифтінің орнына </a:t>
            </a:r>
            <a:r>
              <a:rPr lang="en-US" sz="2000" u="sng" dirty="0" smtClean="0">
                <a:solidFill>
                  <a:srgbClr val="7030A0"/>
                </a:solidFill>
              </a:rPr>
              <a:t>Arial</a:t>
            </a:r>
            <a:r>
              <a:rPr lang="kk-KZ" sz="2000" dirty="0" smtClean="0">
                <a:solidFill>
                  <a:srgbClr val="002060"/>
                </a:solidFill>
              </a:rPr>
              <a:t> тәрізді </a:t>
            </a:r>
            <a:r>
              <a:rPr lang="en-US" sz="2000" dirty="0" smtClean="0">
                <a:solidFill>
                  <a:srgbClr val="7030A0"/>
                </a:solidFill>
              </a:rPr>
              <a:t>San </a:t>
            </a:r>
            <a:r>
              <a:rPr lang="en-US" sz="2000" dirty="0">
                <a:solidFill>
                  <a:srgbClr val="7030A0"/>
                </a:solidFill>
              </a:rPr>
              <a:t>serif </a:t>
            </a:r>
            <a:r>
              <a:rPr lang="kk-KZ" sz="2000" dirty="0" smtClean="0">
                <a:solidFill>
                  <a:srgbClr val="002060"/>
                </a:solidFill>
              </a:rPr>
              <a:t>шрифтін қолданыңыз. </a:t>
            </a:r>
            <a:r>
              <a:rPr lang="en-US" sz="2000" dirty="0">
                <a:solidFill>
                  <a:srgbClr val="7030A0"/>
                </a:solidFill>
              </a:rPr>
              <a:t>San serif </a:t>
            </a:r>
            <a:r>
              <a:rPr lang="kk-KZ" sz="2000" dirty="0" smtClean="0">
                <a:solidFill>
                  <a:srgbClr val="7030A0"/>
                </a:solidFill>
              </a:rPr>
              <a:t> </a:t>
            </a:r>
            <a:r>
              <a:rPr lang="kk-KZ" sz="2000" dirty="0" smtClean="0">
                <a:solidFill>
                  <a:srgbClr val="002060"/>
                </a:solidFill>
              </a:rPr>
              <a:t>шрифті </a:t>
            </a:r>
            <a:r>
              <a:rPr lang="en-US" sz="2000" dirty="0" smtClean="0">
                <a:solidFill>
                  <a:srgbClr val="7030A0"/>
                </a:solidFill>
              </a:rPr>
              <a:t>serif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kk-KZ" sz="2000" dirty="0" smtClean="0">
                <a:solidFill>
                  <a:srgbClr val="002060"/>
                </a:solidFill>
              </a:rPr>
              <a:t>шрифтеріне қарағанда оқуға жеңіл болады. 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Текст шрифті 6 қадам қашықтан оқи алатындай ірі болуы керек. </a:t>
            </a:r>
          </a:p>
          <a:p>
            <a:r>
              <a:rPr lang="kk-KZ" sz="2000" dirty="0">
                <a:solidFill>
                  <a:srgbClr val="002060"/>
                </a:solidFill>
              </a:rPr>
              <a:t>Текст </a:t>
            </a:r>
            <a:r>
              <a:rPr lang="kk-KZ" sz="2000" dirty="0" smtClean="0">
                <a:solidFill>
                  <a:srgbClr val="002060"/>
                </a:solidFill>
              </a:rPr>
              <a:t>шрифтері келесідей пропорцияда болғаны жөн:</a:t>
            </a:r>
          </a:p>
          <a:p>
            <a:pPr marL="719138" indent="-363538">
              <a:buFont typeface="Wingdings" panose="05000000000000000000" pitchFamily="2" charset="2"/>
              <a:buChar char="ü"/>
            </a:pPr>
            <a:r>
              <a:rPr lang="kk-KZ" sz="2000" dirty="0" smtClean="0">
                <a:solidFill>
                  <a:srgbClr val="002060"/>
                </a:solidFill>
              </a:rPr>
              <a:t>Тақырып: 90 </a:t>
            </a:r>
            <a:r>
              <a:rPr lang="en-US" sz="2000" dirty="0" smtClean="0">
                <a:solidFill>
                  <a:srgbClr val="002060"/>
                </a:solidFill>
              </a:rPr>
              <a:t>pt. bold</a:t>
            </a:r>
          </a:p>
          <a:p>
            <a:pPr marL="719138" indent="-363538">
              <a:buFont typeface="Wingdings" panose="05000000000000000000" pitchFamily="2" charset="2"/>
              <a:buChar char="ü"/>
            </a:pPr>
            <a:r>
              <a:rPr lang="kk-KZ" sz="2000" dirty="0" smtClean="0">
                <a:solidFill>
                  <a:srgbClr val="002060"/>
                </a:solidFill>
              </a:rPr>
              <a:t>Тақырыпша: 72</a:t>
            </a:r>
            <a:r>
              <a:rPr lang="en-US" sz="2000" dirty="0">
                <a:solidFill>
                  <a:srgbClr val="002060"/>
                </a:solidFill>
              </a:rPr>
              <a:t> pt. </a:t>
            </a:r>
            <a:endParaRPr lang="kk-KZ" sz="2000" dirty="0" smtClean="0">
              <a:solidFill>
                <a:srgbClr val="002060"/>
              </a:solidFill>
            </a:endParaRPr>
          </a:p>
          <a:p>
            <a:pPr marL="719138" indent="-363538">
              <a:buFont typeface="Wingdings" panose="05000000000000000000" pitchFamily="2" charset="2"/>
              <a:buChar char="ü"/>
            </a:pPr>
            <a:r>
              <a:rPr lang="kk-KZ" sz="2000" dirty="0" smtClean="0">
                <a:solidFill>
                  <a:srgbClr val="002060"/>
                </a:solidFill>
              </a:rPr>
              <a:t>Бөлім тақырыпшалары (Кіріспе, т.т.) 32-36 </a:t>
            </a:r>
            <a:r>
              <a:rPr lang="en-US" sz="2000" dirty="0">
                <a:solidFill>
                  <a:srgbClr val="002060"/>
                </a:solidFill>
              </a:rPr>
              <a:t>pt. </a:t>
            </a:r>
            <a:endParaRPr lang="kk-KZ" sz="2000" dirty="0" smtClean="0">
              <a:solidFill>
                <a:srgbClr val="002060"/>
              </a:solidFill>
            </a:endParaRPr>
          </a:p>
          <a:p>
            <a:pPr marL="719138" indent="-363538">
              <a:buFont typeface="Wingdings" panose="05000000000000000000" pitchFamily="2" charset="2"/>
              <a:buChar char="ü"/>
            </a:pPr>
            <a:r>
              <a:rPr lang="kk-KZ" sz="2000" dirty="0" smtClean="0">
                <a:solidFill>
                  <a:srgbClr val="002060"/>
                </a:solidFill>
              </a:rPr>
              <a:t>Негізгі текст: 22-28 </a:t>
            </a:r>
            <a:r>
              <a:rPr lang="en-US" sz="2000" dirty="0">
                <a:solidFill>
                  <a:srgbClr val="002060"/>
                </a:solidFill>
              </a:rPr>
              <a:t>pt.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tabLst>
                <a:tab pos="355600" algn="l"/>
              </a:tabLst>
            </a:pPr>
            <a:r>
              <a:rPr lang="kk-KZ" sz="2000" dirty="0" smtClean="0">
                <a:solidFill>
                  <a:srgbClr val="002060"/>
                </a:solidFill>
              </a:rPr>
              <a:t>Суреттердегі текст размері де ірі болуы керек.</a:t>
            </a:r>
          </a:p>
          <a:p>
            <a:pPr>
              <a:tabLst>
                <a:tab pos="355600" algn="l"/>
              </a:tabLst>
            </a:pPr>
            <a:r>
              <a:rPr lang="kk-KZ" sz="2000" dirty="0" smtClean="0">
                <a:solidFill>
                  <a:srgbClr val="002060"/>
                </a:solidFill>
              </a:rPr>
              <a:t>Айырықша мән беру үшін көлбеу шрифті пайдаланыңыз.</a:t>
            </a:r>
          </a:p>
          <a:p>
            <a:pPr>
              <a:tabLst>
                <a:tab pos="355600" algn="l"/>
              </a:tabLst>
            </a:pPr>
            <a:r>
              <a:rPr lang="kk-KZ" sz="2000" dirty="0" smtClean="0">
                <a:solidFill>
                  <a:srgbClr val="002060"/>
                </a:solidFill>
              </a:rPr>
              <a:t>Текст өте үлкен көлемді болмауы керек.</a:t>
            </a:r>
          </a:p>
          <a:p>
            <a:pPr>
              <a:tabLst>
                <a:tab pos="355600" algn="l"/>
              </a:tabLst>
            </a:pPr>
            <a:r>
              <a:rPr lang="kk-KZ" sz="2000" dirty="0" smtClean="0">
                <a:solidFill>
                  <a:srgbClr val="002060"/>
                </a:solidFill>
              </a:rPr>
              <a:t>Принтерден шығарар алдында текстің грамматикасын тексеріп шығуды ұмытпаңыз.</a:t>
            </a:r>
          </a:p>
          <a:p>
            <a:pPr marL="0" indent="0">
              <a:buNone/>
              <a:tabLst>
                <a:tab pos="355600" algn="l"/>
              </a:tabLst>
            </a:pPr>
            <a:endParaRPr lang="kk-KZ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5867" y="169333"/>
            <a:ext cx="10126133" cy="927631"/>
          </a:xfrm>
        </p:spPr>
        <p:txBody>
          <a:bodyPr/>
          <a:lstStyle/>
          <a:p>
            <a:pPr algn="ctr"/>
            <a:r>
              <a:rPr lang="kk-KZ" b="1" dirty="0" smtClean="0"/>
              <a:t>СУРЕТТЕР, ГРАФИКТЕР, КЕСТЕЛЕР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8067" y="1295400"/>
            <a:ext cx="9999133" cy="4800600"/>
          </a:xfrm>
        </p:spPr>
        <p:txBody>
          <a:bodyPr/>
          <a:lstStyle/>
          <a:p>
            <a:pPr marL="0" indent="0" algn="just">
              <a:buNone/>
            </a:pPr>
            <a:r>
              <a:rPr lang="kk-KZ" sz="2400" dirty="0" smtClean="0">
                <a:solidFill>
                  <a:srgbClr val="002060"/>
                </a:solidFill>
              </a:rPr>
              <a:t>Адамдар бірден суретке назар аударатындықтан, суреттер тек тартымды ғана емес, әрі қарапайым, әрі түсінуге жеңіл болуы керек. Соған байланысты келесі ескертпелер ұсынылады: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k-KZ" sz="2400" dirty="0" smtClean="0">
                <a:solidFill>
                  <a:srgbClr val="002060"/>
                </a:solidFill>
              </a:rPr>
              <a:t>Әр сурет, кестенің аты жазылуы керек.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k-KZ" sz="2400" dirty="0" smtClean="0">
                <a:solidFill>
                  <a:srgbClr val="002060"/>
                </a:solidFill>
              </a:rPr>
              <a:t>Суретте барлық тексті мүмкіндігінше горизонталды жазыңыз.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k-KZ" sz="2400" dirty="0" smtClean="0">
                <a:solidFill>
                  <a:srgbClr val="002060"/>
                </a:solidFill>
              </a:rPr>
              <a:t>Әр айнымалы мен белгілеуді және мағынасын түсіндіріңіз.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k-KZ" sz="2400" dirty="0">
                <a:solidFill>
                  <a:srgbClr val="002060"/>
                </a:solidFill>
              </a:rPr>
              <a:t>Әр сурет, </a:t>
            </a:r>
            <a:r>
              <a:rPr lang="kk-KZ" sz="2400" dirty="0" smtClean="0">
                <a:solidFill>
                  <a:srgbClr val="002060"/>
                </a:solidFill>
              </a:rPr>
              <a:t>кесте үшін масштабты сақтаңыз, </a:t>
            </a:r>
            <a:r>
              <a:rPr lang="kk-KZ" sz="2400" dirty="0">
                <a:solidFill>
                  <a:srgbClr val="002060"/>
                </a:solidFill>
              </a:rPr>
              <a:t>Әр </a:t>
            </a:r>
            <a:r>
              <a:rPr lang="kk-KZ" sz="2400" dirty="0" smtClean="0">
                <a:solidFill>
                  <a:srgbClr val="002060"/>
                </a:solidFill>
              </a:rPr>
              <a:t>график үшін ось бағытын бірдей етіп таңдаңыз.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kk-KZ" sz="2400" dirty="0" smtClean="0">
                <a:solidFill>
                  <a:srgbClr val="002060"/>
                </a:solidFill>
              </a:rPr>
              <a:t>Теңдеулер 6 қадам қашықтан оқи алатыдай ірі жазылуы керек.</a:t>
            </a:r>
          </a:p>
          <a:p>
            <a:pPr algn="just"/>
            <a:r>
              <a:rPr lang="kk-KZ" sz="2400" dirty="0" smtClean="0">
                <a:solidFill>
                  <a:srgbClr val="002060"/>
                </a:solidFill>
              </a:rPr>
              <a:t>Гистограммада бағандардың саны 6-дан аспауы керек.</a:t>
            </a:r>
          </a:p>
          <a:p>
            <a:pPr algn="just"/>
            <a:r>
              <a:rPr lang="kk-KZ" sz="2400" dirty="0" smtClean="0">
                <a:solidFill>
                  <a:srgbClr val="002060"/>
                </a:solidFill>
              </a:rPr>
              <a:t>Сызықты диаграммада қыйсықтардың саны 4-тен аспауы керек.</a:t>
            </a:r>
          </a:p>
          <a:p>
            <a:pPr algn="just"/>
            <a:r>
              <a:rPr lang="kk-KZ" sz="2400" dirty="0" smtClean="0">
                <a:solidFill>
                  <a:srgbClr val="002060"/>
                </a:solidFill>
              </a:rPr>
              <a:t>Кестелерде бағаналардың саны 4-тен, қатарлардың саны 8-ден аспағаны жөн. 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236" t="28395" r="45903" b="35432"/>
          <a:stretch/>
        </p:blipFill>
        <p:spPr>
          <a:xfrm>
            <a:off x="2971800" y="1096964"/>
            <a:ext cx="6731000" cy="55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333" t="31605" r="43611" b="47284"/>
          <a:stretch/>
        </p:blipFill>
        <p:spPr>
          <a:xfrm>
            <a:off x="2209503" y="1498600"/>
            <a:ext cx="8941394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389" t="15309" r="29097" b="7531"/>
          <a:stretch/>
        </p:blipFill>
        <p:spPr>
          <a:xfrm>
            <a:off x="3225800" y="891209"/>
            <a:ext cx="6591300" cy="577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REFERENCES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Michael </a:t>
            </a:r>
            <a:r>
              <a:rPr lang="en-US" dirty="0" smtClean="0"/>
              <a:t>Alley. The Craft of Scientific</a:t>
            </a:r>
            <a:r>
              <a:rPr lang="en-US" dirty="0"/>
              <a:t> </a:t>
            </a:r>
            <a:r>
              <a:rPr lang="en-US" dirty="0" smtClean="0"/>
              <a:t>Presentations. Critical </a:t>
            </a:r>
            <a:r>
              <a:rPr lang="en-US" dirty="0"/>
              <a:t>Steps to </a:t>
            </a:r>
            <a:r>
              <a:rPr lang="en-US" dirty="0" smtClean="0"/>
              <a:t>Succeed and </a:t>
            </a:r>
            <a:r>
              <a:rPr lang="en-US" dirty="0"/>
              <a:t>Critical Errors to </a:t>
            </a:r>
            <a:r>
              <a:rPr lang="en-US" dirty="0" smtClean="0"/>
              <a:t>Avoid.</a:t>
            </a:r>
            <a:r>
              <a:rPr lang="en-US" dirty="0"/>
              <a:t> </a:t>
            </a:r>
            <a:r>
              <a:rPr lang="en-US" dirty="0" smtClean="0"/>
              <a:t>Springer.</a:t>
            </a:r>
            <a:endParaRPr lang="kk-KZ" dirty="0" smtClean="0"/>
          </a:p>
          <a:p>
            <a:pPr algn="just"/>
            <a:r>
              <a:rPr lang="en-US" dirty="0" smtClean="0"/>
              <a:t>Angelika H. Hofmann. </a:t>
            </a:r>
            <a:r>
              <a:rPr lang="en-US" dirty="0" err="1" smtClean="0"/>
              <a:t>Scientifc</a:t>
            </a:r>
            <a:r>
              <a:rPr lang="en-US" dirty="0" smtClean="0"/>
              <a:t> writing and communication. Oxford Univ.Press.-2014. 727 p.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134" y="260809"/>
            <a:ext cx="8596668" cy="840259"/>
          </a:xfrm>
        </p:spPr>
        <p:txBody>
          <a:bodyPr/>
          <a:lstStyle/>
          <a:p>
            <a:pPr algn="ctr"/>
            <a:r>
              <a:rPr lang="kk-KZ" dirty="0" smtClean="0"/>
              <a:t>ПОСТЕР ЖАСАУҒА АРНАЛҒАН ВЕБ САЙТТАР: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9885" y="1168923"/>
            <a:ext cx="9756742" cy="4861089"/>
          </a:xfrm>
        </p:spPr>
        <p:txBody>
          <a:bodyPr/>
          <a:lstStyle/>
          <a:p>
            <a:pPr marL="0" indent="0">
              <a:buNone/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постер жасауға арналған дайын слайдты мына жерден тегін жүктеп ала аласыз: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www.posterpresentations.com/html/free_poster_templates.html</a:t>
            </a:r>
            <a:endParaRPr lang="kk-KZ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 ғылыми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постер 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 үшін мына сілтемеге өтіңіз: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www.posterpresentations.com/html/research-poster-template-quick-tutorials.html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4"/>
              </a:rPr>
              <a:t>http</a:t>
            </a:r>
            <a:r>
              <a:rPr lang="en-US" dirty="0">
                <a:solidFill>
                  <a:srgbClr val="002060"/>
                </a:solidFill>
                <a:hlinkClick r:id="rId4"/>
              </a:rPr>
              <a:t>://</a:t>
            </a:r>
            <a:r>
              <a:rPr lang="en-US" dirty="0" smtClean="0">
                <a:solidFill>
                  <a:srgbClr val="002060"/>
                </a:solidFill>
                <a:hlinkClick r:id="rId4"/>
              </a:rPr>
              <a:t>faculty.washington.edu/robinet/poster.html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111" t="13139" r="12936" b="12222"/>
          <a:stretch/>
        </p:blipFill>
        <p:spPr>
          <a:xfrm>
            <a:off x="1932495" y="0"/>
            <a:ext cx="9274002" cy="695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/>
              <a:t>ПОСТЕР БӨЛІМДЕРІ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1922" y="1295400"/>
            <a:ext cx="9945278" cy="5312790"/>
          </a:xfrm>
        </p:spPr>
        <p:txBody>
          <a:bodyPr/>
          <a:lstStyle/>
          <a:p>
            <a:pPr algn="just"/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 оқырманды тартатындай болуы керек және ұзақ болмауы керек.</a:t>
            </a:r>
          </a:p>
          <a:p>
            <a:pPr algn="just"/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(Abstract).</a:t>
            </a:r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 постерлерде қысқаша аннотация жазылады.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бөлімде максималды сөз саны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50-100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 аспауы керек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Мұнда мақаладағы ұзақ жазылған аннотацияны қоймаңыз. Аннотацияға зерттеу мәселесін/мақсатын, негізгі нәтижелер мен қорытындыны жазыңыз. </a:t>
            </a:r>
            <a:endParaRPr lang="kk-KZ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Оқырманды жалпыланған ақпаратпен шаршатып алмас үшін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кіріспе ақпарат минималды болуы керек. Есептің қойылымын нақты ашып жазыңыз. Тәжірибе жұмысын және онық сипаттамасын қысқаша жазып кету керек. Бұл бөлімде максималды сөз саны 200 ден аспауы керек.</a:t>
            </a:r>
          </a:p>
          <a:p>
            <a:pPr algn="just"/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 әдісі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Жүргізілген тәжірибе жайлы қысқаша жазылуы керек, максимум 200 сөз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 процедурасын жазу барысында блок-схема, иллюстрация қолданыңыз. Бұл бөлімде де суреттер, сызбалар пайдалануға болады.</a:t>
            </a:r>
          </a:p>
          <a:p>
            <a:endParaRPr lang="kk-KZ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3324" y="386499"/>
            <a:ext cx="9803876" cy="6155703"/>
          </a:xfrm>
        </p:spPr>
        <p:txBody>
          <a:bodyPr/>
          <a:lstStyle/>
          <a:p>
            <a:pPr algn="just"/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Алынған аса маңызды нәтижелерді сипаттаңыз. Бұл постердің ең ауқымды бөлімі. Нәтижелердің басым бөлігі суреттер не кестелер арқылы берілуі керек.</a:t>
            </a:r>
          </a:p>
          <a:p>
            <a:pPr algn="just"/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Постердің соңғы бөлімі. Бұл бөлімде алынған нәтижелердің маңыздылығы және олардың қысқаша қорытындысы жазылады.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Қорытындыда постер текстінде қолданылған терминдерді пайдаланыңыз. Негізгі көңіл аудартатын текстерді түрлі-түсті,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көлбеу (курсивный), қалың (жирный) әріптермен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жазуға болады.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 нәтижелердің барлығын емес, тек 2-4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нәтижелерді атап өту керек және оларға түсіндірме берілуі керек.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Пайдаланылған әдебиеттер тізімі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Егер мүмкін болса 5 сілтемеден артық қолданбаған жөн.</a:t>
            </a:r>
          </a:p>
          <a:p>
            <a:pPr algn="just"/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Алғыс сөз (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</a:t>
            </a:r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бөлімде жеке тұлғаға жобаны жасау кезінде қосқан үлесі үшін (мысалы, құрылғылармен жұмыс істеуге мүмкіндік бергені үшін, зертханалық жұмысты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жүргізуге жетекшілік жасағаны үшін) алғыс айтылады, сондай-ақ 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зерттелген жұмыс қандай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жобаның аясында қаржыландырылғаны айтылады. 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250" t="6049" r="32500" b="10617"/>
          <a:stretch/>
        </p:blipFill>
        <p:spPr>
          <a:xfrm rot="16200000">
            <a:off x="3206750" y="-863600"/>
            <a:ext cx="66294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ФОРМАТ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 жүйелі түрде жазыңыз. Ол үшін әр бөлімді нөмірлеуге,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(стрелка)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қолдануға болады.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 колонналарға (бағандарға) бөлуге болады. Көп жағдайда постер материалдары 3-4 бағанаға бөлінеді.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Постер көрнекі болуы үшін 20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текст, 40%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графиктер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40% бос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ұсынылады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583" t="5308" r="30486" b="8148"/>
          <a:stretch/>
        </p:blipFill>
        <p:spPr>
          <a:xfrm rot="16200000">
            <a:off x="2851603" y="-552902"/>
            <a:ext cx="6553199" cy="798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ПОСТЕРДІҢ АРТҚЫ ФОНЫ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k-KZ" sz="2400" dirty="0" smtClean="0">
                <a:solidFill>
                  <a:srgbClr val="002060"/>
                </a:solidFill>
              </a:rPr>
              <a:t>Постердің артқы фонына солғын түсті қолданыңыз. Себебі, көруге жеңіл және графиктермен, суреттермен, кестелермен жақсы үйлеседі (контраст).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err="1" smtClean="0">
                <a:solidFill>
                  <a:srgbClr val="002060"/>
                </a:solidFill>
              </a:rPr>
              <a:t>Иллюстрацияларды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kk-KZ" sz="2400" dirty="0" smtClean="0">
                <a:solidFill>
                  <a:srgbClr val="002060"/>
                </a:solidFill>
              </a:rPr>
              <a:t>қойғанда үйлесімді  контраст қолданыңыз. Мысалы, ашық түсті суреттерге </a:t>
            </a:r>
            <a:r>
              <a:rPr lang="ru-RU" sz="2400" dirty="0" smtClean="0">
                <a:solidFill>
                  <a:srgbClr val="002060"/>
                </a:solidFill>
              </a:rPr>
              <a:t>к</a:t>
            </a:r>
            <a:r>
              <a:rPr lang="kk-KZ" sz="2400" dirty="0" smtClean="0">
                <a:solidFill>
                  <a:srgbClr val="002060"/>
                </a:solidFill>
              </a:rPr>
              <a:t>үңгірт түсті фон қолданыңыз және керісінше. </a:t>
            </a:r>
          </a:p>
          <a:p>
            <a:pPr algn="just"/>
            <a:r>
              <a:rPr lang="kk-KZ" sz="2400" dirty="0" smtClean="0">
                <a:solidFill>
                  <a:srgbClr val="002060"/>
                </a:solidFill>
              </a:rPr>
              <a:t>Әсіресе, графиктер дизайнын өңдегенде түсті айыра алмайтын адамдар мәселесін ескерген жөн. Түсті айыра алмайтындардың арасында жиі кездесетіні – жасыл мен қызыл түсті айыра алмаушылық.</a:t>
            </a:r>
          </a:p>
          <a:p>
            <a:pPr algn="just"/>
            <a:r>
              <a:rPr lang="kk-KZ" sz="2400" dirty="0" smtClean="0">
                <a:solidFill>
                  <a:srgbClr val="002060"/>
                </a:solidFill>
              </a:rPr>
              <a:t>Артқы фонда 2-3 тен артық түс пайдаланбаңыз, көрерменді жалықтырып жібереді.</a:t>
            </a:r>
          </a:p>
          <a:p>
            <a:pPr algn="just"/>
            <a:r>
              <a:rPr lang="kk-KZ" sz="2400" dirty="0" smtClean="0">
                <a:solidFill>
                  <a:srgbClr val="002060"/>
                </a:solidFill>
              </a:rPr>
              <a:t>Сондай-ақ, артқы фонға дизайн қолданбаңыз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7232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0C209B"/>
      </a:lt2>
      <a:accent1>
        <a:srgbClr val="2167BF"/>
      </a:accent1>
      <a:accent2>
        <a:srgbClr val="C60C0D"/>
      </a:accent2>
      <a:accent3>
        <a:srgbClr val="FFFFFF"/>
      </a:accent3>
      <a:accent4>
        <a:srgbClr val="404040"/>
      </a:accent4>
      <a:accent5>
        <a:srgbClr val="ABB8DC"/>
      </a:accent5>
      <a:accent6>
        <a:srgbClr val="B30A0B"/>
      </a:accent6>
      <a:hlink>
        <a:srgbClr val="4793C7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F4FBE"/>
        </a:lt2>
        <a:accent1>
          <a:srgbClr val="0664E4"/>
        </a:accent1>
        <a:accent2>
          <a:srgbClr val="0A8AF4"/>
        </a:accent2>
        <a:accent3>
          <a:srgbClr val="FFFFFF"/>
        </a:accent3>
        <a:accent4>
          <a:srgbClr val="404040"/>
        </a:accent4>
        <a:accent5>
          <a:srgbClr val="AAB8EF"/>
        </a:accent5>
        <a:accent6>
          <a:srgbClr val="087DDD"/>
        </a:accent6>
        <a:hlink>
          <a:srgbClr val="0B99F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345B9"/>
        </a:lt2>
        <a:accent1>
          <a:srgbClr val="1E65CA"/>
        </a:accent1>
        <a:accent2>
          <a:srgbClr val="2C77D1"/>
        </a:accent2>
        <a:accent3>
          <a:srgbClr val="FFFFFF"/>
        </a:accent3>
        <a:accent4>
          <a:srgbClr val="404040"/>
        </a:accent4>
        <a:accent5>
          <a:srgbClr val="ABB8E1"/>
        </a:accent5>
        <a:accent6>
          <a:srgbClr val="276BBD"/>
        </a:accent6>
        <a:hlink>
          <a:srgbClr val="4091D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5CA3E0"/>
        </a:lt2>
        <a:accent1>
          <a:srgbClr val="6DAFE4"/>
        </a:accent1>
        <a:accent2>
          <a:srgbClr val="72B3E5"/>
        </a:accent2>
        <a:accent3>
          <a:srgbClr val="FFFFFF"/>
        </a:accent3>
        <a:accent4>
          <a:srgbClr val="404040"/>
        </a:accent4>
        <a:accent5>
          <a:srgbClr val="BAD4EF"/>
        </a:accent5>
        <a:accent6>
          <a:srgbClr val="67A2CF"/>
        </a:accent6>
        <a:hlink>
          <a:srgbClr val="7DB8E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2D2D2D"/>
        </a:lt2>
        <a:accent1>
          <a:srgbClr val="353535"/>
        </a:accent1>
        <a:accent2>
          <a:srgbClr val="4F4F4F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474747"/>
        </a:accent6>
        <a:hlink>
          <a:srgbClr val="7D7D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69ADC2"/>
        </a:lt2>
        <a:accent1>
          <a:srgbClr val="59994F"/>
        </a:accent1>
        <a:accent2>
          <a:srgbClr val="7FA14B"/>
        </a:accent2>
        <a:accent3>
          <a:srgbClr val="FFFFFF"/>
        </a:accent3>
        <a:accent4>
          <a:srgbClr val="404040"/>
        </a:accent4>
        <a:accent5>
          <a:srgbClr val="B5CAB2"/>
        </a:accent5>
        <a:accent6>
          <a:srgbClr val="729143"/>
        </a:accent6>
        <a:hlink>
          <a:srgbClr val="8A8B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306778"/>
        </a:lt2>
        <a:accent1>
          <a:srgbClr val="59994F"/>
        </a:accent1>
        <a:accent2>
          <a:srgbClr val="7FA14B"/>
        </a:accent2>
        <a:accent3>
          <a:srgbClr val="FFFFFF"/>
        </a:accent3>
        <a:accent4>
          <a:srgbClr val="404040"/>
        </a:accent4>
        <a:accent5>
          <a:srgbClr val="B5CAB2"/>
        </a:accent5>
        <a:accent6>
          <a:srgbClr val="729143"/>
        </a:accent6>
        <a:hlink>
          <a:srgbClr val="8A8B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Name of presentation</Template>
  <TotalTime>403</TotalTime>
  <Words>700</Words>
  <Application>Microsoft Office PowerPoint</Application>
  <PresentationFormat>Широкоэкранный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Microsoft Sans Serif</vt:lpstr>
      <vt:lpstr>Times New Roman</vt:lpstr>
      <vt:lpstr>Wingdings</vt:lpstr>
      <vt:lpstr>powerpoint-template-24</vt:lpstr>
      <vt:lpstr> ҚАБЫРҒАЛЫҚ БАЯНДАМА (poster presentation)</vt:lpstr>
      <vt:lpstr>ПОСТЕР ЖАСАУҒА АРНАЛҒАН ВЕБ САЙТТАР:</vt:lpstr>
      <vt:lpstr>Презентация PowerPoint</vt:lpstr>
      <vt:lpstr>ПОСТЕР БӨЛІМДЕРІ</vt:lpstr>
      <vt:lpstr>Презентация PowerPoint</vt:lpstr>
      <vt:lpstr>Презентация PowerPoint</vt:lpstr>
      <vt:lpstr>ФОРМАТ</vt:lpstr>
      <vt:lpstr>Презентация PowerPoint</vt:lpstr>
      <vt:lpstr>ПОСТЕРДІҢ АРТҚЫ ФОНЫ</vt:lpstr>
      <vt:lpstr>ТЕКСТ ФОРМАТЫ</vt:lpstr>
      <vt:lpstr>СУРЕТТЕР, ГРАФИКТЕР, КЕСТЕЛЕР</vt:lpstr>
      <vt:lpstr>Презентация PowerPoint</vt:lpstr>
      <vt:lpstr>Презентация PowerPoint</vt:lpstr>
      <vt:lpstr>Презентация PowerPoint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Данагул</cp:lastModifiedBy>
  <cp:revision>55</cp:revision>
  <dcterms:created xsi:type="dcterms:W3CDTF">2015-09-08T09:19:48Z</dcterms:created>
  <dcterms:modified xsi:type="dcterms:W3CDTF">2025-03-04T19:19:58Z</dcterms:modified>
</cp:coreProperties>
</file>