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484" r:id="rId2"/>
    <p:sldId id="505" r:id="rId3"/>
    <p:sldId id="486" r:id="rId4"/>
    <p:sldId id="274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1" r:id="rId13"/>
    <p:sldId id="265" r:id="rId14"/>
    <p:sldId id="266" r:id="rId15"/>
    <p:sldId id="267" r:id="rId16"/>
    <p:sldId id="268" r:id="rId17"/>
    <p:sldId id="269" r:id="rId18"/>
    <p:sldId id="270" r:id="rId19"/>
    <p:sldId id="276" r:id="rId20"/>
    <p:sldId id="275" r:id="rId21"/>
    <p:sldId id="271" r:id="rId22"/>
    <p:sldId id="272" r:id="rId23"/>
    <p:sldId id="530" r:id="rId24"/>
    <p:sldId id="273" r:id="rId25"/>
    <p:sldId id="529" r:id="rId26"/>
    <p:sldId id="281" r:id="rId27"/>
    <p:sldId id="282" r:id="rId28"/>
    <p:sldId id="277" r:id="rId29"/>
    <p:sldId id="278" r:id="rId30"/>
    <p:sldId id="279" r:id="rId31"/>
    <p:sldId id="280" r:id="rId32"/>
    <p:sldId id="283" r:id="rId33"/>
    <p:sldId id="284" r:id="rId34"/>
    <p:sldId id="287" r:id="rId35"/>
    <p:sldId id="285" r:id="rId36"/>
    <p:sldId id="531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532" r:id="rId54"/>
    <p:sldId id="304" r:id="rId55"/>
    <p:sldId id="305" r:id="rId56"/>
    <p:sldId id="306" r:id="rId57"/>
    <p:sldId id="307" r:id="rId58"/>
    <p:sldId id="308" r:id="rId59"/>
    <p:sldId id="310" r:id="rId60"/>
    <p:sldId id="312" r:id="rId61"/>
    <p:sldId id="533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3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F5569-D921-4416-BB33-73E7DCE0BED0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6AA83-F2BC-4FC2-AA42-BAE21684C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263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C8A59-558B-4D43-8869-88C16D0442AE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FFF3E-62A4-451A-BE50-063C746E61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81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315DED-F706-4099-984D-50F0D2E6E087}" type="slidenum">
              <a:rPr lang="ru-RU" smtClean="0">
                <a:cs typeface="Arial" charset="0"/>
              </a:rPr>
              <a:pPr/>
              <a:t>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181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21801-F8FA-493D-A140-651089CBE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4BD7EF-FD90-49C4-96C1-5F357C84D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38DEE9-75B4-4A07-976D-0917191D5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8DC6-F753-4954-A676-CA224F487DF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1981DC-E017-4D6B-9887-96F3E34E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0D9403-FB6B-4F30-9E6F-55C32B9E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E41-32B6-4F4E-9539-8613F50D3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842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312D8-2E5E-4D1F-AF91-D4A21FFF0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2405AB-6991-4A0E-9FCF-D8F6AA327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066BF4-2630-4107-8E29-8D040C10F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8DC6-F753-4954-A676-CA224F487DF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5CF6CA-3E16-4657-AAA4-2FD387220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5D2FA-A330-439E-90D5-22693AC4D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E41-32B6-4F4E-9539-8613F50D3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90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46368C-FD86-41C1-A116-3580419A20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0E861C-C670-4CEE-9B72-2848C932D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D570D4-2D32-4587-A726-2496B3308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8DC6-F753-4954-A676-CA224F487DF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8430F-0031-45A3-AA1B-A8EE6A7E0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EEFC4D-887C-4D6D-8BCA-BA6AEE960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E41-32B6-4F4E-9539-8613F50D3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166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9C38E-F19D-463B-90E2-41F27353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D976FC-1474-4347-9B44-79C79236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15ACE4-2184-4C58-81C0-78AB4231E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8DC6-F753-4954-A676-CA224F487DF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86C9E6-0F1F-4B7A-89E0-DEBFFF694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34A59E-B039-4D51-9106-60110984A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E41-32B6-4F4E-9539-8613F50D3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28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54F51-C64B-492C-BD62-7E961D81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91821F-34AC-42B8-8498-27B73E731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CDCCD4-3601-4551-A7FE-7783617E9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8DC6-F753-4954-A676-CA224F487DF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C4EFD6-A306-4C80-8172-B129CE28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57211-BEE3-45DF-B29F-CCE11CAA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E41-32B6-4F4E-9539-8613F50D3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891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184AD-98E0-4A09-AC63-F631CF1F5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25EB96-876F-4396-8A1B-1CD5F0525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7C9575-D9BB-4A20-B856-8CA5C4E34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048FD4-4497-44F0-B5A7-3AED97666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8DC6-F753-4954-A676-CA224F487DF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65F8D0-78DE-4AF0-89CD-F1F7A0467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9D86CD-C1E5-4369-AFEC-C300AF88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E41-32B6-4F4E-9539-8613F50D3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71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B7149-ED8C-4F6C-AEB8-E793A2B4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28E27D-782C-4774-B7E5-5DF3CDB79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D09421-CAA4-49BE-BC32-BAA31E7DA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7C6E42-FBBE-49CD-9975-2DB6D4C4E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B64945-487C-4D8D-A79C-BEE89B2DC5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1FB8FD-FCBE-4D25-A775-A953AEBBA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8DC6-F753-4954-A676-CA224F487DF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CF1D41-A0DD-4520-AE99-5A2F15ACD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F29F77-6A3E-4E8E-9037-AA6D67FC8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E41-32B6-4F4E-9539-8613F50D3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5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18034-B91E-4D14-A90F-440F59CA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A0A5C7-E327-4981-BCF4-55C07715A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8DC6-F753-4954-A676-CA224F487DF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656F9B8-43C4-4056-A067-43CEA3309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B5C886-0EDD-4184-8038-B1AAADC8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E41-32B6-4F4E-9539-8613F50D3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541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53CFDD-B486-462B-A41B-4747AA3BF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8DC6-F753-4954-A676-CA224F487DF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DC7A16-8FF9-4EFD-A004-A344F0334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511712-A8B9-4ACF-8877-834A3D993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E41-32B6-4F4E-9539-8613F50D3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51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4DC8E-1D64-4AEE-A470-667993438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FFFC95-F873-4954-8881-34D3CCDA9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440C7B-68D8-4073-B2EB-8990CFDBD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067852-D9EC-4DF7-9F4E-A44D43E23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8DC6-F753-4954-A676-CA224F487DF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BB3CA1-4C13-4EBF-B81E-2835CCE91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3B44CA-96AE-4602-BAD4-81FBC2C0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E41-32B6-4F4E-9539-8613F50D3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560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1C538-E342-412E-9925-A21256E7A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113A69-D3E8-40F2-B97D-772335C7F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9A2309-3E15-4C52-BF4E-4B7C143BD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CE9721-1565-4DCE-9FD3-6074D311C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A8DC6-F753-4954-A676-CA224F487DF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11AC43-88E8-4412-A685-4369A90C3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B35CA7-DEBE-4073-8B5A-FB49F569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4E41-32B6-4F4E-9539-8613F50D3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450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BEB42-F219-402C-905E-227B832DD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045811-49F3-4DAD-8B43-353BE00C7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35CC5A-229A-4787-AB93-3A0F07DAE1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A8DC6-F753-4954-A676-CA224F487DFB}" type="datetimeFigureOut">
              <a:rPr lang="ru-RU" smtClean="0"/>
              <a:pPr/>
              <a:t>16.02.2025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B91A3D-3D77-42D9-B2FB-815B65651E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260750-C098-4B6B-94D4-27873A4D5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54E41-32B6-4F4E-9539-8613F50D3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70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176409" y="2842398"/>
            <a:ext cx="1200281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Сақ</a:t>
            </a:r>
            <a:r>
              <a:rPr lang="ru-RU" sz="4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тайпалық</a:t>
            </a:r>
            <a:r>
              <a:rPr lang="ru-RU" sz="4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одақтары</a:t>
            </a:r>
            <a:r>
              <a:rPr lang="en-US" sz="4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48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4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үйсіндер</a:t>
            </a:r>
            <a:r>
              <a:rPr lang="en-US" sz="4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4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</a:t>
            </a:r>
            <a:r>
              <a:rPr lang="kk-KZ" sz="4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ңлылар</a:t>
            </a:r>
            <a:r>
              <a:rPr lang="en-US" sz="4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4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ғұндар</a:t>
            </a:r>
            <a:r>
              <a:rPr lang="en-US" sz="4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5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836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3D60AB-CDA9-1759-89CE-03C3AC537D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164" y="113248"/>
            <a:ext cx="5411190" cy="48150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0EF56-6023-8328-3328-B8952A3CFEDB}"/>
              </a:ext>
            </a:extLst>
          </p:cNvPr>
          <p:cNvSpPr txBox="1"/>
          <p:nvPr/>
        </p:nvSpPr>
        <p:spPr>
          <a:xfrm>
            <a:off x="564079" y="5091200"/>
            <a:ext cx="54111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10101"/>
                </a:solidFill>
                <a:effectLst/>
                <a:latin typeface="helvetica neue"/>
              </a:rPr>
              <a:t>Дарий </a:t>
            </a:r>
            <a:r>
              <a:rPr lang="en-US" sz="2400" b="1" i="0" dirty="0">
                <a:solidFill>
                  <a:srgbClr val="010101"/>
                </a:solidFill>
                <a:effectLst/>
                <a:latin typeface="helvetica neue"/>
              </a:rPr>
              <a:t>I</a:t>
            </a:r>
            <a:r>
              <a:rPr lang="en-US" sz="2400" b="0" i="0" dirty="0">
                <a:solidFill>
                  <a:srgbClr val="010101"/>
                </a:solidFill>
                <a:effectLst/>
                <a:latin typeface="helvetica neue"/>
              </a:rPr>
              <a:t> </a:t>
            </a:r>
            <a:r>
              <a:rPr lang="kk-KZ" sz="2400" dirty="0">
                <a:solidFill>
                  <a:srgbClr val="010101"/>
                </a:solidFill>
                <a:latin typeface="helvetica neue"/>
              </a:rPr>
              <a:t> </a:t>
            </a:r>
            <a:r>
              <a:rPr lang="kk-KZ" sz="2400" b="1" dirty="0">
                <a:solidFill>
                  <a:srgbClr val="010101"/>
                </a:solidFill>
                <a:latin typeface="helvetica neue"/>
              </a:rPr>
              <a:t>«Ұлы» </a:t>
            </a:r>
            <a:r>
              <a:rPr lang="ru-RU" sz="2400" b="0" i="0" dirty="0">
                <a:solidFill>
                  <a:srgbClr val="010101"/>
                </a:solidFill>
                <a:effectLst/>
                <a:latin typeface="helvetica neue"/>
              </a:rPr>
              <a:t>«(</a:t>
            </a:r>
            <a:r>
              <a:rPr lang="ru-RU" sz="2400" b="0" i="0" dirty="0" err="1">
                <a:solidFill>
                  <a:srgbClr val="010101"/>
                </a:solidFill>
                <a:effectLst/>
                <a:latin typeface="helvetica neue"/>
              </a:rPr>
              <a:t>Б.з.д</a:t>
            </a:r>
            <a:r>
              <a:rPr lang="ru-RU" sz="2400" b="0" i="0" dirty="0">
                <a:solidFill>
                  <a:srgbClr val="010101"/>
                </a:solidFill>
                <a:effectLst/>
                <a:latin typeface="helvetica neue"/>
              </a:rPr>
              <a:t>. 549-486 </a:t>
            </a:r>
            <a:r>
              <a:rPr lang="ru-RU" sz="2400" b="0" i="0" dirty="0" err="1">
                <a:solidFill>
                  <a:srgbClr val="010101"/>
                </a:solidFill>
                <a:effectLst/>
                <a:latin typeface="helvetica neue"/>
              </a:rPr>
              <a:t>жж</a:t>
            </a:r>
            <a:r>
              <a:rPr lang="ru-RU" sz="2400" b="0" i="0" dirty="0">
                <a:solidFill>
                  <a:srgbClr val="010101"/>
                </a:solidFill>
                <a:effectLst/>
                <a:latin typeface="helvetica neue"/>
              </a:rPr>
              <a:t>.)  парсы </a:t>
            </a:r>
            <a:r>
              <a:rPr lang="ru-RU" sz="2400" b="0" i="0" dirty="0" err="1">
                <a:solidFill>
                  <a:srgbClr val="010101"/>
                </a:solidFill>
                <a:effectLst/>
                <a:latin typeface="helvetica neue"/>
              </a:rPr>
              <a:t>мемлекетін</a:t>
            </a:r>
            <a:r>
              <a:rPr lang="ru-RU" sz="2400" b="0" i="0" dirty="0">
                <a:solidFill>
                  <a:srgbClr val="010101"/>
                </a:solidFill>
                <a:effectLst/>
                <a:latin typeface="helvetica neue"/>
              </a:rPr>
              <a:t> </a:t>
            </a:r>
            <a:r>
              <a:rPr lang="ru-RU" sz="2400" b="0" i="0" dirty="0" err="1">
                <a:solidFill>
                  <a:srgbClr val="010101"/>
                </a:solidFill>
                <a:effectLst/>
                <a:latin typeface="helvetica neue"/>
              </a:rPr>
              <a:t>империяға</a:t>
            </a:r>
            <a:r>
              <a:rPr lang="ru-RU" sz="2400" b="0" i="0" dirty="0">
                <a:solidFill>
                  <a:srgbClr val="010101"/>
                </a:solidFill>
                <a:effectLst/>
                <a:latin typeface="helvetica neue"/>
              </a:rPr>
              <a:t> </a:t>
            </a:r>
            <a:r>
              <a:rPr lang="ru-RU" sz="2400" b="0" i="0" dirty="0" err="1">
                <a:solidFill>
                  <a:srgbClr val="010101"/>
                </a:solidFill>
                <a:effectLst/>
                <a:latin typeface="helvetica neue"/>
              </a:rPr>
              <a:t>айналдырды</a:t>
            </a:r>
            <a:r>
              <a:rPr lang="ru-RU" sz="2400" b="0" i="0" dirty="0">
                <a:solidFill>
                  <a:srgbClr val="010101"/>
                </a:solidFill>
                <a:effectLst/>
                <a:latin typeface="helvetica neue"/>
              </a:rPr>
              <a:t>, </a:t>
            </a:r>
            <a:endParaRPr lang="x-none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AF023B-95CF-876E-295F-407C7B969625}"/>
              </a:ext>
            </a:extLst>
          </p:cNvPr>
          <p:cNvSpPr txBox="1"/>
          <p:nvPr/>
        </p:nvSpPr>
        <p:spPr>
          <a:xfrm>
            <a:off x="5815572" y="212429"/>
            <a:ext cx="6047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Бұл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2400" b="1" i="0" dirty="0" err="1">
                <a:solidFill>
                  <a:srgbClr val="333333"/>
                </a:solidFill>
                <a:effectLst/>
                <a:latin typeface="YS Text"/>
              </a:rPr>
              <a:t>жорықта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YS Text"/>
              </a:rPr>
              <a:t>Дарий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YS Text"/>
              </a:rPr>
              <a:t>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шошақ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бөрікті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2400" b="1" i="0" dirty="0" err="1">
                <a:solidFill>
                  <a:srgbClr val="333333"/>
                </a:solidFill>
                <a:effectLst/>
                <a:latin typeface="YS Text"/>
              </a:rPr>
              <a:t>сақтарды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(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тиграхаудаларды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)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жеңіп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,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олардың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қолбасшысы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Скунханы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қолға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түсіреді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.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Тиграхауда-</a:t>
            </a:r>
            <a:r>
              <a:rPr lang="ru-RU" sz="2400" b="1" i="0" dirty="0" err="1">
                <a:solidFill>
                  <a:srgbClr val="333333"/>
                </a:solidFill>
                <a:effectLst/>
                <a:latin typeface="YS Text"/>
              </a:rPr>
              <a:t>сақтар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 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бұл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шайқасқа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дейін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парсыларға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бағынышты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400" b="0" i="0" dirty="0" err="1">
                <a:solidFill>
                  <a:srgbClr val="333333"/>
                </a:solidFill>
                <a:effectLst/>
                <a:latin typeface="YS Text"/>
              </a:rPr>
              <a:t>болмаған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YS Text"/>
              </a:rPr>
              <a:t>.</a:t>
            </a:r>
            <a:endParaRPr lang="x-none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985FB2-1B94-7DE4-794B-5AAC629F74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5269" y="2151421"/>
            <a:ext cx="6077567" cy="44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64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6E5BA8-21C5-E059-C4EA-A83974C181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516" y="0"/>
            <a:ext cx="11524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21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ABCD13-568E-A5FF-7724-004E0206B4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30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F27CA2D-547E-F3C8-44CE-E5C2819CBAAA}"/>
              </a:ext>
            </a:extLst>
          </p:cNvPr>
          <p:cNvSpPr/>
          <p:nvPr/>
        </p:nvSpPr>
        <p:spPr>
          <a:xfrm>
            <a:off x="2196935" y="190006"/>
            <a:ext cx="8383979" cy="6650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Темір дәуірі бойынша археологиялық деректер </a:t>
            </a:r>
            <a:endParaRPr lang="x-none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BED629-C69C-E398-1DB2-52713D977ED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0025"/>
            <a:ext cx="6994566" cy="57179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1168A9-4959-B397-28AE-E8D661167A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25195" y="950025"/>
            <a:ext cx="4868883" cy="3978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AB231D-63D2-14A6-0A03-6CA65FFA3078}"/>
              </a:ext>
            </a:extLst>
          </p:cNvPr>
          <p:cNvSpPr txBox="1"/>
          <p:nvPr/>
        </p:nvSpPr>
        <p:spPr>
          <a:xfrm>
            <a:off x="7825838" y="5052352"/>
            <a:ext cx="37911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1969 </a:t>
            </a:r>
            <a:r>
              <a:rPr lang="ru-RU" sz="2800" b="1" dirty="0" err="1"/>
              <a:t>жылы</a:t>
            </a:r>
            <a:r>
              <a:rPr lang="ru-RU" sz="2800" b="1" dirty="0"/>
              <a:t> </a:t>
            </a:r>
            <a:r>
              <a:rPr lang="ru-RU" sz="2800" b="1" dirty="0" err="1"/>
              <a:t>табылды</a:t>
            </a:r>
            <a:r>
              <a:rPr lang="ru-RU" sz="2800" b="1" dirty="0"/>
              <a:t>, </a:t>
            </a:r>
            <a:r>
              <a:rPr lang="ru-RU" sz="2800" b="1" dirty="0" err="1"/>
              <a:t>К.Ақышев</a:t>
            </a:r>
            <a:r>
              <a:rPr lang="ru-RU" sz="2800" b="1" dirty="0"/>
              <a:t> </a:t>
            </a:r>
            <a:r>
              <a:rPr lang="ru-RU" sz="2800" b="1" dirty="0" err="1"/>
              <a:t>зерттеген</a:t>
            </a:r>
            <a:endParaRPr lang="x-none" sz="2800" b="1" dirty="0"/>
          </a:p>
        </p:txBody>
      </p:sp>
    </p:spTree>
    <p:extLst>
      <p:ext uri="{BB962C8B-B14F-4D97-AF65-F5344CB8AC3E}">
        <p14:creationId xmlns:p14="http://schemas.microsoft.com/office/powerpoint/2010/main" val="4013412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BB5542-CC62-EAF4-A436-5B0A5B943D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504" y="0"/>
            <a:ext cx="1188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74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C5DB2E-D7F8-EEB5-3976-C9834F1FE6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0474" y="0"/>
            <a:ext cx="10271051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FE4052-3CB5-4C2B-A0AA-306FF7A962F7}"/>
              </a:ext>
            </a:extLst>
          </p:cNvPr>
          <p:cNvSpPr/>
          <p:nvPr/>
        </p:nvSpPr>
        <p:spPr>
          <a:xfrm>
            <a:off x="0" y="-5"/>
            <a:ext cx="12192000" cy="559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Сақ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тайпалық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одақтары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үйсіндер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</a:t>
            </a:r>
            <a:r>
              <a:rPr lang="kk-KZ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ңлылар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ғұндар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341141-4989-42D5-957B-C22AC8DC66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416" y="40802"/>
            <a:ext cx="287139" cy="4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69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7FAF94-5FA9-29B3-D0E8-E3DB9AF9339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4172" y="0"/>
            <a:ext cx="10443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23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8194C-DD59-7718-D20E-848A4830C3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941"/>
            <a:ext cx="5561222" cy="37051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96AE1F-E390-536F-CF2D-8816550DC5E4}"/>
              </a:ext>
            </a:extLst>
          </p:cNvPr>
          <p:cNvSpPr txBox="1"/>
          <p:nvPr/>
        </p:nvSpPr>
        <p:spPr>
          <a:xfrm>
            <a:off x="178130" y="4276590"/>
            <a:ext cx="56764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 err="1"/>
              <a:t>Әбдеш</a:t>
            </a:r>
            <a:r>
              <a:rPr lang="ru-RU" sz="2800" dirty="0"/>
              <a:t> </a:t>
            </a:r>
            <a:r>
              <a:rPr lang="ru-RU" sz="2800" dirty="0" err="1"/>
              <a:t>Тәшкенұлы</a:t>
            </a:r>
            <a:r>
              <a:rPr lang="ru-RU" sz="2800" dirty="0"/>
              <a:t> </a:t>
            </a:r>
            <a:r>
              <a:rPr lang="ru-RU" sz="2800" dirty="0" err="1"/>
              <a:t>Төлеубаев</a:t>
            </a:r>
            <a:r>
              <a:rPr lang="ru-RU" sz="2800" dirty="0"/>
              <a:t> (15.11.1953, ҚХР, </a:t>
            </a:r>
            <a:r>
              <a:rPr lang="ru-RU" sz="2800" dirty="0" err="1"/>
              <a:t>Шәуешек</a:t>
            </a:r>
            <a:r>
              <a:rPr lang="ru-RU" sz="2800" dirty="0"/>
              <a:t> </a:t>
            </a:r>
            <a:r>
              <a:rPr lang="ru-RU" sz="2800" dirty="0" err="1"/>
              <a:t>қаласында</a:t>
            </a:r>
            <a:r>
              <a:rPr lang="ru-RU" sz="2800" dirty="0"/>
              <a:t> </a:t>
            </a:r>
            <a:r>
              <a:rPr lang="ru-RU" sz="2800" dirty="0" err="1"/>
              <a:t>туған</a:t>
            </a:r>
            <a:r>
              <a:rPr lang="ru-RU" sz="2800" dirty="0"/>
              <a:t>) - </a:t>
            </a:r>
            <a:r>
              <a:rPr lang="ru-RU" sz="2800" dirty="0" err="1"/>
              <a:t>Тарих</a:t>
            </a:r>
            <a:r>
              <a:rPr lang="ru-RU" sz="2800" dirty="0"/>
              <a:t> </a:t>
            </a:r>
            <a:r>
              <a:rPr lang="ru-RU" sz="2800" dirty="0" err="1"/>
              <a:t>ғылымдарының</a:t>
            </a:r>
            <a:r>
              <a:rPr lang="ru-RU" sz="2800" dirty="0"/>
              <a:t> кандидаты (1979), </a:t>
            </a:r>
            <a:r>
              <a:rPr lang="ru-RU" sz="2800" dirty="0" err="1"/>
              <a:t>докторы</a:t>
            </a:r>
            <a:r>
              <a:rPr lang="ru-RU" sz="2800" dirty="0"/>
              <a:t> (1992)</a:t>
            </a:r>
            <a:endParaRPr lang="x-none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EF1E4D-6B96-C295-EE23-B1FC107B04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5999" y="169193"/>
            <a:ext cx="5572533" cy="635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91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AA97A3-8CFA-1CA6-A213-E6F3B8446C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506" y="973777"/>
            <a:ext cx="11768447" cy="5661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B63217-3F6A-947B-2C5C-A3DF12958928}"/>
              </a:ext>
            </a:extLst>
          </p:cNvPr>
          <p:cNvSpPr txBox="1"/>
          <p:nvPr/>
        </p:nvSpPr>
        <p:spPr>
          <a:xfrm>
            <a:off x="3607131" y="337848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Шілікті</a:t>
            </a:r>
            <a:r>
              <a:rPr lang="ru-RU" sz="2400" dirty="0"/>
              <a:t> </a:t>
            </a:r>
            <a:r>
              <a:rPr lang="ru-RU" sz="2400" dirty="0" err="1"/>
              <a:t>обалары</a:t>
            </a:r>
            <a:r>
              <a:rPr lang="ru-RU" sz="2400" dirty="0"/>
              <a:t> 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3891388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28C7A6-E426-3130-E5B0-BCACFFF8AA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68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A334A63-9B4E-41B9-837D-BFE79B915AAF}"/>
              </a:ext>
            </a:extLst>
          </p:cNvPr>
          <p:cNvSpPr/>
          <p:nvPr/>
        </p:nvSpPr>
        <p:spPr>
          <a:xfrm>
            <a:off x="0" y="-5"/>
            <a:ext cx="12192000" cy="559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16E5D6-944D-4E0C-B4F8-8F9249F04E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416" y="40802"/>
            <a:ext cx="287139" cy="4565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D2901F-D610-4DA0-A825-AA11606C91A5}"/>
              </a:ext>
            </a:extLst>
          </p:cNvPr>
          <p:cNvSpPr txBox="1"/>
          <p:nvPr/>
        </p:nvSpPr>
        <p:spPr>
          <a:xfrm>
            <a:off x="793101" y="2967335"/>
            <a:ext cx="5486400" cy="2077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kk-KZ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Тіршіліктің несі сән,</a:t>
            </a:r>
          </a:p>
          <a:p>
            <a:r>
              <a:rPr lang="kk-KZ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Тереңге бет қоймаса?</a:t>
            </a:r>
          </a:p>
          <a:p>
            <a:r>
              <a:rPr lang="kk-KZ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r>
              <a:rPr lang="kk-KZ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АБАЙ</a:t>
            </a:r>
            <a:endParaRPr lang="ru-RU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ИСТОРИЯ МУСЫ ВМЕСТЕ С ФАРАОНОМ. ИА &amp;quot;Инфо-Ислам&amp;quot;">
            <a:extLst>
              <a:ext uri="{FF2B5EF4-FFF2-40B4-BE49-F238E27FC236}">
                <a16:creationId xmlns:a16="http://schemas.microsoft.com/office/drawing/2014/main" id="{099AA5C5-ACA4-4143-8AEB-504FD1AA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r="9063"/>
          <a:stretch>
            <a:fillRect/>
          </a:stretch>
        </p:blipFill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039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6253FA-AAE7-037D-5731-35AC5CCFB0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6247" y="0"/>
            <a:ext cx="10339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47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27B812-766E-2F22-B45E-30B9BF07A5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21278"/>
            <a:ext cx="6852063" cy="56289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7BD069-9E4C-D85F-E3F2-C7203FBA8D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2063" y="0"/>
            <a:ext cx="5118264" cy="66501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053D38-FB7B-2634-D639-04806D18D6D3}"/>
              </a:ext>
            </a:extLst>
          </p:cNvPr>
          <p:cNvSpPr txBox="1"/>
          <p:nvPr/>
        </p:nvSpPr>
        <p:spPr>
          <a:xfrm>
            <a:off x="592778" y="272535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Бесшатыр</a:t>
            </a:r>
            <a:r>
              <a:rPr lang="ru-RU" sz="2400" b="1" dirty="0"/>
              <a:t> </a:t>
            </a:r>
            <a:r>
              <a:rPr lang="ru-RU" sz="2400" b="1" dirty="0" err="1"/>
              <a:t>обалары</a:t>
            </a:r>
            <a:r>
              <a:rPr lang="ru-RU" sz="2400" b="1" dirty="0"/>
              <a:t> </a:t>
            </a:r>
            <a:endParaRPr lang="x-none" sz="2400" b="1" dirty="0"/>
          </a:p>
        </p:txBody>
      </p:sp>
    </p:spTree>
    <p:extLst>
      <p:ext uri="{BB962C8B-B14F-4D97-AF65-F5344CB8AC3E}">
        <p14:creationId xmlns:p14="http://schemas.microsoft.com/office/powerpoint/2010/main" val="2765480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182693-9156-091C-2A26-5A7C12110E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0151" y="0"/>
            <a:ext cx="10351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93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98686E1-44E2-4828-819D-113A59448EB8}"/>
              </a:ext>
            </a:extLst>
          </p:cNvPr>
          <p:cNvSpPr/>
          <p:nvPr/>
        </p:nvSpPr>
        <p:spPr>
          <a:xfrm>
            <a:off x="5695284" y="975204"/>
            <a:ext cx="6243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41435-0B8F-42FA-8EC9-EC586C52C199}"/>
              </a:ext>
            </a:extLst>
          </p:cNvPr>
          <p:cNvSpPr txBox="1"/>
          <p:nvPr/>
        </p:nvSpPr>
        <p:spPr>
          <a:xfrm>
            <a:off x="3111624" y="710569"/>
            <a:ext cx="609895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 </a:t>
            </a:r>
            <a:r>
              <a:rPr lang="ru-RU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инквейн әдісі дегеніміз не: «Синквейн» тәсілі | СТО — Общие дети, г.  Воронеж">
            <a:extLst>
              <a:ext uri="{FF2B5EF4-FFF2-40B4-BE49-F238E27FC236}">
                <a16:creationId xmlns:a16="http://schemas.microsoft.com/office/drawing/2014/main" id="{28578690-CD05-4F8F-9929-04AC3F94D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25" y="1621536"/>
            <a:ext cx="7239738" cy="44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38677A-14D9-49E7-8BFF-6A4D8BC09110}"/>
              </a:ext>
            </a:extLst>
          </p:cNvPr>
          <p:cNvSpPr/>
          <p:nvPr/>
        </p:nvSpPr>
        <p:spPr>
          <a:xfrm>
            <a:off x="40428" y="31092"/>
            <a:ext cx="12192000" cy="559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Сақ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тайпалық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одақтары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үйсіндер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</a:t>
            </a:r>
            <a:r>
              <a:rPr lang="kk-KZ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ңлылар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ғұндар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b="1" i="1" dirty="0">
              <a:solidFill>
                <a:schemeClr val="tx1"/>
              </a:solidFill>
            </a:endParaRPr>
          </a:p>
          <a:p>
            <a:pPr algn="ctr"/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1C8AE7-7850-4F2D-9EAE-1BA699CCAC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416" y="68794"/>
            <a:ext cx="287139" cy="4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86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DB10B5-4EEB-1B91-5CDE-4E261BCD50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3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AFF7E3-5FF3-D06B-DDB8-CD68301243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875" y="428625"/>
            <a:ext cx="111442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79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F3125A-049C-A3BD-7047-C9302D2548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131" y="118753"/>
            <a:ext cx="11530941" cy="659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9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3EB94B-B63B-C96B-35F7-B77777439B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894" y="0"/>
            <a:ext cx="9991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7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A355D0-BA68-47B9-5815-1EBF452480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267" y="0"/>
            <a:ext cx="11032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67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FBD4C7-D8C3-E08D-D555-C189C75F27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9548" y="0"/>
            <a:ext cx="10412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30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E59900-E49B-41B4-90EE-F9D20990B3D6}"/>
              </a:ext>
            </a:extLst>
          </p:cNvPr>
          <p:cNvSpPr/>
          <p:nvPr/>
        </p:nvSpPr>
        <p:spPr>
          <a:xfrm>
            <a:off x="0" y="-5"/>
            <a:ext cx="12192000" cy="559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 ТАРИХЫ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1B8810-DB97-4EE2-8045-5F64F6A6A8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416" y="40802"/>
            <a:ext cx="287139" cy="45650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98686E1-44E2-4828-819D-113A59448EB8}"/>
              </a:ext>
            </a:extLst>
          </p:cNvPr>
          <p:cNvSpPr/>
          <p:nvPr/>
        </p:nvSpPr>
        <p:spPr>
          <a:xfrm>
            <a:off x="564204" y="1190011"/>
            <a:ext cx="1133605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kk-KZ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Тайпалық одақтар</a:t>
            </a:r>
            <a:r>
              <a:rPr lang="kk-KZ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туралы объективті түсінік қалыптастыру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міндеттері</a:t>
            </a:r>
            <a:r>
              <a:rPr lang="ru-R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" algn="just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kk-KZ" altLang="ru-RU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Ұлы Дала аумағындағы темір дәуірде пайда болған тайпалық одақтардың қалыптасу ерекшеліктерін анықтау (б.з.д. </a:t>
            </a:r>
            <a:r>
              <a:rPr lang="en-US" altLang="ru-RU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VIII-VII </a:t>
            </a:r>
            <a:r>
              <a:rPr lang="kk-KZ" altLang="ru-RU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ғғ.</a:t>
            </a:r>
            <a:r>
              <a:rPr kumimoji="0" lang="kk-KZ" altLang="ru-RU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88620" indent="-342900" algn="just">
              <a:buFontTx/>
              <a:buChar char="-"/>
            </a:pPr>
            <a:r>
              <a:rPr kumimoji="0" lang="kk-KZ" altLang="ru-RU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Сақ, үйсін, қанғлы, ғұндар туралы зерттеген ғалымдардың еңбектеріне объективті баға беру.</a:t>
            </a:r>
          </a:p>
          <a:p>
            <a:pPr marL="388620" indent="-342900" algn="just">
              <a:buFontTx/>
              <a:buChar char="-"/>
            </a:pPr>
            <a:r>
              <a:rPr kumimoji="0" lang="kk-KZ" altLang="ru-RU" sz="2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Заманауи зерттеулерге талдау жасау</a:t>
            </a:r>
            <a:r>
              <a:rPr lang="ru-RU" alt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66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D76C58-9C45-CAFA-2FFE-778AFAD4AA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255" y="142504"/>
            <a:ext cx="11863449" cy="656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17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EEA5DC-A78D-DA61-FB0D-82B9D2BB59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390" y="0"/>
            <a:ext cx="11210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91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7AFBEA-FB81-BF81-B1BA-494E7465D8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09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F7A3F3-43C9-9AF6-66BE-868842400B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387" y="0"/>
            <a:ext cx="11412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22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0275A6-F111-449D-D453-190B9A57C4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9535"/>
            <a:ext cx="7129153" cy="6578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E4D53F-4B46-959C-3FC0-1646C50BA6D7}"/>
              </a:ext>
            </a:extLst>
          </p:cNvPr>
          <p:cNvSpPr txBox="1"/>
          <p:nvPr/>
        </p:nvSpPr>
        <p:spPr>
          <a:xfrm>
            <a:off x="7232073" y="306503"/>
            <a:ext cx="4821381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/>
              <a:t>Қарғалы</a:t>
            </a:r>
            <a:r>
              <a:rPr lang="ru-RU" sz="2800" b="1" dirty="0"/>
              <a:t> </a:t>
            </a:r>
            <a:r>
              <a:rPr lang="ru-RU" sz="2800" b="1" dirty="0" err="1"/>
              <a:t>тәтісі</a:t>
            </a:r>
            <a:r>
              <a:rPr lang="ru-RU" sz="2800" b="1" dirty="0"/>
              <a:t> </a:t>
            </a:r>
            <a:r>
              <a:rPr lang="ru-RU" sz="2800" dirty="0"/>
              <a:t>- </a:t>
            </a:r>
            <a:r>
              <a:rPr lang="ru-RU" sz="2800" dirty="0" err="1"/>
              <a:t>Жетісуды</a:t>
            </a:r>
            <a:r>
              <a:rPr lang="ru-RU" sz="2800" dirty="0"/>
              <a:t> </a:t>
            </a:r>
            <a:r>
              <a:rPr lang="ru-RU" sz="2800" dirty="0" err="1"/>
              <a:t>мекендеген</a:t>
            </a:r>
            <a:r>
              <a:rPr lang="ru-RU" sz="2800" dirty="0"/>
              <a:t> </a:t>
            </a:r>
            <a:r>
              <a:rPr lang="ru-RU" sz="2800" dirty="0" err="1"/>
              <a:t>ежелгі</a:t>
            </a:r>
            <a:r>
              <a:rPr lang="ru-RU" sz="2800" dirty="0"/>
              <a:t> </a:t>
            </a:r>
            <a:r>
              <a:rPr lang="ru-RU" sz="2800" dirty="0" err="1"/>
              <a:t>тайпалардың</a:t>
            </a:r>
            <a:r>
              <a:rPr lang="ru-RU" sz="2800" dirty="0"/>
              <a:t> </a:t>
            </a:r>
            <a:r>
              <a:rPr lang="ru-RU" sz="2800" dirty="0" err="1"/>
              <a:t>зергерлік</a:t>
            </a:r>
            <a:r>
              <a:rPr lang="ru-RU" sz="2800" dirty="0"/>
              <a:t> </a:t>
            </a:r>
            <a:r>
              <a:rPr lang="ru-RU" sz="2800" dirty="0" err="1"/>
              <a:t>бұйымы</a:t>
            </a:r>
            <a:r>
              <a:rPr lang="ru-RU" sz="2800" dirty="0"/>
              <a:t>. </a:t>
            </a:r>
            <a:r>
              <a:rPr lang="ru-RU" sz="2800" b="1" dirty="0"/>
              <a:t>1939 ж.</a:t>
            </a:r>
            <a:r>
              <a:rPr lang="ru-RU" sz="2800" dirty="0"/>
              <a:t> </a:t>
            </a:r>
            <a:r>
              <a:rPr lang="ru-RU" sz="2800" dirty="0" err="1"/>
              <a:t>Қарғалы</a:t>
            </a:r>
            <a:r>
              <a:rPr lang="ru-RU" sz="2800" dirty="0"/>
              <a:t> </a:t>
            </a:r>
            <a:r>
              <a:rPr lang="ru-RU" sz="2800" dirty="0" err="1"/>
              <a:t>сайының</a:t>
            </a:r>
            <a:r>
              <a:rPr lang="ru-RU" sz="2800" dirty="0"/>
              <a:t> </a:t>
            </a:r>
            <a:r>
              <a:rPr lang="ru-RU" sz="2800" dirty="0" err="1"/>
              <a:t>бойындағы</a:t>
            </a:r>
            <a:r>
              <a:rPr lang="ru-RU" sz="2800" dirty="0"/>
              <a:t> </a:t>
            </a:r>
            <a:r>
              <a:rPr lang="ru-RU" sz="2800" dirty="0" err="1"/>
              <a:t>Штампынау</a:t>
            </a:r>
            <a:r>
              <a:rPr lang="ru-RU" sz="2800" dirty="0"/>
              <a:t> </a:t>
            </a:r>
            <a:r>
              <a:rPr lang="ru-RU" sz="2800" dirty="0" err="1"/>
              <a:t>техникасымен</a:t>
            </a:r>
            <a:r>
              <a:rPr lang="ru-RU" sz="2800" dirty="0"/>
              <a:t> </a:t>
            </a:r>
            <a:r>
              <a:rPr lang="ru-RU" sz="2800" dirty="0" err="1"/>
              <a:t>жалпы</a:t>
            </a:r>
            <a:r>
              <a:rPr lang="ru-RU" sz="2800" dirty="0"/>
              <a:t> </a:t>
            </a:r>
            <a:r>
              <a:rPr lang="ru-RU" sz="2800" b="1" dirty="0" err="1"/>
              <a:t>ұзындығы</a:t>
            </a:r>
            <a:r>
              <a:rPr lang="ru-RU" sz="2800" b="1" dirty="0"/>
              <a:t> 35, </a:t>
            </a:r>
            <a:r>
              <a:rPr lang="ru-RU" sz="2800" b="1" dirty="0" err="1"/>
              <a:t>ені</a:t>
            </a:r>
            <a:r>
              <a:rPr lang="ru-RU" sz="2800" b="1" dirty="0"/>
              <a:t> 4,7 см </a:t>
            </a:r>
            <a:r>
              <a:rPr lang="ru-RU" sz="2800" dirty="0" err="1"/>
              <a:t>екі</a:t>
            </a:r>
            <a:r>
              <a:rPr lang="ru-RU" sz="2800" dirty="0"/>
              <a:t> </a:t>
            </a:r>
            <a:r>
              <a:rPr lang="ru-RU" sz="2800" dirty="0" err="1"/>
              <a:t>тік</a:t>
            </a:r>
            <a:r>
              <a:rPr lang="ru-RU" sz="2800" dirty="0"/>
              <a:t> </a:t>
            </a:r>
            <a:r>
              <a:rPr lang="ru-RU" sz="2800" dirty="0" err="1"/>
              <a:t>бұрышты</a:t>
            </a:r>
            <a:r>
              <a:rPr lang="ru-RU" sz="2800" dirty="0"/>
              <a:t> алтын пластина </a:t>
            </a:r>
            <a:r>
              <a:rPr lang="ru-RU" sz="2800" dirty="0" err="1"/>
              <a:t>түрінде</a:t>
            </a:r>
            <a:r>
              <a:rPr lang="ru-RU" sz="2800" dirty="0"/>
              <a:t> </a:t>
            </a:r>
            <a:r>
              <a:rPr lang="ru-RU" sz="2800" dirty="0" err="1"/>
              <a:t>жасалған</a:t>
            </a:r>
            <a:r>
              <a:rPr lang="ru-RU" sz="2800" dirty="0"/>
              <a:t>. </a:t>
            </a:r>
            <a:r>
              <a:rPr lang="ru-RU" sz="2800" dirty="0" err="1"/>
              <a:t>Онда</a:t>
            </a:r>
            <a:r>
              <a:rPr lang="ru-RU" sz="2800" dirty="0"/>
              <a:t> </a:t>
            </a:r>
            <a:r>
              <a:rPr lang="ru-RU" sz="2800" dirty="0" err="1"/>
              <a:t>бұғының</a:t>
            </a:r>
            <a:r>
              <a:rPr lang="ru-RU" sz="2800" dirty="0"/>
              <a:t>, </a:t>
            </a:r>
            <a:r>
              <a:rPr lang="ru-RU" sz="2800" dirty="0" err="1"/>
              <a:t>ұшқан</a:t>
            </a:r>
            <a:r>
              <a:rPr lang="ru-RU" sz="2800" dirty="0"/>
              <a:t> </a:t>
            </a:r>
            <a:r>
              <a:rPr lang="ru-RU" sz="2800" dirty="0" err="1"/>
              <a:t>кұстың</a:t>
            </a:r>
            <a:r>
              <a:rPr lang="ru-RU" sz="2800" dirty="0"/>
              <a:t>, </a:t>
            </a:r>
            <a:r>
              <a:rPr lang="ru-RU" sz="2800" dirty="0" err="1"/>
              <a:t>үстіне</a:t>
            </a:r>
            <a:r>
              <a:rPr lang="ru-RU" sz="2800" dirty="0"/>
              <a:t> </a:t>
            </a:r>
            <a:r>
              <a:rPr lang="ru-RU" sz="2800" dirty="0" err="1"/>
              <a:t>адам</a:t>
            </a:r>
            <a:r>
              <a:rPr lang="ru-RU" sz="2800" dirty="0"/>
              <a:t> </a:t>
            </a:r>
            <a:r>
              <a:rPr lang="ru-RU" sz="2800" dirty="0" err="1"/>
              <a:t>жайғасқан</a:t>
            </a:r>
            <a:r>
              <a:rPr lang="ru-RU" sz="2800" dirty="0"/>
              <a:t>, </a:t>
            </a:r>
            <a:r>
              <a:rPr lang="ru-RU" sz="2800" dirty="0" err="1"/>
              <a:t>бұқпантайлап</a:t>
            </a:r>
            <a:r>
              <a:rPr lang="ru-RU" sz="2800" dirty="0"/>
              <a:t> бара </a:t>
            </a:r>
            <a:r>
              <a:rPr lang="ru-RU" sz="2800" dirty="0" err="1"/>
              <a:t>жатқан</a:t>
            </a:r>
            <a:r>
              <a:rPr lang="ru-RU" sz="2800" dirty="0"/>
              <a:t> </a:t>
            </a:r>
            <a:r>
              <a:rPr lang="ru-RU" sz="2800" dirty="0" err="1"/>
              <a:t>қанатты</a:t>
            </a:r>
            <a:r>
              <a:rPr lang="ru-RU" sz="2800" dirty="0"/>
              <a:t> </a:t>
            </a:r>
            <a:r>
              <a:rPr lang="ru-RU" sz="2800" dirty="0" err="1"/>
              <a:t>жолбарыстың</a:t>
            </a:r>
            <a:r>
              <a:rPr lang="ru-RU" sz="2800" dirty="0"/>
              <a:t> </a:t>
            </a:r>
            <a:r>
              <a:rPr lang="ru-RU" sz="2800" dirty="0" err="1"/>
              <a:t>таң</a:t>
            </a:r>
            <a:r>
              <a:rPr lang="ru-RU" sz="2800" dirty="0"/>
              <a:t> </a:t>
            </a:r>
            <a:r>
              <a:rPr lang="ru-RU" sz="2800" dirty="0" err="1"/>
              <a:t>каларлық</a:t>
            </a:r>
            <a:r>
              <a:rPr lang="ru-RU" sz="2800" dirty="0"/>
              <a:t> </a:t>
            </a:r>
            <a:r>
              <a:rPr lang="ru-RU" sz="2800" dirty="0" err="1"/>
              <a:t>бейнелері</a:t>
            </a:r>
            <a:r>
              <a:rPr lang="ru-RU" sz="2800" dirty="0"/>
              <a:t> бар.</a:t>
            </a:r>
            <a:endParaRPr lang="x-none" sz="2800" dirty="0"/>
          </a:p>
        </p:txBody>
      </p:sp>
    </p:spTree>
    <p:extLst>
      <p:ext uri="{BB962C8B-B14F-4D97-AF65-F5344CB8AC3E}">
        <p14:creationId xmlns:p14="http://schemas.microsoft.com/office/powerpoint/2010/main" val="1505654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F09EFA-C662-30F8-A74F-1D6E8B1381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2337" y="-285008"/>
            <a:ext cx="3842654" cy="21952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A2D61D-6759-3288-23AA-3CD8E89E67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3305" y="155493"/>
            <a:ext cx="5248275" cy="60007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EC2A70-ADE4-65D2-CC54-566850BDBE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316199" y="2334017"/>
            <a:ext cx="6025223" cy="420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284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98686E1-44E2-4828-819D-113A59448EB8}"/>
              </a:ext>
            </a:extLst>
          </p:cNvPr>
          <p:cNvSpPr/>
          <p:nvPr/>
        </p:nvSpPr>
        <p:spPr>
          <a:xfrm>
            <a:off x="5695284" y="975204"/>
            <a:ext cx="6243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41435-0B8F-42FA-8EC9-EC586C52C199}"/>
              </a:ext>
            </a:extLst>
          </p:cNvPr>
          <p:cNvSpPr txBox="1"/>
          <p:nvPr/>
        </p:nvSpPr>
        <p:spPr>
          <a:xfrm>
            <a:off x="3111624" y="710569"/>
            <a:ext cx="609895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 </a:t>
            </a:r>
            <a:r>
              <a:rPr lang="ru-RU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инквейн әдісі дегеніміз не: «Синквейн» тәсілі | СТО — Общие дети, г.  Воронеж">
            <a:extLst>
              <a:ext uri="{FF2B5EF4-FFF2-40B4-BE49-F238E27FC236}">
                <a16:creationId xmlns:a16="http://schemas.microsoft.com/office/drawing/2014/main" id="{28578690-CD05-4F8F-9929-04AC3F94D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25" y="1621536"/>
            <a:ext cx="7239738" cy="44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38677A-14D9-49E7-8BFF-6A4D8BC09110}"/>
              </a:ext>
            </a:extLst>
          </p:cNvPr>
          <p:cNvSpPr/>
          <p:nvPr/>
        </p:nvSpPr>
        <p:spPr>
          <a:xfrm>
            <a:off x="40428" y="31092"/>
            <a:ext cx="12192000" cy="559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Сақ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тайпалық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одақтары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үйсіндер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</a:t>
            </a:r>
            <a:r>
              <a:rPr lang="kk-KZ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ңлылар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ғұндар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b="1" i="1" dirty="0">
              <a:solidFill>
                <a:schemeClr val="tx1"/>
              </a:solidFill>
            </a:endParaRPr>
          </a:p>
          <a:p>
            <a:pPr algn="ctr"/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1C8AE7-7850-4F2D-9EAE-1BA699CCAC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416" y="68794"/>
            <a:ext cx="287139" cy="4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67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C446B1-B1A6-D355-0920-F8FED4495A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389" y="0"/>
            <a:ext cx="11186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9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D6BE57-6FBB-C2FF-3850-6CABB610DC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016" y="0"/>
            <a:ext cx="11317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56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0F2DFE-CD43-C0DA-2435-D331D40EEA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629" y="-83128"/>
            <a:ext cx="12279085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13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b="1" i="1" dirty="0"/>
              <a:t>АССОЦИОГРАММА </a:t>
            </a:r>
            <a:endParaRPr lang="ru-RU" b="1" i="1" dirty="0"/>
          </a:p>
        </p:txBody>
      </p:sp>
      <p:sp>
        <p:nvSpPr>
          <p:cNvPr id="7" name="Овал 6"/>
          <p:cNvSpPr/>
          <p:nvPr/>
        </p:nvSpPr>
        <p:spPr>
          <a:xfrm>
            <a:off x="3313909" y="2127380"/>
            <a:ext cx="4934352" cy="256073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Тайпалық</a:t>
            </a:r>
            <a:r>
              <a:rPr lang="ru-RU" sz="3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одақ</a:t>
            </a:r>
            <a:endParaRPr lang="ru-RU" sz="35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65DC78-5D19-445A-8F3F-26ED08760941}"/>
              </a:ext>
            </a:extLst>
          </p:cNvPr>
          <p:cNvSpPr/>
          <p:nvPr/>
        </p:nvSpPr>
        <p:spPr>
          <a:xfrm>
            <a:off x="0" y="-5"/>
            <a:ext cx="12192000" cy="559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Сақ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тайпалық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одақтары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үйсіндер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</a:t>
            </a:r>
            <a:r>
              <a:rPr lang="kk-KZ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ңлылар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ғұндар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1F9478-57A3-4A63-8B5C-97763464CE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416" y="40802"/>
            <a:ext cx="287139" cy="4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39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20BCB9-9D9B-D94B-B6B0-3A8DC64712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8131" y="0"/>
            <a:ext cx="12255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05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966D0E-0E60-2E63-1168-C057DAD8E0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755" y="0"/>
            <a:ext cx="11804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59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E11B28-4F7F-999B-1998-B9D6967997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881" y="0"/>
            <a:ext cx="1188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22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6E85D7-64D0-82C9-6B36-BC5F609FC63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255" y="0"/>
            <a:ext cx="1191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99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0538B1-E8E9-9B0B-F897-79120F7FD3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130" y="106878"/>
            <a:ext cx="11851574" cy="61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48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9427A0-EC5A-70BB-8575-FB89A50285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517" y="118753"/>
            <a:ext cx="11293434" cy="649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49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99D0DB-98E5-FC13-5EA2-8CD492B59E26}"/>
              </a:ext>
            </a:extLst>
          </p:cNvPr>
          <p:cNvSpPr txBox="1"/>
          <p:nvPr/>
        </p:nvSpPr>
        <p:spPr>
          <a:xfrm>
            <a:off x="531422" y="349724"/>
            <a:ext cx="6097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Оңтүстік</a:t>
            </a:r>
            <a:r>
              <a:rPr lang="ru-RU" sz="2400" b="1" dirty="0"/>
              <a:t> </a:t>
            </a:r>
            <a:r>
              <a:rPr lang="ru-RU" sz="2400" b="1" dirty="0" err="1"/>
              <a:t>Қазақстан</a:t>
            </a:r>
            <a:r>
              <a:rPr lang="ru-RU" sz="2400" b="1" dirty="0"/>
              <a:t>, </a:t>
            </a:r>
            <a:r>
              <a:rPr lang="ru-RU" sz="2400" b="1" dirty="0" err="1"/>
              <a:t>Ордабасы</a:t>
            </a:r>
            <a:r>
              <a:rPr lang="ru-RU" sz="2400" b="1" dirty="0"/>
              <a:t>, </a:t>
            </a:r>
            <a:r>
              <a:rPr lang="ru-RU" sz="2400" b="1" dirty="0" err="1"/>
              <a:t>Күлтөбе</a:t>
            </a:r>
            <a:r>
              <a:rPr lang="ru-RU" sz="2400" b="1" dirty="0"/>
              <a:t> </a:t>
            </a:r>
            <a:endParaRPr lang="x-none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C76AB4-7FDD-E7E1-61B2-2C1293CB64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784" y="893618"/>
            <a:ext cx="11716795" cy="581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748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584FE3-E091-EEBC-1477-3411AE12F3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631" y="190004"/>
            <a:ext cx="11685320" cy="64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24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7E0D12-744B-BB26-3CB0-A92BC6E0F0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379" y="213756"/>
            <a:ext cx="11732821" cy="64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764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A4B71F-7016-0E77-5B50-CE5B35A6A0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296" y="141390"/>
            <a:ext cx="11534899" cy="63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81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D279E6-6F5D-A53A-9DBB-1B14D2358274}"/>
              </a:ext>
            </a:extLst>
          </p:cNvPr>
          <p:cNvSpPr txBox="1"/>
          <p:nvPr/>
        </p:nvSpPr>
        <p:spPr>
          <a:xfrm>
            <a:off x="4216235" y="2695859"/>
            <a:ext cx="355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ТЕМІР ДӘУІРІ</a:t>
            </a:r>
            <a:endParaRPr lang="x-none" sz="360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C8B2ACE-80B5-5B1D-1246-C1B2EF175D76}"/>
              </a:ext>
            </a:extLst>
          </p:cNvPr>
          <p:cNvSpPr/>
          <p:nvPr/>
        </p:nvSpPr>
        <p:spPr>
          <a:xfrm>
            <a:off x="4405745" y="439387"/>
            <a:ext cx="3075710" cy="16269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Бзд І мыңж соңында басталды</a:t>
            </a:r>
            <a:endParaRPr lang="x-none" sz="28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7C24E9E-78FB-DB7D-45C7-65F514C6494B}"/>
              </a:ext>
            </a:extLst>
          </p:cNvPr>
          <p:cNvSpPr/>
          <p:nvPr/>
        </p:nvSpPr>
        <p:spPr>
          <a:xfrm>
            <a:off x="7861465" y="842550"/>
            <a:ext cx="3075710" cy="10396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Темірді игеру ісі дамыды</a:t>
            </a:r>
            <a:endParaRPr lang="x-none" sz="2800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0B77CF3-5CFD-01CA-1619-EF45B6FA9BF1}"/>
              </a:ext>
            </a:extLst>
          </p:cNvPr>
          <p:cNvSpPr/>
          <p:nvPr/>
        </p:nvSpPr>
        <p:spPr>
          <a:xfrm>
            <a:off x="8067306" y="2452037"/>
            <a:ext cx="3075710" cy="13009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Азық-түлік өнімінің өсуі</a:t>
            </a:r>
            <a:endParaRPr lang="x-none" sz="280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930286F-1778-164F-BE4E-4C03C5331F41}"/>
              </a:ext>
            </a:extLst>
          </p:cNvPr>
          <p:cNvSpPr/>
          <p:nvPr/>
        </p:nvSpPr>
        <p:spPr>
          <a:xfrm>
            <a:off x="6428509" y="4163775"/>
            <a:ext cx="2865911" cy="11875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Айырбас </a:t>
            </a:r>
            <a:endParaRPr lang="x-none" sz="2800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6677B2C-2D4F-90F5-484B-6167C58BF06E}"/>
              </a:ext>
            </a:extLst>
          </p:cNvPr>
          <p:cNvSpPr/>
          <p:nvPr/>
        </p:nvSpPr>
        <p:spPr>
          <a:xfrm>
            <a:off x="2137558" y="4163775"/>
            <a:ext cx="3075710" cy="11875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Мал саны күрт өсті</a:t>
            </a:r>
            <a:endParaRPr lang="x-none" sz="2800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1490291-EDC4-1969-D6C6-9CBF1706368C}"/>
              </a:ext>
            </a:extLst>
          </p:cNvPr>
          <p:cNvSpPr/>
          <p:nvPr/>
        </p:nvSpPr>
        <p:spPr>
          <a:xfrm>
            <a:off x="356260" y="2565451"/>
            <a:ext cx="3768436" cy="11875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Жайылым жер үшін қақтығыстар</a:t>
            </a:r>
            <a:endParaRPr lang="x-none" sz="2800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1E9009E-BA5C-8C35-7E0E-7F890C5A6108}"/>
              </a:ext>
            </a:extLst>
          </p:cNvPr>
          <p:cNvSpPr/>
          <p:nvPr/>
        </p:nvSpPr>
        <p:spPr>
          <a:xfrm>
            <a:off x="932212" y="842550"/>
            <a:ext cx="3075710" cy="11875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Тайпалық одақтар пайда болды</a:t>
            </a:r>
            <a:endParaRPr lang="x-none" sz="28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741436C-7281-43BB-BAFD-D94D605BB236}"/>
              </a:ext>
            </a:extLst>
          </p:cNvPr>
          <p:cNvSpPr/>
          <p:nvPr/>
        </p:nvSpPr>
        <p:spPr>
          <a:xfrm>
            <a:off x="0" y="-5"/>
            <a:ext cx="12192000" cy="559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Сақ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тайпалық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одақтары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үйсіндер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</a:t>
            </a:r>
            <a:r>
              <a:rPr lang="kk-KZ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ңлылар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ғұндар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F2DC91-9FAE-41EB-A32C-59E6F408AF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416" y="40802"/>
            <a:ext cx="287139" cy="4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595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EFC9E5-C16C-AC09-D9C3-6916F54D8C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005" y="83126"/>
            <a:ext cx="11673444" cy="663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017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2C6688-A084-B8A7-A181-BD6671A9A1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3592" y="285998"/>
            <a:ext cx="878668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562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B925D2-469A-50EF-95C7-90C7EE2F2D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651" y="183695"/>
            <a:ext cx="5702135" cy="62052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F8710C-2934-A487-BEE9-B21EF11712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83696"/>
            <a:ext cx="5872349" cy="620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769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98686E1-44E2-4828-819D-113A59448EB8}"/>
              </a:ext>
            </a:extLst>
          </p:cNvPr>
          <p:cNvSpPr/>
          <p:nvPr/>
        </p:nvSpPr>
        <p:spPr>
          <a:xfrm>
            <a:off x="5695284" y="975204"/>
            <a:ext cx="6243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41435-0B8F-42FA-8EC9-EC586C52C199}"/>
              </a:ext>
            </a:extLst>
          </p:cNvPr>
          <p:cNvSpPr txBox="1"/>
          <p:nvPr/>
        </p:nvSpPr>
        <p:spPr>
          <a:xfrm>
            <a:off x="3111624" y="710569"/>
            <a:ext cx="609895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 </a:t>
            </a:r>
            <a:r>
              <a:rPr lang="ru-RU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инквейн әдісі дегеніміз не: «Синквейн» тәсілі | СТО — Общие дети, г.  Воронеж">
            <a:extLst>
              <a:ext uri="{FF2B5EF4-FFF2-40B4-BE49-F238E27FC236}">
                <a16:creationId xmlns:a16="http://schemas.microsoft.com/office/drawing/2014/main" id="{28578690-CD05-4F8F-9929-04AC3F94D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25" y="1621536"/>
            <a:ext cx="7239738" cy="44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38677A-14D9-49E7-8BFF-6A4D8BC09110}"/>
              </a:ext>
            </a:extLst>
          </p:cNvPr>
          <p:cNvSpPr/>
          <p:nvPr/>
        </p:nvSpPr>
        <p:spPr>
          <a:xfrm>
            <a:off x="40428" y="31092"/>
            <a:ext cx="12192000" cy="559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Сақ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тайпалық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одақтары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үйсіндер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</a:t>
            </a:r>
            <a:r>
              <a:rPr lang="kk-KZ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ңлылар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ғұндар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b="1" i="1" dirty="0">
              <a:solidFill>
                <a:schemeClr val="tx1"/>
              </a:solidFill>
            </a:endParaRPr>
          </a:p>
          <a:p>
            <a:pPr algn="ctr"/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1C8AE7-7850-4F2D-9EAE-1BA699CCAC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416" y="68794"/>
            <a:ext cx="287139" cy="4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265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231AEB-E284-BABD-7CE4-69F1299682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512" y="166255"/>
            <a:ext cx="11424062" cy="63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32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BA0F6D-17F7-DF71-CD23-18C176EBA2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77" y="0"/>
            <a:ext cx="11685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900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FA479E-8A26-DE5D-F15B-1EE7CC6D351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255" y="178129"/>
            <a:ext cx="11685319" cy="637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459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1B8F74-31B5-DEA9-47F6-1DB3985C2F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03" y="178130"/>
            <a:ext cx="11839698" cy="64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615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CB54F5-FF71-18DC-A576-6E85145F9D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330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407CAE-984C-1347-0AC1-AE73703ADF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259" y="95003"/>
            <a:ext cx="11685319" cy="64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92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A791B2A1-9EE2-D5FC-9692-A57EA2AF1119}"/>
              </a:ext>
            </a:extLst>
          </p:cNvPr>
          <p:cNvSpPr/>
          <p:nvPr/>
        </p:nvSpPr>
        <p:spPr>
          <a:xfrm>
            <a:off x="4405745" y="950026"/>
            <a:ext cx="3075710" cy="11875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Темір дәуірі</a:t>
            </a:r>
            <a:endParaRPr lang="x-none" sz="2800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D97A76C-AF94-DA4D-D256-39C6C6EBDD2C}"/>
              </a:ext>
            </a:extLst>
          </p:cNvPr>
          <p:cNvSpPr/>
          <p:nvPr/>
        </p:nvSpPr>
        <p:spPr>
          <a:xfrm>
            <a:off x="1482436" y="2456213"/>
            <a:ext cx="3075710" cy="14863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Ерте темір дәуірі</a:t>
            </a:r>
          </a:p>
          <a:p>
            <a:pPr algn="ctr"/>
            <a:r>
              <a:rPr lang="kk-KZ" sz="2800" dirty="0"/>
              <a:t>Бзд </a:t>
            </a:r>
            <a:r>
              <a:rPr lang="en-US" sz="2800" dirty="0"/>
              <a:t>VIII-VII </a:t>
            </a:r>
            <a:r>
              <a:rPr lang="kk-KZ" sz="2800" dirty="0"/>
              <a:t>ғғ </a:t>
            </a:r>
            <a:endParaRPr lang="x-none" sz="2800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C85C8C9-8639-ED21-0FC9-9DD2C494CC2D}"/>
              </a:ext>
            </a:extLst>
          </p:cNvPr>
          <p:cNvSpPr/>
          <p:nvPr/>
        </p:nvSpPr>
        <p:spPr>
          <a:xfrm>
            <a:off x="7051964" y="2456212"/>
            <a:ext cx="3075710" cy="14863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Кейіңгі темір дәуірі</a:t>
            </a:r>
            <a:endParaRPr lang="en-US" sz="2800" dirty="0"/>
          </a:p>
          <a:p>
            <a:pPr algn="ctr"/>
            <a:r>
              <a:rPr lang="kk-KZ" sz="2800" dirty="0"/>
              <a:t>Бзд </a:t>
            </a:r>
            <a:r>
              <a:rPr lang="en-US" sz="2800" dirty="0"/>
              <a:t>IV-III </a:t>
            </a:r>
            <a:r>
              <a:rPr lang="kk-KZ" sz="2800" dirty="0"/>
              <a:t>ғғ</a:t>
            </a:r>
            <a:endParaRPr lang="x-none" sz="2800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26307F5-2FE8-E9E2-0FB0-64B84941B808}"/>
              </a:ext>
            </a:extLst>
          </p:cNvPr>
          <p:cNvSpPr/>
          <p:nvPr/>
        </p:nvSpPr>
        <p:spPr>
          <a:xfrm>
            <a:off x="1482436" y="4459185"/>
            <a:ext cx="3075710" cy="11875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Сақтар, сарматтар</a:t>
            </a:r>
            <a:endParaRPr lang="x-none" sz="28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6DCFEC2-51CD-BEA8-6EFE-4894C4A3332C}"/>
              </a:ext>
            </a:extLst>
          </p:cNvPr>
          <p:cNvSpPr/>
          <p:nvPr/>
        </p:nvSpPr>
        <p:spPr>
          <a:xfrm>
            <a:off x="7146965" y="4459185"/>
            <a:ext cx="3075710" cy="11875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Ғұн, үйсін, қаңлы</a:t>
            </a:r>
            <a:endParaRPr lang="x-none" sz="2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A944F4-9B71-4B76-B320-377286ED2C56}"/>
              </a:ext>
            </a:extLst>
          </p:cNvPr>
          <p:cNvSpPr/>
          <p:nvPr/>
        </p:nvSpPr>
        <p:spPr>
          <a:xfrm>
            <a:off x="0" y="-5"/>
            <a:ext cx="12192000" cy="559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Сақ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тайпалық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одақтары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үйсіндер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</a:t>
            </a:r>
            <a:r>
              <a:rPr lang="kk-KZ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ңлылар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ғұндар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4251A1-097D-4D49-B8DA-E65E473A8EA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416" y="40802"/>
            <a:ext cx="287139" cy="4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218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92DAC2-5444-9BED-4E58-9F6D3A6E14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013" y="118753"/>
            <a:ext cx="11471564" cy="65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138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98686E1-44E2-4828-819D-113A59448EB8}"/>
              </a:ext>
            </a:extLst>
          </p:cNvPr>
          <p:cNvSpPr/>
          <p:nvPr/>
        </p:nvSpPr>
        <p:spPr>
          <a:xfrm>
            <a:off x="5695284" y="975204"/>
            <a:ext cx="6243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41435-0B8F-42FA-8EC9-EC586C52C199}"/>
              </a:ext>
            </a:extLst>
          </p:cNvPr>
          <p:cNvSpPr txBox="1"/>
          <p:nvPr/>
        </p:nvSpPr>
        <p:spPr>
          <a:xfrm>
            <a:off x="3111624" y="710569"/>
            <a:ext cx="609895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 </a:t>
            </a:r>
            <a:r>
              <a:rPr lang="ru-RU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</a:t>
            </a:r>
            <a:endParaRPr lang="ru-RU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инквейн әдісі дегеніміз не: «Синквейн» тәсілі | СТО — Общие дети, г.  Воронеж">
            <a:extLst>
              <a:ext uri="{FF2B5EF4-FFF2-40B4-BE49-F238E27FC236}">
                <a16:creationId xmlns:a16="http://schemas.microsoft.com/office/drawing/2014/main" id="{28578690-CD05-4F8F-9929-04AC3F94D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25" y="1621536"/>
            <a:ext cx="7239738" cy="44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38677A-14D9-49E7-8BFF-6A4D8BC09110}"/>
              </a:ext>
            </a:extLst>
          </p:cNvPr>
          <p:cNvSpPr/>
          <p:nvPr/>
        </p:nvSpPr>
        <p:spPr>
          <a:xfrm>
            <a:off x="40428" y="31092"/>
            <a:ext cx="12192000" cy="559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Сақ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тайпалық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одақтары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үйсіндер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</a:t>
            </a:r>
            <a:r>
              <a:rPr lang="kk-KZ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ңлылар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ғұндар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b="1" i="1" dirty="0">
              <a:solidFill>
                <a:schemeClr val="tx1"/>
              </a:solidFill>
            </a:endParaRPr>
          </a:p>
          <a:p>
            <a:pPr algn="ctr"/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1C8AE7-7850-4F2D-9EAE-1BA699CCAC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416" y="68794"/>
            <a:ext cx="287139" cy="4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51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EFA452D-E47A-31C3-77DC-304780076C10}"/>
              </a:ext>
            </a:extLst>
          </p:cNvPr>
          <p:cNvSpPr/>
          <p:nvPr/>
        </p:nvSpPr>
        <p:spPr>
          <a:xfrm>
            <a:off x="4405745" y="559648"/>
            <a:ext cx="3978234" cy="9752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Темір дәуірі бойынша жазбаша деректер</a:t>
            </a:r>
            <a:endParaRPr lang="x-none" sz="2800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2A73828-4B42-FDBB-0333-3AB719441EEE}"/>
              </a:ext>
            </a:extLst>
          </p:cNvPr>
          <p:cNvSpPr/>
          <p:nvPr/>
        </p:nvSpPr>
        <p:spPr>
          <a:xfrm>
            <a:off x="1092529" y="3218213"/>
            <a:ext cx="3075710" cy="14725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Геродоттың «Тарих» еңбегі</a:t>
            </a:r>
            <a:endParaRPr lang="x-none" sz="2800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16BFE20-FCE1-D6D2-698A-BECDF62EAAFF}"/>
              </a:ext>
            </a:extLst>
          </p:cNvPr>
          <p:cNvSpPr/>
          <p:nvPr/>
        </p:nvSpPr>
        <p:spPr>
          <a:xfrm>
            <a:off x="1187532" y="4978731"/>
            <a:ext cx="3075710" cy="16358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Страбоның «География» еңбегі</a:t>
            </a:r>
            <a:endParaRPr lang="x-none" sz="2800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5BB5707-2E03-23E1-592E-E6E17C1EA886}"/>
              </a:ext>
            </a:extLst>
          </p:cNvPr>
          <p:cNvSpPr/>
          <p:nvPr/>
        </p:nvSpPr>
        <p:spPr>
          <a:xfrm>
            <a:off x="4756067" y="3123209"/>
            <a:ext cx="3075710" cy="25650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Қытайдың әулеттік жылнамалары</a:t>
            </a:r>
            <a:endParaRPr lang="x-none" sz="28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D8E01C2-AE7E-506B-4743-7A5ABB3C7594}"/>
              </a:ext>
            </a:extLst>
          </p:cNvPr>
          <p:cNvSpPr/>
          <p:nvPr/>
        </p:nvSpPr>
        <p:spPr>
          <a:xfrm>
            <a:off x="8286997" y="3051959"/>
            <a:ext cx="3612078" cy="17456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Авеста – зороастризм дінінің қасиетті кітабы</a:t>
            </a:r>
            <a:endParaRPr lang="x-none" sz="280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48623AB-E12C-A4FF-EBD2-B19AC63D6813}"/>
              </a:ext>
            </a:extLst>
          </p:cNvPr>
          <p:cNvSpPr/>
          <p:nvPr/>
        </p:nvSpPr>
        <p:spPr>
          <a:xfrm>
            <a:off x="1092529" y="1683327"/>
            <a:ext cx="3075710" cy="11875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Грек деректері</a:t>
            </a:r>
            <a:endParaRPr lang="x-none" sz="28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27CD561-097B-B70D-A494-4C61B7995B2E}"/>
              </a:ext>
            </a:extLst>
          </p:cNvPr>
          <p:cNvSpPr/>
          <p:nvPr/>
        </p:nvSpPr>
        <p:spPr>
          <a:xfrm>
            <a:off x="4738254" y="1715984"/>
            <a:ext cx="3075710" cy="11875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Қытай деректері</a:t>
            </a:r>
            <a:endParaRPr lang="x-none" sz="2800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64064FB-2F8C-C603-8042-9302A1C9FF9B}"/>
              </a:ext>
            </a:extLst>
          </p:cNvPr>
          <p:cNvSpPr/>
          <p:nvPr/>
        </p:nvSpPr>
        <p:spPr>
          <a:xfrm>
            <a:off x="8286997" y="1683327"/>
            <a:ext cx="3469574" cy="11875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Парсы деректеріі</a:t>
            </a:r>
            <a:endParaRPr lang="x-none" sz="280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82D1D18-6A62-1943-53DA-273E39768A2A}"/>
              </a:ext>
            </a:extLst>
          </p:cNvPr>
          <p:cNvSpPr/>
          <p:nvPr/>
        </p:nvSpPr>
        <p:spPr>
          <a:xfrm>
            <a:off x="8419605" y="4978731"/>
            <a:ext cx="3479470" cy="16358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800" dirty="0"/>
              <a:t>Дарий І  тасқа қашап қалдырған «Бехистун» жазбасы</a:t>
            </a:r>
            <a:endParaRPr lang="x-none" sz="28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0047268-B937-42B3-AF54-44794FBB306A}"/>
              </a:ext>
            </a:extLst>
          </p:cNvPr>
          <p:cNvSpPr/>
          <p:nvPr/>
        </p:nvSpPr>
        <p:spPr>
          <a:xfrm>
            <a:off x="0" y="-5"/>
            <a:ext cx="12192000" cy="559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Сақ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тайпалық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одақтары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үйсіндер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</a:t>
            </a:r>
            <a:r>
              <a:rPr lang="kk-KZ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ңлылар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ғұндар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2CA466-8937-46F1-93E8-AD6581F64F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416" y="40802"/>
            <a:ext cx="287139" cy="45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00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2C8EA3-7E95-64E7-69DA-F807538186F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010" y="106878"/>
            <a:ext cx="11685320" cy="65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95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715EE2-A3F2-4FDA-5D10-50A30852F6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1890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E84879-3CF0-6FEC-8F9C-82CAB5F6BB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6404" y="1"/>
            <a:ext cx="6515596" cy="4453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B0B95D-938B-A792-39FD-B3C8B38BB48A}"/>
              </a:ext>
            </a:extLst>
          </p:cNvPr>
          <p:cNvSpPr txBox="1"/>
          <p:nvPr/>
        </p:nvSpPr>
        <p:spPr>
          <a:xfrm>
            <a:off x="6225144" y="4686127"/>
            <a:ext cx="55606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ІІ Кир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парсы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патшалығын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құрған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Мидия, Лидия, Египет, Вавилон, Финикия,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ирия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Палестина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елдерін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жаулапалды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</a:rPr>
              <a:t>Сақтардан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жеңіліп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қайтыс</a:t>
            </a:r>
            <a:r>
              <a:rPr lang="ru-RU" sz="2400" dirty="0"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</a:rPr>
              <a:t>болды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val="42577284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4115</TotalTime>
  <Words>397</Words>
  <Application>Microsoft Office PowerPoint</Application>
  <PresentationFormat>Широкоэкранный</PresentationFormat>
  <Paragraphs>71</Paragraphs>
  <Slides>61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helvetica neue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АССОЦИОГРАММА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Жаргул Жарас</dc:creator>
  <cp:lastModifiedBy>*</cp:lastModifiedBy>
  <cp:revision>389</cp:revision>
  <cp:lastPrinted>2019-01-19T08:50:44Z</cp:lastPrinted>
  <dcterms:created xsi:type="dcterms:W3CDTF">2018-11-22T20:40:56Z</dcterms:created>
  <dcterms:modified xsi:type="dcterms:W3CDTF">2025-02-16T11:41:15Z</dcterms:modified>
</cp:coreProperties>
</file>