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8" r:id="rId4"/>
    <p:sldId id="267" r:id="rId5"/>
    <p:sldId id="268" r:id="rId6"/>
    <p:sldId id="270" r:id="rId7"/>
    <p:sldId id="271" r:id="rId8"/>
    <p:sldId id="272" r:id="rId9"/>
    <p:sldId id="260" r:id="rId10"/>
    <p:sldId id="261" r:id="rId11"/>
    <p:sldId id="273" r:id="rId12"/>
    <p:sldId id="274" r:id="rId13"/>
    <p:sldId id="275" r:id="rId14"/>
    <p:sldId id="276" r:id="rId15"/>
    <p:sldId id="277" r:id="rId16"/>
    <p:sldId id="263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783" autoAdjust="0"/>
  </p:normalViewPr>
  <p:slideViewPr>
    <p:cSldViewPr>
      <p:cViewPr varScale="1">
        <p:scale>
          <a:sx n="81" d="100"/>
          <a:sy n="81" d="100"/>
        </p:scale>
        <p:origin x="1498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BCD12-8332-49A7-B0D2-616360AD0C38}" type="datetimeFigureOut">
              <a:rPr lang="ru-RU" smtClean="0"/>
              <a:t>26.02.2025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94339-C69A-40E7-8CCF-44EF21D8978C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BCD12-8332-49A7-B0D2-616360AD0C38}" type="datetimeFigureOut">
              <a:rPr lang="ru-RU" smtClean="0"/>
              <a:t>26.02.2025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94339-C69A-40E7-8CCF-44EF21D8978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BCD12-8332-49A7-B0D2-616360AD0C38}" type="datetimeFigureOut">
              <a:rPr lang="ru-RU" smtClean="0"/>
              <a:t>26.02.2025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94339-C69A-40E7-8CCF-44EF21D8978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BCD12-8332-49A7-B0D2-616360AD0C38}" type="datetimeFigureOut">
              <a:rPr lang="ru-RU" smtClean="0"/>
              <a:t>26.02.2025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94339-C69A-40E7-8CCF-44EF21D8978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BCD12-8332-49A7-B0D2-616360AD0C38}" type="datetimeFigureOut">
              <a:rPr lang="ru-RU" smtClean="0"/>
              <a:t>26.02.2025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94339-C69A-40E7-8CCF-44EF21D8978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BCD12-8332-49A7-B0D2-616360AD0C38}" type="datetimeFigureOut">
              <a:rPr lang="ru-RU" smtClean="0"/>
              <a:t>26.02.2025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94339-C69A-40E7-8CCF-44EF21D8978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BCD12-8332-49A7-B0D2-616360AD0C38}" type="datetimeFigureOut">
              <a:rPr lang="ru-RU" smtClean="0"/>
              <a:t>26.02.2025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94339-C69A-40E7-8CCF-44EF21D8978C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BCD12-8332-49A7-B0D2-616360AD0C38}" type="datetimeFigureOut">
              <a:rPr lang="ru-RU" smtClean="0"/>
              <a:t>26.02.2025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94339-C69A-40E7-8CCF-44EF21D8978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BCD12-8332-49A7-B0D2-616360AD0C38}" type="datetimeFigureOut">
              <a:rPr lang="ru-RU" smtClean="0"/>
              <a:t>26.02.2025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94339-C69A-40E7-8CCF-44EF21D8978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BCD12-8332-49A7-B0D2-616360AD0C38}" type="datetimeFigureOut">
              <a:rPr lang="ru-RU" smtClean="0"/>
              <a:t>26.02.2025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94339-C69A-40E7-8CCF-44EF21D8978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BCD12-8332-49A7-B0D2-616360AD0C38}" type="datetimeFigureOut">
              <a:rPr lang="ru-RU" smtClean="0"/>
              <a:t>26.02.2025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94339-C69A-40E7-8CCF-44EF21D8978C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29BCD12-8332-49A7-B0D2-616360AD0C38}" type="datetimeFigureOut">
              <a:rPr lang="ru-RU" smtClean="0"/>
              <a:t>26.02.2025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8394339-C69A-40E7-8CCF-44EF21D8978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39000">
              <a:schemeClr val="bg2">
                <a:tint val="98000"/>
                <a:shade val="90000"/>
                <a:satMod val="160000"/>
                <a:lumMod val="100000"/>
              </a:schemeClr>
            </a:gs>
            <a:gs pos="60000">
              <a:schemeClr val="bg2">
                <a:tint val="95000"/>
                <a:shade val="100000"/>
                <a:satMod val="130000"/>
                <a:lumMod val="130000"/>
              </a:schemeClr>
            </a:gs>
            <a:gs pos="100000">
              <a:schemeClr val="bg2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11560" y="2276872"/>
            <a:ext cx="829346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Жүйке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жүйесінің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құрылысы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қызметі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algn="ctr"/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дамуы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Жоғары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дәрежелі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жүйке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қызметі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типтері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346782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548680"/>
            <a:ext cx="5256584" cy="310854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800" dirty="0" err="1" smtClean="0"/>
              <a:t>Мидың</a:t>
            </a:r>
            <a:r>
              <a:rPr lang="ru-RU" sz="2800" dirty="0" smtClean="0"/>
              <a:t>  </a:t>
            </a:r>
            <a:r>
              <a:rPr lang="ru-RU" sz="2800" dirty="0" err="1" smtClean="0"/>
              <a:t>бөлімдері</a:t>
            </a:r>
            <a:r>
              <a:rPr lang="ru-RU" sz="2800" dirty="0" smtClean="0"/>
              <a:t>: </a:t>
            </a:r>
            <a:endParaRPr lang="en-US" sz="28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ru-RU" sz="2800" dirty="0" smtClean="0"/>
              <a:t> </a:t>
            </a:r>
            <a:r>
              <a:rPr lang="ru-RU" sz="2800" dirty="0" err="1" smtClean="0"/>
              <a:t>сопақша</a:t>
            </a:r>
            <a:r>
              <a:rPr lang="ru-RU" sz="2800" dirty="0" smtClean="0"/>
              <a:t>  ми</a:t>
            </a:r>
            <a:r>
              <a:rPr lang="kk-KZ" sz="2800" dirty="0"/>
              <a:t>;</a:t>
            </a:r>
            <a:r>
              <a:rPr lang="ru-RU" sz="2800" dirty="0" smtClean="0"/>
              <a:t> </a:t>
            </a:r>
            <a:endParaRPr lang="en-US" sz="28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ru-RU" sz="2800" dirty="0" err="1" smtClean="0"/>
              <a:t>Вароли</a:t>
            </a:r>
            <a:r>
              <a:rPr lang="ru-RU" sz="2800" dirty="0" smtClean="0"/>
              <a:t>  </a:t>
            </a:r>
            <a:r>
              <a:rPr lang="ru-RU" sz="2800" dirty="0" err="1" smtClean="0"/>
              <a:t>көпірі</a:t>
            </a:r>
            <a:r>
              <a:rPr lang="ru-RU" sz="2800" dirty="0"/>
              <a:t>;</a:t>
            </a:r>
            <a:r>
              <a:rPr lang="ru-RU" sz="2800" dirty="0" smtClean="0"/>
              <a:t>  </a:t>
            </a:r>
            <a:endParaRPr lang="en-US" sz="28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ru-RU" sz="2800" dirty="0" err="1" smtClean="0"/>
              <a:t>Мишық</a:t>
            </a:r>
            <a:r>
              <a:rPr lang="ru-RU" sz="2800" dirty="0"/>
              <a:t>;</a:t>
            </a:r>
            <a:endParaRPr lang="en-US" sz="28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ru-RU" sz="2800" dirty="0" smtClean="0"/>
              <a:t> </a:t>
            </a:r>
            <a:r>
              <a:rPr lang="ru-RU" sz="2800" dirty="0" err="1" smtClean="0"/>
              <a:t>ортаңғы</a:t>
            </a:r>
            <a:r>
              <a:rPr lang="ru-RU" sz="2800" dirty="0" smtClean="0"/>
              <a:t>  ми; </a:t>
            </a:r>
            <a:endParaRPr lang="en-US" sz="28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ru-RU" sz="2800" dirty="0" smtClean="0"/>
              <a:t> </a:t>
            </a:r>
            <a:r>
              <a:rPr lang="ru-RU" sz="2800" dirty="0" err="1" smtClean="0"/>
              <a:t>аралық</a:t>
            </a:r>
            <a:r>
              <a:rPr lang="ru-RU" sz="2800" dirty="0" smtClean="0"/>
              <a:t>  ми; </a:t>
            </a:r>
            <a:endParaRPr lang="en-US" sz="28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ru-RU" sz="2800" dirty="0" smtClean="0"/>
              <a:t> </a:t>
            </a:r>
            <a:r>
              <a:rPr lang="ru-RU" sz="2800" dirty="0" err="1" smtClean="0"/>
              <a:t>үлкен</a:t>
            </a:r>
            <a:r>
              <a:rPr lang="ru-RU" sz="2800" dirty="0" smtClean="0"/>
              <a:t>  ми </a:t>
            </a:r>
            <a:r>
              <a:rPr lang="ru-RU" sz="2800" dirty="0" err="1" smtClean="0"/>
              <a:t>сыңарлары</a:t>
            </a:r>
            <a:r>
              <a:rPr lang="ru-RU" sz="2800" dirty="0" smtClean="0"/>
              <a:t>.</a:t>
            </a:r>
            <a:endParaRPr lang="ru-RU" sz="2800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4149080"/>
            <a:ext cx="4392488" cy="2212082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548680"/>
            <a:ext cx="2016224" cy="3108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738889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75331" y="242064"/>
            <a:ext cx="7769077" cy="147732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Сопақша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ми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жұлынның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үстіңгі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жағында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орналасқан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түрлі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қызмет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атқарады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ө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ткізгіштік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жҽне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рефлекторлық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Сопақша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мида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тыныс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айналыс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сору,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шайнау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жұтыну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жөтел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түшкіру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сілекей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шығару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қарын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қарын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асты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безінің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сөлдерін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бөлу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орталығы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орналасқан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ІХ-ХІІ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жұп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нервтерінің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ядролары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орналасқан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81808" y="1916832"/>
            <a:ext cx="7762600" cy="120032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Вароли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көпірі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сопақша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мидың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үстінде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орналасқан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Сопақша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ми 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кҿпірді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артқы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атайды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Артқы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мидың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дамуы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7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жасқа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келгенде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аяқталуға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жақындайды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481808" y="3284984"/>
            <a:ext cx="7978624" cy="120032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Мишық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сопақша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мидың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артқы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жағында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орналасқан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Мишықта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дененің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қимыл-өрекеттерін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тепе-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теңдікті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сақтау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мен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бұлшық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еттердің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тонусын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реттейтін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орталықтар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орналасқан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Мишықтың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толық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дамып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жетілуі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7-8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жаста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аяқталады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500483" y="4725144"/>
            <a:ext cx="7978624" cy="175432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Ортаңғы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ми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вароли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көпірінің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үстінде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орналасқан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Мұнда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сұр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заттар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4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төбешік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түрінде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шоғырланған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көзді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қозғаушы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жҽне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шығыршық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жүйкелерінің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қызыл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қара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субстанцияларының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ядролары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бар.  4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төбешіктің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алдыңғыларында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алғашқы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көру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орталықтары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артқы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тҿбешіктерінде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алғашқы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есту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орталықтары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орналасқан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Қызыл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ядро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бұлшық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тонусын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реттейді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6112080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1052736"/>
            <a:ext cx="8172400" cy="203132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Аралық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ми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ортаңғы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ми  мен  ми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сыңарларының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арасында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орналасқан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2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төмпешіктен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жҽне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төмпешік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асты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аймағынан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тұрады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Төмпешіктерді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таламус,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төмпешік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асты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аймағын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гипоталамус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атайды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 Таламус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арқылы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мидың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барлық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сезгіш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жолдары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ө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Гипоталамуста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алмасуын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дененің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температурасын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аштық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жҽне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шөл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сезімдерін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барлық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ішкі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мүшелердің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қызметін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реттеу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орталықтары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бар.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Аралық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мидың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дамуы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13-15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жаста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аяқталады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4312" y="3717032"/>
            <a:ext cx="8100392" cy="147732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Үлкен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ми 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сыңарлары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(ми  жарты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шаралары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Мидың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барлық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салмағының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80%-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үлкен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ми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сыңарлары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жатыр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17 млрд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жүйке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жасушалары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бар.Құрылысы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жағынан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сыңарлары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бір-бірімен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сүйелді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арқылы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жалғасқан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жарты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шардан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тұрады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Ә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жарты шар 5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бөлімнен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тұрады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маңдай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орталық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төбе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шүйде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самай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14334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915816" y="332656"/>
            <a:ext cx="3150096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Ми жарты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шарлары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екі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үлкен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қызмет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атқарады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5536" y="1484784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611560" y="1484784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611560" y="1484784"/>
            <a:ext cx="3744416" cy="175432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Организмнің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сыртқы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ортамен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байланысын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қамтамасыз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етеді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яғни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адамның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мінез-құлқы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ойлау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қабілеті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санасы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ақыл-ойы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бұлардың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бҽрі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жоғары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жүйке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ә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рекеттері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788024" y="1491689"/>
            <a:ext cx="3888432" cy="147732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Организмнің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қызметін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бір-бірімен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байланыстыру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ішкі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мүшелердің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қызметтерін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қажетті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жағдайға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қалыптастыру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тҿменгі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дәрежелі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жүйке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ҽрекеттері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Прямая соединительная линия 10"/>
          <p:cNvCxnSpPr>
            <a:stCxn id="2" idx="2"/>
          </p:cNvCxnSpPr>
          <p:nvPr/>
        </p:nvCxnSpPr>
        <p:spPr>
          <a:xfrm flipH="1">
            <a:off x="3275856" y="978987"/>
            <a:ext cx="1215008" cy="50579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>
            <a:stCxn id="2" idx="2"/>
          </p:cNvCxnSpPr>
          <p:nvPr/>
        </p:nvCxnSpPr>
        <p:spPr>
          <a:xfrm>
            <a:off x="4490864" y="978987"/>
            <a:ext cx="1449288" cy="50579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2267373"/>
              </p:ext>
            </p:extLst>
          </p:nvPr>
        </p:nvGraphicFramePr>
        <p:xfrm>
          <a:off x="636240" y="4365104"/>
          <a:ext cx="8040216" cy="189508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0201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201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r>
                        <a:rPr lang="en-US" dirty="0" smtClean="0"/>
                        <a:t>      </a:t>
                      </a:r>
                      <a:r>
                        <a:rPr lang="ru-RU" dirty="0" err="1" smtClean="0"/>
                        <a:t>Сол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жақ</a:t>
                      </a:r>
                      <a:r>
                        <a:rPr lang="ru-RU" dirty="0" smtClean="0"/>
                        <a:t> жарты шар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</a:t>
                      </a:r>
                      <a:r>
                        <a:rPr lang="ru-RU" dirty="0" err="1" smtClean="0"/>
                        <a:t>Оң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жақ</a:t>
                      </a:r>
                      <a:r>
                        <a:rPr lang="ru-RU" dirty="0" smtClean="0"/>
                        <a:t> жарты шар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8112">
                <a:tc>
                  <a:txBody>
                    <a:bodyPr/>
                    <a:lstStyle/>
                    <a:p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Сҿйлеу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, 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түсіну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, 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ойлау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, 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тану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, 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уақытты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аңғару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, 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ұқсастықты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байқау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, 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болжау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</a:p>
                    <a:p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бағдарлау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тұжырымдау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жоспарлау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Есту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сҿзсіз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іс-қимыл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кеңістікті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қабылдау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заттарды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тұтас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түрінде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қабылдау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, 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олардың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функциялық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ұқсастықтарын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байқау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заттардың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алыс-жақындығын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байқау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1979712" y="3573016"/>
            <a:ext cx="57606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2402632" y="3711515"/>
            <a:ext cx="4176464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dirty="0" smtClean="0"/>
              <a:t>Ми </a:t>
            </a:r>
            <a:r>
              <a:rPr lang="ru-RU" sz="2400" dirty="0" err="1" smtClean="0"/>
              <a:t>сыңарларының</a:t>
            </a:r>
            <a:r>
              <a:rPr lang="ru-RU" sz="2400" dirty="0" smtClean="0"/>
              <a:t> </a:t>
            </a:r>
            <a:r>
              <a:rPr lang="ru-RU" sz="2400" dirty="0" err="1" smtClean="0"/>
              <a:t>қызметі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05416976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404664"/>
            <a:ext cx="7920880" cy="120032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Шеткі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жүйке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жүйесі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Шеткі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жүйке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жүйесі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ми 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жұлыннан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шығып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бүкіл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мүшелерге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олардың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ұлпаларына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жасушаларына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тараған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нейрондар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жүйке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талшықтарынан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тұрады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Шеткі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жүйке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жүйесі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соматикалық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жҽне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вегетативтік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жүйке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жүйелеріне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бҿлінеді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Блок-схема: извлечение 2"/>
          <p:cNvSpPr/>
          <p:nvPr/>
        </p:nvSpPr>
        <p:spPr>
          <a:xfrm>
            <a:off x="107504" y="2132856"/>
            <a:ext cx="6192688" cy="4608512"/>
          </a:xfrm>
          <a:prstGeom prst="flowChartExtra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Блок-схема: объединение 3"/>
          <p:cNvSpPr/>
          <p:nvPr/>
        </p:nvSpPr>
        <p:spPr>
          <a:xfrm>
            <a:off x="4211960" y="2132856"/>
            <a:ext cx="4932040" cy="4608512"/>
          </a:xfrm>
          <a:prstGeom prst="flowChartMerg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1670154" y="3645024"/>
            <a:ext cx="331236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Соматикалық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жүйке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жүйесі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организмнің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сыртқы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мүшелерін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жҽне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қаңқа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бұлшық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еттерін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жүйкелендіреді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Соматикалық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жүйке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жүйесінің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орталықтары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жұлынның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барлық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сегменттерінде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мидың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барлық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бҿлімдерінде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аралық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мидан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басқасында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орналасқан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88024" y="2132856"/>
            <a:ext cx="36004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Вегетативтік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жүйке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жүйесі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барлық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ішкі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мүшелерді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қантамырларды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жүректі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жүйкелендіреді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ctr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Вегетативтік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жүйке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жүйесінің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орталықтары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ми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бағанасында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жұлынның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көкірек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бел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жҽне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сегізкөз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бҿлімдерінде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орналасқан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085742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954320" y="260648"/>
            <a:ext cx="4204997" cy="46166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2400" dirty="0" err="1" smtClean="0"/>
              <a:t>Вегетативтік</a:t>
            </a:r>
            <a:r>
              <a:rPr lang="ru-RU" sz="2400" dirty="0" smtClean="0"/>
              <a:t>  </a:t>
            </a:r>
            <a:r>
              <a:rPr lang="ru-RU" sz="2400" dirty="0" err="1" smtClean="0"/>
              <a:t>жүйке</a:t>
            </a:r>
            <a:r>
              <a:rPr lang="ru-RU" sz="2400" dirty="0" smtClean="0"/>
              <a:t>  </a:t>
            </a:r>
            <a:r>
              <a:rPr lang="ru-RU" sz="2400" dirty="0" err="1" smtClean="0"/>
              <a:t>жүйесі</a:t>
            </a:r>
            <a:endParaRPr lang="ru-RU" sz="2400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95536" y="1497360"/>
            <a:ext cx="3528392" cy="502798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049147" y="1497360"/>
            <a:ext cx="3528392" cy="50405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Парасимпатикалық</a:t>
            </a:r>
            <a:r>
              <a:rPr lang="ru-RU" dirty="0" smtClean="0"/>
              <a:t>  б</a:t>
            </a:r>
            <a:r>
              <a:rPr lang="kk-KZ" dirty="0"/>
              <a:t>ө</a:t>
            </a:r>
            <a:r>
              <a:rPr lang="ru-RU" dirty="0" err="1" smtClean="0"/>
              <a:t>лімнің</a:t>
            </a:r>
            <a:r>
              <a:rPr lang="ru-RU" dirty="0" smtClean="0"/>
              <a:t>  </a:t>
            </a:r>
            <a:r>
              <a:rPr lang="ru-RU" dirty="0" err="1" smtClean="0"/>
              <a:t>орталығы</a:t>
            </a:r>
            <a:r>
              <a:rPr lang="ru-RU" dirty="0" smtClean="0"/>
              <a:t>  </a:t>
            </a:r>
            <a:r>
              <a:rPr lang="ru-RU" dirty="0" err="1" smtClean="0"/>
              <a:t>сопақша</a:t>
            </a:r>
            <a:r>
              <a:rPr lang="ru-RU" dirty="0" smtClean="0"/>
              <a:t>  </a:t>
            </a:r>
            <a:r>
              <a:rPr lang="ru-RU" dirty="0" err="1" smtClean="0"/>
              <a:t>мида</a:t>
            </a:r>
            <a:r>
              <a:rPr lang="ru-RU" dirty="0" smtClean="0"/>
              <a:t>,  ми  </a:t>
            </a:r>
            <a:r>
              <a:rPr lang="ru-RU" dirty="0" err="1" smtClean="0"/>
              <a:t>көпірінде</a:t>
            </a:r>
            <a:r>
              <a:rPr lang="ru-RU" dirty="0" smtClean="0"/>
              <a:t>  </a:t>
            </a:r>
            <a:r>
              <a:rPr lang="ru-RU" dirty="0" err="1" smtClean="0"/>
              <a:t>және</a:t>
            </a:r>
            <a:r>
              <a:rPr lang="ru-RU" dirty="0" smtClean="0"/>
              <a:t>  </a:t>
            </a:r>
            <a:r>
              <a:rPr lang="ru-RU" dirty="0" err="1" smtClean="0"/>
              <a:t>жұлынның</a:t>
            </a:r>
            <a:r>
              <a:rPr lang="ru-RU" dirty="0" smtClean="0"/>
              <a:t>  </a:t>
            </a:r>
            <a:r>
              <a:rPr lang="ru-RU" dirty="0" err="1" smtClean="0"/>
              <a:t>сегізкөз</a:t>
            </a:r>
            <a:r>
              <a:rPr lang="ru-RU" dirty="0" smtClean="0"/>
              <a:t> </a:t>
            </a:r>
          </a:p>
          <a:p>
            <a:pPr algn="ctr"/>
            <a:r>
              <a:rPr lang="ru-RU" dirty="0" err="1" smtClean="0"/>
              <a:t>бөлімінде</a:t>
            </a:r>
            <a:r>
              <a:rPr lang="ru-RU" dirty="0" smtClean="0"/>
              <a:t>  </a:t>
            </a:r>
            <a:r>
              <a:rPr lang="ru-RU" dirty="0" err="1" smtClean="0"/>
              <a:t>орналасқан</a:t>
            </a:r>
            <a:r>
              <a:rPr lang="ru-RU" dirty="0" smtClean="0"/>
              <a:t>.  Ми  </a:t>
            </a:r>
            <a:r>
              <a:rPr lang="ru-RU" dirty="0" err="1" smtClean="0"/>
              <a:t>бөлімдерінен</a:t>
            </a:r>
            <a:r>
              <a:rPr lang="ru-RU" dirty="0" smtClean="0"/>
              <a:t>  </a:t>
            </a:r>
            <a:r>
              <a:rPr lang="ru-RU" dirty="0" err="1" smtClean="0"/>
              <a:t>басталатын</a:t>
            </a:r>
            <a:r>
              <a:rPr lang="ru-RU" dirty="0" smtClean="0"/>
              <a:t>  </a:t>
            </a:r>
            <a:r>
              <a:rPr lang="ru-RU" dirty="0" err="1" smtClean="0"/>
              <a:t>бұл</a:t>
            </a:r>
            <a:r>
              <a:rPr lang="ru-RU" dirty="0" smtClean="0"/>
              <a:t>  </a:t>
            </a:r>
            <a:r>
              <a:rPr lang="ru-RU" dirty="0" err="1" smtClean="0"/>
              <a:t>бҿлімнің</a:t>
            </a:r>
            <a:r>
              <a:rPr lang="ru-RU" dirty="0" smtClean="0"/>
              <a:t>  </a:t>
            </a:r>
            <a:r>
              <a:rPr lang="ru-RU" dirty="0" err="1" smtClean="0"/>
              <a:t>жүйке</a:t>
            </a:r>
            <a:r>
              <a:rPr lang="ru-RU" dirty="0" smtClean="0"/>
              <a:t>  </a:t>
            </a:r>
            <a:r>
              <a:rPr lang="ru-RU" dirty="0" err="1" smtClean="0"/>
              <a:t>талшықтары</a:t>
            </a:r>
            <a:r>
              <a:rPr lang="ru-RU" dirty="0" smtClean="0"/>
              <a:t>  </a:t>
            </a:r>
            <a:r>
              <a:rPr lang="ru-RU" dirty="0" err="1" smtClean="0"/>
              <a:t>көзді</a:t>
            </a:r>
            <a:r>
              <a:rPr lang="ru-RU" dirty="0" smtClean="0"/>
              <a:t>  </a:t>
            </a:r>
            <a:r>
              <a:rPr lang="ru-RU" dirty="0" err="1" smtClean="0"/>
              <a:t>қозғаушы</a:t>
            </a:r>
            <a:r>
              <a:rPr lang="ru-RU" dirty="0" smtClean="0"/>
              <a:t>, </a:t>
            </a:r>
          </a:p>
          <a:p>
            <a:pPr algn="ctr"/>
            <a:r>
              <a:rPr lang="ru-RU" dirty="0" smtClean="0"/>
              <a:t>бет,  </a:t>
            </a:r>
            <a:r>
              <a:rPr lang="ru-RU" dirty="0" err="1" smtClean="0"/>
              <a:t>тіл-жұтқыншақ</a:t>
            </a:r>
            <a:r>
              <a:rPr lang="ru-RU" dirty="0" smtClean="0"/>
              <a:t>  </a:t>
            </a:r>
            <a:r>
              <a:rPr lang="ru-RU" dirty="0" err="1" smtClean="0"/>
              <a:t>жҽне</a:t>
            </a:r>
            <a:r>
              <a:rPr lang="ru-RU" dirty="0" smtClean="0"/>
              <a:t>  </a:t>
            </a:r>
            <a:r>
              <a:rPr lang="ru-RU" dirty="0" err="1" smtClean="0"/>
              <a:t>кезеген</a:t>
            </a:r>
            <a:r>
              <a:rPr lang="ru-RU" dirty="0" smtClean="0"/>
              <a:t>  </a:t>
            </a:r>
            <a:r>
              <a:rPr lang="ru-RU" dirty="0" err="1" smtClean="0"/>
              <a:t>жүйкелердің</a:t>
            </a:r>
            <a:r>
              <a:rPr lang="ru-RU" dirty="0" smtClean="0"/>
              <a:t>  </a:t>
            </a:r>
            <a:r>
              <a:rPr lang="ru-RU" dirty="0" err="1" smtClean="0"/>
              <a:t>құрамынан</a:t>
            </a:r>
            <a:r>
              <a:rPr lang="ru-RU" dirty="0" smtClean="0"/>
              <a:t>  </a:t>
            </a:r>
            <a:r>
              <a:rPr lang="ru-RU" dirty="0" err="1" smtClean="0"/>
              <a:t>шығып</a:t>
            </a:r>
            <a:r>
              <a:rPr lang="ru-RU" dirty="0" smtClean="0"/>
              <a:t>  </a:t>
            </a:r>
            <a:r>
              <a:rPr lang="ru-RU" dirty="0" err="1"/>
              <a:t>ө</a:t>
            </a:r>
            <a:r>
              <a:rPr lang="ru-RU" dirty="0" err="1" smtClean="0"/>
              <a:t>здері</a:t>
            </a:r>
            <a:r>
              <a:rPr lang="ru-RU" dirty="0" smtClean="0"/>
              <a:t>  </a:t>
            </a:r>
            <a:r>
              <a:rPr lang="ru-RU" dirty="0" err="1" smtClean="0"/>
              <a:t>таралатын</a:t>
            </a:r>
            <a:r>
              <a:rPr lang="ru-RU" dirty="0" smtClean="0"/>
              <a:t>  </a:t>
            </a:r>
            <a:r>
              <a:rPr lang="ru-RU" dirty="0" err="1" smtClean="0"/>
              <a:t>мүшелердің</a:t>
            </a:r>
            <a:r>
              <a:rPr lang="ru-RU" dirty="0" smtClean="0"/>
              <a:t> </a:t>
            </a:r>
          </a:p>
          <a:p>
            <a:pPr algn="ctr"/>
            <a:r>
              <a:rPr lang="ru-RU" dirty="0" err="1" smtClean="0"/>
              <a:t>маңында</a:t>
            </a:r>
            <a:r>
              <a:rPr lang="ru-RU" dirty="0" smtClean="0"/>
              <a:t> </a:t>
            </a:r>
            <a:r>
              <a:rPr lang="ru-RU" dirty="0" err="1" smtClean="0"/>
              <a:t>немесе</a:t>
            </a:r>
            <a:r>
              <a:rPr lang="ru-RU" dirty="0" smtClean="0"/>
              <a:t> </a:t>
            </a:r>
            <a:r>
              <a:rPr lang="ru-RU" dirty="0" err="1" smtClean="0"/>
              <a:t>тікелей</a:t>
            </a:r>
            <a:r>
              <a:rPr lang="ru-RU" dirty="0" smtClean="0"/>
              <a:t> </a:t>
            </a:r>
            <a:r>
              <a:rPr lang="ru-RU" dirty="0" err="1" smtClean="0"/>
              <a:t>мүшелердің</a:t>
            </a:r>
            <a:r>
              <a:rPr lang="ru-RU" dirty="0" smtClean="0"/>
              <a:t> </a:t>
            </a:r>
            <a:r>
              <a:rPr lang="ru-RU" dirty="0" err="1" smtClean="0"/>
              <a:t>ішінде</a:t>
            </a:r>
            <a:r>
              <a:rPr lang="ru-RU" dirty="0" smtClean="0"/>
              <a:t> </a:t>
            </a:r>
            <a:r>
              <a:rPr lang="ru-RU" dirty="0" err="1" smtClean="0"/>
              <a:t>ганглиялар</a:t>
            </a:r>
            <a:r>
              <a:rPr lang="ru-RU" dirty="0" smtClean="0"/>
              <a:t> </a:t>
            </a:r>
            <a:r>
              <a:rPr lang="ru-RU" dirty="0" err="1" smtClean="0"/>
              <a:t>түзеді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503548" y="1844824"/>
            <a:ext cx="331236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err="1" smtClean="0"/>
              <a:t>Симпатикалық</a:t>
            </a:r>
            <a:r>
              <a:rPr lang="ru-RU" dirty="0" smtClean="0"/>
              <a:t>  </a:t>
            </a:r>
            <a:r>
              <a:rPr lang="ru-RU" dirty="0" err="1" smtClean="0"/>
              <a:t>жүйке</a:t>
            </a:r>
            <a:r>
              <a:rPr lang="ru-RU" dirty="0" smtClean="0"/>
              <a:t>  </a:t>
            </a:r>
            <a:r>
              <a:rPr lang="ru-RU" dirty="0" err="1" smtClean="0"/>
              <a:t>жүйесінің</a:t>
            </a:r>
            <a:r>
              <a:rPr lang="ru-RU" dirty="0" smtClean="0"/>
              <a:t>  </a:t>
            </a:r>
            <a:r>
              <a:rPr lang="ru-RU" dirty="0" err="1" smtClean="0"/>
              <a:t>орталықтары</a:t>
            </a:r>
            <a:r>
              <a:rPr lang="ru-RU" dirty="0" smtClean="0"/>
              <a:t>  </a:t>
            </a:r>
            <a:r>
              <a:rPr lang="ru-RU" dirty="0" err="1" smtClean="0"/>
              <a:t>жұлынның</a:t>
            </a:r>
            <a:r>
              <a:rPr lang="ru-RU" dirty="0" smtClean="0"/>
              <a:t>  І-</a:t>
            </a:r>
            <a:r>
              <a:rPr lang="ru-RU" dirty="0" err="1" smtClean="0"/>
              <a:t>көкірек</a:t>
            </a:r>
            <a:r>
              <a:rPr lang="ru-RU" dirty="0" smtClean="0"/>
              <a:t>  </a:t>
            </a:r>
            <a:r>
              <a:rPr lang="ru-RU" dirty="0" err="1" smtClean="0"/>
              <a:t>омыртқасымен</a:t>
            </a:r>
            <a:r>
              <a:rPr lang="ru-RU" dirty="0" smtClean="0"/>
              <a:t>  ІІІ-бел </a:t>
            </a:r>
          </a:p>
          <a:p>
            <a:pPr algn="ctr"/>
            <a:r>
              <a:rPr lang="ru-RU" dirty="0" err="1" smtClean="0"/>
              <a:t>омыртқасының</a:t>
            </a:r>
            <a:r>
              <a:rPr lang="ru-RU" dirty="0" smtClean="0"/>
              <a:t>  </a:t>
            </a:r>
            <a:r>
              <a:rPr lang="ru-RU" dirty="0" err="1" smtClean="0"/>
              <a:t>арасында</a:t>
            </a:r>
            <a:r>
              <a:rPr lang="ru-RU" dirty="0" smtClean="0"/>
              <a:t>  </a:t>
            </a:r>
            <a:r>
              <a:rPr lang="ru-RU" dirty="0" err="1" smtClean="0"/>
              <a:t>орналасқан</a:t>
            </a:r>
            <a:r>
              <a:rPr lang="ru-RU" dirty="0" smtClean="0"/>
              <a:t>.  </a:t>
            </a:r>
            <a:r>
              <a:rPr lang="ru-RU" dirty="0" err="1" smtClean="0"/>
              <a:t>Перифериялық</a:t>
            </a:r>
            <a:r>
              <a:rPr lang="ru-RU" dirty="0" smtClean="0"/>
              <a:t>  </a:t>
            </a:r>
            <a:r>
              <a:rPr lang="ru-RU" dirty="0" err="1" smtClean="0"/>
              <a:t>бөлімі</a:t>
            </a:r>
            <a:r>
              <a:rPr lang="ru-RU" dirty="0" smtClean="0"/>
              <a:t>  </a:t>
            </a:r>
            <a:r>
              <a:rPr lang="ru-RU" dirty="0" err="1" smtClean="0"/>
              <a:t>симпатикалық</a:t>
            </a:r>
            <a:r>
              <a:rPr lang="ru-RU" dirty="0" smtClean="0"/>
              <a:t>  </a:t>
            </a:r>
            <a:r>
              <a:rPr lang="ru-RU" dirty="0" err="1" smtClean="0"/>
              <a:t>шекара</a:t>
            </a:r>
            <a:r>
              <a:rPr lang="ru-RU" dirty="0" smtClean="0"/>
              <a:t>  </a:t>
            </a:r>
            <a:r>
              <a:rPr lang="ru-RU" dirty="0" err="1" smtClean="0"/>
              <a:t>бағанасы</a:t>
            </a:r>
            <a:r>
              <a:rPr lang="ru-RU" dirty="0" smtClean="0"/>
              <a:t>  мен </a:t>
            </a:r>
          </a:p>
          <a:p>
            <a:pPr algn="ctr"/>
            <a:r>
              <a:rPr lang="ru-RU" dirty="0" err="1" smtClean="0"/>
              <a:t>түйіндерінен</a:t>
            </a:r>
            <a:r>
              <a:rPr lang="ru-RU" dirty="0" smtClean="0"/>
              <a:t>, </a:t>
            </a:r>
            <a:r>
              <a:rPr lang="ru-RU" dirty="0" err="1" smtClean="0"/>
              <a:t>жүйкелер</a:t>
            </a:r>
            <a:r>
              <a:rPr lang="ru-RU" dirty="0" smtClean="0"/>
              <a:t> мен </a:t>
            </a:r>
            <a:r>
              <a:rPr lang="ru-RU" dirty="0" err="1" smtClean="0"/>
              <a:t>жүйке</a:t>
            </a:r>
            <a:r>
              <a:rPr lang="ru-RU" dirty="0" smtClean="0"/>
              <a:t> </a:t>
            </a:r>
            <a:r>
              <a:rPr lang="ru-RU" dirty="0" err="1" smtClean="0"/>
              <a:t>өрімдерінен</a:t>
            </a:r>
            <a:r>
              <a:rPr lang="ru-RU" dirty="0" smtClean="0"/>
              <a:t> </a:t>
            </a:r>
            <a:r>
              <a:rPr lang="ru-RU" dirty="0" err="1" smtClean="0"/>
              <a:t>тұрады</a:t>
            </a:r>
            <a:r>
              <a:rPr lang="ru-RU" dirty="0" smtClean="0"/>
              <a:t>.</a:t>
            </a:r>
          </a:p>
          <a:p>
            <a:pPr algn="ctr"/>
            <a:r>
              <a:rPr lang="ru-RU" dirty="0" err="1" smtClean="0"/>
              <a:t>Симпатикалық</a:t>
            </a:r>
            <a:r>
              <a:rPr lang="ru-RU" dirty="0" smtClean="0"/>
              <a:t> </a:t>
            </a:r>
            <a:r>
              <a:rPr lang="ru-RU" dirty="0" err="1" smtClean="0"/>
              <a:t>шекара</a:t>
            </a:r>
            <a:r>
              <a:rPr lang="ru-RU" dirty="0" smtClean="0"/>
              <a:t> </a:t>
            </a:r>
            <a:r>
              <a:rPr lang="ru-RU" dirty="0" err="1" smtClean="0"/>
              <a:t>бағанасы</a:t>
            </a:r>
            <a:r>
              <a:rPr lang="ru-RU" dirty="0" smtClean="0"/>
              <a:t> </a:t>
            </a:r>
            <a:r>
              <a:rPr lang="ru-RU" dirty="0" err="1" smtClean="0"/>
              <a:t>мойын</a:t>
            </a:r>
            <a:r>
              <a:rPr lang="ru-RU" dirty="0" smtClean="0"/>
              <a:t>, </a:t>
            </a:r>
            <a:r>
              <a:rPr lang="ru-RU" dirty="0" err="1" smtClean="0"/>
              <a:t>көкірек</a:t>
            </a:r>
            <a:r>
              <a:rPr lang="ru-RU" dirty="0" smtClean="0"/>
              <a:t>, бел </a:t>
            </a:r>
            <a:r>
              <a:rPr lang="ru-RU" dirty="0" err="1" smtClean="0"/>
              <a:t>және</a:t>
            </a:r>
            <a:r>
              <a:rPr lang="ru-RU" dirty="0" smtClean="0"/>
              <a:t> </a:t>
            </a:r>
            <a:r>
              <a:rPr lang="ru-RU" dirty="0" err="1" smtClean="0"/>
              <a:t>сегізкөз</a:t>
            </a:r>
            <a:r>
              <a:rPr lang="ru-RU" dirty="0" smtClean="0"/>
              <a:t> </a:t>
            </a:r>
            <a:r>
              <a:rPr lang="ru-RU" dirty="0" err="1" smtClean="0"/>
              <a:t>бөліктеріне</a:t>
            </a:r>
            <a:r>
              <a:rPr lang="ru-RU" dirty="0" smtClean="0"/>
              <a:t> </a:t>
            </a:r>
            <a:r>
              <a:rPr lang="ru-RU" dirty="0" err="1" smtClean="0"/>
              <a:t>бөлінеді</a:t>
            </a:r>
            <a:r>
              <a:rPr lang="ru-RU" dirty="0" smtClean="0"/>
              <a:t>.</a:t>
            </a:r>
            <a:endParaRPr lang="ru-RU" dirty="0"/>
          </a:p>
        </p:txBody>
      </p:sp>
      <p:cxnSp>
        <p:nvCxnSpPr>
          <p:cNvPr id="8" name="Прямая со стрелкой 7"/>
          <p:cNvCxnSpPr>
            <a:stCxn id="2" idx="2"/>
          </p:cNvCxnSpPr>
          <p:nvPr/>
        </p:nvCxnSpPr>
        <p:spPr>
          <a:xfrm flipH="1">
            <a:off x="3635896" y="722313"/>
            <a:ext cx="1420923" cy="69046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>
            <a:stCxn id="2" idx="2"/>
          </p:cNvCxnSpPr>
          <p:nvPr/>
        </p:nvCxnSpPr>
        <p:spPr>
          <a:xfrm>
            <a:off x="5056819" y="722313"/>
            <a:ext cx="1315381" cy="69046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178552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71600" y="1340768"/>
            <a:ext cx="7704855" cy="21236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kk-KZ" sz="66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Назарларыңызға </a:t>
            </a:r>
          </a:p>
          <a:p>
            <a:pPr algn="ctr"/>
            <a:r>
              <a:rPr lang="kk-KZ" sz="66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рахмет!!!</a:t>
            </a:r>
            <a:endParaRPr lang="ru-RU" sz="66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83152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907704" y="260648"/>
            <a:ext cx="5400600" cy="864096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i="1" dirty="0" err="1"/>
              <a:t>Жүйке</a:t>
            </a:r>
            <a:r>
              <a:rPr lang="ru-RU" sz="3200" b="1" i="1" dirty="0"/>
              <a:t> </a:t>
            </a:r>
            <a:r>
              <a:rPr lang="ru-RU" sz="3200" b="1" i="1" dirty="0" err="1"/>
              <a:t>жүйесі</a:t>
            </a:r>
            <a:endParaRPr lang="ru-RU" sz="3200" i="1" dirty="0"/>
          </a:p>
        </p:txBody>
      </p:sp>
      <p:sp>
        <p:nvSpPr>
          <p:cNvPr id="3" name="Блок-схема: память с посл. доступом 2"/>
          <p:cNvSpPr/>
          <p:nvPr/>
        </p:nvSpPr>
        <p:spPr>
          <a:xfrm>
            <a:off x="0" y="1556792"/>
            <a:ext cx="5076056" cy="4896544"/>
          </a:xfrm>
          <a:prstGeom prst="flowChartMagneticTap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629816" y="2132856"/>
            <a:ext cx="381642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Жүйке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жүйесі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нервная система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-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жануарлар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организмдерінің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қоршаған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ортаға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бейімделуін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реттейтін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жүйе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Жүйке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жүйесін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зерттейтін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морфологияның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бөлімін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neurologia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грек, 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neuron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жүйке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жүйке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жасушасы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 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logos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ілім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атайды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Жүйке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жүйесінің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қызметтері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рефлекстер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жүзіне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асады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1581150"/>
            <a:ext cx="3312368" cy="4872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955290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284607" y="1124744"/>
            <a:ext cx="7632848" cy="123110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/>
              <a:t> </a:t>
            </a:r>
            <a:r>
              <a:rPr lang="ru-RU" dirty="0" err="1" smtClean="0"/>
              <a:t>Жүйке</a:t>
            </a:r>
            <a:r>
              <a:rPr lang="kk-KZ" dirty="0" smtClean="0"/>
              <a:t> </a:t>
            </a:r>
            <a:r>
              <a:rPr lang="ru-RU" dirty="0" err="1" smtClean="0"/>
              <a:t>денедегі</a:t>
            </a:r>
            <a:r>
              <a:rPr lang="ru-RU" dirty="0" smtClean="0"/>
              <a:t> </a:t>
            </a:r>
            <a:r>
              <a:rPr lang="ru-RU" dirty="0" err="1"/>
              <a:t>мүшелердің</a:t>
            </a:r>
            <a:r>
              <a:rPr lang="ru-RU" dirty="0"/>
              <a:t> </a:t>
            </a:r>
            <a:r>
              <a:rPr lang="ru-RU" dirty="0" err="1"/>
              <a:t>жұмысын</a:t>
            </a:r>
            <a:r>
              <a:rPr lang="ru-RU" dirty="0"/>
              <a:t> </a:t>
            </a:r>
            <a:r>
              <a:rPr lang="ru-RU" dirty="0" err="1"/>
              <a:t>реттейді</a:t>
            </a:r>
            <a:r>
              <a:rPr lang="ru-RU" dirty="0"/>
              <a:t>. </a:t>
            </a:r>
            <a:r>
              <a:rPr lang="ru-RU" dirty="0" err="1"/>
              <a:t>Мысалы</a:t>
            </a:r>
            <a:r>
              <a:rPr lang="ru-RU" dirty="0"/>
              <a:t>, </a:t>
            </a:r>
            <a:r>
              <a:rPr lang="ru-RU" dirty="0" err="1"/>
              <a:t>жүрек</a:t>
            </a:r>
            <a:r>
              <a:rPr lang="ru-RU" dirty="0"/>
              <a:t> пен </a:t>
            </a:r>
            <a:r>
              <a:rPr lang="ru-RU" dirty="0" err="1"/>
              <a:t>бұлшықеттердің</a:t>
            </a:r>
            <a:r>
              <a:rPr lang="ru-RU" dirty="0"/>
              <a:t> </a:t>
            </a:r>
            <a:r>
              <a:rPr lang="ru-RU" dirty="0" err="1"/>
              <a:t>жиырылуы</a:t>
            </a:r>
            <a:r>
              <a:rPr lang="ru-RU" dirty="0"/>
              <a:t>; </a:t>
            </a:r>
            <a:r>
              <a:rPr lang="ru-RU" dirty="0" err="1"/>
              <a:t>сүйектердің</a:t>
            </a:r>
            <a:r>
              <a:rPr lang="ru-RU" dirty="0"/>
              <a:t> </a:t>
            </a:r>
            <a:r>
              <a:rPr lang="ru-RU" dirty="0" err="1"/>
              <a:t>қозғалысқа</a:t>
            </a:r>
            <a:r>
              <a:rPr lang="ru-RU" dirty="0"/>
              <a:t> </a:t>
            </a:r>
            <a:r>
              <a:rPr lang="ru-RU" dirty="0" err="1"/>
              <a:t>келуі</a:t>
            </a:r>
            <a:r>
              <a:rPr lang="ru-RU" dirty="0"/>
              <a:t>; тер, </a:t>
            </a:r>
            <a:r>
              <a:rPr lang="ru-RU" dirty="0" err="1"/>
              <a:t>сілекей</a:t>
            </a:r>
            <a:r>
              <a:rPr lang="ru-RU" dirty="0"/>
              <a:t>, </a:t>
            </a:r>
            <a:r>
              <a:rPr lang="ru-RU" dirty="0" err="1"/>
              <a:t>сүт</a:t>
            </a:r>
            <a:r>
              <a:rPr lang="ru-RU" dirty="0"/>
              <a:t>, </a:t>
            </a:r>
            <a:r>
              <a:rPr lang="ru-RU" dirty="0" err="1"/>
              <a:t>қарын</a:t>
            </a:r>
            <a:r>
              <a:rPr lang="ru-RU" dirty="0"/>
              <a:t> </a:t>
            </a:r>
            <a:r>
              <a:rPr lang="ru-RU" dirty="0" err="1"/>
              <a:t>сөлінің</a:t>
            </a:r>
            <a:r>
              <a:rPr lang="ru-RU" dirty="0"/>
              <a:t> </a:t>
            </a:r>
            <a:r>
              <a:rPr lang="ru-RU" dirty="0" err="1"/>
              <a:t>бөлінуі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т. б. Осы </a:t>
            </a:r>
            <a:r>
              <a:rPr lang="ru-RU" dirty="0" err="1"/>
              <a:t>әрекеттердің</a:t>
            </a:r>
            <a:r>
              <a:rPr lang="ru-RU" dirty="0"/>
              <a:t> </a:t>
            </a:r>
            <a:r>
              <a:rPr lang="ru-RU" dirty="0" err="1"/>
              <a:t>барлығы</a:t>
            </a:r>
            <a:r>
              <a:rPr lang="ru-RU" dirty="0"/>
              <a:t> да </a:t>
            </a:r>
            <a:r>
              <a:rPr lang="ru-RU" dirty="0" err="1"/>
              <a:t>тікелей</a:t>
            </a:r>
            <a:r>
              <a:rPr lang="ru-RU" dirty="0"/>
              <a:t> </a:t>
            </a:r>
            <a:r>
              <a:rPr lang="ru-RU" dirty="0" err="1"/>
              <a:t>жүйке</a:t>
            </a:r>
            <a:r>
              <a:rPr lang="ru-RU" dirty="0"/>
              <a:t> </a:t>
            </a:r>
            <a:r>
              <a:rPr lang="ru-RU" sz="2000" dirty="0" err="1"/>
              <a:t>жүйесінің</a:t>
            </a:r>
            <a:r>
              <a:rPr lang="ru-RU" dirty="0"/>
              <a:t> </a:t>
            </a:r>
            <a:r>
              <a:rPr lang="ru-RU" dirty="0" err="1"/>
              <a:t>қатысуымен</a:t>
            </a:r>
            <a:r>
              <a:rPr lang="ru-RU" dirty="0"/>
              <a:t> </a:t>
            </a:r>
            <a:r>
              <a:rPr lang="ru-RU" dirty="0" err="1"/>
              <a:t>жүреді</a:t>
            </a:r>
            <a:r>
              <a:rPr lang="ru-RU" dirty="0"/>
              <a:t>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59633" y="2564904"/>
            <a:ext cx="7643789" cy="175432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err="1"/>
              <a:t>Барлық</a:t>
            </a:r>
            <a:r>
              <a:rPr lang="ru-RU" dirty="0"/>
              <a:t> </a:t>
            </a:r>
            <a:r>
              <a:rPr lang="ru-RU" dirty="0" err="1"/>
              <a:t>мүшелер</a:t>
            </a:r>
            <a:r>
              <a:rPr lang="ru-RU" dirty="0"/>
              <a:t> мен </a:t>
            </a:r>
            <a:r>
              <a:rPr lang="ru-RU" dirty="0" err="1"/>
              <a:t>мүшелер</a:t>
            </a:r>
            <a:r>
              <a:rPr lang="ru-RU" dirty="0"/>
              <a:t> </a:t>
            </a:r>
            <a:r>
              <a:rPr lang="ru-RU" dirty="0" err="1"/>
              <a:t>жүйесінің</a:t>
            </a:r>
            <a:r>
              <a:rPr lang="ru-RU" dirty="0"/>
              <a:t> </a:t>
            </a:r>
            <a:r>
              <a:rPr lang="ru-RU" dirty="0" err="1"/>
              <a:t>бірімен-бірінің</a:t>
            </a:r>
            <a:r>
              <a:rPr lang="ru-RU" dirty="0"/>
              <a:t> </a:t>
            </a:r>
            <a:r>
              <a:rPr lang="ru-RU" dirty="0" err="1"/>
              <a:t>байланысы</a:t>
            </a:r>
            <a:r>
              <a:rPr lang="ru-RU" dirty="0"/>
              <a:t> </a:t>
            </a:r>
            <a:r>
              <a:rPr lang="ru-RU" dirty="0" err="1"/>
              <a:t>үйлесімді</a:t>
            </a:r>
            <a:r>
              <a:rPr lang="ru-RU" dirty="0"/>
              <a:t> </a:t>
            </a:r>
            <a:r>
              <a:rPr lang="ru-RU" dirty="0" err="1"/>
              <a:t>жұмыс</a:t>
            </a:r>
            <a:r>
              <a:rPr lang="ru-RU" dirty="0"/>
              <a:t> </a:t>
            </a:r>
            <a:r>
              <a:rPr lang="ru-RU" dirty="0" err="1"/>
              <a:t>істеуін</a:t>
            </a:r>
            <a:r>
              <a:rPr lang="ru-RU" dirty="0"/>
              <a:t> </a:t>
            </a:r>
            <a:r>
              <a:rPr lang="ru-RU" dirty="0" err="1"/>
              <a:t>басқарады</a:t>
            </a:r>
            <a:r>
              <a:rPr lang="ru-RU" dirty="0"/>
              <a:t>. </a:t>
            </a:r>
            <a:r>
              <a:rPr lang="ru-RU" dirty="0" err="1"/>
              <a:t>Мысалы</a:t>
            </a:r>
            <a:r>
              <a:rPr lang="ru-RU" dirty="0"/>
              <a:t>, </a:t>
            </a:r>
            <a:r>
              <a:rPr lang="ru-RU" dirty="0" err="1"/>
              <a:t>адам</a:t>
            </a:r>
            <a:r>
              <a:rPr lang="ru-RU" dirty="0"/>
              <a:t> </a:t>
            </a:r>
            <a:r>
              <a:rPr lang="ru-RU" dirty="0" err="1"/>
              <a:t>жүгіргенде</a:t>
            </a:r>
            <a:r>
              <a:rPr lang="ru-RU" dirty="0"/>
              <a:t> </a:t>
            </a:r>
            <a:r>
              <a:rPr lang="ru-RU" dirty="0" err="1"/>
              <a:t>аяқ</a:t>
            </a:r>
            <a:r>
              <a:rPr lang="ru-RU" dirty="0"/>
              <a:t> </a:t>
            </a:r>
            <a:r>
              <a:rPr lang="ru-RU" dirty="0" err="1"/>
              <a:t>бұлшықеттерінің</a:t>
            </a:r>
            <a:r>
              <a:rPr lang="ru-RU" dirty="0"/>
              <a:t> </a:t>
            </a:r>
            <a:r>
              <a:rPr lang="ru-RU" dirty="0" err="1"/>
              <a:t>жұмысы</a:t>
            </a:r>
            <a:r>
              <a:rPr lang="ru-RU" dirty="0"/>
              <a:t> </a:t>
            </a:r>
            <a:r>
              <a:rPr lang="ru-RU" dirty="0" err="1"/>
              <a:t>күшейетіндіктен</a:t>
            </a:r>
            <a:r>
              <a:rPr lang="ru-RU" dirty="0"/>
              <a:t>, </a:t>
            </a:r>
            <a:r>
              <a:rPr lang="ru-RU" dirty="0" err="1"/>
              <a:t>зат</a:t>
            </a:r>
            <a:r>
              <a:rPr lang="ru-RU" dirty="0"/>
              <a:t> </a:t>
            </a:r>
            <a:r>
              <a:rPr lang="ru-RU" dirty="0" err="1"/>
              <a:t>алмасу</a:t>
            </a:r>
            <a:r>
              <a:rPr lang="ru-RU" dirty="0"/>
              <a:t> </a:t>
            </a:r>
            <a:r>
              <a:rPr lang="ru-RU" dirty="0" err="1"/>
              <a:t>үдерісі</a:t>
            </a:r>
            <a:r>
              <a:rPr lang="ru-RU" dirty="0"/>
              <a:t> </a:t>
            </a:r>
            <a:r>
              <a:rPr lang="ru-RU" dirty="0" err="1"/>
              <a:t>қарқынды</a:t>
            </a:r>
            <a:r>
              <a:rPr lang="ru-RU" dirty="0"/>
              <a:t> </a:t>
            </a:r>
            <a:r>
              <a:rPr lang="ru-RU" dirty="0" err="1"/>
              <a:t>жүреді</a:t>
            </a:r>
            <a:r>
              <a:rPr lang="ru-RU" dirty="0"/>
              <a:t>; </a:t>
            </a:r>
            <a:r>
              <a:rPr lang="ru-RU" dirty="0" err="1"/>
              <a:t>тынысалу</a:t>
            </a:r>
            <a:r>
              <a:rPr lang="ru-RU" dirty="0"/>
              <a:t> мен </a:t>
            </a:r>
            <a:r>
              <a:rPr lang="ru-RU" dirty="0" err="1"/>
              <a:t>жүрек</a:t>
            </a:r>
            <a:r>
              <a:rPr lang="ru-RU" dirty="0"/>
              <a:t> </a:t>
            </a:r>
            <a:r>
              <a:rPr lang="ru-RU" dirty="0" err="1"/>
              <a:t>соғысы</a:t>
            </a:r>
            <a:r>
              <a:rPr lang="ru-RU" dirty="0"/>
              <a:t> </a:t>
            </a:r>
            <a:r>
              <a:rPr lang="ru-RU" dirty="0" err="1"/>
              <a:t>жиілейді</a:t>
            </a:r>
            <a:r>
              <a:rPr lang="ru-RU" dirty="0"/>
              <a:t>; </a:t>
            </a:r>
            <a:r>
              <a:rPr lang="ru-RU" dirty="0" err="1"/>
              <a:t>қан</a:t>
            </a:r>
            <a:r>
              <a:rPr lang="ru-RU" dirty="0"/>
              <a:t> аз </a:t>
            </a:r>
            <a:r>
              <a:rPr lang="ru-RU" dirty="0" err="1"/>
              <a:t>баратындықтан</a:t>
            </a:r>
            <a:r>
              <a:rPr lang="ru-RU" dirty="0"/>
              <a:t>, </a:t>
            </a:r>
            <a:r>
              <a:rPr lang="ru-RU" dirty="0" err="1"/>
              <a:t>асқорыту</a:t>
            </a:r>
            <a:r>
              <a:rPr lang="ru-RU" dirty="0"/>
              <a:t> </a:t>
            </a:r>
            <a:r>
              <a:rPr lang="ru-RU" dirty="0" err="1"/>
              <a:t>мүшелерінің</a:t>
            </a:r>
            <a:r>
              <a:rPr lang="ru-RU" dirty="0"/>
              <a:t> </a:t>
            </a:r>
            <a:r>
              <a:rPr lang="ru-RU" dirty="0" err="1"/>
              <a:t>жұмысы</a:t>
            </a:r>
            <a:r>
              <a:rPr lang="ru-RU" dirty="0"/>
              <a:t> </a:t>
            </a:r>
            <a:r>
              <a:rPr lang="ru-RU" dirty="0" err="1"/>
              <a:t>баяулайды</a:t>
            </a:r>
            <a:r>
              <a:rPr lang="ru-RU" dirty="0"/>
              <a:t>.</a:t>
            </a: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284606" y="4509120"/>
            <a:ext cx="7566487" cy="230832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err="1">
                <a:solidFill>
                  <a:schemeClr val="tx1"/>
                </a:solidFill>
              </a:rPr>
              <a:t>Жүйке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жүйесі</a:t>
            </a:r>
            <a:r>
              <a:rPr lang="ru-RU" dirty="0"/>
              <a:t> </a:t>
            </a:r>
            <a:r>
              <a:rPr lang="ru-RU" dirty="0" err="1"/>
              <a:t>ағза</a:t>
            </a:r>
            <a:r>
              <a:rPr lang="ru-RU" dirty="0"/>
              <a:t> мен </a:t>
            </a:r>
            <a:r>
              <a:rPr lang="ru-RU" dirty="0" err="1"/>
              <a:t>сыртқы</a:t>
            </a:r>
            <a:r>
              <a:rPr lang="ru-RU" dirty="0"/>
              <a:t> </a:t>
            </a:r>
            <a:r>
              <a:rPr lang="ru-RU" dirty="0" err="1"/>
              <a:t>ортаның</a:t>
            </a:r>
            <a:r>
              <a:rPr lang="ru-RU" dirty="0"/>
              <a:t> </a:t>
            </a:r>
            <a:r>
              <a:rPr lang="ru-RU" dirty="0" err="1"/>
              <a:t>байланысын</a:t>
            </a:r>
            <a:r>
              <a:rPr lang="ru-RU" dirty="0"/>
              <a:t> </a:t>
            </a:r>
            <a:r>
              <a:rPr lang="ru-RU" dirty="0" err="1"/>
              <a:t>қамтамасыз</a:t>
            </a:r>
            <a:r>
              <a:rPr lang="ru-RU" dirty="0"/>
              <a:t> </a:t>
            </a:r>
            <a:r>
              <a:rPr lang="ru-RU" dirty="0" err="1"/>
              <a:t>етеді</a:t>
            </a:r>
            <a:r>
              <a:rPr lang="ru-RU" dirty="0"/>
              <a:t>. </a:t>
            </a:r>
            <a:r>
              <a:rPr lang="ru-RU" dirty="0" err="1"/>
              <a:t>Сыртқы</a:t>
            </a:r>
            <a:r>
              <a:rPr lang="ru-RU" dirty="0"/>
              <a:t> </a:t>
            </a:r>
            <a:r>
              <a:rPr lang="ru-RU" dirty="0" err="1"/>
              <a:t>ортаның</a:t>
            </a:r>
            <a:r>
              <a:rPr lang="ru-RU" dirty="0"/>
              <a:t> </a:t>
            </a:r>
            <a:r>
              <a:rPr lang="ru-RU" dirty="0" err="1"/>
              <a:t>әр</a:t>
            </a:r>
            <a:r>
              <a:rPr lang="ru-RU" dirty="0"/>
              <a:t> </a:t>
            </a:r>
            <a:r>
              <a:rPr lang="ru-RU" dirty="0" err="1"/>
              <a:t>түрлі</a:t>
            </a:r>
            <a:r>
              <a:rPr lang="ru-RU" dirty="0"/>
              <a:t> </a:t>
            </a:r>
            <a:r>
              <a:rPr lang="ru-RU" dirty="0" err="1"/>
              <a:t>құбылыстарынан</a:t>
            </a:r>
            <a:r>
              <a:rPr lang="ru-RU" dirty="0"/>
              <a:t> </a:t>
            </a:r>
            <a:r>
              <a:rPr lang="ru-RU" dirty="0" err="1"/>
              <a:t>қорғану</a:t>
            </a:r>
            <a:r>
              <a:rPr lang="ru-RU" dirty="0"/>
              <a:t> </a:t>
            </a:r>
            <a:r>
              <a:rPr lang="ru-RU" dirty="0" err="1"/>
              <a:t>әрекеті</a:t>
            </a:r>
            <a:r>
              <a:rPr lang="ru-RU" dirty="0"/>
              <a:t> </a:t>
            </a:r>
            <a:r>
              <a:rPr lang="ru-RU" dirty="0" err="1"/>
              <a:t>адамның</a:t>
            </a:r>
            <a:r>
              <a:rPr lang="ru-RU" dirty="0"/>
              <a:t> </a:t>
            </a:r>
            <a:r>
              <a:rPr lang="ru-RU" dirty="0" err="1"/>
              <a:t>жүйке</a:t>
            </a:r>
            <a:r>
              <a:rPr lang="ru-RU" dirty="0"/>
              <a:t> </a:t>
            </a:r>
            <a:r>
              <a:rPr lang="ru-RU" dirty="0" err="1" smtClean="0"/>
              <a:t>жүйесінің</a:t>
            </a:r>
            <a:r>
              <a:rPr lang="ru-RU" dirty="0" smtClean="0"/>
              <a:t> </a:t>
            </a:r>
            <a:r>
              <a:rPr lang="ru-RU" dirty="0" err="1" smtClean="0"/>
              <a:t>әсерінен</a:t>
            </a:r>
            <a:r>
              <a:rPr lang="ru-RU" dirty="0" smtClean="0"/>
              <a:t> </a:t>
            </a:r>
            <a:r>
              <a:rPr lang="ru-RU" dirty="0" err="1"/>
              <a:t>болады</a:t>
            </a:r>
            <a:r>
              <a:rPr lang="ru-RU" dirty="0"/>
              <a:t>. </a:t>
            </a:r>
            <a:r>
              <a:rPr lang="ru-RU" dirty="0" err="1"/>
              <a:t>Мысалы</a:t>
            </a:r>
            <a:r>
              <a:rPr lang="ru-RU" dirty="0"/>
              <a:t>, </a:t>
            </a:r>
            <a:r>
              <a:rPr lang="ru-RU" dirty="0" err="1"/>
              <a:t>жақын</a:t>
            </a:r>
            <a:r>
              <a:rPr lang="ru-RU" dirty="0"/>
              <a:t> </a:t>
            </a:r>
            <a:r>
              <a:rPr lang="ru-RU" dirty="0" err="1"/>
              <a:t>келген</a:t>
            </a:r>
            <a:r>
              <a:rPr lang="ru-RU" dirty="0"/>
              <a:t> </a:t>
            </a:r>
            <a:r>
              <a:rPr lang="ru-RU" dirty="0" err="1"/>
              <a:t>көлікті</a:t>
            </a:r>
            <a:r>
              <a:rPr lang="ru-RU" dirty="0"/>
              <a:t> (</a:t>
            </a:r>
            <a:r>
              <a:rPr lang="ru-RU" dirty="0" smtClean="0"/>
              <a:t>машина,</a:t>
            </a:r>
            <a:r>
              <a:rPr lang="ru-RU" dirty="0"/>
              <a:t> трамвай, троллейбус </a:t>
            </a:r>
            <a:r>
              <a:rPr lang="ru-RU" dirty="0" err="1"/>
              <a:t>және</a:t>
            </a:r>
            <a:r>
              <a:rPr lang="ru-RU" dirty="0"/>
              <a:t> т. б.) </a:t>
            </a:r>
            <a:r>
              <a:rPr lang="ru-RU" dirty="0" err="1"/>
              <a:t>өтіп</a:t>
            </a:r>
            <a:r>
              <a:rPr lang="ru-RU" dirty="0"/>
              <a:t> </a:t>
            </a:r>
            <a:r>
              <a:rPr lang="ru-RU" dirty="0" err="1"/>
              <a:t>кеткенше</a:t>
            </a:r>
            <a:r>
              <a:rPr lang="ru-RU" dirty="0"/>
              <a:t> </a:t>
            </a:r>
            <a:r>
              <a:rPr lang="ru-RU" dirty="0" err="1"/>
              <a:t>тоқтап</a:t>
            </a:r>
            <a:r>
              <a:rPr lang="ru-RU" dirty="0"/>
              <a:t> </a:t>
            </a:r>
            <a:r>
              <a:rPr lang="ru-RU" dirty="0" err="1"/>
              <a:t>күтіп</a:t>
            </a:r>
            <a:r>
              <a:rPr lang="ru-RU" dirty="0"/>
              <a:t> </a:t>
            </a:r>
            <a:r>
              <a:rPr lang="ru-RU" dirty="0" err="1"/>
              <a:t>тұру</a:t>
            </a:r>
            <a:r>
              <a:rPr lang="ru-RU" dirty="0"/>
              <a:t>; аса </a:t>
            </a:r>
            <a:r>
              <a:rPr lang="ru-RU" dirty="0" err="1"/>
              <a:t>ыстық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суықтан</a:t>
            </a:r>
            <a:r>
              <a:rPr lang="ru-RU" dirty="0"/>
              <a:t> </a:t>
            </a:r>
            <a:r>
              <a:rPr lang="ru-RU" dirty="0" err="1"/>
              <a:t>қорғану</a:t>
            </a:r>
            <a:r>
              <a:rPr lang="ru-RU" dirty="0"/>
              <a:t>; </a:t>
            </a:r>
            <a:r>
              <a:rPr lang="ru-RU" dirty="0" err="1"/>
              <a:t>денені</a:t>
            </a:r>
            <a:r>
              <a:rPr lang="ru-RU" dirty="0"/>
              <a:t> </a:t>
            </a:r>
            <a:r>
              <a:rPr lang="ru-RU" dirty="0" err="1"/>
              <a:t>зақымдайтын</a:t>
            </a:r>
            <a:r>
              <a:rPr lang="ru-RU" dirty="0"/>
              <a:t> </a:t>
            </a:r>
            <a:r>
              <a:rPr lang="ru-RU" dirty="0" err="1"/>
              <a:t>заттарға</a:t>
            </a:r>
            <a:r>
              <a:rPr lang="ru-RU" dirty="0"/>
              <a:t> </a:t>
            </a:r>
            <a:r>
              <a:rPr lang="ru-RU" dirty="0" err="1"/>
              <a:t>жоламау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т. б. </a:t>
            </a:r>
            <a:r>
              <a:rPr lang="ru-RU" dirty="0" err="1"/>
              <a:t>Адамның</a:t>
            </a:r>
            <a:r>
              <a:rPr lang="ru-RU" dirty="0"/>
              <a:t> </a:t>
            </a:r>
            <a:r>
              <a:rPr lang="ru-RU" dirty="0" err="1"/>
              <a:t>ойлауы</a:t>
            </a:r>
            <a:r>
              <a:rPr lang="ru-RU" dirty="0"/>
              <a:t>, </a:t>
            </a:r>
            <a:r>
              <a:rPr lang="ru-RU" dirty="0" err="1"/>
              <a:t>саналы</a:t>
            </a:r>
            <a:r>
              <a:rPr lang="ru-RU" dirty="0"/>
              <a:t> </a:t>
            </a:r>
            <a:r>
              <a:rPr lang="ru-RU" dirty="0" err="1"/>
              <a:t>мінез-құлқы</a:t>
            </a:r>
            <a:r>
              <a:rPr lang="ru-RU" dirty="0"/>
              <a:t> </a:t>
            </a:r>
            <a:r>
              <a:rPr lang="ru-RU" dirty="0" err="1"/>
              <a:t>жүйке</a:t>
            </a:r>
            <a:r>
              <a:rPr lang="ru-RU" dirty="0"/>
              <a:t> </a:t>
            </a:r>
            <a:r>
              <a:rPr lang="ru-RU" dirty="0" err="1"/>
              <a:t>жүйесінің</a:t>
            </a:r>
            <a:r>
              <a:rPr lang="ru-RU" dirty="0"/>
              <a:t> </a:t>
            </a:r>
            <a:r>
              <a:rPr lang="ru-RU" dirty="0" err="1"/>
              <a:t>күрделі</a:t>
            </a:r>
            <a:r>
              <a:rPr lang="ru-RU" dirty="0"/>
              <a:t> </a:t>
            </a:r>
            <a:r>
              <a:rPr lang="ru-RU" dirty="0" err="1"/>
              <a:t>дамуына</a:t>
            </a:r>
            <a:r>
              <a:rPr lang="ru-RU" dirty="0"/>
              <a:t> </a:t>
            </a:r>
            <a:r>
              <a:rPr lang="ru-RU" dirty="0" err="1"/>
              <a:t>тәуелді</a:t>
            </a:r>
            <a:r>
              <a:rPr lang="ru-RU" dirty="0"/>
              <a:t> (</a:t>
            </a:r>
            <a:r>
              <a:rPr lang="ru-RU" dirty="0" err="1"/>
              <a:t>бағынышты</a:t>
            </a:r>
            <a:r>
              <a:rPr lang="ru-RU" dirty="0"/>
              <a:t>).</a:t>
            </a:r>
          </a:p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1259633" y="188640"/>
            <a:ext cx="4176463" cy="83099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dirty="0" err="1">
                <a:solidFill>
                  <a:schemeClr val="tx1"/>
                </a:solidFill>
              </a:rPr>
              <a:t>Жүйке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жүйесінің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маңызы</a:t>
            </a:r>
            <a:endParaRPr lang="ru-RU" sz="2400" dirty="0">
              <a:solidFill>
                <a:schemeClr val="tx1"/>
              </a:solidFill>
            </a:endParaRPr>
          </a:p>
          <a:p>
            <a:endParaRPr lang="ru-RU" sz="2400" dirty="0">
              <a:solidFill>
                <a:schemeClr val="tx1"/>
              </a:solidFill>
            </a:endParaRPr>
          </a:p>
        </p:txBody>
      </p:sp>
      <p:cxnSp>
        <p:nvCxnSpPr>
          <p:cNvPr id="8" name="Прямая соединительная линия 7"/>
          <p:cNvCxnSpPr>
            <a:stCxn id="6" idx="1"/>
          </p:cNvCxnSpPr>
          <p:nvPr/>
        </p:nvCxnSpPr>
        <p:spPr>
          <a:xfrm flipH="1" flipV="1">
            <a:off x="467544" y="604138"/>
            <a:ext cx="792089" cy="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467544" y="604139"/>
            <a:ext cx="0" cy="527313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467544" y="1740297"/>
            <a:ext cx="792089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endCxn id="4" idx="1"/>
          </p:cNvCxnSpPr>
          <p:nvPr/>
        </p:nvCxnSpPr>
        <p:spPr>
          <a:xfrm>
            <a:off x="467544" y="3442067"/>
            <a:ext cx="792089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467544" y="5877272"/>
            <a:ext cx="792089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729343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260648"/>
            <a:ext cx="828092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 Адам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денесінде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болатын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жүйке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жүйесі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жүйке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ұлпасынан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түзіледі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Жүйке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ұлпасының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негізін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жүйке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жасушалары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құрайды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 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Жүйке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жасушалары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 - 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нейронның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денеден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ұзын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қысқа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өсінділерден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тұратыны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сендерге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жүйке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ұлпасынан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таныс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Нейронның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денесінде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цитоплазма мен ядро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Ұзын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өсіндісі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- аксон ми мен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жұлынның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дененің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кез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келген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бөлімімен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байланысуын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қамтамасыз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етеді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Аксонның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сырты май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текті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ақ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қабықшамен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қапталған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Бұлар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шоғырланып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ми мен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жұлынның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ақ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затын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түзеді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Нейронның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тарамдалған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көптеген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қысқа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өсінділері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- 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дендриттердің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сыртында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ақ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қабықша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болмайды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Бұлардың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жиынтығы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нейронның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денесі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сұр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зат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түзеді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Нейронда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ұзын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әрі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тарамдалмаған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(тек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ең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ұшы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сөл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ғана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тарамдалады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аксон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Нейронның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денесіне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қозу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(хабар, сигнал) 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дендриттер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арқылы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келеді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Құрылымы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қызметіне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қарай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нейрондар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 3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топқа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бөлінеді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  1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сезгіш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қозу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шеткі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мүшелерден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орталық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жүйке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жүйесіне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өтеді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байланыстырғы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ш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козуды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сезгіш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нейрондардан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қозғалтқыш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нейрондарға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өткізеді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  3.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қозғалтқыш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қозуды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орталық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жүйке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жүйесінен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бұлшықеттер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ішкі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мүшелерге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өткізеді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7913583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с двумя скругленными противолежащими углами 1"/>
          <p:cNvSpPr/>
          <p:nvPr/>
        </p:nvSpPr>
        <p:spPr>
          <a:xfrm>
            <a:off x="1691680" y="154108"/>
            <a:ext cx="5688632" cy="933159"/>
          </a:xfrm>
          <a:prstGeom prst="round2Diag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2303748" y="328299"/>
            <a:ext cx="44644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3200" b="1" i="1" dirty="0" smtClean="0"/>
              <a:t>Жүйке жүйесі</a:t>
            </a:r>
            <a:endParaRPr lang="ru-RU" sz="3200" b="1" i="1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827584" y="2258647"/>
            <a:ext cx="2736304" cy="1530393"/>
          </a:xfrm>
          <a:prstGeom prst="roundRect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788024" y="2288170"/>
            <a:ext cx="3240360" cy="1559206"/>
          </a:xfrm>
          <a:prstGeom prst="roundRect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827584" y="2288169"/>
            <a:ext cx="27363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    </a:t>
            </a:r>
            <a:r>
              <a:rPr lang="ru-RU" b="1" dirty="0" err="1" smtClean="0"/>
              <a:t>Орталық</a:t>
            </a:r>
            <a:r>
              <a:rPr lang="ru-RU" b="1" dirty="0" smtClean="0"/>
              <a:t> </a:t>
            </a:r>
            <a:r>
              <a:rPr lang="ru-RU" b="1" dirty="0" err="1"/>
              <a:t>жүйке</a:t>
            </a:r>
            <a:r>
              <a:rPr lang="ru-RU" b="1" dirty="0"/>
              <a:t> </a:t>
            </a:r>
            <a:r>
              <a:rPr lang="ru-RU" b="1" dirty="0" err="1" smtClean="0"/>
              <a:t>жүйесі</a:t>
            </a:r>
            <a:r>
              <a:rPr lang="ru-RU" b="1" dirty="0" smtClean="0"/>
              <a:t>.</a:t>
            </a:r>
            <a:r>
              <a:rPr lang="ru-RU" dirty="0"/>
              <a:t> </a:t>
            </a:r>
            <a:r>
              <a:rPr lang="ru-RU" dirty="0" err="1"/>
              <a:t>Орталық</a:t>
            </a:r>
            <a:r>
              <a:rPr lang="ru-RU" dirty="0"/>
              <a:t> </a:t>
            </a:r>
            <a:r>
              <a:rPr lang="ru-RU" dirty="0" err="1"/>
              <a:t>жүйке</a:t>
            </a:r>
            <a:r>
              <a:rPr lang="ru-RU" dirty="0"/>
              <a:t> </a:t>
            </a:r>
            <a:r>
              <a:rPr lang="ru-RU" dirty="0" err="1"/>
              <a:t>жүйесіне</a:t>
            </a:r>
            <a:r>
              <a:rPr lang="ru-RU" dirty="0"/>
              <a:t> ми мен </a:t>
            </a:r>
            <a:r>
              <a:rPr lang="ru-RU" dirty="0" err="1"/>
              <a:t>жұлын</a:t>
            </a:r>
            <a:r>
              <a:rPr lang="ru-RU" dirty="0"/>
              <a:t> </a:t>
            </a:r>
            <a:r>
              <a:rPr lang="ru-RU" dirty="0" err="1" smtClean="0"/>
              <a:t>жатады</a:t>
            </a:r>
            <a:r>
              <a:rPr lang="ru-RU" dirty="0" smtClean="0"/>
              <a:t>.</a:t>
            </a:r>
            <a:endParaRPr lang="ru-RU" b="1" dirty="0"/>
          </a:p>
        </p:txBody>
      </p:sp>
      <p:sp>
        <p:nvSpPr>
          <p:cNvPr id="8" name="TextBox 7"/>
          <p:cNvSpPr txBox="1"/>
          <p:nvPr/>
        </p:nvSpPr>
        <p:spPr>
          <a:xfrm>
            <a:off x="4932040" y="2370047"/>
            <a:ext cx="295232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err="1" smtClean="0"/>
              <a:t>Шеткі</a:t>
            </a:r>
            <a:r>
              <a:rPr lang="ru-RU" b="1" dirty="0" smtClean="0"/>
              <a:t> </a:t>
            </a:r>
            <a:r>
              <a:rPr lang="ru-RU" b="1" dirty="0" err="1" smtClean="0"/>
              <a:t>жүйке</a:t>
            </a:r>
            <a:r>
              <a:rPr lang="ru-RU" b="1" dirty="0" smtClean="0"/>
              <a:t> </a:t>
            </a:r>
            <a:r>
              <a:rPr lang="ru-RU" b="1" dirty="0" err="1" smtClean="0"/>
              <a:t>жүйесі</a:t>
            </a:r>
            <a:r>
              <a:rPr lang="ru-RU" b="1" dirty="0" smtClean="0"/>
              <a:t>. </a:t>
            </a:r>
            <a:r>
              <a:rPr lang="ru-RU" dirty="0" err="1" smtClean="0"/>
              <a:t>Шеткі</a:t>
            </a:r>
            <a:r>
              <a:rPr lang="ru-RU" dirty="0" smtClean="0"/>
              <a:t> </a:t>
            </a:r>
            <a:r>
              <a:rPr lang="ru-RU" dirty="0" err="1"/>
              <a:t>жүйке</a:t>
            </a:r>
            <a:r>
              <a:rPr lang="ru-RU" dirty="0"/>
              <a:t> </a:t>
            </a:r>
            <a:r>
              <a:rPr lang="ru-RU" dirty="0" err="1"/>
              <a:t>жүйесі</a:t>
            </a:r>
            <a:r>
              <a:rPr lang="ru-RU" dirty="0"/>
              <a:t> ми мен </a:t>
            </a:r>
            <a:r>
              <a:rPr lang="ru-RU" dirty="0" err="1"/>
              <a:t>жұлыннан</a:t>
            </a:r>
            <a:r>
              <a:rPr lang="ru-RU" dirty="0"/>
              <a:t> </a:t>
            </a:r>
            <a:r>
              <a:rPr lang="ru-RU" dirty="0" err="1"/>
              <a:t>таралатын</a:t>
            </a:r>
            <a:r>
              <a:rPr lang="ru-RU" dirty="0"/>
              <a:t> </a:t>
            </a:r>
            <a:r>
              <a:rPr lang="ru-RU" dirty="0" err="1"/>
              <a:t>жүйкелер</a:t>
            </a:r>
            <a:r>
              <a:rPr lang="ru-RU" dirty="0"/>
              <a:t> мен </a:t>
            </a:r>
            <a:r>
              <a:rPr lang="ru-RU" dirty="0" err="1"/>
              <a:t>жүйке</a:t>
            </a:r>
            <a:r>
              <a:rPr lang="ru-RU" dirty="0"/>
              <a:t> </a:t>
            </a:r>
            <a:r>
              <a:rPr lang="ru-RU" dirty="0" err="1"/>
              <a:t>түйіндерінен</a:t>
            </a:r>
            <a:r>
              <a:rPr lang="ru-RU" dirty="0"/>
              <a:t> </a:t>
            </a:r>
            <a:r>
              <a:rPr lang="ru-RU" dirty="0" err="1"/>
              <a:t>тұрады</a:t>
            </a:r>
            <a:r>
              <a:rPr lang="ru-RU" dirty="0"/>
              <a:t>. </a:t>
            </a: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2060" y="4293096"/>
            <a:ext cx="4478172" cy="1895475"/>
          </a:xfrm>
          <a:prstGeom prst="rect">
            <a:avLst/>
          </a:prstGeom>
        </p:spPr>
      </p:pic>
      <p:cxnSp>
        <p:nvCxnSpPr>
          <p:cNvPr id="11" name="Прямая со стрелкой 10"/>
          <p:cNvCxnSpPr>
            <a:stCxn id="2" idx="1"/>
            <a:endCxn id="5" idx="0"/>
          </p:cNvCxnSpPr>
          <p:nvPr/>
        </p:nvCxnSpPr>
        <p:spPr>
          <a:xfrm flipH="1">
            <a:off x="2195736" y="1087267"/>
            <a:ext cx="2340260" cy="117138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stCxn id="2" idx="1"/>
            <a:endCxn id="6" idx="0"/>
          </p:cNvCxnSpPr>
          <p:nvPr/>
        </p:nvCxnSpPr>
        <p:spPr>
          <a:xfrm>
            <a:off x="4535996" y="1087267"/>
            <a:ext cx="1872208" cy="1200903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122885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с одним вырезанным скругленным углом 2"/>
          <p:cNvSpPr/>
          <p:nvPr/>
        </p:nvSpPr>
        <p:spPr>
          <a:xfrm>
            <a:off x="4139953" y="548680"/>
            <a:ext cx="4176464" cy="5544616"/>
          </a:xfrm>
          <a:prstGeom prst="snip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4355976" y="1052736"/>
            <a:ext cx="381642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Орталық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жүйке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жүйесі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ми  мен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жұлыннан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тұрады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Жұлын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омыртқа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kk-KZ" sz="2400" dirty="0" err="1" smtClean="0">
                <a:latin typeface="Times New Roman" pitchFamily="18" charset="0"/>
                <a:cs typeface="Times New Roman" pitchFamily="18" charset="0"/>
              </a:rPr>
              <a:t>ө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зегінде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орналасқан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ұзындығы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ересек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адамдарда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жарты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метрге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жуық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салмағы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37-38  г.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Жұлынның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жоғарғы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ұшы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сопақша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мимен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жалғасады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да,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төменгі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ұшы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шашақтанып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ІІ бел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омыртқа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тұсында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бітеді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https://encrypted-tbn1.gstatic.com/images?q=tbn:ANd9GcScLlpBsEYTik7vcevslFSyhHIT6xqIo8Yi-0NZAAIHvfiIbW9pl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854013"/>
            <a:ext cx="3478361" cy="52392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368607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79712" y="452609"/>
            <a:ext cx="4945265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Жұлын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екі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түрлі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қызмет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атқарады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3568" y="2060848"/>
            <a:ext cx="2592288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dirty="0" err="1"/>
              <a:t>ө</a:t>
            </a:r>
            <a:r>
              <a:rPr lang="ru-RU" sz="2400" dirty="0" err="1" smtClean="0"/>
              <a:t>ткізгіштік</a:t>
            </a:r>
            <a:endParaRPr lang="ru-RU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5220072" y="2060848"/>
            <a:ext cx="2632803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dirty="0" err="1" smtClean="0"/>
              <a:t>рефлекторлық</a:t>
            </a:r>
            <a:endParaRPr lang="ru-RU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1043608" y="3284984"/>
            <a:ext cx="748883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Жұлын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10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жасқа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келгенде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екі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есе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ұзарады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Оның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ө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суі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алғашқы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жылы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қарқынды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жүреді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де,  4-6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жасқа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келгенде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жұлынның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дамуы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аяқталуға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жақын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қалады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Дегенмен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оның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толық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жетілуі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20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жасқа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жуықтағанда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аяқталады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Прямая соединительная линия 6"/>
          <p:cNvCxnSpPr>
            <a:stCxn id="2" idx="2"/>
            <a:endCxn id="3" idx="0"/>
          </p:cNvCxnSpPr>
          <p:nvPr/>
        </p:nvCxnSpPr>
        <p:spPr>
          <a:xfrm flipH="1">
            <a:off x="1979712" y="914274"/>
            <a:ext cx="2472633" cy="114657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>
            <a:stCxn id="2" idx="2"/>
          </p:cNvCxnSpPr>
          <p:nvPr/>
        </p:nvCxnSpPr>
        <p:spPr>
          <a:xfrm>
            <a:off x="4452345" y="914274"/>
            <a:ext cx="1847847" cy="114657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060878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encrypted-tbn1.gstatic.com/images?q=tbn:ANd9GcRvUm4W1-UhzVKx6SgnnEtPpHO1utajtjsvGIn3CdQrDd6O4rz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132856"/>
            <a:ext cx="4104456" cy="3888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67544" y="548680"/>
            <a:ext cx="8568952" cy="83099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Ми </a:t>
            </a:r>
            <a:r>
              <a:rPr lang="en-US" sz="2400" dirty="0" smtClean="0"/>
              <a:t>-</a:t>
            </a:r>
            <a:r>
              <a:rPr lang="ru-RU" sz="2400" dirty="0" smtClean="0"/>
              <a:t>  ми  </a:t>
            </a:r>
            <a:r>
              <a:rPr lang="ru-RU" sz="2400" dirty="0" err="1" smtClean="0"/>
              <a:t>сауытында</a:t>
            </a:r>
            <a:r>
              <a:rPr lang="ru-RU" sz="2400" dirty="0" smtClean="0"/>
              <a:t>  </a:t>
            </a:r>
            <a:r>
              <a:rPr lang="ru-RU" sz="2400" dirty="0" err="1" smtClean="0"/>
              <a:t>орналасқан</a:t>
            </a:r>
            <a:r>
              <a:rPr lang="ru-RU" sz="2400" dirty="0" smtClean="0"/>
              <a:t>.  </a:t>
            </a:r>
            <a:r>
              <a:rPr lang="ru-RU" sz="2400" dirty="0" err="1" smtClean="0"/>
              <a:t>Мидан</a:t>
            </a:r>
            <a:r>
              <a:rPr lang="ru-RU" sz="2400" dirty="0" smtClean="0"/>
              <a:t>  12  </a:t>
            </a:r>
            <a:r>
              <a:rPr lang="ru-RU" sz="2400" dirty="0" err="1" smtClean="0"/>
              <a:t>жұп</a:t>
            </a:r>
            <a:r>
              <a:rPr lang="ru-RU" sz="2400" dirty="0" smtClean="0"/>
              <a:t>  нерв  </a:t>
            </a:r>
            <a:r>
              <a:rPr lang="ru-RU" sz="2400" dirty="0" err="1" smtClean="0"/>
              <a:t>тарайды</a:t>
            </a:r>
            <a:r>
              <a:rPr lang="ru-RU" sz="2400" dirty="0" smtClean="0"/>
              <a:t>:</a:t>
            </a:r>
            <a:endParaRPr lang="ru-RU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4752020" y="2107495"/>
            <a:ext cx="406845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  <a:r>
              <a:rPr lang="ru-RU" dirty="0" smtClean="0"/>
              <a:t>-</a:t>
            </a:r>
            <a:r>
              <a:rPr lang="en-US" dirty="0"/>
              <a:t> </a:t>
            </a:r>
            <a:r>
              <a:rPr lang="ru-RU" dirty="0" err="1" smtClean="0"/>
              <a:t>иіс</a:t>
            </a:r>
            <a:r>
              <a:rPr lang="ru-RU" dirty="0" smtClean="0"/>
              <a:t>,  </a:t>
            </a:r>
          </a:p>
          <a:p>
            <a:r>
              <a:rPr lang="en-US" dirty="0"/>
              <a:t>2</a:t>
            </a:r>
            <a:r>
              <a:rPr lang="ru-RU" dirty="0" smtClean="0"/>
              <a:t>-</a:t>
            </a:r>
            <a:r>
              <a:rPr lang="en-US" dirty="0" smtClean="0"/>
              <a:t> </a:t>
            </a:r>
            <a:r>
              <a:rPr lang="ru-RU" dirty="0" err="1" smtClean="0"/>
              <a:t>көру</a:t>
            </a:r>
            <a:r>
              <a:rPr lang="ru-RU" dirty="0" smtClean="0"/>
              <a:t>,  </a:t>
            </a:r>
          </a:p>
          <a:p>
            <a:r>
              <a:rPr lang="en-US" dirty="0" smtClean="0"/>
              <a:t>3</a:t>
            </a:r>
            <a:r>
              <a:rPr lang="ru-RU" dirty="0" smtClean="0"/>
              <a:t>- </a:t>
            </a:r>
            <a:r>
              <a:rPr lang="ru-RU" dirty="0" err="1" smtClean="0"/>
              <a:t>көз</a:t>
            </a:r>
            <a:r>
              <a:rPr lang="ru-RU" dirty="0" smtClean="0"/>
              <a:t> </a:t>
            </a:r>
            <a:r>
              <a:rPr lang="ru-RU" dirty="0" err="1" smtClean="0"/>
              <a:t>қимылдатқыш</a:t>
            </a:r>
            <a:r>
              <a:rPr lang="ru-RU" dirty="0" smtClean="0"/>
              <a:t>, </a:t>
            </a:r>
          </a:p>
          <a:p>
            <a:r>
              <a:rPr lang="ru-RU" dirty="0" smtClean="0"/>
              <a:t> </a:t>
            </a:r>
            <a:r>
              <a:rPr lang="en-US" dirty="0" smtClean="0"/>
              <a:t>4 -  </a:t>
            </a:r>
            <a:r>
              <a:rPr lang="ru-RU" dirty="0" err="1" smtClean="0"/>
              <a:t>шығыршық</a:t>
            </a:r>
            <a:r>
              <a:rPr lang="ru-RU" dirty="0" smtClean="0"/>
              <a:t>, </a:t>
            </a:r>
          </a:p>
          <a:p>
            <a:r>
              <a:rPr lang="ru-RU" dirty="0" smtClean="0"/>
              <a:t> </a:t>
            </a:r>
            <a:r>
              <a:rPr lang="en-US" dirty="0" smtClean="0"/>
              <a:t>5- </a:t>
            </a:r>
            <a:r>
              <a:rPr lang="ru-RU" dirty="0" err="1" smtClean="0"/>
              <a:t>үшкіл</a:t>
            </a:r>
            <a:r>
              <a:rPr lang="ru-RU" dirty="0" smtClean="0"/>
              <a:t>  (</a:t>
            </a:r>
            <a:r>
              <a:rPr lang="ru-RU" dirty="0" err="1" smtClean="0"/>
              <a:t>үш</a:t>
            </a:r>
            <a:r>
              <a:rPr lang="ru-RU" dirty="0" smtClean="0"/>
              <a:t>  </a:t>
            </a:r>
            <a:r>
              <a:rPr lang="ru-RU" dirty="0" err="1" smtClean="0"/>
              <a:t>тарамды</a:t>
            </a:r>
            <a:r>
              <a:rPr lang="ru-RU" dirty="0" smtClean="0"/>
              <a:t>), </a:t>
            </a:r>
          </a:p>
          <a:p>
            <a:r>
              <a:rPr lang="ru-RU" dirty="0" smtClean="0"/>
              <a:t> </a:t>
            </a:r>
            <a:r>
              <a:rPr lang="en-US" dirty="0"/>
              <a:t>6</a:t>
            </a:r>
            <a:r>
              <a:rPr lang="en-US" dirty="0" smtClean="0"/>
              <a:t> </a:t>
            </a:r>
            <a:r>
              <a:rPr lang="ru-RU" dirty="0" smtClean="0"/>
              <a:t>- бет  </a:t>
            </a:r>
            <a:r>
              <a:rPr lang="ru-RU" dirty="0" err="1" smtClean="0"/>
              <a:t>бұру</a:t>
            </a:r>
            <a:r>
              <a:rPr lang="ru-RU" dirty="0" smtClean="0"/>
              <a:t>,</a:t>
            </a:r>
          </a:p>
          <a:p>
            <a:r>
              <a:rPr lang="ru-RU" dirty="0" smtClean="0"/>
              <a:t>  </a:t>
            </a:r>
            <a:r>
              <a:rPr lang="en-US" dirty="0" smtClean="0"/>
              <a:t>7 </a:t>
            </a:r>
            <a:r>
              <a:rPr lang="ru-RU" dirty="0" smtClean="0"/>
              <a:t>- бет,</a:t>
            </a:r>
          </a:p>
          <a:p>
            <a:r>
              <a:rPr lang="ru-RU" dirty="0" smtClean="0"/>
              <a:t>  </a:t>
            </a:r>
            <a:r>
              <a:rPr lang="en-US" dirty="0" smtClean="0"/>
              <a:t>8 </a:t>
            </a:r>
            <a:r>
              <a:rPr lang="ru-RU" dirty="0" smtClean="0"/>
              <a:t>-</a:t>
            </a:r>
            <a:r>
              <a:rPr lang="en-US" dirty="0" smtClean="0"/>
              <a:t> </a:t>
            </a:r>
            <a:r>
              <a:rPr lang="ru-RU" dirty="0" err="1" smtClean="0"/>
              <a:t>дыбыс</a:t>
            </a:r>
            <a:r>
              <a:rPr lang="ru-RU" dirty="0" smtClean="0"/>
              <a:t>,  </a:t>
            </a:r>
          </a:p>
          <a:p>
            <a:r>
              <a:rPr lang="en-US" dirty="0" smtClean="0"/>
              <a:t>9 </a:t>
            </a:r>
            <a:r>
              <a:rPr lang="ru-RU" dirty="0" smtClean="0"/>
              <a:t>-</a:t>
            </a:r>
            <a:r>
              <a:rPr lang="en-US" dirty="0" smtClean="0"/>
              <a:t> </a:t>
            </a:r>
            <a:r>
              <a:rPr lang="ru-RU" dirty="0" err="1" smtClean="0"/>
              <a:t>тілжұтқыншақ</a:t>
            </a:r>
            <a:r>
              <a:rPr lang="ru-RU" dirty="0" smtClean="0"/>
              <a:t>, </a:t>
            </a:r>
          </a:p>
          <a:p>
            <a:r>
              <a:rPr lang="en-US" dirty="0" smtClean="0"/>
              <a:t>10 </a:t>
            </a:r>
            <a:r>
              <a:rPr lang="ru-RU" dirty="0" smtClean="0"/>
              <a:t>- </a:t>
            </a:r>
            <a:r>
              <a:rPr lang="ru-RU" dirty="0" err="1" smtClean="0"/>
              <a:t>кезеген</a:t>
            </a:r>
            <a:r>
              <a:rPr lang="ru-RU" dirty="0" smtClean="0"/>
              <a:t>,</a:t>
            </a:r>
          </a:p>
          <a:p>
            <a:r>
              <a:rPr lang="ru-RU" dirty="0" smtClean="0"/>
              <a:t> </a:t>
            </a:r>
            <a:r>
              <a:rPr lang="en-US" dirty="0" smtClean="0"/>
              <a:t>11 </a:t>
            </a:r>
            <a:r>
              <a:rPr lang="ru-RU" dirty="0" smtClean="0"/>
              <a:t>-</a:t>
            </a:r>
            <a:r>
              <a:rPr lang="en-US" dirty="0" smtClean="0"/>
              <a:t> </a:t>
            </a:r>
            <a:r>
              <a:rPr lang="ru-RU" dirty="0" err="1" smtClean="0"/>
              <a:t>қосымша</a:t>
            </a:r>
            <a:r>
              <a:rPr lang="ru-RU" dirty="0" smtClean="0"/>
              <a:t>, </a:t>
            </a:r>
          </a:p>
          <a:p>
            <a:r>
              <a:rPr lang="en-US" dirty="0" smtClean="0"/>
              <a:t>12 </a:t>
            </a:r>
            <a:r>
              <a:rPr lang="ru-RU" dirty="0" smtClean="0"/>
              <a:t>-</a:t>
            </a:r>
            <a:r>
              <a:rPr lang="en-US" dirty="0" smtClean="0"/>
              <a:t> </a:t>
            </a:r>
            <a:r>
              <a:rPr lang="ru-RU" dirty="0" err="1" smtClean="0"/>
              <a:t>тіласты</a:t>
            </a:r>
            <a:r>
              <a:rPr lang="ru-RU" dirty="0" smtClean="0"/>
              <a:t> </a:t>
            </a:r>
            <a:r>
              <a:rPr lang="ru-RU" dirty="0" err="1" smtClean="0"/>
              <a:t>жүйкелері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879866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95536" y="1052736"/>
            <a:ext cx="478904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Жаңа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туған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сҽбидің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миының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салмағы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орта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есеппен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360-390г,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ересек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адамдарда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1400-1450г.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Мидың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толық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жетілуі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17-20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жаста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байқалады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Адамның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ақыл-ойы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миының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салмағымен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тікелей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байланысты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емес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Дегенмен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мидың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физиологиялық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қалыпты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қызмет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атқару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қабілеті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оның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салмағы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900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грамнан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төмендегенде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жҽне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2100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грамнан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асқанда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бұзылады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6824" y="900112"/>
            <a:ext cx="3491639" cy="4676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304966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209</TotalTime>
  <Words>912</Words>
  <Application>Microsoft Office PowerPoint</Application>
  <PresentationFormat>Экран (4:3)</PresentationFormat>
  <Paragraphs>87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Arial</vt:lpstr>
      <vt:lpstr>Georgia</vt:lpstr>
      <vt:lpstr>Times New Roman</vt:lpstr>
      <vt:lpstr>Trebuchet MS</vt:lpstr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Krokoz™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MM</dc:creator>
  <cp:lastModifiedBy>Данагул</cp:lastModifiedBy>
  <cp:revision>19</cp:revision>
  <dcterms:created xsi:type="dcterms:W3CDTF">2014-09-10T09:19:07Z</dcterms:created>
  <dcterms:modified xsi:type="dcterms:W3CDTF">2025-02-26T04:12:58Z</dcterms:modified>
</cp:coreProperties>
</file>