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1"/>
  </p:notesMasterIdLst>
  <p:sldIdLst>
    <p:sldId id="256" r:id="rId3"/>
    <p:sldId id="257" r:id="rId4"/>
    <p:sldId id="285" r:id="rId5"/>
    <p:sldId id="284" r:id="rId6"/>
    <p:sldId id="273" r:id="rId7"/>
    <p:sldId id="276" r:id="rId8"/>
    <p:sldId id="286" r:id="rId9"/>
    <p:sldId id="287" r:id="rId10"/>
    <p:sldId id="275" r:id="rId11"/>
    <p:sldId id="280" r:id="rId12"/>
    <p:sldId id="277" r:id="rId13"/>
    <p:sldId id="281" r:id="rId14"/>
    <p:sldId id="278" r:id="rId15"/>
    <p:sldId id="282" r:id="rId16"/>
    <p:sldId id="279" r:id="rId17"/>
    <p:sldId id="283" r:id="rId18"/>
    <p:sldId id="288" r:id="rId19"/>
    <p:sldId id="28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EAC-8043-4459-B050-47C379182A7C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BA5B9-92BF-4FAD-9EFD-2E4D27205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2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4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8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12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11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77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68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7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88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6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3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6" y="2780928"/>
            <a:ext cx="84249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«</a:t>
            </a:r>
            <a:r>
              <a:rPr lang="kk-KZ" sz="3200" b="1" dirty="0" smtClean="0">
                <a:latin typeface="Arial" pitchFamily="34" charset="0"/>
                <a:cs typeface="Arial" pitchFamily="34" charset="0"/>
              </a:rPr>
              <a:t>Натурал </a:t>
            </a:r>
            <a:r>
              <a:rPr lang="kk-KZ" sz="3200" b="1" dirty="0">
                <a:latin typeface="Arial" pitchFamily="34" charset="0"/>
                <a:cs typeface="Arial" pitchFamily="34" charset="0"/>
              </a:rPr>
              <a:t>сандарды </a:t>
            </a:r>
            <a:r>
              <a:rPr lang="kk-KZ" sz="3200" b="1" dirty="0" smtClean="0">
                <a:latin typeface="Arial" pitchFamily="34" charset="0"/>
                <a:cs typeface="Arial" pitchFamily="34" charset="0"/>
              </a:rPr>
              <a:t>салыстыру. Қос теңсіздік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» 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038485"/>
            <a:ext cx="5256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Математика</a:t>
            </a:r>
          </a:p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</a:t>
            </a:r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сынып</a:t>
            </a:r>
            <a:endParaRPr lang="ru-RU" sz="3200" b="1" kern="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220486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Сабақтың тақырыбы: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/>
              <a:t>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50405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67544" y="1825625"/>
            <a:ext cx="828092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k-KZ" dirty="0" smtClean="0"/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Сандарды салыстыр: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а) 709 032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709 302;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ә) 7 600 009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7 600 090;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б) 605 508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650 508;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в) 8 706 003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8 607 003.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kk-KZ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k-KZ" dirty="0" smtClean="0"/>
          </a:p>
        </p:txBody>
      </p:sp>
    </p:spTree>
    <p:extLst>
      <p:ext uri="{BB962C8B-B14F-4D97-AF65-F5344CB8AC3E}">
        <p14:creationId xmlns:p14="http://schemas.microsoft.com/office/powerpoint/2010/main" val="3217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0405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2-тапсырма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Суреттегі координаталық сәуледегі нүктелердің координаталарын анықтап, оларды салыстыр. Жауабын теңсіздік түрінде жаз:</a:t>
            </a: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25324" y="3451848"/>
            <a:ext cx="7891092" cy="1489320"/>
            <a:chOff x="425324" y="2421245"/>
            <a:chExt cx="7891092" cy="1489320"/>
          </a:xfrm>
        </p:grpSpPr>
        <p:cxnSp>
          <p:nvCxnSpPr>
            <p:cNvPr id="5" name="Прямая со стрелкой 4"/>
            <p:cNvCxnSpPr/>
            <p:nvPr/>
          </p:nvCxnSpPr>
          <p:spPr>
            <a:xfrm>
              <a:off x="683568" y="3213333"/>
              <a:ext cx="7632848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259632" y="3069317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835696" y="3069317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2411760" y="3069317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2987824" y="3069317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683568" y="3069317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563888" y="3069317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25324" y="2421245"/>
              <a:ext cx="5164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k-KZ" sz="2800" i="1" dirty="0" smtClean="0">
                  <a:latin typeface="Arial" pitchFamily="34" charset="0"/>
                  <a:cs typeface="Arial" pitchFamily="34" charset="0"/>
                </a:rPr>
                <a:t>О</a:t>
              </a:r>
              <a:r>
                <a:rPr lang="kk-KZ" dirty="0" smtClean="0"/>
                <a:t> 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75508" y="2542413"/>
              <a:ext cx="4764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k-KZ" sz="2800" i="1" dirty="0">
                  <a:latin typeface="Arial" pitchFamily="34" charset="0"/>
                  <a:cs typeface="Arial" pitchFamily="34" charset="0"/>
                </a:rPr>
                <a:t>А</a:t>
              </a:r>
              <a:r>
                <a:rPr lang="kk-KZ" dirty="0" smtClean="0"/>
                <a:t> 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95736" y="2542413"/>
              <a:ext cx="4764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k-KZ" sz="2800" i="1" dirty="0">
                  <a:latin typeface="Arial" pitchFamily="34" charset="0"/>
                  <a:cs typeface="Arial" pitchFamily="34" charset="0"/>
                </a:rPr>
                <a:t>В</a:t>
              </a:r>
              <a:r>
                <a:rPr lang="kk-KZ" dirty="0" smtClean="0"/>
                <a:t> </a:t>
              </a: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90614" y="3501365"/>
              <a:ext cx="3850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k-KZ" sz="2000" i="1" dirty="0">
                  <a:latin typeface="Arial" pitchFamily="34" charset="0"/>
                  <a:cs typeface="Arial" pitchFamily="34" charset="0"/>
                </a:rPr>
                <a:t>1</a:t>
              </a:r>
              <a:r>
                <a:rPr lang="kk-KZ" sz="2000" dirty="0" smtClean="0"/>
                <a:t> </a:t>
              </a:r>
              <a:endParaRPr lang="ru-RU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1047" y="3510455"/>
              <a:ext cx="3850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k-KZ" sz="2000" i="1" dirty="0" smtClean="0">
                  <a:latin typeface="Arial" pitchFamily="34" charset="0"/>
                  <a:cs typeface="Arial" pitchFamily="34" charset="0"/>
                </a:rPr>
                <a:t>0</a:t>
              </a:r>
              <a:r>
                <a:rPr lang="kk-KZ" sz="2000" dirty="0" smtClean="0"/>
                <a:t> </a:t>
              </a:r>
              <a:endParaRPr lang="ru-RU" sz="2000" dirty="0"/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211960" y="3069317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4788024" y="3069317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5364088" y="3049006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5940152" y="3046469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6449859" y="3046469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234988" y="2523249"/>
              <a:ext cx="4972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k-KZ" sz="2800" i="1" dirty="0" smtClean="0">
                  <a:latin typeface="Arial" pitchFamily="34" charset="0"/>
                  <a:cs typeface="Arial" pitchFamily="34" charset="0"/>
                </a:rPr>
                <a:t>С</a:t>
              </a:r>
              <a:r>
                <a:rPr lang="kk-KZ" dirty="0" smtClean="0"/>
                <a:t> 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9268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endParaRPr lang="kk-KZ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r>
              <a:rPr lang="kk-KZ" dirty="0" smtClean="0"/>
              <a:t>А(5) , В(3), С(10)</a:t>
            </a:r>
          </a:p>
          <a:p>
            <a:pPr marL="0" indent="0">
              <a:buNone/>
            </a:pPr>
            <a:r>
              <a:rPr lang="kk-KZ" dirty="0"/>
              <a:t>А(5) </a:t>
            </a:r>
            <a:r>
              <a:rPr lang="en-US" dirty="0" smtClean="0"/>
              <a:t>&gt;</a:t>
            </a:r>
            <a:r>
              <a:rPr lang="kk-KZ" dirty="0" smtClean="0"/>
              <a:t> </a:t>
            </a:r>
            <a:r>
              <a:rPr lang="kk-KZ" dirty="0"/>
              <a:t>В(3</a:t>
            </a:r>
            <a:r>
              <a:rPr lang="kk-KZ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kk-KZ" dirty="0"/>
              <a:t>В(3</a:t>
            </a:r>
            <a:r>
              <a:rPr lang="kk-KZ" dirty="0" smtClean="0"/>
              <a:t>)</a:t>
            </a:r>
            <a:r>
              <a:rPr lang="en-US" dirty="0" smtClean="0"/>
              <a:t> &lt;</a:t>
            </a:r>
            <a:r>
              <a:rPr lang="kk-KZ" dirty="0" smtClean="0"/>
              <a:t> </a:t>
            </a:r>
            <a:r>
              <a:rPr lang="kk-KZ" dirty="0"/>
              <a:t>С(10</a:t>
            </a:r>
            <a:r>
              <a:rPr lang="kk-KZ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kk-KZ" dirty="0"/>
              <a:t>А(5</a:t>
            </a:r>
            <a:r>
              <a:rPr lang="kk-KZ" dirty="0" smtClean="0"/>
              <a:t>)</a:t>
            </a:r>
            <a:r>
              <a:rPr lang="en-US" dirty="0" smtClean="0"/>
              <a:t> &lt; </a:t>
            </a:r>
            <a:r>
              <a:rPr lang="kk-KZ" dirty="0" smtClean="0"/>
              <a:t>С(10</a:t>
            </a:r>
            <a:r>
              <a:rPr lang="kk-KZ" dirty="0"/>
              <a:t>)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Қос теңсіздік түрінде жаз: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а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35 саны 46-дан кіші, ал 67 саны 46-дан үлкен;</a:t>
            </a:r>
          </a:p>
          <a:p>
            <a:pPr marL="0" indent="0">
              <a:buNone/>
            </a:pPr>
            <a:endParaRPr lang="kk-K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ә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87 саны 56 санына үлкен, ал 56 саны 45-тен үлкен.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32048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3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а)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35&lt;46&lt;67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ә)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45&lt;56&lt;87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48072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3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4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81050" y="19780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Белгісіз цифрлары жұлдызшалармен алмастырылған сандарды салыстыр: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а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2** және 7**;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ә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47 *** және 42 ***;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б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*** және ****;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в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25 6** және 254 ***.</a:t>
            </a: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0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r>
              <a:rPr lang="kk-KZ" dirty="0">
                <a:latin typeface="Arial" pitchFamily="34" charset="0"/>
                <a:cs typeface="Arial" pitchFamily="34" charset="0"/>
              </a:rPr>
              <a:t>а) 2**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dirty="0">
                <a:latin typeface="Arial" pitchFamily="34" charset="0"/>
                <a:cs typeface="Arial" pitchFamily="34" charset="0"/>
              </a:rPr>
              <a:t>7**;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ә) 47 ***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dirty="0">
                <a:latin typeface="Arial" pitchFamily="34" charset="0"/>
                <a:cs typeface="Arial" pitchFamily="34" charset="0"/>
              </a:rPr>
              <a:t>42 ***;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б) ***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dirty="0">
                <a:latin typeface="Arial" pitchFamily="34" charset="0"/>
                <a:cs typeface="Arial" pitchFamily="34" charset="0"/>
              </a:rPr>
              <a:t>****;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в) 25 6**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dirty="0">
                <a:latin typeface="Arial" pitchFamily="34" charset="0"/>
                <a:cs typeface="Arial" pitchFamily="34" charset="0"/>
              </a:rPr>
              <a:t>254 ***.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360040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Берілген қос теңсіздіктердегі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kk-KZ" dirty="0" smtClean="0"/>
                  <a:t>-тің орнына қойғанда дұрыс теңсіздікке айналдыратын барлық натурал сандарды тап:</a:t>
                </a:r>
              </a:p>
              <a:p>
                <a:pPr marL="0" indent="0">
                  <a:buNone/>
                </a:pPr>
                <a:r>
                  <a:rPr lang="kk-KZ" dirty="0"/>
                  <a:t>а</a:t>
                </a:r>
                <a:r>
                  <a:rPr lang="kk-KZ" dirty="0" smtClean="0"/>
                  <a:t>) 24</a:t>
                </a:r>
                <a:r>
                  <a:rPr lang="en-US" dirty="0" smtClean="0"/>
                  <a:t>&lt;x&lt;27;</a:t>
                </a:r>
              </a:p>
              <a:p>
                <a:pPr marL="0" indent="0">
                  <a:buNone/>
                </a:pPr>
                <a:r>
                  <a:rPr lang="kk-KZ" dirty="0" smtClean="0"/>
                  <a:t>ә</a:t>
                </a:r>
                <a:r>
                  <a:rPr lang="en-US" dirty="0" smtClean="0"/>
                  <a:t>) 357&lt;x&lt;362;</a:t>
                </a:r>
              </a:p>
              <a:p>
                <a:pPr marL="0" indent="0">
                  <a:buNone/>
                </a:pPr>
                <a:r>
                  <a:rPr lang="kk-KZ" dirty="0" smtClean="0"/>
                  <a:t>б</a:t>
                </a:r>
                <a:r>
                  <a:rPr lang="en-US" dirty="0" smtClean="0"/>
                  <a:t>) 1433&lt;x&lt;1436</a:t>
                </a:r>
                <a:r>
                  <a:rPr lang="kk-KZ" dirty="0" smtClean="0"/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546" t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886700" cy="831623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5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895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2771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а) 24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&lt;27;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24&lt;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&lt;27;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ә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357&lt;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358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&lt;362;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357&lt;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359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&lt;362;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357&lt;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360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&lt;362;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357&lt;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361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&lt;362</a:t>
            </a:r>
            <a:r>
              <a:rPr lang="en-US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б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1433&lt;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1434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&lt;1436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1433&lt;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1435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&lt;1436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36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3529" y="2564904"/>
                <a:ext cx="8352928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3200" b="1" kern="0" dirty="0" smtClean="0">
                    <a:latin typeface="Arial" panose="020B0604020202020204" pitchFamily="34" charset="0"/>
                    <a:ea typeface="Open Sans" panose="020B0606030504020204" pitchFamily="34" charset="0"/>
                    <a:cs typeface="Arial" panose="020B0604020202020204" pitchFamily="34" charset="0"/>
                  </a:rPr>
                  <a:t>Оқу мақсаты: </a:t>
                </a:r>
              </a:p>
              <a:p>
                <a:r>
                  <a:rPr lang="ru-RU" sz="2800" dirty="0">
                    <a:latin typeface="Arial" pitchFamily="34" charset="0"/>
                    <a:cs typeface="Arial" pitchFamily="34" charset="0"/>
                  </a:rPr>
                  <a:t>5.1.2.1 </a:t>
                </a:r>
                <a:r>
                  <a:rPr lang="kk-KZ" sz="2800" dirty="0">
                    <a:latin typeface="Arial" pitchFamily="34" charset="0"/>
                    <a:cs typeface="Arial" pitchFamily="34" charset="0"/>
                  </a:rPr>
                  <a:t>натурал сандарды координаталық сәуледе салыстыру</a:t>
                </a:r>
                <a:r>
                  <a:rPr lang="ru-RU" sz="2800" dirty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r>
                  <a:rPr lang="ru-RU" sz="2800" dirty="0">
                    <a:latin typeface="Arial" pitchFamily="34" charset="0"/>
                    <a:cs typeface="Arial" pitchFamily="34" charset="0"/>
                  </a:rPr>
                  <a:t>5.5.</a:t>
                </a:r>
                <a:r>
                  <a:rPr lang="kk-KZ" sz="28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ru-RU" sz="2800" dirty="0">
                    <a:latin typeface="Arial" pitchFamily="34" charset="0"/>
                    <a:cs typeface="Arial" pitchFamily="34" charset="0"/>
                  </a:rPr>
                  <a:t>.6 </a:t>
                </a:r>
                <a:r>
                  <a:rPr lang="kk-KZ" sz="2800" dirty="0">
                    <a:latin typeface="Arial" pitchFamily="34" charset="0"/>
                    <a:cs typeface="Arial" pitchFamily="34" charset="0"/>
                  </a:rPr>
                  <a:t>натурал сандарды салыстыру нәтижесін  </a:t>
                </a:r>
                <a14:m>
                  <m:oMath xmlns:m="http://schemas.openxmlformats.org/officeDocument/2006/math">
                    <m:r>
                      <a:rPr lang="kk-KZ" sz="2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&gt;,&lt;,=</m:t>
                    </m:r>
                  </m:oMath>
                </a14:m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 белгілері </a:t>
                </a:r>
                <a:r>
                  <a:rPr lang="kk-KZ" sz="2800" dirty="0">
                    <a:latin typeface="Arial" pitchFamily="34" charset="0"/>
                    <a:cs typeface="Arial" pitchFamily="34" charset="0"/>
                  </a:rPr>
                  <a:t>арқылы жазу</a:t>
                </a:r>
                <a:r>
                  <a:rPr lang="kk-KZ" sz="2800" dirty="0" smtClean="0"/>
                  <a:t>;</a:t>
                </a:r>
                <a:endParaRPr lang="ru-RU" sz="28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9" y="2564904"/>
                <a:ext cx="8352928" cy="2308324"/>
              </a:xfrm>
              <a:prstGeom prst="rect">
                <a:avLst/>
              </a:prstGeom>
              <a:blipFill rotWithShape="1">
                <a:blip r:embed="rId2"/>
                <a:stretch>
                  <a:fillRect l="-1825" t="-3439" r="-730" b="-6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9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І. Натурал сандарды салыстыру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55365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Санағанда бұрын аталатын сан кіші, кейін аталатын сандар үлкен болады.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"</m:t>
                    </m:r>
                    <m:r>
                      <a:rPr lang="ru-RU" i="1" smtClean="0">
                        <a:latin typeface="Cambria Math"/>
                        <a:ea typeface="Cambria Math"/>
                        <a:cs typeface="Arial" pitchFamily="34" charset="0"/>
                      </a:rPr>
                      <m:t>&gt;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"</m:t>
                    </m:r>
                  </m:oMath>
                </a14:m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 –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үлкен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kk-KZ" b="0" i="0" smtClean="0">
                        <a:latin typeface="Cambria Math"/>
                        <a:ea typeface="Cambria Math"/>
                        <a:cs typeface="Arial" pitchFamily="34" charset="0"/>
                      </a:rPr>
                      <m:t>"</m:t>
                    </m:r>
                    <m:r>
                      <a:rPr lang="ru-RU" i="1" smtClean="0">
                        <a:latin typeface="Cambria Math"/>
                        <a:ea typeface="Cambria Math"/>
                        <a:cs typeface="Arial" pitchFamily="34" charset="0"/>
                      </a:rPr>
                      <m:t>&lt;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"</m:t>
                    </m:r>
                  </m:oMath>
                </a14:m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–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кіші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дегенді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білдіретін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теңсіздік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белгілері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Мысалы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жеті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кіші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оннан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–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7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&lt;10</m:t>
                    </m:r>
                  </m:oMath>
                </a14:m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алты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үлкен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үштен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–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6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&gt;3</m:t>
                    </m:r>
                  </m:oMath>
                </a14:m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,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Мұндағы, 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/>
                        <a:cs typeface="Arial" pitchFamily="34" charset="0"/>
                      </a:rPr>
                      <m:t>7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&lt;10</m:t>
                    </m:r>
                  </m:oMath>
                </a14:m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/>
                        <a:cs typeface="Arial" pitchFamily="34" charset="0"/>
                      </a:rPr>
                      <m:t>6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&gt;3</m:t>
                    </m:r>
                  </m:oMath>
                </a14:m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– </a:t>
                </a:r>
                <a:r>
                  <a:rPr lang="ru-RU" b="1" dirty="0" err="1" smtClean="0">
                    <a:latin typeface="Arial" pitchFamily="34" charset="0"/>
                    <a:cs typeface="Arial" pitchFamily="34" charset="0"/>
                  </a:rPr>
                  <a:t>теңсіздіктер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деп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аталады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55365"/>
                <a:ext cx="8229600" cy="4525963"/>
              </a:xfrm>
              <a:blipFill rotWithShape="1">
                <a:blip r:embed="rId2"/>
                <a:stretch>
                  <a:fillRect l="-1852" t="-2019" r="-3185" b="-1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702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1108714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ІІ. Натурал сандарды координаталық сәуледегі кескіндері бойынша салыстыру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5324" y="3451848"/>
            <a:ext cx="516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223380" y="3576700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А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255828" y="3562695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В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195736" y="4531968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>
                <a:latin typeface="Arial" pitchFamily="34" charset="0"/>
                <a:cs typeface="Arial" pitchFamily="34" charset="0"/>
              </a:rPr>
              <a:t>3</a:t>
            </a:r>
            <a:r>
              <a:rPr lang="kk-KZ" sz="2000" dirty="0" smtClean="0"/>
              <a:t> 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183820" y="4531968"/>
            <a:ext cx="52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91047" y="4541058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kk-KZ" sz="2000" dirty="0" smtClean="0"/>
              <a:t> 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6481" y="5055567"/>
                <a:ext cx="28736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мұндағы, </a:t>
                </a:r>
                <a14:m>
                  <m:oMath xmlns:m="http://schemas.openxmlformats.org/officeDocument/2006/math">
                    <m:r>
                      <a:rPr lang="kk-KZ" sz="2800" b="0" i="1" smtClean="0">
                        <a:latin typeface="Cambria Math"/>
                        <a:cs typeface="Arial" pitchFamily="34" charset="0"/>
                      </a:rPr>
                      <m:t>3</m:t>
                    </m:r>
                    <m:r>
                      <a:rPr lang="kk-KZ" sz="2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&lt;10</m:t>
                    </m:r>
                  </m:oMath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81" y="5055567"/>
                <a:ext cx="2873672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4237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/>
          <p:cNvGrpSpPr/>
          <p:nvPr/>
        </p:nvGrpSpPr>
        <p:grpSpPr>
          <a:xfrm>
            <a:off x="683568" y="4099920"/>
            <a:ext cx="7632848" cy="360040"/>
            <a:chOff x="683568" y="4005064"/>
            <a:chExt cx="7632848" cy="360040"/>
          </a:xfrm>
        </p:grpSpPr>
        <p:cxnSp>
          <p:nvCxnSpPr>
            <p:cNvPr id="5" name="Прямая со стрелкой 4"/>
            <p:cNvCxnSpPr/>
            <p:nvPr/>
          </p:nvCxnSpPr>
          <p:spPr>
            <a:xfrm>
              <a:off x="683568" y="4149080"/>
              <a:ext cx="7632848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259632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835696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411760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2987824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683568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563888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139952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716016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5292080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5868144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7020272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6444208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79512" y="2564904"/>
            <a:ext cx="87762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Мысалы, 3 және 10 сандарын координаталық </a:t>
            </a:r>
          </a:p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сәуледегі кескіндері бойынша салыстырып көрейік: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41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b="1" dirty="0" smtClean="0">
                <a:latin typeface="Arial" pitchFamily="34" charset="0"/>
                <a:cs typeface="Arial" pitchFamily="34" charset="0"/>
              </a:rPr>
              <a:t>Анықтама.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dirty="0">
                <a:latin typeface="Arial" pitchFamily="34" charset="0"/>
                <a:cs typeface="Arial" pitchFamily="34" charset="0"/>
              </a:rPr>
              <a:t>К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оординаталық сәуледе екі натурал санның кішісі сол жақта, үлкені оқ жақта кескінделеді.</a:t>
            </a:r>
          </a:p>
          <a:p>
            <a:pPr marL="0" indent="0">
              <a:buNone/>
            </a:pPr>
            <a:endParaRPr lang="kk-KZ" b="1" i="1" u="sng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2276872"/>
                <a:ext cx="8568952" cy="37444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kk-KZ" sz="2800" dirty="0" smtClean="0"/>
                  <a:t>а) </a:t>
                </a:r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разрядтар саны әр түрлі екі натурал санның қайсысының разряды жоғары болса, сол сан үлкен болады, мысалы: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0" i="1" smtClean="0">
                          <a:latin typeface="Cambria Math"/>
                          <a:cs typeface="Arial" pitchFamily="34" charset="0"/>
                        </a:rPr>
                        <m:t>2458</m:t>
                      </m:r>
                      <m:r>
                        <a:rPr lang="kk-KZ" sz="28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&gt;496</m:t>
                      </m:r>
                    </m:oMath>
                  </m:oMathPara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800" dirty="0"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ебебі 2458 санында ең жоғарғы разряд – </a:t>
                </a:r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мыңдықтар</a:t>
                </a:r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, ал 496 санында ең жоғарғысы – жүздіктер разряды.</a:t>
                </a:r>
              </a:p>
              <a:p>
                <a:pPr marL="0" indent="0" algn="ctr">
                  <a:buNone/>
                </a:pPr>
                <a:endParaRPr lang="kk-KZ" sz="28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2276872"/>
                <a:ext cx="8568952" cy="3744416"/>
              </a:xfrm>
              <a:blipFill rotWithShape="1">
                <a:blip r:embed="rId2"/>
                <a:stretch>
                  <a:fillRect l="-1422" t="-8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Объект 2"/>
          <p:cNvSpPr txBox="1">
            <a:spLocks/>
          </p:cNvSpPr>
          <p:nvPr/>
        </p:nvSpPr>
        <p:spPr>
          <a:xfrm>
            <a:off x="457541" y="1017030"/>
            <a:ext cx="8229600" cy="1108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kk-KZ" dirty="0" smtClean="0"/>
              <a:t> 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ІІІ. Натурал сандарды ондық жүйедегі жазылулары бойынша салыстыру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6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45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r>
              <a:rPr lang="kk-KZ" dirty="0">
                <a:latin typeface="Arial" pitchFamily="34" charset="0"/>
                <a:cs typeface="Arial" pitchFamily="34" charset="0"/>
              </a:rPr>
              <a:t>ә) разрядтар саны бірдей екі натурал сан жоғарғы разрядтарынан бастап аттас разрядтары бойынша салыстырылады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ctr"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5761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5438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ө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йткені 5761 санындағы жүздіктер саны – 7, ал 5438 санында жүздіктері – 4.</a:t>
            </a:r>
            <a:endParaRPr lang="kk-K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37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pPr algn="l"/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І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. Қос теңсіздік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Кез келген үш санды салыстыру қос теңсіздік арқылы жазылады.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Мысалы, 21, 37 және 55 сандарын салыстырайық: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</a:rPr>
                      <m:t>21</m:t>
                    </m:r>
                    <m:r>
                      <a:rPr lang="kk-KZ" b="0" i="1" smtClean="0">
                        <a:latin typeface="Cambria Math"/>
                        <a:ea typeface="Cambria Math"/>
                      </a:rPr>
                      <m:t>&lt;37&lt;55</m:t>
                    </m:r>
                  </m:oMath>
                </a14:m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ru-RU" b="1" u="sng" dirty="0" err="1">
                    <a:latin typeface="Arial" pitchFamily="34" charset="0"/>
                    <a:cs typeface="Arial" pitchFamily="34" charset="0"/>
                  </a:rPr>
                  <a:t>қ</a:t>
                </a:r>
                <a:r>
                  <a:rPr lang="ru-RU" b="1" u="sng" dirty="0" err="1" smtClean="0">
                    <a:latin typeface="Arial" pitchFamily="34" charset="0"/>
                    <a:cs typeface="Arial" pitchFamily="34" charset="0"/>
                  </a:rPr>
                  <a:t>ос</a:t>
                </a:r>
                <a:r>
                  <a:rPr lang="ru-RU" b="1" u="sng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b="1" u="sng" dirty="0" err="1" smtClean="0">
                    <a:latin typeface="Arial" pitchFamily="34" charset="0"/>
                    <a:cs typeface="Arial" pitchFamily="34" charset="0"/>
                  </a:rPr>
                  <a:t>теңсіздігі</a:t>
                </a:r>
                <a:r>
                  <a:rPr lang="ru-RU" b="1" u="sng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арқылы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dirty="0" err="1" smtClean="0">
                    <a:latin typeface="Arial" pitchFamily="34" charset="0"/>
                    <a:cs typeface="Arial" pitchFamily="34" charset="0"/>
                  </a:rPr>
                  <a:t>жазылады</a:t>
                </a: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Оқылуы: «37 саны 21 санынан үлкен, ал 55 санынан кіші.»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022" b="-1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0782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25625"/>
            <a:ext cx="8280920" cy="4351338"/>
          </a:xfrm>
        </p:spPr>
        <p:txBody>
          <a:bodyPr/>
          <a:lstStyle/>
          <a:p>
            <a:pPr marL="0" indent="0">
              <a:buNone/>
            </a:pPr>
            <a:r>
              <a:rPr lang="kk-KZ" dirty="0"/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Сандарды салыстыр: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а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709 032 және 709 302;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ә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7 600 009 және 7 600 090;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б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605 508 және 650 508;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в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8 706 003 және 8 607 003. 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1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3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2690</TotalTime>
  <Words>563</Words>
  <Application>Microsoft Office PowerPoint</Application>
  <PresentationFormat>Экран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2_Тема Office</vt:lpstr>
      <vt:lpstr>Презентация PowerPoint</vt:lpstr>
      <vt:lpstr>Презентация PowerPoint</vt:lpstr>
      <vt:lpstr>І. Натурал сандарды салыстыру</vt:lpstr>
      <vt:lpstr>Презентация PowerPoint</vt:lpstr>
      <vt:lpstr>Презентация PowerPoint</vt:lpstr>
      <vt:lpstr>Презентация PowerPoint</vt:lpstr>
      <vt:lpstr>Презентация PowerPoint</vt:lpstr>
      <vt:lpstr>ІV. Қос теңсіздік.</vt:lpstr>
      <vt:lpstr>1-тапсырма</vt:lpstr>
      <vt:lpstr>Жауабы:</vt:lpstr>
      <vt:lpstr>2-тапсырма</vt:lpstr>
      <vt:lpstr>Жауабы:</vt:lpstr>
      <vt:lpstr>3-тапсырма</vt:lpstr>
      <vt:lpstr>Жауабы:</vt:lpstr>
      <vt:lpstr>4-тапсырма</vt:lpstr>
      <vt:lpstr>Жауабы:</vt:lpstr>
      <vt:lpstr>5-тапсырма</vt:lpstr>
      <vt:lpstr>Жауабы: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Sulushash</cp:lastModifiedBy>
  <cp:revision>51</cp:revision>
  <dcterms:created xsi:type="dcterms:W3CDTF">2020-07-06T11:16:20Z</dcterms:created>
  <dcterms:modified xsi:type="dcterms:W3CDTF">2020-07-11T13:26:59Z</dcterms:modified>
</cp:coreProperties>
</file>