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9"/>
  </p:notesMasterIdLst>
  <p:sldIdLst>
    <p:sldId id="256" r:id="rId3"/>
    <p:sldId id="257" r:id="rId4"/>
    <p:sldId id="285" r:id="rId5"/>
    <p:sldId id="291" r:id="rId6"/>
    <p:sldId id="292" r:id="rId7"/>
    <p:sldId id="294" r:id="rId8"/>
    <p:sldId id="290" r:id="rId9"/>
    <p:sldId id="284" r:id="rId10"/>
    <p:sldId id="275" r:id="rId11"/>
    <p:sldId id="280" r:id="rId12"/>
    <p:sldId id="277" r:id="rId13"/>
    <p:sldId id="281" r:id="rId14"/>
    <p:sldId id="278" r:id="rId15"/>
    <p:sldId id="282" r:id="rId16"/>
    <p:sldId id="279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6" y="2780928"/>
            <a:ext cx="8424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Арифметикалық амалдардың қасиеттері. Натурал сандарға амалдар қолдану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38485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7544" y="1825625"/>
            <a:ext cx="82809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dirty="0" smtClean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А(12)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А(12-</a:t>
            </a:r>
            <a:r>
              <a:rPr lang="kk-K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=B(2),  A(12-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)=C(7);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А(12+</a:t>
            </a:r>
            <a:r>
              <a:rPr lang="kk-K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=E(27), A(12+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)=D(21).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kk-KZ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Қосудың ауыстырымдылық, терімділік қасиеттерін пайдаланып, есептеңдер:</a:t>
                </a: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atin typeface="Cambria Math"/>
                            <a:cs typeface="Arial" pitchFamily="34" charset="0"/>
                          </a:rPr>
                          <m:t>94+179</m:t>
                        </m:r>
                      </m:e>
                    </m:d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+121</m:t>
                    </m:r>
                    <m:r>
                      <a:rPr lang="kk-KZ" b="0" i="0" smtClean="0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atin typeface="Cambria Math"/>
                            <a:cs typeface="Arial" pitchFamily="34" charset="0"/>
                          </a:rPr>
                          <m:t>356+849</m:t>
                        </m:r>
                      </m:e>
                    </m:d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d>
                      <m:dPr>
                        <m:ctrlPr>
                          <a:rPr lang="kk-KZ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atin typeface="Cambria Math"/>
                            <a:cs typeface="Arial" pitchFamily="34" charset="0"/>
                          </a:rPr>
                          <m:t>51+644</m:t>
                        </m:r>
                      </m:e>
                    </m:d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2005+768+32+995+19</m:t>
                    </m:r>
                  </m:oMath>
                </a14:m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  <a:blipFill rotWithShape="1">
                <a:blip r:embed="rId2"/>
                <a:stretch>
                  <a:fillRect l="-1623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47806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kk-KZ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/>
                            <a:cs typeface="Arial" pitchFamily="34" charset="0"/>
                          </a:rPr>
                          <m:t>94+179</m:t>
                        </m:r>
                      </m:e>
                    </m:d>
                    <m:r>
                      <a:rPr lang="kk-KZ" i="1">
                        <a:latin typeface="Cambria Math"/>
                        <a:cs typeface="Arial" pitchFamily="34" charset="0"/>
                      </a:rPr>
                      <m:t>+121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=94+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179+21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=294</m:t>
                    </m:r>
                    <m:r>
                      <a:rPr lang="kk-KZ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/>
                            <a:cs typeface="Arial" pitchFamily="34" charset="0"/>
                          </a:rPr>
                          <m:t>356+849</m:t>
                        </m:r>
                      </m:e>
                    </m:d>
                    <m:r>
                      <a:rPr lang="kk-KZ" i="1">
                        <a:latin typeface="Cambria Math"/>
                        <a:cs typeface="Arial" pitchFamily="34" charset="0"/>
                      </a:rPr>
                      <m:t>+</m:t>
                    </m:r>
                    <m:d>
                      <m:dPr>
                        <m:ctrlPr>
                          <a:rPr lang="kk-KZ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/>
                            <a:cs typeface="Arial" pitchFamily="34" charset="0"/>
                          </a:rPr>
                          <m:t>51+644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356+644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849+51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=1900</m:t>
                    </m:r>
                    <m:r>
                      <a:rPr lang="kk-KZ" i="1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2005+768+32+995+19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2005+995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768+32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+19=3819</m:t>
                    </m:r>
                  </m:oMath>
                </a14:m>
                <a:r>
                  <a:rPr lang="kk-KZ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kk-KZ" dirty="0"/>
              </a:p>
              <a:p>
                <a:pPr marL="0" indent="0">
                  <a:buNone/>
                </a:pPr>
                <a:endParaRPr lang="kk-KZ" dirty="0" smtClean="0"/>
              </a:p>
              <a:p>
                <a:pPr marL="0" indent="0">
                  <a:buNone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47806" cy="4351338"/>
              </a:xfrm>
              <a:blipFill rotWithShape="1">
                <a:blip r:embed="rId2"/>
                <a:stretch>
                  <a:fillRect l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Тиімді тәсілді пайдаланып, өрнектің мәнін табыңдар:</a:t>
                </a: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0" i="1" dirty="0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b="0" i="1" dirty="0" smtClean="0">
                            <a:latin typeface="Cambria Math"/>
                            <a:cs typeface="Arial" pitchFamily="34" charset="0"/>
                          </a:rPr>
                          <m:t>683+579</m:t>
                        </m:r>
                      </m:e>
                    </m:d>
                    <m:r>
                      <a:rPr lang="kk-KZ" b="0" i="1" dirty="0" smtClean="0">
                        <a:latin typeface="Cambria Math"/>
                        <a:cs typeface="Arial" pitchFamily="34" charset="0"/>
                      </a:rPr>
                      <m:t>−279</m:t>
                    </m:r>
                  </m:oMath>
                </a14:m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344−(144+117)</m:t>
                    </m:r>
                  </m:oMath>
                </a14:m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46" t="-2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204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 dirty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i="1" dirty="0">
                            <a:latin typeface="Cambria Math"/>
                            <a:cs typeface="Arial" pitchFamily="34" charset="0"/>
                          </a:rPr>
                          <m:t>683+579</m:t>
                        </m:r>
                      </m:e>
                    </m:d>
                    <m:r>
                      <a:rPr lang="kk-KZ" i="1" dirty="0">
                        <a:latin typeface="Cambria Math"/>
                        <a:cs typeface="Arial" pitchFamily="34" charset="0"/>
                      </a:rPr>
                      <m:t>−279</m:t>
                    </m:r>
                    <m:r>
                      <a:rPr lang="en-US" b="0" i="1" dirty="0" smtClean="0">
                        <a:latin typeface="Cambria Math"/>
                        <a:cs typeface="Arial" pitchFamily="34" charset="0"/>
                      </a:rPr>
                      <m:t>=683+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cs typeface="Arial" pitchFamily="34" charset="0"/>
                          </a:rPr>
                          <m:t>579−279</m:t>
                        </m:r>
                      </m:e>
                    </m:d>
                    <m:r>
                      <a:rPr lang="en-US" b="0" i="1" dirty="0" smtClean="0">
                        <a:latin typeface="Cambria Math"/>
                        <a:cs typeface="Arial" pitchFamily="34" charset="0"/>
                      </a:rPr>
                      <m:t>=983</m:t>
                    </m:r>
                  </m:oMath>
                </a14:m>
                <a:r>
                  <a:rPr lang="kk-KZ" dirty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/>
                        <a:cs typeface="Arial" pitchFamily="34" charset="0"/>
                      </a:rPr>
                      <m:t>344−</m:t>
                    </m:r>
                    <m:d>
                      <m:dPr>
                        <m:ctrlPr>
                          <a:rPr lang="kk-KZ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/>
                            <a:cs typeface="Arial" pitchFamily="34" charset="0"/>
                          </a:rPr>
                          <m:t>144+117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344−144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−117=83</m:t>
                    </m:r>
                  </m:oMath>
                </a14:m>
                <a:r>
                  <a:rPr lang="kk-KZ" dirty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46" r="-10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1772816"/>
            <a:ext cx="812819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Шағын орманда 24 емен ағашы бар. Көктеректердің одан 9-ы артық. Осы ормандағы қайың  ағаштары емен және көктерек ағаштарының қосындысына тең. Шағын орманда барлығы неше емен, көктерек және қайың ағаштары бар? </a:t>
            </a:r>
          </a:p>
          <a:p>
            <a:pPr marL="0" indent="0">
              <a:buNone/>
            </a:pPr>
            <a:endParaRPr lang="kk-K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Шарты: 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Емен – 24 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Көктерек – ?       9-ы артық                       ?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Қайың – ? </a:t>
                </a:r>
                <a:r>
                  <a:rPr lang="kk-KZ" dirty="0">
                    <a:latin typeface="Arial" pitchFamily="34" charset="0"/>
                    <a:cs typeface="Arial" pitchFamily="34" charset="0"/>
                  </a:rPr>
                  <a:t>қ</a:t>
                </a: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осындысына тең</a:t>
                </a:r>
              </a:p>
              <a:p>
                <a:pPr marL="0" indent="0">
                  <a:buNone/>
                </a:pPr>
                <a:r>
                  <a:rPr lang="kk-KZ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kk-KZ" i="1" dirty="0" smtClean="0">
                        <a:latin typeface="Cambria Math"/>
                        <a:cs typeface="Arial" pitchFamily="34" charset="0"/>
                      </a:rPr>
                      <m:t>24+9</m:t>
                    </m:r>
                    <m:r>
                      <a:rPr lang="en-US" b="0" i="0" dirty="0" smtClean="0">
                        <a:latin typeface="Cambria Math"/>
                        <a:cs typeface="Arial" pitchFamily="34" charset="0"/>
                      </a:rPr>
                      <m:t>=33;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33+24=57;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24+33+57=114</m:t>
                    </m:r>
                  </m:oMath>
                </a14:m>
                <a:r>
                  <a:rPr lang="kk-KZ" dirty="0" smtClean="0"/>
                  <a:t>. </a:t>
                </a:r>
              </a:p>
              <a:p>
                <a:pPr marL="0" indent="0">
                  <a:buNone/>
                </a:pPr>
                <a:r>
                  <a:rPr lang="kk-KZ" dirty="0" smtClean="0"/>
                  <a:t>Жауабы: 114 ағаш.</a:t>
                </a:r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546" t="-3501" b="-2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Шешуі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627784" y="2564904"/>
            <a:ext cx="720080" cy="504056"/>
            <a:chOff x="4499992" y="2564904"/>
            <a:chExt cx="720080" cy="57606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4716016" y="3140968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5220072" y="2564904"/>
              <a:ext cx="0" cy="57606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4499992" y="2564904"/>
              <a:ext cx="72008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Правая круглая скобка 13"/>
          <p:cNvSpPr/>
          <p:nvPr/>
        </p:nvSpPr>
        <p:spPr>
          <a:xfrm>
            <a:off x="5220072" y="2348880"/>
            <a:ext cx="288032" cy="936104"/>
          </a:xfrm>
          <a:prstGeom prst="rightBracket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5436096" y="2744924"/>
            <a:ext cx="648072" cy="900100"/>
            <a:chOff x="5652120" y="2744924"/>
            <a:chExt cx="648072" cy="900100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5652120" y="3645024"/>
              <a:ext cx="6480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6300192" y="2744924"/>
              <a:ext cx="0" cy="9001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5976156" y="2744924"/>
              <a:ext cx="324036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Правая фигурная скобка 21"/>
          <p:cNvSpPr/>
          <p:nvPr/>
        </p:nvSpPr>
        <p:spPr>
          <a:xfrm>
            <a:off x="6228184" y="2276872"/>
            <a:ext cx="648072" cy="1368152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9" y="256490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Оқу мақсаты: </a:t>
            </a:r>
          </a:p>
          <a:p>
            <a:r>
              <a:rPr lang="ru-RU" sz="2800" dirty="0"/>
              <a:t>5.1.2.2 </a:t>
            </a:r>
            <a:r>
              <a:rPr lang="ru-RU" sz="2800" dirty="0" err="1" smtClean="0"/>
              <a:t>құрамындағы</a:t>
            </a:r>
            <a:r>
              <a:rPr lang="ru-RU" sz="2800" dirty="0" smtClean="0"/>
              <a:t> </a:t>
            </a:r>
            <a:r>
              <a:rPr lang="ru-RU" sz="2800" dirty="0" err="1" smtClean="0"/>
              <a:t>амалдар</a:t>
            </a:r>
            <a:r>
              <a:rPr lang="ru-RU" sz="2800" dirty="0" smtClean="0"/>
              <a:t> саны </a:t>
            </a:r>
            <a:r>
              <a:rPr lang="ru-RU" sz="2800" dirty="0" err="1" smtClean="0"/>
              <a:t>төрттен</a:t>
            </a:r>
            <a:r>
              <a:rPr lang="ru-RU" sz="2800" dirty="0" smtClean="0"/>
              <a:t> </a:t>
            </a:r>
            <a:r>
              <a:rPr lang="ru-RU" sz="2800" dirty="0" err="1" smtClean="0"/>
              <a:t>артық</a:t>
            </a:r>
            <a:r>
              <a:rPr lang="ru-RU" sz="2800" dirty="0"/>
              <a:t>  </a:t>
            </a:r>
            <a:r>
              <a:rPr lang="ru-RU" sz="2800" dirty="0" err="1" smtClean="0"/>
              <a:t>жақшасыз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жақшамен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берілген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санды</a:t>
            </a:r>
            <a:r>
              <a:rPr lang="ru-RU" sz="2800" dirty="0" smtClean="0"/>
              <a:t> </a:t>
            </a:r>
            <a:r>
              <a:rPr lang="ru-RU" sz="2800" dirty="0" err="1" smtClean="0"/>
              <a:t>өрнектердегі</a:t>
            </a:r>
            <a:r>
              <a:rPr lang="ru-RU" sz="2800" dirty="0" smtClean="0"/>
              <a:t>  </a:t>
            </a:r>
            <a:r>
              <a:rPr lang="ru-RU" sz="2800" dirty="0" err="1" smtClean="0"/>
              <a:t>амалдардың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орындалу</a:t>
            </a:r>
            <a:r>
              <a:rPr lang="ru-RU" sz="2800" dirty="0" smtClean="0"/>
              <a:t> </a:t>
            </a:r>
            <a:r>
              <a:rPr lang="ru-RU" sz="2800" dirty="0" err="1"/>
              <a:t>ретін</a:t>
            </a:r>
            <a:r>
              <a:rPr lang="ru-RU" sz="2800" dirty="0"/>
              <a:t> </a:t>
            </a:r>
            <a:r>
              <a:rPr lang="ru-RU" sz="2800" dirty="0" err="1" smtClean="0"/>
              <a:t>анықтау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</a:t>
            </a:r>
            <a:r>
              <a:rPr lang="ru-RU" sz="2800" dirty="0" smtClean="0"/>
              <a:t> </a:t>
            </a:r>
            <a:r>
              <a:rPr lang="ru-RU" sz="2800" dirty="0" err="1" smtClean="0"/>
              <a:t>мәндерін</a:t>
            </a:r>
            <a:r>
              <a:rPr lang="ru-RU" sz="2800" dirty="0" smtClean="0"/>
              <a:t> </a:t>
            </a:r>
            <a:r>
              <a:rPr lang="ru-RU" sz="2800" dirty="0" smtClean="0"/>
              <a:t>табу.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І. Натурал сандарды қосу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55365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Натурал сандарды қосу бірлік разрядтан бастап, разрядтар бойынша орындалады.</a:t>
                </a:r>
              </a:p>
              <a:p>
                <a:pPr marL="0" indent="0">
                  <a:buNone/>
                </a:pPr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Мысалы: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/>
                          <a:cs typeface="Arial" pitchFamily="34" charset="0"/>
                        </a:rPr>
                        <m:t>+</m:t>
                      </m:r>
                      <m:f>
                        <m:fPr>
                          <m:type m:val="noBar"/>
                          <m:ctrlPr>
                            <a:rPr lang="kk-KZ" sz="28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́"/>
                              <m:ctrlPr>
                                <a:rPr lang="kk-KZ" sz="28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accPr>
                            <m:e>
                              <m:r>
                                <a:rPr lang="kk-KZ" sz="2800" b="0" i="1" smtClean="0"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e>
                          </m:acc>
                          <m:acc>
                            <m:accPr>
                              <m:chr m:val="́"/>
                              <m:ctrlPr>
                                <a:rPr lang="kk-KZ" sz="28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accPr>
                            <m:e>
                              <m:r>
                                <a:rPr lang="kk-KZ" sz="2800" b="0" i="1" smtClean="0">
                                  <a:latin typeface="Cambria Math"/>
                                  <a:cs typeface="Arial" pitchFamily="34" charset="0"/>
                                </a:rPr>
                                <m:t>5</m:t>
                              </m:r>
                            </m:e>
                          </m:acc>
                          <m:acc>
                            <m:accPr>
                              <m:chr m:val="́"/>
                              <m:ctrlPr>
                                <a:rPr lang="kk-KZ" sz="28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accPr>
                            <m:e>
                              <m:r>
                                <a:rPr lang="kk-KZ" sz="2800" b="0" i="1" smtClean="0">
                                  <a:latin typeface="Cambria Math"/>
                                  <a:cs typeface="Arial" pitchFamily="34" charset="0"/>
                                </a:rPr>
                                <m:t>9</m:t>
                              </m:r>
                            </m:e>
                          </m:acc>
                          <m:r>
                            <a:rPr lang="kk-KZ" sz="2800" b="0" i="1" smtClean="0">
                              <a:latin typeface="Cambria Math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kk-KZ" sz="2800" b="0" i="1" smtClean="0">
                              <a:latin typeface="Cambria Math"/>
                              <a:cs typeface="Arial" pitchFamily="34" charset="0"/>
                            </a:rPr>
                            <m:t>   387</m:t>
                          </m:r>
                        </m:den>
                      </m:f>
                    </m:oMath>
                  </m:oMathPara>
                </a14:m>
                <a:endParaRPr lang="kk-KZ" sz="28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/>
                          <a:cs typeface="Arial" pitchFamily="34" charset="0"/>
                        </a:rPr>
                        <m:t>     3981</m:t>
                      </m:r>
                    </m:oMath>
                  </m:oMathPara>
                </a14:m>
                <a:endParaRPr lang="kk-KZ" sz="2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55365"/>
                <a:ext cx="8229600" cy="4525963"/>
              </a:xfrm>
              <a:blipFill rotWithShape="1">
                <a:blip r:embed="rId2"/>
                <a:stretch>
                  <a:fillRect l="-1481" t="-6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>
            <a:off x="755576" y="4221088"/>
            <a:ext cx="10971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0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>
                <a:latin typeface="Arial" pitchFamily="34" charset="0"/>
                <a:cs typeface="Arial" pitchFamily="34" charset="0"/>
              </a:rPr>
              <a:t>Натурал сандарды координаталық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сәуле бойында қосу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32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5324" y="4459960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23380" y="4584812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55828" y="4570807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В</a:t>
            </a:r>
            <a:r>
              <a:rPr lang="kk-KZ" dirty="0" smtClean="0"/>
              <a:t>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195736" y="5540080"/>
                <a:ext cx="3850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000" b="0" i="1" smtClean="0">
                        <a:latin typeface="Cambria Math"/>
                      </a:rPr>
                      <m:t>3</m:t>
                    </m:r>
                  </m:oMath>
                </a14:m>
                <a:r>
                  <a:rPr lang="kk-KZ" sz="2000" dirty="0" smtClean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540080"/>
                <a:ext cx="385042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83820" y="5540080"/>
                <a:ext cx="522900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000" b="0" i="1" dirty="0" smtClean="0">
                        <a:latin typeface="Cambria Math"/>
                        <a:cs typeface="Arial" pitchFamily="34" charset="0"/>
                      </a:rPr>
                      <m:t>10</m:t>
                    </m:r>
                  </m:oMath>
                </a14:m>
                <a:r>
                  <a:rPr lang="kk-KZ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820" y="5540080"/>
                <a:ext cx="522900" cy="3929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1047" y="5549170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kk-KZ" sz="2000" dirty="0" smtClean="0"/>
              <a:t> </a:t>
            </a:r>
            <a:endParaRPr lang="ru-RU" sz="20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611560" y="5108032"/>
            <a:ext cx="7632848" cy="360040"/>
            <a:chOff x="683568" y="4005064"/>
            <a:chExt cx="7632848" cy="360040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683568" y="4149080"/>
              <a:ext cx="763284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25963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835696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411760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987824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68356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56388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13995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716016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292080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868144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702027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44420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425324" y="2348880"/>
            <a:ext cx="80351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Arial" pitchFamily="34" charset="0"/>
                <a:cs typeface="Arial" pitchFamily="34" charset="0"/>
              </a:rPr>
              <a:t>Натурал сандарды координаталық сәуле бойында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қосу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үшін А(а) нүктесін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оң 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бағытта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b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кесіндіге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жылжыту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керек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. Мысалы</a:t>
            </a:r>
            <a:r>
              <a:rPr lang="kk-KZ" sz="2800" dirty="0">
                <a:latin typeface="Arial" pitchFamily="34" charset="0"/>
                <a:cs typeface="Arial" pitchFamily="34" charset="0"/>
              </a:rPr>
              <a:t>,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3 және 7 сандарының қоысындысын табайық: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Скругленная соединительная линия 25"/>
          <p:cNvCxnSpPr/>
          <p:nvPr/>
        </p:nvCxnSpPr>
        <p:spPr>
          <a:xfrm rot="5400000" flipH="1" flipV="1">
            <a:off x="4348974" y="3084806"/>
            <a:ext cx="14005" cy="4032448"/>
          </a:xfrm>
          <a:prstGeom prst="curvedConnector3">
            <a:avLst>
              <a:gd name="adj1" fmla="val 4312131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4211960" y="4077072"/>
                <a:ext cx="5774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000" b="0" i="1" smtClean="0"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077072"/>
                <a:ext cx="577401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73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Қосудың қасиеттері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411760" y="1484784"/>
            <a:ext cx="4253535" cy="1584176"/>
            <a:chOff x="2411760" y="4581128"/>
            <a:chExt cx="4253535" cy="1584176"/>
          </a:xfrm>
        </p:grpSpPr>
        <p:cxnSp>
          <p:nvCxnSpPr>
            <p:cNvPr id="4" name="Прямая со стрелкой 3"/>
            <p:cNvCxnSpPr/>
            <p:nvPr/>
          </p:nvCxnSpPr>
          <p:spPr>
            <a:xfrm>
              <a:off x="5292080" y="5189130"/>
              <a:ext cx="648072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 flipH="1">
              <a:off x="3419872" y="5189130"/>
              <a:ext cx="504056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 flipH="1">
              <a:off x="3491880" y="5189130"/>
              <a:ext cx="1080120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411760" y="5765194"/>
              <a:ext cx="1783180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қосылғыштар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38677" y="5755902"/>
              <a:ext cx="1226618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қосынды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814051" y="4581128"/>
                  <a:ext cx="1766061" cy="523220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oMath>
                    </m:oMathPara>
                  </a14:m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051" y="4581128"/>
                  <a:ext cx="1766061" cy="5232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6072173"/>
                  </p:ext>
                </p:extLst>
              </p:nvPr>
            </p:nvGraphicFramePr>
            <p:xfrm>
              <a:off x="899592" y="3645024"/>
              <a:ext cx="7848872" cy="19253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240"/>
                    <a:gridCol w="2808312"/>
                    <a:gridCol w="288032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Қасиеттері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Әріптермен жазылуы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Мысал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dirty="0" smtClean="0"/>
                            <a:t>Ауыстырымдылық қасиеті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/>
                                  <m:t>𝑎</m:t>
                                </m:r>
                                <m:r>
                                  <a:rPr lang="en-US" smtClean="0"/>
                                  <m:t>+</m:t>
                                </m:r>
                                <m:r>
                                  <a:rPr lang="en-US" smtClean="0"/>
                                  <m:t>𝑏</m:t>
                                </m:r>
                                <m:r>
                                  <a:rPr lang="en-US" smtClean="0"/>
                                  <m:t>=</m:t>
                                </m:r>
                                <m:r>
                                  <a:rPr lang="en-US" smtClean="0"/>
                                  <m:t>𝑏</m:t>
                                </m:r>
                                <m:r>
                                  <a:rPr lang="en-US" smtClean="0"/>
                                  <m:t>+</m:t>
                                </m:r>
                                <m:r>
                                  <a:rPr lang="en-US" smtClean="0"/>
                                  <m:t>𝑎</m:t>
                                </m:r>
                              </m:oMath>
                            </m:oMathPara>
                          </a14:m>
                          <a:endParaRPr lang="kk-KZ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/>
                                  </a:rPr>
                                  <m:t>11+4=4+11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Терімділік қасиеті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mtClean="0"/>
                                    </m:ctrlPr>
                                  </m:dPr>
                                  <m:e>
                                    <m:r>
                                      <a:rPr lang="en-US" smtClean="0"/>
                                      <m:t>𝑎</m:t>
                                    </m:r>
                                    <m:r>
                                      <a:rPr lang="en-US" smtClean="0"/>
                                      <m:t>+</m:t>
                                    </m:r>
                                    <m:r>
                                      <a:rPr lang="en-US" smtClean="0"/>
                                      <m:t>𝑏</m:t>
                                    </m:r>
                                  </m:e>
                                </m:d>
                                <m:r>
                                  <a:rPr lang="en-US" smtClean="0"/>
                                  <m:t>+</m:t>
                                </m:r>
                                <m:r>
                                  <a:rPr lang="en-US" smtClean="0"/>
                                  <m:t>𝑐</m:t>
                                </m:r>
                                <m:r>
                                  <a:rPr lang="en-US" smtClean="0"/>
                                  <m:t>=</m:t>
                                </m:r>
                                <m:r>
                                  <a:rPr lang="en-US" smtClean="0"/>
                                  <m:t>𝑎</m:t>
                                </m:r>
                                <m:r>
                                  <a:rPr lang="en-US" smtClean="0"/>
                                  <m:t>+(</m:t>
                                </m:r>
                                <m:r>
                                  <a:rPr lang="en-US" smtClean="0"/>
                                  <m:t>𝑏</m:t>
                                </m:r>
                                <m:r>
                                  <a:rPr lang="en-US" smtClean="0"/>
                                  <m:t>+</m:t>
                                </m:r>
                                <m:r>
                                  <a:rPr lang="en-US" smtClean="0"/>
                                  <m:t>𝑐</m:t>
                                </m:r>
                                <m:r>
                                  <a:rPr lang="en-US" smtClean="0"/>
                                  <m:t>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b="0" i="1" smtClean="0">
                                        <a:latin typeface="Cambria Math"/>
                                      </a:rPr>
                                      <m:t>5+6</m:t>
                                    </m:r>
                                  </m:e>
                                </m:d>
                                <m:r>
                                  <a:rPr lang="ru-RU" b="0" i="1" smtClean="0">
                                    <a:latin typeface="Cambria Math"/>
                                  </a:rPr>
                                  <m:t>+4=5+(6+4)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6072173"/>
                  </p:ext>
                </p:extLst>
              </p:nvPr>
            </p:nvGraphicFramePr>
            <p:xfrm>
              <a:off x="899592" y="3645024"/>
              <a:ext cx="7848872" cy="19253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240"/>
                    <a:gridCol w="2808312"/>
                    <a:gridCol w="288032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Қасиеттері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Әріптермен жазылуы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Мысал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dirty="0" smtClean="0"/>
                            <a:t>Ауыстырымдылық қасиеті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77007" t="-44000" r="-102603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72881" t="-44000" r="-212" b="-700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dirty="0" smtClean="0"/>
                            <a:t>Терімділік қасиеті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77007" t="-205714" r="-1026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72881" t="-205714" r="-21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6231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kk-KZ" sz="2800" b="1" dirty="0">
                <a:latin typeface="Arial" pitchFamily="34" charset="0"/>
                <a:cs typeface="Arial" pitchFamily="34" charset="0"/>
              </a:rPr>
              <a:t>ІІ. Натурал сандарды 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азайту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Натурал сандарды азайту натурал сандарды қосу сияқты разрядтар бойынша орындалады. Мысалы:</a:t>
                </a: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/>
                          <a:cs typeface="Arial" pitchFamily="34" charset="0"/>
                        </a:rPr>
                        <m:t>−</m:t>
                      </m:r>
                      <m:f>
                        <m:fPr>
                          <m:type m:val="noBar"/>
                          <m:ctrlPr>
                            <a:rPr lang="kk-KZ" i="1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́"/>
                              <m:ctrlPr>
                                <a:rPr lang="kk-KZ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accPr>
                            <m:e>
                              <m:r>
                                <a:rPr lang="kk-KZ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e>
                          </m:acc>
                          <m:acc>
                            <m:accPr>
                              <m:chr m:val="́"/>
                              <m:ctrlPr>
                                <a:rPr lang="kk-KZ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accPr>
                            <m:e>
                              <m:r>
                                <a:rPr lang="kk-KZ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e>
                          </m:acc>
                          <m:r>
                            <a:rPr lang="kk-KZ" b="0" i="1" smtClean="0">
                              <a:latin typeface="Cambria Math"/>
                              <a:cs typeface="Arial" pitchFamily="34" charset="0"/>
                            </a:rPr>
                            <m:t>3</m:t>
                          </m:r>
                          <m:acc>
                            <m:accPr>
                              <m:chr m:val="́"/>
                              <m:ctrlPr>
                                <a:rPr lang="kk-KZ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accPr>
                            <m:e>
                              <m:r>
                                <a:rPr lang="kk-KZ" b="0" i="1" smtClean="0">
                                  <a:latin typeface="Cambria Math"/>
                                  <a:cs typeface="Arial" pitchFamily="34" charset="0"/>
                                </a:rPr>
                                <m:t>4</m:t>
                              </m:r>
                            </m:e>
                          </m:acc>
                          <m:r>
                            <a:rPr lang="kk-KZ" b="0" i="1" smtClean="0"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num>
                        <m:den>
                          <m:r>
                            <a:rPr lang="kk-KZ" i="1">
                              <a:latin typeface="Cambria Math"/>
                              <a:cs typeface="Arial" pitchFamily="34" charset="0"/>
                            </a:rPr>
                            <m:t>   </m:t>
                          </m:r>
                          <m:r>
                            <a:rPr lang="kk-KZ" b="0" i="1" smtClean="0">
                              <a:latin typeface="Cambria Math"/>
                              <a:cs typeface="Arial" pitchFamily="34" charset="0"/>
                            </a:rPr>
                            <m:t>570</m:t>
                          </m:r>
                          <m:r>
                            <a:rPr lang="kk-KZ" i="1">
                              <a:latin typeface="Cambria Math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i="1">
                          <a:latin typeface="Cambria Math"/>
                          <a:cs typeface="Arial" pitchFamily="34" charset="0"/>
                        </a:rPr>
                        <m:t>     </m:t>
                      </m:r>
                      <m:r>
                        <a:rPr lang="kk-KZ" b="0" i="1" smtClean="0">
                          <a:latin typeface="Cambria Math"/>
                          <a:cs typeface="Arial" pitchFamily="34" charset="0"/>
                        </a:rPr>
                        <m:t>  </m:t>
                      </m:r>
                      <m:r>
                        <a:rPr lang="kk-KZ" b="0" i="1" smtClean="0">
                          <a:latin typeface="Cambria Math"/>
                          <a:cs typeface="Arial" pitchFamily="34" charset="0"/>
                        </a:rPr>
                        <m:t>5632</m:t>
                      </m:r>
                    </m:oMath>
                  </m:oMathPara>
                </a14:m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>
            <a:off x="882572" y="4221088"/>
            <a:ext cx="10971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35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Натурал сандарды координаталық сәуле бойында азайту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0816" y="2276872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Натурал сандарды координаталық сәуле бойында азайту үшін А(а) нүктесін теріс бағытта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кесіндіге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жылжыту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керек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Мысал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9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сандарын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азайтып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көрейік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324" y="4675984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1492" y="4653136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4653136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В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94870" y="5756104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>
                <a:latin typeface="Arial" pitchFamily="34" charset="0"/>
                <a:cs typeface="Arial" pitchFamily="34" charset="0"/>
              </a:rPr>
              <a:t>5</a:t>
            </a:r>
            <a:r>
              <a:rPr lang="kk-KZ" sz="2000" dirty="0" smtClean="0"/>
              <a:t> 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5756104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>
                <a:latin typeface="Arial" pitchFamily="34" charset="0"/>
                <a:cs typeface="Arial" pitchFamily="34" charset="0"/>
              </a:rPr>
              <a:t>9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91047" y="5765194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kk-KZ" sz="2000" dirty="0" smtClean="0"/>
              <a:t> </a:t>
            </a:r>
            <a:endParaRPr lang="ru-RU" sz="20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676164" y="5324056"/>
            <a:ext cx="7632848" cy="360040"/>
            <a:chOff x="683568" y="4005064"/>
            <a:chExt cx="7632848" cy="360040"/>
          </a:xfrm>
        </p:grpSpPr>
        <p:cxnSp>
          <p:nvCxnSpPr>
            <p:cNvPr id="12" name="Прямая со стрелкой 11"/>
            <p:cNvCxnSpPr/>
            <p:nvPr/>
          </p:nvCxnSpPr>
          <p:spPr>
            <a:xfrm>
              <a:off x="683568" y="4149080"/>
              <a:ext cx="763284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25963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1835696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411760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987824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8356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56388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13995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716016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292080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5868144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02027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44420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534048" y="4325034"/>
                <a:ext cx="57740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0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048" y="4325034"/>
                <a:ext cx="577402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Выгнутая вниз стрелка 140"/>
          <p:cNvSpPr/>
          <p:nvPr/>
        </p:nvSpPr>
        <p:spPr>
          <a:xfrm rot="10800000">
            <a:off x="3491881" y="4826746"/>
            <a:ext cx="2394918" cy="372457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483" y="1140543"/>
            <a:ext cx="8229600" cy="782024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зайтудың қасиеттері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9512" y="4293096"/>
                <a:ext cx="871296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</m:oMath>
                </a14:m>
                <a:endParaRPr lang="en-US" sz="2800" dirty="0">
                  <a:latin typeface="Arial" pitchFamily="34" charset="0"/>
                  <a:cs typeface="Arial" pitchFamily="34" charset="0"/>
                </a:endParaRPr>
              </a:p>
              <a:p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293096"/>
                <a:ext cx="8712968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399" t="-4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Группа 7"/>
          <p:cNvGrpSpPr/>
          <p:nvPr/>
        </p:nvGrpSpPr>
        <p:grpSpPr>
          <a:xfrm>
            <a:off x="1689212" y="1998712"/>
            <a:ext cx="4430960" cy="1571402"/>
            <a:chOff x="2123728" y="3193812"/>
            <a:chExt cx="4430960" cy="1571402"/>
          </a:xfrm>
        </p:grpSpPr>
        <p:cxnSp>
          <p:nvCxnSpPr>
            <p:cNvPr id="27" name="Прямая со стрелкой 26"/>
            <p:cNvCxnSpPr/>
            <p:nvPr/>
          </p:nvCxnSpPr>
          <p:spPr>
            <a:xfrm>
              <a:off x="5292080" y="3789040"/>
              <a:ext cx="648072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H="1">
              <a:off x="3419872" y="3789040"/>
              <a:ext cx="504056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 flipH="1">
              <a:off x="4475283" y="3789040"/>
              <a:ext cx="96717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23728" y="4365104"/>
              <a:ext cx="1209305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азайғыш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38677" y="4355812"/>
              <a:ext cx="1116011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айырма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02503" y="4365104"/>
              <a:ext cx="1345561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kk-KZ" sz="2000" dirty="0" smtClean="0">
                  <a:latin typeface="Arial" pitchFamily="34" charset="0"/>
                  <a:cs typeface="Arial" pitchFamily="34" charset="0"/>
                </a:rPr>
                <a:t>азайтқыш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779912" y="3193812"/>
                  <a:ext cx="1766061" cy="523220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2800" b="0" i="1" dirty="0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oMath>
                    </m:oMathPara>
                  </a14:m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9912" y="3193812"/>
                  <a:ext cx="1766061" cy="5232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6041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8877" y="1700808"/>
            <a:ext cx="828092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уретте координаталық сәуле бойында натурал сандарды қосу және азайту кескінделген. 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айырманың мәнін тауып, В және С нүктелерін координаталарымен жазыңдар;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қосындының мәнін тауып,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және Е нүктелерін координаталарымен жазыңдар: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 </a:t>
            </a: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6657" y="4387952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73079" y="4387952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/>
              <a:t>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651445" y="4234644"/>
                <a:ext cx="667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</a:rPr>
                      <m:t>+15</m:t>
                    </m:r>
                  </m:oMath>
                </a14:m>
                <a:r>
                  <a:rPr lang="kk-KZ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445" y="4234644"/>
                <a:ext cx="66717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47431" y="5468072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kk-KZ" sz="2000" dirty="0" smtClean="0"/>
              <a:t> 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1047" y="5477162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kk-KZ" sz="2000" dirty="0" smtClean="0"/>
              <a:t> </a:t>
            </a:r>
            <a:endParaRPr lang="ru-RU" sz="20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683568" y="5036024"/>
            <a:ext cx="7632848" cy="360040"/>
            <a:chOff x="683568" y="4005064"/>
            <a:chExt cx="7632848" cy="360040"/>
          </a:xfrm>
        </p:grpSpPr>
        <p:cxnSp>
          <p:nvCxnSpPr>
            <p:cNvPr id="12" name="Прямая со стрелкой 11"/>
            <p:cNvCxnSpPr/>
            <p:nvPr/>
          </p:nvCxnSpPr>
          <p:spPr>
            <a:xfrm>
              <a:off x="683568" y="4149080"/>
              <a:ext cx="763284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83568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139952" y="4005064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Выгнутая вниз стрелка 24"/>
          <p:cNvSpPr/>
          <p:nvPr/>
        </p:nvSpPr>
        <p:spPr>
          <a:xfrm rot="10800000">
            <a:off x="1475656" y="4591557"/>
            <a:ext cx="2664296" cy="37245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 rot="10800000">
            <a:off x="2699117" y="4760408"/>
            <a:ext cx="1512168" cy="2616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555101" y="4243936"/>
                <a:ext cx="667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/>
                        </a:rPr>
                        <m:t>−10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101" y="4243936"/>
                <a:ext cx="66717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229436" y="4717258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436" y="4717258"/>
                <a:ext cx="53893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Выгнутая вверх стрелка 28"/>
          <p:cNvSpPr/>
          <p:nvPr/>
        </p:nvSpPr>
        <p:spPr>
          <a:xfrm>
            <a:off x="4139277" y="4603976"/>
            <a:ext cx="3312368" cy="41237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верх стрелка 29"/>
          <p:cNvSpPr/>
          <p:nvPr/>
        </p:nvSpPr>
        <p:spPr>
          <a:xfrm>
            <a:off x="4211285" y="4780084"/>
            <a:ext cx="2376939" cy="2559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4985081" y="4738700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081" y="4738700"/>
                <a:ext cx="53893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1070576" y="4418669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В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222704" y="4618437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С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451645" y="4402939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i="1" dirty="0">
                <a:latin typeface="Arial" pitchFamily="34" charset="0"/>
                <a:cs typeface="Arial" pitchFamily="34" charset="0"/>
              </a:rPr>
              <a:t>Е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523020" y="470598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D</a:t>
            </a:r>
            <a:r>
              <a:rPr lang="kk-KZ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3494</TotalTime>
  <Words>571</Words>
  <Application>Microsoft Office PowerPoint</Application>
  <PresentationFormat>Экран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2_Тема Office</vt:lpstr>
      <vt:lpstr>Презентация PowerPoint</vt:lpstr>
      <vt:lpstr>Презентация PowerPoint</vt:lpstr>
      <vt:lpstr>І. Натурал сандарды қосу</vt:lpstr>
      <vt:lpstr>Натурал сандарды координаталық сәуле бойында қосу</vt:lpstr>
      <vt:lpstr>Қосудың қасиеттері</vt:lpstr>
      <vt:lpstr>ІІ. Натурал сандарды азайту</vt:lpstr>
      <vt:lpstr>Натурал сандарды координаталық сәуле бойында азайту</vt:lpstr>
      <vt:lpstr>Презентация PowerPoint</vt:lpstr>
      <vt:lpstr>1-тапсырма</vt:lpstr>
      <vt:lpstr>Жауабы:</vt:lpstr>
      <vt:lpstr>2-тапсырма</vt:lpstr>
      <vt:lpstr>Жауабы:</vt:lpstr>
      <vt:lpstr>3-тапсырма</vt:lpstr>
      <vt:lpstr>Жауабы:</vt:lpstr>
      <vt:lpstr>4-тапсырма</vt:lpstr>
      <vt:lpstr>Шешуі: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81</cp:revision>
  <dcterms:created xsi:type="dcterms:W3CDTF">2020-07-06T11:16:20Z</dcterms:created>
  <dcterms:modified xsi:type="dcterms:W3CDTF">2020-07-12T18:52:49Z</dcterms:modified>
</cp:coreProperties>
</file>