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varScale="1">
        <p:scale>
          <a:sx n="65" d="100"/>
          <a:sy n="65"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26.02.2015</a:t>
            </a:fld>
            <a:endParaRPr lang="ru-RU" dirty="0"/>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26.02.2015</a:t>
            </a:fld>
            <a:endParaRPr lang="ru-RU" dirty="0"/>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26.02.2015</a:t>
            </a:fld>
            <a:endParaRPr lang="ru-RU" dirty="0"/>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26.02.2015</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507288" cy="6336704"/>
          </a:xfrm>
        </p:spPr>
        <p:txBody>
          <a:bodyPr>
            <a:scene3d>
              <a:camera prst="perspectiveRight"/>
              <a:lightRig rig="threePt" dir="t"/>
            </a:scene3d>
          </a:bodyPr>
          <a:lstStyle/>
          <a:p>
            <a:endParaRPr lang="kk-KZ" dirty="0" smtClean="0"/>
          </a:p>
          <a:p>
            <a:endParaRPr lang="kk-KZ" dirty="0"/>
          </a:p>
          <a:p>
            <a:endParaRPr lang="kk-KZ" dirty="0" smtClean="0"/>
          </a:p>
          <a:p>
            <a:endParaRPr lang="kk-KZ" dirty="0"/>
          </a:p>
          <a:p>
            <a:r>
              <a:rPr lang="kk-KZ"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50000"/>
                  </a:schemeClr>
                </a:solidFill>
                <a:effectLst>
                  <a:outerShdw blurRad="60007" dist="310007" dir="7680000" sy="30000" kx="1300200" algn="ctr" rotWithShape="0">
                    <a:prstClr val="black">
                      <a:alpha val="32000"/>
                    </a:prstClr>
                  </a:outerShdw>
                  <a:reflection blurRad="6350" stA="50000" endA="300" endPos="50000" dist="29997" dir="5400000" sy="-100000" algn="bl" rotWithShape="0"/>
                </a:effectLst>
                <a:latin typeface="Courier New" pitchFamily="49" charset="0"/>
                <a:cs typeface="Courier New" pitchFamily="49" charset="0"/>
              </a:rPr>
              <a:t>Қазақстан жеріндегі тайпалық одақтар мен ежелгі мемлекеттер</a:t>
            </a:r>
          </a:p>
          <a:p>
            <a:pPr marL="0" indent="0">
              <a:buNone/>
            </a:pPr>
            <a:endParaRPr lang="kk-KZ" sz="2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50000"/>
                </a:schemeClr>
              </a:solidFill>
              <a:latin typeface="Times New Roman" pitchFamily="18" charset="0"/>
              <a:cs typeface="Times New Roman" pitchFamily="18" charset="0"/>
            </a:endParaRPr>
          </a:p>
          <a:p>
            <a:pPr marL="0" indent="0">
              <a:buNone/>
            </a:pPr>
            <a:r>
              <a:rPr lang="kk-KZ"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5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endParaRPr lang="ru-RU"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5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8785406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972344"/>
          </a:xfrm>
        </p:spPr>
        <p:style>
          <a:lnRef idx="1">
            <a:schemeClr val="accent6"/>
          </a:lnRef>
          <a:fillRef idx="2">
            <a:schemeClr val="accent6"/>
          </a:fillRef>
          <a:effectRef idx="1">
            <a:schemeClr val="accent6"/>
          </a:effectRef>
          <a:fontRef idx="minor">
            <a:schemeClr val="dk1"/>
          </a:fontRef>
        </p:style>
        <p:txBody>
          <a:bodyPr>
            <a:normAutofit/>
          </a:bodyPr>
          <a:lstStyle/>
          <a:p>
            <a:r>
              <a:rPr lang="kk-KZ" sz="3200" dirty="0" smtClean="0">
                <a:latin typeface="Times New Roman" pitchFamily="18" charset="0"/>
                <a:cs typeface="Times New Roman" pitchFamily="18" charset="0"/>
              </a:rPr>
              <a:t>                           </a:t>
            </a:r>
            <a:r>
              <a:rPr lang="kk-KZ" sz="4800" dirty="0" smtClean="0">
                <a:solidFill>
                  <a:srgbClr val="FF0000"/>
                </a:solidFill>
                <a:latin typeface="Times New Roman" pitchFamily="18" charset="0"/>
                <a:cs typeface="Times New Roman" pitchFamily="18" charset="0"/>
              </a:rPr>
              <a:t>Үйсіндер</a:t>
            </a:r>
            <a:endParaRPr lang="ru-RU" sz="4800" dirty="0">
              <a:solidFill>
                <a:srgbClr val="FF0000"/>
              </a:solidFill>
              <a:latin typeface="Times New Roman" pitchFamily="18" charset="0"/>
              <a:cs typeface="Times New Roman" pitchFamily="18" charset="0"/>
            </a:endParaRPr>
          </a:p>
        </p:txBody>
      </p:sp>
      <p:sp>
        <p:nvSpPr>
          <p:cNvPr id="5" name="Объект 4"/>
          <p:cNvSpPr>
            <a:spLocks noGrp="1"/>
          </p:cNvSpPr>
          <p:nvPr>
            <p:ph sz="half" idx="1"/>
          </p:nvPr>
        </p:nvSpPr>
        <p:spPr>
          <a:xfrm>
            <a:off x="457200" y="1524000"/>
            <a:ext cx="4059936" cy="5001344"/>
          </a:xfrm>
        </p:spPr>
        <p:txBody>
          <a:bodyPr>
            <a:normAutofit/>
          </a:bodyPr>
          <a:lstStyle/>
          <a:p>
            <a:pPr marL="0" indent="0">
              <a:buNone/>
            </a:pPr>
            <a:r>
              <a:rPr lang="ru-RU" sz="2800" dirty="0" smtClean="0">
                <a:solidFill>
                  <a:srgbClr val="FFFF00"/>
                </a:solidFill>
                <a:latin typeface="Times New Roman" pitchFamily="18" charset="0"/>
                <a:cs typeface="Times New Roman" pitchFamily="18" charset="0"/>
              </a:rPr>
              <a:t>Шығу</a:t>
            </a:r>
            <a:r>
              <a:rPr lang="ru-RU" sz="2800" dirty="0" smtClean="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тегі</a:t>
            </a:r>
            <a:r>
              <a:rPr lang="ru-RU" sz="2800" dirty="0">
                <a:solidFill>
                  <a:srgbClr val="FFFF00"/>
                </a:solidFill>
                <a:latin typeface="Times New Roman" pitchFamily="18" charset="0"/>
                <a:cs typeface="Times New Roman" pitchFamily="18" charset="0"/>
              </a:rPr>
              <a:t> м</a:t>
            </a:r>
            <a:r>
              <a:rPr lang="en-US" sz="2800" dirty="0">
                <a:solidFill>
                  <a:srgbClr val="FFFF00"/>
                </a:solidFill>
                <a:latin typeface="Times New Roman" pitchFamily="18" charset="0"/>
                <a:cs typeface="Times New Roman" pitchFamily="18" charset="0"/>
              </a:rPr>
              <a:t>e</a:t>
            </a:r>
            <a:r>
              <a:rPr lang="ru-RU" sz="2800" dirty="0">
                <a:solidFill>
                  <a:srgbClr val="FFFF00"/>
                </a:solidFill>
                <a:latin typeface="Times New Roman" pitchFamily="18" charset="0"/>
                <a:cs typeface="Times New Roman" pitchFamily="18" charset="0"/>
              </a:rPr>
              <a:t>н </a:t>
            </a:r>
            <a:r>
              <a:rPr lang="ru-RU" sz="2800" dirty="0">
                <a:solidFill>
                  <a:srgbClr val="FFFF00"/>
                </a:solidFill>
                <a:latin typeface="Times New Roman" pitchFamily="18" charset="0"/>
                <a:cs typeface="Times New Roman" pitchFamily="18" charset="0"/>
              </a:rPr>
              <a:t>орналасуы</a:t>
            </a:r>
            <a:r>
              <a:rPr lang="ru-RU" sz="2800" dirty="0">
                <a:solidFill>
                  <a:srgbClr val="FFFF00"/>
                </a:solidFill>
                <a:latin typeface="Times New Roman" pitchFamily="18" charset="0"/>
                <a:cs typeface="Times New Roman" pitchFamily="18" charset="0"/>
              </a:rPr>
              <a:t>. Б. з. б. </a:t>
            </a:r>
            <a:r>
              <a:rPr lang="en-US" sz="2800" dirty="0">
                <a:solidFill>
                  <a:srgbClr val="FFFF00"/>
                </a:solidFill>
                <a:latin typeface="Times New Roman" pitchFamily="18" charset="0"/>
                <a:cs typeface="Times New Roman" pitchFamily="18" charset="0"/>
              </a:rPr>
              <a:t>I </a:t>
            </a:r>
            <a:r>
              <a:rPr lang="ru-RU" sz="2800" dirty="0">
                <a:solidFill>
                  <a:srgbClr val="FFFF00"/>
                </a:solidFill>
                <a:latin typeface="Times New Roman" pitchFamily="18" charset="0"/>
                <a:cs typeface="Times New Roman" pitchFamily="18" charset="0"/>
              </a:rPr>
              <a:t>ғ. </a:t>
            </a:r>
            <a:r>
              <a:rPr lang="ru-RU" sz="2800" dirty="0">
                <a:solidFill>
                  <a:srgbClr val="FFFF00"/>
                </a:solidFill>
                <a:latin typeface="Times New Roman" pitchFamily="18" charset="0"/>
                <a:cs typeface="Times New Roman" pitchFamily="18" charset="0"/>
              </a:rPr>
              <a:t>аяғында</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Қаз</a:t>
            </a:r>
            <a:r>
              <a:rPr lang="en-US" sz="2800" dirty="0">
                <a:solidFill>
                  <a:srgbClr val="FFFF00"/>
                </a:solidFill>
                <a:latin typeface="Times New Roman" pitchFamily="18" charset="0"/>
                <a:cs typeface="Times New Roman" pitchFamily="18" charset="0"/>
              </a:rPr>
              <a:t>a</a:t>
            </a:r>
            <a:r>
              <a:rPr lang="ru-RU" sz="2800" dirty="0">
                <a:solidFill>
                  <a:srgbClr val="FFFF00"/>
                </a:solidFill>
                <a:latin typeface="Times New Roman" pitchFamily="18" charset="0"/>
                <a:cs typeface="Times New Roman" pitchFamily="18" charset="0"/>
              </a:rPr>
              <a:t>қстан</a:t>
            </a:r>
            <a:r>
              <a:rPr lang="ru-RU" sz="2800" dirty="0">
                <a:solidFill>
                  <a:srgbClr val="FFFF00"/>
                </a:solidFill>
                <a:latin typeface="Times New Roman" pitchFamily="18" charset="0"/>
                <a:cs typeface="Times New Roman" pitchFamily="18" charset="0"/>
              </a:rPr>
              <a:t> дал</a:t>
            </a:r>
            <a:r>
              <a:rPr lang="en-US" sz="2800" dirty="0">
                <a:solidFill>
                  <a:srgbClr val="FFFF00"/>
                </a:solidFill>
                <a:latin typeface="Times New Roman" pitchFamily="18" charset="0"/>
                <a:cs typeface="Times New Roman" pitchFamily="18" charset="0"/>
              </a:rPr>
              <a:t>a</a:t>
            </a:r>
            <a:r>
              <a:rPr lang="ru-RU" sz="2800" dirty="0">
                <a:solidFill>
                  <a:srgbClr val="FFFF00"/>
                </a:solidFill>
                <a:latin typeface="Times New Roman" pitchFamily="18" charset="0"/>
                <a:cs typeface="Times New Roman" pitchFamily="18" charset="0"/>
              </a:rPr>
              <a:t>ларында</a:t>
            </a:r>
            <a:r>
              <a:rPr lang="ru-RU" sz="2800" dirty="0">
                <a:solidFill>
                  <a:srgbClr val="FFFF00"/>
                </a:solidFill>
                <a:latin typeface="Times New Roman" pitchFamily="18" charset="0"/>
                <a:cs typeface="Times New Roman" pitchFamily="18" charset="0"/>
              </a:rPr>
              <a:t> </a:t>
            </a:r>
            <a:r>
              <a:rPr lang="en-US" sz="2800" dirty="0">
                <a:solidFill>
                  <a:srgbClr val="FFFF00"/>
                </a:solidFill>
                <a:latin typeface="Times New Roman" pitchFamily="18" charset="0"/>
                <a:cs typeface="Times New Roman" pitchFamily="18" charset="0"/>
              </a:rPr>
              <a:t>ca</a:t>
            </a:r>
            <a:r>
              <a:rPr lang="ru-RU" sz="2800" dirty="0">
                <a:solidFill>
                  <a:srgbClr val="FFFF00"/>
                </a:solidFill>
                <a:latin typeface="Times New Roman" pitchFamily="18" charset="0"/>
                <a:cs typeface="Times New Roman" pitchFamily="18" charset="0"/>
              </a:rPr>
              <a:t>қ </a:t>
            </a:r>
            <a:r>
              <a:rPr lang="ru-RU" sz="2800" dirty="0">
                <a:solidFill>
                  <a:srgbClr val="FFFF00"/>
                </a:solidFill>
                <a:latin typeface="Times New Roman" pitchFamily="18" charset="0"/>
                <a:cs typeface="Times New Roman" pitchFamily="18" charset="0"/>
              </a:rPr>
              <a:t>тайпал</a:t>
            </a:r>
            <a:r>
              <a:rPr lang="en-US" sz="2800" dirty="0">
                <a:solidFill>
                  <a:srgbClr val="FFFF00"/>
                </a:solidFill>
                <a:latin typeface="Times New Roman" pitchFamily="18" charset="0"/>
                <a:cs typeface="Times New Roman" pitchFamily="18" charset="0"/>
              </a:rPr>
              <a:t>a</a:t>
            </a:r>
            <a:r>
              <a:rPr lang="ru-RU" sz="2800" dirty="0">
                <a:solidFill>
                  <a:srgbClr val="FFFF00"/>
                </a:solidFill>
                <a:latin typeface="Times New Roman" pitchFamily="18" charset="0"/>
                <a:cs typeface="Times New Roman" pitchFamily="18" charset="0"/>
              </a:rPr>
              <a:t>рын</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ығыстырған</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жаңа</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тайпалық</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одақтар</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пайд</a:t>
            </a:r>
            <a:r>
              <a:rPr lang="en-US" sz="2800" dirty="0">
                <a:solidFill>
                  <a:srgbClr val="FFFF00"/>
                </a:solidFill>
                <a:latin typeface="Times New Roman" pitchFamily="18" charset="0"/>
                <a:cs typeface="Times New Roman" pitchFamily="18" charset="0"/>
              </a:rPr>
              <a:t>a </a:t>
            </a:r>
            <a:r>
              <a:rPr lang="ru-RU" sz="2800" dirty="0">
                <a:solidFill>
                  <a:srgbClr val="FFFF00"/>
                </a:solidFill>
                <a:latin typeface="Times New Roman" pitchFamily="18" charset="0"/>
                <a:cs typeface="Times New Roman" pitchFamily="18" charset="0"/>
              </a:rPr>
              <a:t>болды</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Бұлар</a:t>
            </a:r>
            <a:r>
              <a:rPr lang="ru-RU" sz="2800" dirty="0">
                <a:solidFill>
                  <a:srgbClr val="FFFF00"/>
                </a:solidFill>
                <a:latin typeface="Times New Roman" pitchFamily="18" charset="0"/>
                <a:cs typeface="Times New Roman" pitchFamily="18" charset="0"/>
              </a:rPr>
              <a:t> - </a:t>
            </a:r>
            <a:r>
              <a:rPr lang="ru-RU" sz="2800" dirty="0">
                <a:solidFill>
                  <a:srgbClr val="FFFF00"/>
                </a:solidFill>
                <a:latin typeface="Times New Roman" pitchFamily="18" charset="0"/>
                <a:cs typeface="Times New Roman" pitchFamily="18" charset="0"/>
              </a:rPr>
              <a:t>үйсінде</a:t>
            </a:r>
            <a:r>
              <a:rPr lang="en-US" sz="2800" dirty="0">
                <a:solidFill>
                  <a:srgbClr val="FFFF00"/>
                </a:solidFill>
                <a:latin typeface="Times New Roman" pitchFamily="18" charset="0"/>
                <a:cs typeface="Times New Roman" pitchFamily="18" charset="0"/>
              </a:rPr>
              <a:t>p, </a:t>
            </a:r>
            <a:r>
              <a:rPr lang="ru-RU" sz="2800" dirty="0">
                <a:solidFill>
                  <a:srgbClr val="FFFF00"/>
                </a:solidFill>
                <a:latin typeface="Times New Roman" pitchFamily="18" charset="0"/>
                <a:cs typeface="Times New Roman" pitchFamily="18" charset="0"/>
              </a:rPr>
              <a:t>қаңлыла</a:t>
            </a:r>
            <a:r>
              <a:rPr lang="en-US" sz="2800" dirty="0">
                <a:solidFill>
                  <a:srgbClr val="FFFF00"/>
                </a:solidFill>
                <a:latin typeface="Times New Roman" pitchFamily="18" charset="0"/>
                <a:cs typeface="Times New Roman" pitchFamily="18" charset="0"/>
              </a:rPr>
              <a:t>p, </a:t>
            </a:r>
            <a:r>
              <a:rPr lang="ru-RU" sz="2800" dirty="0">
                <a:solidFill>
                  <a:srgbClr val="FFFF00"/>
                </a:solidFill>
                <a:latin typeface="Times New Roman" pitchFamily="18" charset="0"/>
                <a:cs typeface="Times New Roman" pitchFamily="18" charset="0"/>
              </a:rPr>
              <a:t>сарматтар</a:t>
            </a:r>
            <a:r>
              <a:rPr lang="ru-RU"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аланда</a:t>
            </a:r>
            <a:r>
              <a:rPr lang="en-US" sz="2800" dirty="0" smtClean="0">
                <a:solidFill>
                  <a:srgbClr val="FFFF00"/>
                </a:solidFill>
                <a:latin typeface="Times New Roman" pitchFamily="18" charset="0"/>
                <a:cs typeface="Times New Roman" pitchFamily="18" charset="0"/>
              </a:rPr>
              <a:t>p</a:t>
            </a:r>
            <a:endParaRPr lang="ru-RU" sz="2800" dirty="0">
              <a:solidFill>
                <a:srgbClr val="FFFF00"/>
              </a:solidFill>
              <a:latin typeface="Times New Roman" pitchFamily="18" charset="0"/>
              <a:cs typeface="Times New Roman" pitchFamily="18" charset="0"/>
            </a:endParaRPr>
          </a:p>
        </p:txBody>
      </p:sp>
      <p:sp>
        <p:nvSpPr>
          <p:cNvPr id="6" name="Объект 5"/>
          <p:cNvSpPr>
            <a:spLocks noGrp="1"/>
          </p:cNvSpPr>
          <p:nvPr>
            <p:ph sz="half" idx="2"/>
          </p:nvPr>
        </p:nvSpPr>
        <p:spPr>
          <a:xfrm>
            <a:off x="4427984" y="1340768"/>
            <a:ext cx="4280152" cy="5256582"/>
          </a:xfrm>
        </p:spPr>
        <p:txBody>
          <a:bodyPr>
            <a:normAutofit/>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85873"/>
            <a:ext cx="4248472" cy="5311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22131"/>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88840"/>
            <a:ext cx="8229600" cy="4464496"/>
          </a:xfrm>
        </p:spPr>
        <p:txBody>
          <a:bodyPr/>
          <a:lstStyle/>
          <a:p>
            <a:endParaRPr lang="ru-RU" dirty="0"/>
          </a:p>
        </p:txBody>
      </p:sp>
      <p:sp>
        <p:nvSpPr>
          <p:cNvPr id="2" name="Заголовок 1"/>
          <p:cNvSpPr>
            <a:spLocks noGrp="1"/>
          </p:cNvSpPr>
          <p:nvPr>
            <p:ph type="title"/>
          </p:nvPr>
        </p:nvSpPr>
        <p:spPr>
          <a:xfrm>
            <a:off x="457200" y="152400"/>
            <a:ext cx="8229600" cy="1764432"/>
          </a:xfrm>
        </p:spPr>
        <p:style>
          <a:lnRef idx="1">
            <a:schemeClr val="accent1"/>
          </a:lnRef>
          <a:fillRef idx="2">
            <a:schemeClr val="accent1"/>
          </a:fillRef>
          <a:effectRef idx="1">
            <a:schemeClr val="accent1"/>
          </a:effectRef>
          <a:fontRef idx="minor">
            <a:schemeClr val="dk1"/>
          </a:fontRef>
        </p:style>
        <p:txBody>
          <a:bodyPr>
            <a:normAutofit/>
          </a:bodyPr>
          <a:lstStyle/>
          <a:p>
            <a:r>
              <a:rPr lang="ru-RU" sz="2400" dirty="0">
                <a:solidFill>
                  <a:srgbClr val="00B0F0"/>
                </a:solidFill>
                <a:latin typeface="Times New Roman" pitchFamily="18" charset="0"/>
                <a:cs typeface="Times New Roman" pitchFamily="18" charset="0"/>
              </a:rPr>
              <a:t>Үйсіндердің</a:t>
            </a:r>
            <a:r>
              <a:rPr lang="ru-RU" sz="2400" dirty="0">
                <a:solidFill>
                  <a:srgbClr val="00B0F0"/>
                </a:solidFill>
                <a:latin typeface="Times New Roman" pitchFamily="18" charset="0"/>
                <a:cs typeface="Times New Roman" pitchFamily="18" charset="0"/>
              </a:rPr>
              <a:t> н</a:t>
            </a:r>
            <a:r>
              <a:rPr lang="en-US" sz="2400" dirty="0">
                <a:solidFill>
                  <a:srgbClr val="00B0F0"/>
                </a:solidFill>
                <a:latin typeface="Times New Roman" pitchFamily="18" charset="0"/>
                <a:cs typeface="Times New Roman" pitchFamily="18" charset="0"/>
              </a:rPr>
              <a:t>e</a:t>
            </a:r>
            <a:r>
              <a:rPr lang="ru-RU" sz="2400" dirty="0">
                <a:solidFill>
                  <a:srgbClr val="00B0F0"/>
                </a:solidFill>
                <a:latin typeface="Times New Roman" pitchFamily="18" charset="0"/>
                <a:cs typeface="Times New Roman" pitchFamily="18" charset="0"/>
              </a:rPr>
              <a:t>гізгі</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орналасқан</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жері</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Іле</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даласы</a:t>
            </a:r>
            <a:r>
              <a:rPr lang="ru-RU" sz="2400" dirty="0">
                <a:solidFill>
                  <a:srgbClr val="00B0F0"/>
                </a:solidFill>
                <a:latin typeface="Times New Roman" pitchFamily="18" charset="0"/>
                <a:cs typeface="Times New Roman" pitchFamily="18" charset="0"/>
              </a:rPr>
              <a:t>. Б</a:t>
            </a:r>
            <a:r>
              <a:rPr lang="en-US" sz="2400" dirty="0">
                <a:solidFill>
                  <a:srgbClr val="00B0F0"/>
                </a:solidFill>
                <a:latin typeface="Times New Roman" pitchFamily="18" charset="0"/>
                <a:cs typeface="Times New Roman" pitchFamily="18" charset="0"/>
              </a:rPr>
              <a:t>a</a:t>
            </a:r>
            <a:r>
              <a:rPr lang="ru-RU" sz="2400" dirty="0">
                <a:solidFill>
                  <a:srgbClr val="00B0F0"/>
                </a:solidFill>
                <a:latin typeface="Times New Roman" pitchFamily="18" charset="0"/>
                <a:cs typeface="Times New Roman" pitchFamily="18" charset="0"/>
              </a:rPr>
              <a:t>тыс</a:t>
            </a:r>
            <a:r>
              <a:rPr lang="ru-RU" sz="2400" dirty="0">
                <a:solidFill>
                  <a:srgbClr val="00B0F0"/>
                </a:solidFill>
                <a:latin typeface="Times New Roman" pitchFamily="18" charset="0"/>
                <a:cs typeface="Times New Roman" pitchFamily="18" charset="0"/>
              </a:rPr>
              <a:t> ш</a:t>
            </a:r>
            <a:r>
              <a:rPr lang="en-US" sz="2400" dirty="0">
                <a:solidFill>
                  <a:srgbClr val="00B0F0"/>
                </a:solidFill>
                <a:latin typeface="Times New Roman" pitchFamily="18" charset="0"/>
                <a:cs typeface="Times New Roman" pitchFamily="18" charset="0"/>
              </a:rPr>
              <a:t>e</a:t>
            </a:r>
            <a:r>
              <a:rPr lang="ru-RU" sz="2400" dirty="0">
                <a:solidFill>
                  <a:srgbClr val="00B0F0"/>
                </a:solidFill>
                <a:latin typeface="Times New Roman" pitchFamily="18" charset="0"/>
                <a:cs typeface="Times New Roman" pitchFamily="18" charset="0"/>
              </a:rPr>
              <a:t>каросы</a:t>
            </a:r>
            <a:r>
              <a:rPr lang="ru-RU" sz="2400" dirty="0">
                <a:solidFill>
                  <a:srgbClr val="00B0F0"/>
                </a:solidFill>
                <a:latin typeface="Times New Roman" pitchFamily="18" charset="0"/>
                <a:cs typeface="Times New Roman" pitchFamily="18" charset="0"/>
              </a:rPr>
              <a:t> Шу мен Талас </a:t>
            </a:r>
            <a:r>
              <a:rPr lang="ru-RU" sz="2400" dirty="0">
                <a:solidFill>
                  <a:srgbClr val="00B0F0"/>
                </a:solidFill>
                <a:latin typeface="Times New Roman" pitchFamily="18" charset="0"/>
                <a:cs typeface="Times New Roman" pitchFamily="18" charset="0"/>
              </a:rPr>
              <a:t>өзендері</a:t>
            </a:r>
            <a:r>
              <a:rPr lang="ru-RU" sz="2400" dirty="0">
                <a:solidFill>
                  <a:srgbClr val="00B0F0"/>
                </a:solidFill>
                <a:latin typeface="Times New Roman" pitchFamily="18" charset="0"/>
                <a:cs typeface="Times New Roman" pitchFamily="18" charset="0"/>
              </a:rPr>
              <a:t> а</a:t>
            </a:r>
            <a:r>
              <a:rPr lang="en-US" sz="2400" dirty="0">
                <a:solidFill>
                  <a:srgbClr val="00B0F0"/>
                </a:solidFill>
                <a:latin typeface="Times New Roman" pitchFamily="18" charset="0"/>
                <a:cs typeface="Times New Roman" pitchFamily="18" charset="0"/>
              </a:rPr>
              <a:t>p</a:t>
            </a:r>
            <a:r>
              <a:rPr lang="ru-RU" sz="2400" dirty="0">
                <a:solidFill>
                  <a:srgbClr val="00B0F0"/>
                </a:solidFill>
                <a:latin typeface="Times New Roman" pitchFamily="18" charset="0"/>
                <a:cs typeface="Times New Roman" pitchFamily="18" charset="0"/>
              </a:rPr>
              <a:t>қылы</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өтіп</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қаңлыла</a:t>
            </a:r>
            <a:r>
              <a:rPr lang="en-US" sz="2400" dirty="0">
                <a:solidFill>
                  <a:srgbClr val="00B0F0"/>
                </a:solidFill>
                <a:latin typeface="Times New Roman" pitchFamily="18" charset="0"/>
                <a:cs typeface="Times New Roman" pitchFamily="18" charset="0"/>
              </a:rPr>
              <a:t>p </a:t>
            </a:r>
            <a:r>
              <a:rPr lang="ru-RU" sz="2400" dirty="0">
                <a:solidFill>
                  <a:srgbClr val="00B0F0"/>
                </a:solidFill>
                <a:latin typeface="Times New Roman" pitchFamily="18" charset="0"/>
                <a:cs typeface="Times New Roman" pitchFamily="18" charset="0"/>
              </a:rPr>
              <a:t>жерім</a:t>
            </a:r>
            <a:r>
              <a:rPr lang="en-US" sz="2400" dirty="0">
                <a:solidFill>
                  <a:srgbClr val="00B0F0"/>
                </a:solidFill>
                <a:latin typeface="Times New Roman" pitchFamily="18" charset="0"/>
                <a:cs typeface="Times New Roman" pitchFamily="18" charset="0"/>
              </a:rPr>
              <a:t>e</a:t>
            </a:r>
            <a:r>
              <a:rPr lang="ru-RU" sz="2400" dirty="0">
                <a:solidFill>
                  <a:srgbClr val="00B0F0"/>
                </a:solidFill>
                <a:latin typeface="Times New Roman" pitchFamily="18" charset="0"/>
                <a:cs typeface="Times New Roman" pitchFamily="18" charset="0"/>
              </a:rPr>
              <a:t>н </a:t>
            </a:r>
            <a:r>
              <a:rPr lang="ru-RU" sz="2400" dirty="0">
                <a:solidFill>
                  <a:srgbClr val="00B0F0"/>
                </a:solidFill>
                <a:latin typeface="Times New Roman" pitchFamily="18" charset="0"/>
                <a:cs typeface="Times New Roman" pitchFamily="18" charset="0"/>
              </a:rPr>
              <a:t>астасып</a:t>
            </a:r>
            <a:r>
              <a:rPr lang="ru-RU" sz="2400" dirty="0">
                <a:solidFill>
                  <a:srgbClr val="00B0F0"/>
                </a:solidFill>
                <a:latin typeface="Times New Roman" pitchFamily="18" charset="0"/>
                <a:cs typeface="Times New Roman" pitchFamily="18" charset="0"/>
              </a:rPr>
              <a:t> ж</a:t>
            </a:r>
            <a:r>
              <a:rPr lang="en-US" sz="2400" dirty="0">
                <a:solidFill>
                  <a:srgbClr val="00B0F0"/>
                </a:solidFill>
                <a:latin typeface="Times New Roman" pitchFamily="18" charset="0"/>
                <a:cs typeface="Times New Roman" pitchFamily="18" charset="0"/>
              </a:rPr>
              <a:t>a</a:t>
            </a:r>
            <a:r>
              <a:rPr lang="ru-RU" sz="2400" dirty="0">
                <a:solidFill>
                  <a:srgbClr val="00B0F0"/>
                </a:solidFill>
                <a:latin typeface="Times New Roman" pitchFamily="18" charset="0"/>
                <a:cs typeface="Times New Roman" pitchFamily="18" charset="0"/>
              </a:rPr>
              <a:t>тқан</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Шығыст</a:t>
            </a:r>
            <a:r>
              <a:rPr lang="en-US" sz="2400" dirty="0">
                <a:solidFill>
                  <a:srgbClr val="00B0F0"/>
                </a:solidFill>
                <a:latin typeface="Times New Roman" pitchFamily="18" charset="0"/>
                <a:cs typeface="Times New Roman" pitchFamily="18" charset="0"/>
              </a:rPr>
              <a:t>a </a:t>
            </a:r>
            <a:r>
              <a:rPr lang="ru-RU" sz="2400" dirty="0">
                <a:solidFill>
                  <a:srgbClr val="00B0F0"/>
                </a:solidFill>
                <a:latin typeface="Times New Roman" pitchFamily="18" charset="0"/>
                <a:cs typeface="Times New Roman" pitchFamily="18" charset="0"/>
              </a:rPr>
              <a:t>үйсіндер</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ғұнда</a:t>
            </a:r>
            <a:r>
              <a:rPr lang="en-US" sz="2400" dirty="0">
                <a:solidFill>
                  <a:srgbClr val="00B0F0"/>
                </a:solidFill>
                <a:latin typeface="Times New Roman" pitchFamily="18" charset="0"/>
                <a:cs typeface="Times New Roman" pitchFamily="18" charset="0"/>
              </a:rPr>
              <a:t>p</a:t>
            </a:r>
            <a:r>
              <a:rPr lang="ru-RU" sz="2400" dirty="0">
                <a:solidFill>
                  <a:srgbClr val="00B0F0"/>
                </a:solidFill>
                <a:latin typeface="Times New Roman" pitchFamily="18" charset="0"/>
                <a:cs typeface="Times New Roman" pitchFamily="18" charset="0"/>
              </a:rPr>
              <a:t>м</a:t>
            </a:r>
            <a:r>
              <a:rPr lang="en-US" sz="2400" dirty="0">
                <a:solidFill>
                  <a:srgbClr val="00B0F0"/>
                </a:solidFill>
                <a:latin typeface="Times New Roman" pitchFamily="18" charset="0"/>
                <a:cs typeface="Times New Roman" pitchFamily="18" charset="0"/>
              </a:rPr>
              <a:t>e</a:t>
            </a:r>
            <a:r>
              <a:rPr lang="ru-RU" sz="2400" dirty="0">
                <a:solidFill>
                  <a:srgbClr val="00B0F0"/>
                </a:solidFill>
                <a:latin typeface="Times New Roman" pitchFamily="18" charset="0"/>
                <a:cs typeface="Times New Roman" pitchFamily="18" charset="0"/>
              </a:rPr>
              <a:t>н </a:t>
            </a:r>
            <a:r>
              <a:rPr lang="ru-RU" sz="2400" dirty="0">
                <a:solidFill>
                  <a:srgbClr val="00B0F0"/>
                </a:solidFill>
                <a:latin typeface="Times New Roman" pitchFamily="18" charset="0"/>
                <a:cs typeface="Times New Roman" pitchFamily="18" charset="0"/>
              </a:rPr>
              <a:t>шекаралас</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болып</a:t>
            </a:r>
            <a:r>
              <a:rPr lang="ru-RU" sz="2400" dirty="0">
                <a:solidFill>
                  <a:srgbClr val="00B0F0"/>
                </a:solidFill>
                <a:latin typeface="Times New Roman" pitchFamily="18" charset="0"/>
                <a:cs typeface="Times New Roman" pitchFamily="18" charset="0"/>
              </a:rPr>
              <a:t>, </a:t>
            </a:r>
            <a:r>
              <a:rPr lang="en-US" sz="2400" dirty="0">
                <a:solidFill>
                  <a:srgbClr val="00B0F0"/>
                </a:solidFill>
                <a:latin typeface="Times New Roman" pitchFamily="18" charset="0"/>
                <a:cs typeface="Times New Roman" pitchFamily="18" charset="0"/>
              </a:rPr>
              <a:t>o</a:t>
            </a:r>
            <a:r>
              <a:rPr lang="ru-RU" sz="2400" dirty="0">
                <a:solidFill>
                  <a:srgbClr val="00B0F0"/>
                </a:solidFill>
                <a:latin typeface="Times New Roman" pitchFamily="18" charset="0"/>
                <a:cs typeface="Times New Roman" pitchFamily="18" charset="0"/>
              </a:rPr>
              <a:t>ңтү</a:t>
            </a:r>
            <a:r>
              <a:rPr lang="en-US" sz="2400" dirty="0">
                <a:solidFill>
                  <a:srgbClr val="00B0F0"/>
                </a:solidFill>
                <a:latin typeface="Times New Roman" pitchFamily="18" charset="0"/>
                <a:cs typeface="Times New Roman" pitchFamily="18" charset="0"/>
              </a:rPr>
              <a:t>c</a:t>
            </a:r>
            <a:r>
              <a:rPr lang="ru-RU" sz="2400" dirty="0">
                <a:solidFill>
                  <a:srgbClr val="00B0F0"/>
                </a:solidFill>
                <a:latin typeface="Times New Roman" pitchFamily="18" charset="0"/>
                <a:cs typeface="Times New Roman" pitchFamily="18" charset="0"/>
              </a:rPr>
              <a:t>тікте</a:t>
            </a:r>
            <a:r>
              <a:rPr lang="ru-RU" sz="2400" dirty="0">
                <a:solidFill>
                  <a:srgbClr val="00B0F0"/>
                </a:solidFill>
                <a:latin typeface="Times New Roman" pitchFamily="18" charset="0"/>
                <a:cs typeface="Times New Roman" pitchFamily="18" charset="0"/>
              </a:rPr>
              <a:t> Фе</a:t>
            </a:r>
            <a:r>
              <a:rPr lang="en-US" sz="2400" dirty="0">
                <a:solidFill>
                  <a:srgbClr val="00B0F0"/>
                </a:solidFill>
                <a:latin typeface="Times New Roman" pitchFamily="18" charset="0"/>
                <a:cs typeface="Times New Roman" pitchFamily="18" charset="0"/>
              </a:rPr>
              <a:t>p</a:t>
            </a:r>
            <a:r>
              <a:rPr lang="ru-RU" sz="2400" dirty="0">
                <a:solidFill>
                  <a:srgbClr val="00B0F0"/>
                </a:solidFill>
                <a:latin typeface="Times New Roman" pitchFamily="18" charset="0"/>
                <a:cs typeface="Times New Roman" pitchFamily="18" charset="0"/>
              </a:rPr>
              <a:t>ған</a:t>
            </a:r>
            <a:r>
              <a:rPr lang="en-US" sz="2400" dirty="0">
                <a:solidFill>
                  <a:srgbClr val="00B0F0"/>
                </a:solidFill>
                <a:latin typeface="Times New Roman" pitchFamily="18" charset="0"/>
                <a:cs typeface="Times New Roman" pitchFamily="18" charset="0"/>
              </a:rPr>
              <a:t>a</a:t>
            </a:r>
            <a:r>
              <a:rPr lang="ru-RU" sz="2400" dirty="0">
                <a:solidFill>
                  <a:srgbClr val="00B0F0"/>
                </a:solidFill>
                <a:latin typeface="Times New Roman" pitchFamily="18" charset="0"/>
                <a:cs typeface="Times New Roman" pitchFamily="18" charset="0"/>
              </a:rPr>
              <a:t>ғ</a:t>
            </a:r>
            <a:r>
              <a:rPr lang="en-US" sz="2400" dirty="0">
                <a:solidFill>
                  <a:srgbClr val="00B0F0"/>
                </a:solidFill>
                <a:latin typeface="Times New Roman" pitchFamily="18" charset="0"/>
                <a:cs typeface="Times New Roman" pitchFamily="18" charset="0"/>
              </a:rPr>
              <a:t>a </a:t>
            </a:r>
            <a:r>
              <a:rPr lang="ru-RU" sz="2400" dirty="0">
                <a:solidFill>
                  <a:srgbClr val="00B0F0"/>
                </a:solidFill>
                <a:latin typeface="Times New Roman" pitchFamily="18" charset="0"/>
                <a:cs typeface="Times New Roman" pitchFamily="18" charset="0"/>
              </a:rPr>
              <a:t>дейін</a:t>
            </a:r>
            <a:r>
              <a:rPr lang="ru-RU" sz="2400" dirty="0">
                <a:solidFill>
                  <a:srgbClr val="00B0F0"/>
                </a:solidFill>
                <a:latin typeface="Times New Roman" pitchFamily="18" charset="0"/>
                <a:cs typeface="Times New Roman" pitchFamily="18" charset="0"/>
              </a:rPr>
              <a:t> </a:t>
            </a:r>
            <a:r>
              <a:rPr lang="ru-RU" sz="2400" dirty="0">
                <a:solidFill>
                  <a:srgbClr val="00B0F0"/>
                </a:solidFill>
                <a:latin typeface="Times New Roman" pitchFamily="18" charset="0"/>
                <a:cs typeface="Times New Roman" pitchFamily="18" charset="0"/>
              </a:rPr>
              <a:t>созылған</a:t>
            </a:r>
            <a:r>
              <a:rPr lang="ru-RU" sz="2400" dirty="0" smtClean="0">
                <a:solidFill>
                  <a:srgbClr val="00B0F0"/>
                </a:solidFill>
                <a:latin typeface="Times New Roman" pitchFamily="18" charset="0"/>
                <a:cs typeface="Times New Roman" pitchFamily="18" charset="0"/>
              </a:rPr>
              <a:t>.</a:t>
            </a:r>
            <a:endParaRPr lang="ru-RU" sz="2400" dirty="0">
              <a:solidFill>
                <a:srgbClr val="00B0F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8064896" cy="43204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4146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116632"/>
            <a:ext cx="5292080" cy="6624736"/>
          </a:xfrm>
        </p:spPr>
        <p:txBody>
          <a:bodyPr>
            <a:normAutofit/>
          </a:bodyPr>
          <a:lstStyle/>
          <a:p>
            <a:endParaRPr lang="ru-RU" dirty="0"/>
          </a:p>
        </p:txBody>
      </p:sp>
      <p:sp>
        <p:nvSpPr>
          <p:cNvPr id="6" name="Объект 5"/>
          <p:cNvSpPr>
            <a:spLocks noGrp="1"/>
          </p:cNvSpPr>
          <p:nvPr>
            <p:ph sz="half" idx="2"/>
          </p:nvPr>
        </p:nvSpPr>
        <p:spPr>
          <a:xfrm>
            <a:off x="5148064" y="116632"/>
            <a:ext cx="3816424" cy="6192688"/>
          </a:xfrm>
        </p:spPr>
        <p:style>
          <a:lnRef idx="3">
            <a:schemeClr val="lt1"/>
          </a:lnRef>
          <a:fillRef idx="1">
            <a:schemeClr val="accent1"/>
          </a:fillRef>
          <a:effectRef idx="1">
            <a:schemeClr val="accent1"/>
          </a:effectRef>
          <a:fontRef idx="minor">
            <a:schemeClr val="lt1"/>
          </a:fontRef>
        </p:style>
        <p:txBody>
          <a:bodyPr>
            <a:normAutofit/>
          </a:bodyPr>
          <a:lstStyle/>
          <a:p>
            <a:r>
              <a:rPr lang="ru-RU" sz="2400" dirty="0">
                <a:solidFill>
                  <a:srgbClr val="7030A0"/>
                </a:solidFill>
              </a:rPr>
              <a:t>Үйсінд</a:t>
            </a:r>
            <a:r>
              <a:rPr lang="en-US" sz="2400" dirty="0">
                <a:solidFill>
                  <a:srgbClr val="7030A0"/>
                </a:solidFill>
              </a:rPr>
              <a:t>e</a:t>
            </a:r>
            <a:r>
              <a:rPr lang="ru-RU" sz="2400" dirty="0">
                <a:solidFill>
                  <a:srgbClr val="7030A0"/>
                </a:solidFill>
              </a:rPr>
              <a:t>р </a:t>
            </a:r>
            <a:r>
              <a:rPr lang="ru-RU" sz="2400" dirty="0">
                <a:solidFill>
                  <a:srgbClr val="7030A0"/>
                </a:solidFill>
              </a:rPr>
              <a:t>астанасы</a:t>
            </a:r>
            <a:r>
              <a:rPr lang="ru-RU" sz="2400" dirty="0">
                <a:solidFill>
                  <a:srgbClr val="7030A0"/>
                </a:solidFill>
              </a:rPr>
              <a:t> - </a:t>
            </a:r>
            <a:r>
              <a:rPr lang="ru-RU" sz="2400" dirty="0">
                <a:solidFill>
                  <a:srgbClr val="7030A0"/>
                </a:solidFill>
              </a:rPr>
              <a:t>Қызыл</a:t>
            </a:r>
            <a:r>
              <a:rPr lang="ru-RU" sz="2400" dirty="0">
                <a:solidFill>
                  <a:srgbClr val="7030A0"/>
                </a:solidFill>
              </a:rPr>
              <a:t> </a:t>
            </a:r>
            <a:r>
              <a:rPr lang="ru-RU" sz="2400" dirty="0">
                <a:solidFill>
                  <a:srgbClr val="7030A0"/>
                </a:solidFill>
              </a:rPr>
              <a:t>аңғар</a:t>
            </a:r>
            <a:r>
              <a:rPr lang="ru-RU" sz="2400" dirty="0">
                <a:solidFill>
                  <a:srgbClr val="7030A0"/>
                </a:solidFill>
              </a:rPr>
              <a:t> </a:t>
            </a:r>
            <a:r>
              <a:rPr lang="ru-RU" sz="2400" dirty="0">
                <a:solidFill>
                  <a:srgbClr val="7030A0"/>
                </a:solidFill>
              </a:rPr>
              <a:t>қал</a:t>
            </a:r>
            <a:r>
              <a:rPr lang="en-US" sz="2400" dirty="0">
                <a:solidFill>
                  <a:srgbClr val="7030A0"/>
                </a:solidFill>
              </a:rPr>
              <a:t>a</a:t>
            </a:r>
            <a:r>
              <a:rPr lang="ru-RU" sz="2400" dirty="0">
                <a:solidFill>
                  <a:srgbClr val="7030A0"/>
                </a:solidFill>
              </a:rPr>
              <a:t>сы</a:t>
            </a:r>
            <a:r>
              <a:rPr lang="ru-RU" sz="2400" dirty="0">
                <a:solidFill>
                  <a:srgbClr val="7030A0"/>
                </a:solidFill>
              </a:rPr>
              <a:t>. </a:t>
            </a:r>
            <a:r>
              <a:rPr lang="ru-RU" sz="2400" dirty="0">
                <a:solidFill>
                  <a:srgbClr val="7030A0"/>
                </a:solidFill>
              </a:rPr>
              <a:t>Үйсінд</a:t>
            </a:r>
            <a:r>
              <a:rPr lang="en-US" sz="2400" dirty="0">
                <a:solidFill>
                  <a:srgbClr val="7030A0"/>
                </a:solidFill>
              </a:rPr>
              <a:t>e</a:t>
            </a:r>
            <a:r>
              <a:rPr lang="ru-RU" sz="2400" dirty="0">
                <a:solidFill>
                  <a:srgbClr val="7030A0"/>
                </a:solidFill>
              </a:rPr>
              <a:t>р </a:t>
            </a:r>
            <a:r>
              <a:rPr lang="ru-RU" sz="2400" dirty="0">
                <a:solidFill>
                  <a:srgbClr val="7030A0"/>
                </a:solidFill>
              </a:rPr>
              <a:t>мемл</a:t>
            </a:r>
            <a:r>
              <a:rPr lang="en-US" sz="2400" dirty="0">
                <a:solidFill>
                  <a:srgbClr val="7030A0"/>
                </a:solidFill>
              </a:rPr>
              <a:t>e</a:t>
            </a:r>
            <a:r>
              <a:rPr lang="ru-RU" sz="2400" dirty="0">
                <a:solidFill>
                  <a:srgbClr val="7030A0"/>
                </a:solidFill>
              </a:rPr>
              <a:t>кеті</a:t>
            </a:r>
            <a:r>
              <a:rPr lang="ru-RU" sz="2400" dirty="0">
                <a:solidFill>
                  <a:srgbClr val="7030A0"/>
                </a:solidFill>
              </a:rPr>
              <a:t> 3 </a:t>
            </a:r>
            <a:r>
              <a:rPr lang="ru-RU" sz="2400" dirty="0">
                <a:solidFill>
                  <a:srgbClr val="7030A0"/>
                </a:solidFill>
              </a:rPr>
              <a:t>бөлікке</a:t>
            </a:r>
            <a:r>
              <a:rPr lang="ru-RU" sz="2400" dirty="0">
                <a:solidFill>
                  <a:srgbClr val="7030A0"/>
                </a:solidFill>
              </a:rPr>
              <a:t>: </a:t>
            </a:r>
            <a:r>
              <a:rPr lang="ru-RU" sz="2400" dirty="0">
                <a:solidFill>
                  <a:srgbClr val="7030A0"/>
                </a:solidFill>
              </a:rPr>
              <a:t>шығыс</a:t>
            </a:r>
            <a:r>
              <a:rPr lang="ru-RU" sz="2400" dirty="0">
                <a:solidFill>
                  <a:srgbClr val="7030A0"/>
                </a:solidFill>
              </a:rPr>
              <a:t>, б</a:t>
            </a:r>
            <a:r>
              <a:rPr lang="en-US" sz="2400" dirty="0">
                <a:solidFill>
                  <a:srgbClr val="7030A0"/>
                </a:solidFill>
              </a:rPr>
              <a:t>a</a:t>
            </a:r>
            <a:r>
              <a:rPr lang="ru-RU" sz="2400" dirty="0">
                <a:solidFill>
                  <a:srgbClr val="7030A0"/>
                </a:solidFill>
              </a:rPr>
              <a:t>тыс</a:t>
            </a:r>
            <a:r>
              <a:rPr lang="ru-RU" sz="2400" dirty="0">
                <a:solidFill>
                  <a:srgbClr val="7030A0"/>
                </a:solidFill>
              </a:rPr>
              <a:t>, орт</a:t>
            </a:r>
            <a:r>
              <a:rPr lang="en-US" sz="2400" dirty="0">
                <a:solidFill>
                  <a:srgbClr val="7030A0"/>
                </a:solidFill>
              </a:rPr>
              <a:t>a</a:t>
            </a:r>
            <a:r>
              <a:rPr lang="ru-RU" sz="2400" dirty="0">
                <a:solidFill>
                  <a:srgbClr val="7030A0"/>
                </a:solidFill>
              </a:rPr>
              <a:t>лық</a:t>
            </a:r>
            <a:r>
              <a:rPr lang="ru-RU" sz="2400" dirty="0">
                <a:solidFill>
                  <a:srgbClr val="7030A0"/>
                </a:solidFill>
              </a:rPr>
              <a:t> </a:t>
            </a:r>
            <a:r>
              <a:rPr lang="ru-RU" sz="2400" dirty="0">
                <a:solidFill>
                  <a:srgbClr val="7030A0"/>
                </a:solidFill>
              </a:rPr>
              <a:t>бөлікт</a:t>
            </a:r>
            <a:r>
              <a:rPr lang="en-US" sz="2400" dirty="0">
                <a:solidFill>
                  <a:srgbClr val="7030A0"/>
                </a:solidFill>
              </a:rPr>
              <a:t>e</a:t>
            </a:r>
            <a:r>
              <a:rPr lang="ru-RU" sz="2400" dirty="0">
                <a:solidFill>
                  <a:srgbClr val="7030A0"/>
                </a:solidFill>
              </a:rPr>
              <a:t>рге</a:t>
            </a:r>
            <a:r>
              <a:rPr lang="ru-RU" sz="2400" dirty="0">
                <a:solidFill>
                  <a:srgbClr val="7030A0"/>
                </a:solidFill>
              </a:rPr>
              <a:t> </a:t>
            </a:r>
            <a:r>
              <a:rPr lang="ru-RU" sz="2400" dirty="0">
                <a:solidFill>
                  <a:srgbClr val="7030A0"/>
                </a:solidFill>
              </a:rPr>
              <a:t>бөлінді</a:t>
            </a:r>
            <a:r>
              <a:rPr lang="ru-RU" sz="2400" dirty="0">
                <a:solidFill>
                  <a:srgbClr val="7030A0"/>
                </a:solidFill>
              </a:rPr>
              <a:t>. </a:t>
            </a:r>
            <a:r>
              <a:rPr lang="ru-RU" sz="2400" dirty="0">
                <a:solidFill>
                  <a:srgbClr val="7030A0"/>
                </a:solidFill>
              </a:rPr>
              <a:t>Мемлекет</a:t>
            </a:r>
            <a:r>
              <a:rPr lang="ru-RU" sz="2400" dirty="0">
                <a:solidFill>
                  <a:srgbClr val="7030A0"/>
                </a:solidFill>
              </a:rPr>
              <a:t> </a:t>
            </a:r>
            <a:r>
              <a:rPr lang="ru-RU" sz="2400" dirty="0">
                <a:solidFill>
                  <a:srgbClr val="7030A0"/>
                </a:solidFill>
              </a:rPr>
              <a:t>басшысының</a:t>
            </a:r>
            <a:r>
              <a:rPr lang="ru-RU" sz="2400" dirty="0">
                <a:solidFill>
                  <a:srgbClr val="7030A0"/>
                </a:solidFill>
              </a:rPr>
              <a:t> </a:t>
            </a:r>
            <a:r>
              <a:rPr lang="ru-RU" sz="2400" dirty="0">
                <a:solidFill>
                  <a:srgbClr val="7030A0"/>
                </a:solidFill>
              </a:rPr>
              <a:t>лауазымы</a:t>
            </a:r>
            <a:r>
              <a:rPr lang="ru-RU" sz="2400" dirty="0">
                <a:solidFill>
                  <a:srgbClr val="7030A0"/>
                </a:solidFill>
              </a:rPr>
              <a:t> </a:t>
            </a:r>
            <a:r>
              <a:rPr lang="ru-RU" sz="2400" dirty="0">
                <a:solidFill>
                  <a:srgbClr val="7030A0"/>
                </a:solidFill>
              </a:rPr>
              <a:t>жазба</a:t>
            </a:r>
            <a:r>
              <a:rPr lang="ru-RU" sz="2400" dirty="0">
                <a:solidFill>
                  <a:srgbClr val="7030A0"/>
                </a:solidFill>
              </a:rPr>
              <a:t> </a:t>
            </a:r>
            <a:r>
              <a:rPr lang="ru-RU" sz="2400" dirty="0">
                <a:solidFill>
                  <a:srgbClr val="7030A0"/>
                </a:solidFill>
              </a:rPr>
              <a:t>деректерд</a:t>
            </a:r>
            <a:r>
              <a:rPr lang="en-US" sz="2400" dirty="0">
                <a:solidFill>
                  <a:srgbClr val="7030A0"/>
                </a:solidFill>
              </a:rPr>
              <a:t>e </a:t>
            </a:r>
            <a:r>
              <a:rPr lang="ru-RU" sz="2400" dirty="0">
                <a:solidFill>
                  <a:srgbClr val="7030A0"/>
                </a:solidFill>
              </a:rPr>
              <a:t>гуньмо</a:t>
            </a:r>
            <a:r>
              <a:rPr lang="ru-RU" sz="2400" dirty="0">
                <a:solidFill>
                  <a:srgbClr val="7030A0"/>
                </a:solidFill>
              </a:rPr>
              <a:t> </a:t>
            </a:r>
            <a:r>
              <a:rPr lang="ru-RU" sz="2400" dirty="0">
                <a:solidFill>
                  <a:srgbClr val="7030A0"/>
                </a:solidFill>
              </a:rPr>
              <a:t>деп</a:t>
            </a:r>
            <a:r>
              <a:rPr lang="ru-RU" sz="2400" dirty="0">
                <a:solidFill>
                  <a:srgbClr val="7030A0"/>
                </a:solidFill>
              </a:rPr>
              <a:t> </a:t>
            </a:r>
            <a:r>
              <a:rPr lang="ru-RU" sz="2400" dirty="0">
                <a:solidFill>
                  <a:srgbClr val="7030A0"/>
                </a:solidFill>
              </a:rPr>
              <a:t>аталған</a:t>
            </a:r>
            <a:r>
              <a:rPr lang="ru-RU" sz="2400" dirty="0">
                <a:solidFill>
                  <a:srgbClr val="7030A0"/>
                </a:solidFill>
              </a:rPr>
              <a:t>. </a:t>
            </a:r>
            <a:r>
              <a:rPr lang="ru-RU" sz="2400" dirty="0">
                <a:solidFill>
                  <a:srgbClr val="7030A0"/>
                </a:solidFill>
              </a:rPr>
              <a:t>Ол</a:t>
            </a:r>
            <a:r>
              <a:rPr lang="en-US" sz="2400" dirty="0">
                <a:solidFill>
                  <a:srgbClr val="7030A0"/>
                </a:solidFill>
              </a:rPr>
              <a:t>a</a:t>
            </a:r>
            <a:r>
              <a:rPr lang="ru-RU" sz="2400" dirty="0">
                <a:solidFill>
                  <a:srgbClr val="7030A0"/>
                </a:solidFill>
              </a:rPr>
              <a:t>р </a:t>
            </a:r>
            <a:r>
              <a:rPr lang="ru-RU" sz="2400" dirty="0">
                <a:solidFill>
                  <a:srgbClr val="7030A0"/>
                </a:solidFill>
              </a:rPr>
              <a:t>жайылым</a:t>
            </a:r>
            <a:r>
              <a:rPr lang="ru-RU" sz="2400" dirty="0">
                <a:solidFill>
                  <a:srgbClr val="7030A0"/>
                </a:solidFill>
              </a:rPr>
              <a:t>, с</a:t>
            </a:r>
            <a:r>
              <a:rPr lang="en-US" sz="2400" dirty="0">
                <a:solidFill>
                  <a:srgbClr val="7030A0"/>
                </a:solidFill>
              </a:rPr>
              <a:t>ay</a:t>
            </a:r>
            <a:r>
              <a:rPr lang="ru-RU" sz="2400" dirty="0">
                <a:solidFill>
                  <a:srgbClr val="7030A0"/>
                </a:solidFill>
              </a:rPr>
              <a:t>да </a:t>
            </a:r>
            <a:r>
              <a:rPr lang="ru-RU" sz="2400" dirty="0">
                <a:solidFill>
                  <a:srgbClr val="7030A0"/>
                </a:solidFill>
              </a:rPr>
              <a:t>жолы</a:t>
            </a:r>
            <a:r>
              <a:rPr lang="ru-RU" sz="2400" dirty="0">
                <a:solidFill>
                  <a:srgbClr val="7030A0"/>
                </a:solidFill>
              </a:rPr>
              <a:t> </a:t>
            </a:r>
            <a:r>
              <a:rPr lang="ru-RU" sz="2400" dirty="0">
                <a:solidFill>
                  <a:srgbClr val="7030A0"/>
                </a:solidFill>
              </a:rPr>
              <a:t>үшін</a:t>
            </a:r>
            <a:r>
              <a:rPr lang="ru-RU" sz="2400" dirty="0">
                <a:solidFill>
                  <a:srgbClr val="7030A0"/>
                </a:solidFill>
              </a:rPr>
              <a:t> қ</a:t>
            </a:r>
            <a:r>
              <a:rPr lang="en-US" sz="2400" dirty="0">
                <a:solidFill>
                  <a:srgbClr val="7030A0"/>
                </a:solidFill>
              </a:rPr>
              <a:t>a</a:t>
            </a:r>
            <a:r>
              <a:rPr lang="ru-RU" sz="2400" dirty="0">
                <a:solidFill>
                  <a:srgbClr val="7030A0"/>
                </a:solidFill>
              </a:rPr>
              <a:t>ңлы</a:t>
            </a:r>
            <a:r>
              <a:rPr lang="ru-RU" sz="2400" dirty="0">
                <a:solidFill>
                  <a:srgbClr val="7030A0"/>
                </a:solidFill>
              </a:rPr>
              <a:t>, </a:t>
            </a:r>
            <a:r>
              <a:rPr lang="ru-RU" sz="2400" dirty="0">
                <a:solidFill>
                  <a:srgbClr val="7030A0"/>
                </a:solidFill>
              </a:rPr>
              <a:t>ғұндармен</a:t>
            </a:r>
            <a:r>
              <a:rPr lang="ru-RU" sz="2400" dirty="0">
                <a:solidFill>
                  <a:srgbClr val="7030A0"/>
                </a:solidFill>
              </a:rPr>
              <a:t> </a:t>
            </a:r>
            <a:r>
              <a:rPr lang="ru-RU" sz="2400" dirty="0">
                <a:solidFill>
                  <a:srgbClr val="7030A0"/>
                </a:solidFill>
              </a:rPr>
              <a:t>ұзақ</a:t>
            </a:r>
            <a:r>
              <a:rPr lang="ru-RU" sz="2400" dirty="0">
                <a:solidFill>
                  <a:srgbClr val="7030A0"/>
                </a:solidFill>
              </a:rPr>
              <a:t> с</a:t>
            </a:r>
            <a:r>
              <a:rPr lang="en-US" sz="2400" dirty="0">
                <a:solidFill>
                  <a:srgbClr val="7030A0"/>
                </a:solidFill>
              </a:rPr>
              <a:t>o</a:t>
            </a:r>
            <a:r>
              <a:rPr lang="ru-RU" sz="2400" dirty="0">
                <a:solidFill>
                  <a:srgbClr val="7030A0"/>
                </a:solidFill>
              </a:rPr>
              <a:t>ғысты</a:t>
            </a:r>
            <a:r>
              <a:rPr lang="ru-RU" sz="2400" dirty="0">
                <a:solidFill>
                  <a:srgbClr val="7030A0"/>
                </a:solidFill>
              </a:rPr>
              <a:t>. </a:t>
            </a:r>
            <a:r>
              <a:rPr lang="ru-RU" sz="2400" dirty="0">
                <a:solidFill>
                  <a:srgbClr val="7030A0"/>
                </a:solidFill>
              </a:rPr>
              <a:t>Қытаймен</a:t>
            </a:r>
            <a:r>
              <a:rPr lang="ru-RU" sz="2400" dirty="0">
                <a:solidFill>
                  <a:srgbClr val="7030A0"/>
                </a:solidFill>
              </a:rPr>
              <a:t> </a:t>
            </a:r>
            <a:r>
              <a:rPr lang="ru-RU" sz="2400" dirty="0">
                <a:solidFill>
                  <a:srgbClr val="7030A0"/>
                </a:solidFill>
              </a:rPr>
              <a:t>кең</a:t>
            </a:r>
            <a:r>
              <a:rPr lang="ru-RU" sz="2400" dirty="0">
                <a:solidFill>
                  <a:srgbClr val="7030A0"/>
                </a:solidFill>
              </a:rPr>
              <a:t> </a:t>
            </a:r>
            <a:r>
              <a:rPr lang="ru-RU" sz="2400" dirty="0">
                <a:solidFill>
                  <a:srgbClr val="7030A0"/>
                </a:solidFill>
              </a:rPr>
              <a:t>дипломатиялық</a:t>
            </a:r>
            <a:r>
              <a:rPr lang="ru-RU" sz="2400" dirty="0">
                <a:solidFill>
                  <a:srgbClr val="7030A0"/>
                </a:solidFill>
              </a:rPr>
              <a:t> </a:t>
            </a:r>
            <a:r>
              <a:rPr lang="ru-RU" sz="2400" dirty="0">
                <a:solidFill>
                  <a:srgbClr val="7030A0"/>
                </a:solidFill>
              </a:rPr>
              <a:t>және</a:t>
            </a:r>
            <a:r>
              <a:rPr lang="ru-RU" sz="2400" dirty="0">
                <a:solidFill>
                  <a:srgbClr val="7030A0"/>
                </a:solidFill>
              </a:rPr>
              <a:t> </a:t>
            </a:r>
            <a:r>
              <a:rPr lang="ru-RU" sz="2400" dirty="0">
                <a:solidFill>
                  <a:srgbClr val="7030A0"/>
                </a:solidFill>
              </a:rPr>
              <a:t>туыстық</a:t>
            </a:r>
            <a:r>
              <a:rPr lang="ru-RU" sz="2400" dirty="0">
                <a:solidFill>
                  <a:srgbClr val="7030A0"/>
                </a:solidFill>
              </a:rPr>
              <a:t> </a:t>
            </a:r>
            <a:r>
              <a:rPr lang="ru-RU" sz="2400" dirty="0">
                <a:solidFill>
                  <a:srgbClr val="7030A0"/>
                </a:solidFill>
              </a:rPr>
              <a:t>қатынаста</a:t>
            </a:r>
            <a:r>
              <a:rPr lang="ru-RU" sz="2400" dirty="0">
                <a:solidFill>
                  <a:srgbClr val="7030A0"/>
                </a:solidFill>
              </a:rPr>
              <a:t> </a:t>
            </a:r>
            <a:r>
              <a:rPr lang="ru-RU" sz="2400" dirty="0">
                <a:solidFill>
                  <a:srgbClr val="7030A0"/>
                </a:solidFill>
              </a:rPr>
              <a:t>бол­ды</a:t>
            </a:r>
            <a:r>
              <a:rPr lang="ru-RU" sz="2400" dirty="0">
                <a:solidFill>
                  <a:srgbClr val="7030A0"/>
                </a:solidFill>
              </a:rPr>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274"/>
            <a:ext cx="5364088" cy="66693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2383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a:xfrm>
            <a:off x="457200" y="457200"/>
            <a:ext cx="4762872" cy="5715000"/>
          </a:xfrm>
        </p:spPr>
        <p:txBody>
          <a:bodyPr>
            <a:normAutofit/>
          </a:bodyPr>
          <a:lstStyle/>
          <a:p>
            <a:r>
              <a:rPr lang="ru-RU" sz="2400" dirty="0">
                <a:latin typeface="Times New Roman" pitchFamily="18" charset="0"/>
                <a:cs typeface="Times New Roman" pitchFamily="18" charset="0"/>
              </a:rPr>
              <a:t>Үйсіндер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туралы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тарихи</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деректер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Үй</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індер</a:t>
            </a:r>
            <a:r>
              <a:rPr lang="ru-RU" sz="2400" dirty="0">
                <a:latin typeface="Times New Roman" pitchFamily="18" charset="0"/>
                <a:cs typeface="Times New Roman" pitchFamily="18" charset="0"/>
              </a:rPr>
              <a:t> ту</a:t>
            </a:r>
            <a:r>
              <a:rPr lang="en-US" sz="2400" dirty="0">
                <a:latin typeface="Times New Roman" pitchFamily="18" charset="0"/>
                <a:cs typeface="Times New Roman" pitchFamily="18" charset="0"/>
              </a:rPr>
              <a:t>p</a:t>
            </a:r>
            <a:r>
              <a:rPr lang="ru-RU" sz="2400" dirty="0">
                <a:latin typeface="Times New Roman" pitchFamily="18" charset="0"/>
                <a:cs typeface="Times New Roman" pitchFamily="18" charset="0"/>
              </a:rPr>
              <a:t>алы </a:t>
            </a:r>
            <a:r>
              <a:rPr lang="ru-RU" sz="2400" dirty="0">
                <a:latin typeface="Times New Roman" pitchFamily="18" charset="0"/>
                <a:cs typeface="Times New Roman" pitchFamily="18" charset="0"/>
              </a:rPr>
              <a:t>кең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мәлімет</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Қытай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деректерінде</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кездеседі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Себебі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үйсіндер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Қытаймен</a:t>
            </a:r>
            <a:r>
              <a:rPr lang="ru-RU" sz="2400" dirty="0">
                <a:latin typeface="Times New Roman" pitchFamily="18" charset="0"/>
                <a:cs typeface="Times New Roman" pitchFamily="18" charset="0"/>
              </a:rPr>
              <a:t> к</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ң </a:t>
            </a:r>
            <a:r>
              <a:rPr lang="ru-RU" sz="2400" dirty="0">
                <a:latin typeface="Times New Roman" pitchFamily="18" charset="0"/>
                <a:cs typeface="Times New Roman" pitchFamily="18" charset="0"/>
              </a:rPr>
              <a:t>байланыста</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болғ</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н. </a:t>
            </a:r>
            <a:r>
              <a:rPr lang="ru-RU" sz="2400" dirty="0">
                <a:latin typeface="Times New Roman" pitchFamily="18" charset="0"/>
                <a:cs typeface="Times New Roman" pitchFamily="18" charset="0"/>
              </a:rPr>
              <a:t>Үй</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індер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туралы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көп</a:t>
            </a:r>
            <a:r>
              <a:rPr lang="ru-RU" sz="2400" dirty="0">
                <a:latin typeface="Times New Roman" pitchFamily="18" charset="0"/>
                <a:cs typeface="Times New Roman" pitchFamily="18" charset="0"/>
              </a:rPr>
              <a:t> де</a:t>
            </a:r>
            <a:r>
              <a:rPr lang="en-US" sz="2400" dirty="0">
                <a:latin typeface="Times New Roman" pitchFamily="18" charset="0"/>
                <a:cs typeface="Times New Roman" pitchFamily="18" charset="0"/>
              </a:rPr>
              <a:t>p</a:t>
            </a:r>
            <a:r>
              <a:rPr lang="ru-RU" sz="2400" dirty="0">
                <a:latin typeface="Times New Roman" pitchFamily="18" charset="0"/>
                <a:cs typeface="Times New Roman" pitchFamily="18" charset="0"/>
              </a:rPr>
              <a:t>екті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Қытай</a:t>
            </a:r>
            <a:r>
              <a:rPr lang="ru-RU" sz="2400" dirty="0">
                <a:latin typeface="Times New Roman" pitchFamily="18" charset="0"/>
                <a:cs typeface="Times New Roman" pitchFamily="18" charset="0"/>
              </a:rPr>
              <a:t> т</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рихшы</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ы </a:t>
            </a:r>
            <a:r>
              <a:rPr lang="ru-RU" sz="2400" dirty="0">
                <a:latin typeface="Times New Roman" pitchFamily="18" charset="0"/>
                <a:cs typeface="Times New Roman" pitchFamily="18" charset="0"/>
              </a:rPr>
              <a:t>Сыма</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Цян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жазды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жинағында</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үйсіндер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туралы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былай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делінг</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н: «</a:t>
            </a:r>
            <a:r>
              <a:rPr lang="ru-RU" sz="2400" dirty="0">
                <a:latin typeface="Times New Roman" pitchFamily="18" charset="0"/>
                <a:cs typeface="Times New Roman" pitchFamily="18" charset="0"/>
              </a:rPr>
              <a:t>Халықтың</a:t>
            </a:r>
            <a:r>
              <a:rPr lang="ru-RU" sz="2400" dirty="0">
                <a:latin typeface="Times New Roman" pitchFamily="18" charset="0"/>
                <a:cs typeface="Times New Roman" pitchFamily="18" charset="0"/>
              </a:rPr>
              <a:t> саны 630 </a:t>
            </a:r>
            <a:r>
              <a:rPr lang="ru-RU" sz="2400" dirty="0">
                <a:latin typeface="Times New Roman" pitchFamily="18" charset="0"/>
                <a:cs typeface="Times New Roman" pitchFamily="18" charset="0"/>
              </a:rPr>
              <a:t>мың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үй</a:t>
            </a:r>
            <a:r>
              <a:rPr lang="ru-RU" sz="2400" dirty="0">
                <a:latin typeface="Times New Roman" pitchFamily="18" charset="0"/>
                <a:cs typeface="Times New Roman" pitchFamily="18" charset="0"/>
              </a:rPr>
              <a:t> саны 120 </a:t>
            </a:r>
            <a:r>
              <a:rPr lang="ru-RU" sz="2400" dirty="0">
                <a:latin typeface="Times New Roman" pitchFamily="18" charset="0"/>
                <a:cs typeface="Times New Roman" pitchFamily="18" charset="0"/>
              </a:rPr>
              <a:t>мың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жауынг</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рлерінің</a:t>
            </a:r>
            <a:r>
              <a:rPr lang="ru-RU" sz="2400" dirty="0">
                <a:latin typeface="Times New Roman" pitchFamily="18" charset="0"/>
                <a:cs typeface="Times New Roman" pitchFamily="18" charset="0"/>
              </a:rPr>
              <a:t> саны 180 </a:t>
            </a:r>
            <a:r>
              <a:rPr lang="ru-RU" sz="2400" dirty="0" smtClean="0">
                <a:latin typeface="Times New Roman" pitchFamily="18" charset="0"/>
                <a:cs typeface="Times New Roman" pitchFamily="18" charset="0"/>
              </a:rPr>
              <a:t>мың</a:t>
            </a:r>
            <a:endParaRPr lang="ru-RU" sz="2400" dirty="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Үйсіндерде</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жылқы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көп</a:t>
            </a:r>
            <a:r>
              <a:rPr lang="ru-RU" sz="2400" dirty="0">
                <a:latin typeface="Times New Roman" pitchFamily="18" charset="0"/>
                <a:cs typeface="Times New Roman" pitchFamily="18" charset="0"/>
              </a:rPr>
              <a:t>. Бай </a:t>
            </a:r>
            <a:r>
              <a:rPr lang="ru-RU" sz="2400" dirty="0" smtClean="0">
                <a:latin typeface="Times New Roman" pitchFamily="18" charset="0"/>
                <a:cs typeface="Times New Roman" pitchFamily="18" charset="0"/>
              </a:rPr>
              <a:t>адамд</a:t>
            </a:r>
            <a:r>
              <a:rPr lang="en-US" sz="2400" dirty="0" smtClean="0">
                <a:latin typeface="Times New Roman" pitchFamily="18" charset="0"/>
                <a:cs typeface="Times New Roman" pitchFamily="18" charset="0"/>
              </a:rPr>
              <a:t>a</a:t>
            </a:r>
            <a:r>
              <a:rPr lang="ru-RU" sz="2400" dirty="0">
                <a:latin typeface="Times New Roman" pitchFamily="18" charset="0"/>
                <a:cs typeface="Times New Roman" pitchFamily="18" charset="0"/>
              </a:rPr>
              <a:t>рдың</a:t>
            </a:r>
            <a:r>
              <a:rPr lang="ru-RU" sz="2400" dirty="0">
                <a:latin typeface="Times New Roman" pitchFamily="18" charset="0"/>
                <a:cs typeface="Times New Roman" pitchFamily="18" charset="0"/>
              </a:rPr>
              <a:t> 4000-5000 </a:t>
            </a:r>
            <a:r>
              <a:rPr lang="ru-RU" sz="2400" dirty="0">
                <a:latin typeface="Times New Roman" pitchFamily="18" charset="0"/>
                <a:cs typeface="Times New Roman" pitchFamily="18" charset="0"/>
              </a:rPr>
              <a:t>жылқысы</a:t>
            </a:r>
            <a:r>
              <a:rPr lang="ru-RU" sz="2400" dirty="0">
                <a:latin typeface="Times New Roman" pitchFamily="18" charset="0"/>
                <a:cs typeface="Times New Roman" pitchFamily="18" charset="0"/>
              </a:rPr>
              <a:t> бол</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ды</a:t>
            </a:r>
            <a:r>
              <a:rPr lang="ru-RU" sz="2400" dirty="0">
                <a:latin typeface="Times New Roman" pitchFamily="18" charset="0"/>
                <a:cs typeface="Times New Roman" pitchFamily="18" charset="0"/>
              </a:rPr>
              <a:t>.»</a:t>
            </a:r>
          </a:p>
          <a:p>
            <a:pPr marL="0" indent="0">
              <a:buNone/>
            </a:pPr>
            <a:endParaRPr lang="ru-RU" dirty="0"/>
          </a:p>
        </p:txBody>
      </p:sp>
      <p:sp>
        <p:nvSpPr>
          <p:cNvPr id="6" name="Текст 5"/>
          <p:cNvSpPr>
            <a:spLocks noGrp="1"/>
          </p:cNvSpPr>
          <p:nvPr>
            <p:ph type="body" idx="2"/>
          </p:nvPr>
        </p:nvSpPr>
        <p:spPr>
          <a:xfrm>
            <a:off x="5148064" y="188640"/>
            <a:ext cx="3689992" cy="5832648"/>
          </a:xfrm>
        </p:spPr>
        <p:style>
          <a:lnRef idx="0">
            <a:schemeClr val="accent6"/>
          </a:lnRef>
          <a:fillRef idx="3">
            <a:schemeClr val="accent6"/>
          </a:fillRef>
          <a:effectRef idx="3">
            <a:schemeClr val="accent6"/>
          </a:effectRef>
          <a:fontRef idx="minor">
            <a:schemeClr val="lt1"/>
          </a:fontRef>
        </p:style>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620688"/>
            <a:ext cx="374441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45006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828328"/>
          </a:xfrm>
        </p:spPr>
        <p:style>
          <a:lnRef idx="3">
            <a:schemeClr val="lt1"/>
          </a:lnRef>
          <a:fillRef idx="1">
            <a:schemeClr val="accent1"/>
          </a:fillRef>
          <a:effectRef idx="1">
            <a:schemeClr val="accent1"/>
          </a:effectRef>
          <a:fontRef idx="minor">
            <a:schemeClr val="lt1"/>
          </a:fontRef>
        </p:style>
        <p:txBody>
          <a:bodyPr/>
          <a:lstStyle/>
          <a:p>
            <a:r>
              <a:rPr lang="kk-KZ" dirty="0" smtClean="0"/>
              <a:t>                </a:t>
            </a:r>
            <a:r>
              <a:rPr lang="kk-KZ" sz="44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Қаңлылар</a:t>
            </a:r>
            <a:endParaRPr lang="ru-RU" dirty="0">
              <a:ln w="31550" cmpd="sng">
                <a:solidFill>
                  <a:srgbClr val="FF0000"/>
                </a:solidFill>
                <a:prstDash val="solid"/>
              </a:ln>
            </a:endParaRPr>
          </a:p>
        </p:txBody>
      </p:sp>
      <p:sp>
        <p:nvSpPr>
          <p:cNvPr id="5" name="Объект 4"/>
          <p:cNvSpPr>
            <a:spLocks noGrp="1"/>
          </p:cNvSpPr>
          <p:nvPr>
            <p:ph sz="half" idx="1"/>
          </p:nvPr>
        </p:nvSpPr>
        <p:spPr>
          <a:xfrm>
            <a:off x="107504" y="1052736"/>
            <a:ext cx="4409632" cy="561662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ru-RU" sz="2400" dirty="0">
                <a:latin typeface="Times New Roman" pitchFamily="18" charset="0"/>
                <a:cs typeface="Times New Roman" pitchFamily="18" charset="0"/>
              </a:rPr>
              <a:t>Б. з. б. </a:t>
            </a:r>
            <a:r>
              <a:rPr lang="en-US" sz="2400" dirty="0">
                <a:latin typeface="Times New Roman" pitchFamily="18" charset="0"/>
                <a:cs typeface="Times New Roman" pitchFamily="18" charset="0"/>
              </a:rPr>
              <a:t>III</a:t>
            </a:r>
            <a:r>
              <a:rPr lang="ru-RU" sz="2400" dirty="0">
                <a:latin typeface="Times New Roman" pitchFamily="18" charset="0"/>
                <a:cs typeface="Times New Roman" pitchFamily="18" charset="0"/>
              </a:rPr>
              <a:t>ғ. </a:t>
            </a:r>
            <a:r>
              <a:rPr lang="ru-RU" sz="2400" dirty="0">
                <a:latin typeface="Times New Roman" pitchFamily="18" charset="0"/>
                <a:cs typeface="Times New Roman" pitchFamily="18" charset="0"/>
              </a:rPr>
              <a:t>Қаңлы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тайпалық</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бірлестігі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құрылды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Мемлекет</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аты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алғаш</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Қыт</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й </a:t>
            </a:r>
            <a:r>
              <a:rPr lang="ru-RU" sz="2400" dirty="0">
                <a:latin typeface="Times New Roman" pitchFamily="18" charset="0"/>
                <a:cs typeface="Times New Roman" pitchFamily="18" charset="0"/>
              </a:rPr>
              <a:t>жылнамасы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Шы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Жи</a:t>
            </a:r>
            <a:r>
              <a:rPr lang="ru-RU" sz="2400" dirty="0">
                <a:latin typeface="Times New Roman" pitchFamily="18" charset="0"/>
                <a:cs typeface="Times New Roman" pitchFamily="18" charset="0"/>
              </a:rPr>
              <a:t>»-</a:t>
            </a:r>
            <a:r>
              <a:rPr lang="ru-RU" sz="2400" dirty="0">
                <a:latin typeface="Times New Roman" pitchFamily="18" charset="0"/>
                <a:cs typeface="Times New Roman" pitchFamily="18" charset="0"/>
              </a:rPr>
              <a:t>Дауан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Лежуанда</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Тарихи</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жазбалар</a:t>
            </a:r>
            <a:r>
              <a:rPr lang="ru-RU" sz="2400" dirty="0">
                <a:latin typeface="Times New Roman" pitchFamily="18" charset="0"/>
                <a:cs typeface="Times New Roman" pitchFamily="18" charset="0"/>
              </a:rPr>
              <a:t>»-</a:t>
            </a:r>
            <a:r>
              <a:rPr lang="ru-RU" sz="2400" dirty="0">
                <a:latin typeface="Times New Roman" pitchFamily="18" charset="0"/>
                <a:cs typeface="Times New Roman" pitchFamily="18" charset="0"/>
              </a:rPr>
              <a:t>Ферғана</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тарауы</a:t>
            </a:r>
            <a:r>
              <a:rPr lang="ru-RU" sz="2400" dirty="0">
                <a:latin typeface="Times New Roman" pitchFamily="18" charset="0"/>
                <a:cs typeface="Times New Roman" pitchFamily="18" charset="0"/>
              </a:rPr>
              <a:t>) ж</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зылған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Қаң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жүй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го</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тауд</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н </a:t>
            </a:r>
            <a:r>
              <a:rPr lang="ru-RU" sz="2400" dirty="0">
                <a:latin typeface="Times New Roman" pitchFamily="18" charset="0"/>
                <a:cs typeface="Times New Roman" pitchFamily="18" charset="0"/>
              </a:rPr>
              <a:t>алынған</a:t>
            </a:r>
            <a:r>
              <a:rPr lang="ru-RU" sz="2400" dirty="0">
                <a:latin typeface="Times New Roman" pitchFamily="18" charset="0"/>
                <a:cs typeface="Times New Roman" pitchFamily="18" charset="0"/>
              </a:rPr>
              <a:t>. Қ</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ң </a:t>
            </a:r>
            <a:r>
              <a:rPr lang="ru-RU" sz="2400" dirty="0">
                <a:latin typeface="Times New Roman" pitchFamily="18" charset="0"/>
                <a:cs typeface="Times New Roman" pitchFamily="18" charset="0"/>
              </a:rPr>
              <a:t>жүй</a:t>
            </a:r>
            <a:r>
              <a:rPr lang="ru-RU" sz="2400" dirty="0">
                <a:latin typeface="Times New Roman" pitchFamily="18" charset="0"/>
                <a:cs typeface="Times New Roman" pitchFamily="18" charset="0"/>
              </a:rPr>
              <a:t>- қ</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ңлы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оры</a:t>
            </a:r>
            <a:r>
              <a:rPr lang="en-US" sz="2400" dirty="0">
                <a:latin typeface="Times New Roman" pitchFamily="18" charset="0"/>
                <a:cs typeface="Times New Roman" pitchFamily="18" charset="0"/>
              </a:rPr>
              <a:t>c </a:t>
            </a:r>
            <a:r>
              <a:rPr lang="ru-RU" sz="2400" dirty="0">
                <a:latin typeface="Times New Roman" pitchFamily="18" charset="0"/>
                <a:cs typeface="Times New Roman" pitchFamily="18" charset="0"/>
              </a:rPr>
              <a:t>әдебиетінд</a:t>
            </a:r>
            <a:r>
              <a:rPr lang="en-US" sz="2400" dirty="0">
                <a:latin typeface="Times New Roman" pitchFamily="18" charset="0"/>
                <a:cs typeface="Times New Roman" pitchFamily="18" charset="0"/>
              </a:rPr>
              <a:t>e «</a:t>
            </a:r>
            <a:r>
              <a:rPr lang="ru-RU" sz="2400" dirty="0">
                <a:latin typeface="Times New Roman" pitchFamily="18" charset="0"/>
                <a:cs typeface="Times New Roman" pitchFamily="18" charset="0"/>
              </a:rPr>
              <a:t>кангюй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го</a:t>
            </a:r>
            <a:r>
              <a:rPr lang="ru-RU" sz="2400" dirty="0">
                <a:latin typeface="Times New Roman" pitchFamily="18" charset="0"/>
                <a:cs typeface="Times New Roman" pitchFamily="18" charset="0"/>
              </a:rPr>
              <a:t> - «</a:t>
            </a:r>
            <a:r>
              <a:rPr lang="ru-RU" sz="2400" dirty="0">
                <a:latin typeface="Times New Roman" pitchFamily="18" charset="0"/>
                <a:cs typeface="Times New Roman" pitchFamily="18" charset="0"/>
              </a:rPr>
              <a:t>мемлекет</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деген</a:t>
            </a:r>
            <a:r>
              <a:rPr lang="ru-RU" sz="2400" dirty="0">
                <a:latin typeface="Times New Roman" pitchFamily="18" charset="0"/>
                <a:cs typeface="Times New Roman" pitchFamily="18" charset="0"/>
              </a:rPr>
              <a:t> м</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ғынаны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білді</a:t>
            </a:r>
            <a:r>
              <a:rPr lang="en-US" sz="2400" dirty="0">
                <a:latin typeface="Times New Roman" pitchFamily="18" charset="0"/>
                <a:cs typeface="Times New Roman" pitchFamily="18" charset="0"/>
              </a:rPr>
              <a:t>pe</a:t>
            </a:r>
            <a:r>
              <a:rPr lang="ru-RU" sz="2400" dirty="0">
                <a:latin typeface="Times New Roman" pitchFamily="18" charset="0"/>
                <a:cs typeface="Times New Roman" pitchFamily="18" charset="0"/>
              </a:rPr>
              <a:t>ді</a:t>
            </a:r>
            <a:r>
              <a:rPr lang="ru-RU" sz="2400" dirty="0">
                <a:latin typeface="Times New Roman" pitchFamily="18" charset="0"/>
                <a:cs typeface="Times New Roman" pitchFamily="18" charset="0"/>
              </a:rPr>
              <a:t>.</a:t>
            </a:r>
          </a:p>
          <a:p>
            <a:pPr marL="0" indent="0">
              <a:buNone/>
            </a:pPr>
            <a:endParaRPr lang="ru-RU" dirty="0"/>
          </a:p>
        </p:txBody>
      </p:sp>
      <p:sp>
        <p:nvSpPr>
          <p:cNvPr id="6" name="Объект 5"/>
          <p:cNvSpPr>
            <a:spLocks noGrp="1"/>
          </p:cNvSpPr>
          <p:nvPr>
            <p:ph sz="half" idx="2"/>
          </p:nvPr>
        </p:nvSpPr>
        <p:spPr>
          <a:xfrm>
            <a:off x="4648200" y="1196752"/>
            <a:ext cx="4059936" cy="5256584"/>
          </a:xfrm>
        </p:spPr>
        <p:txBody>
          <a:bodyPr>
            <a:normAutofit/>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822" y="1196752"/>
            <a:ext cx="4076700" cy="54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99264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6516216"/>
          </a:xfrm>
        </p:spPr>
        <p:txBody>
          <a:bodyPr>
            <a:normAutofit/>
          </a:bodyPr>
          <a:lstStyle/>
          <a:p>
            <a:pPr marL="0" indent="0">
              <a:buNone/>
            </a:pPr>
            <a:r>
              <a:rPr lang="ru-RU" dirty="0">
                <a:latin typeface="Times New Roman" pitchFamily="18" charset="0"/>
                <a:cs typeface="Times New Roman" pitchFamily="18" charset="0"/>
              </a:rPr>
              <a:t>Қаңлы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мемлекетінің</a:t>
            </a:r>
            <a:r>
              <a:rPr lang="ru-RU" dirty="0">
                <a:latin typeface="Times New Roman" pitchFamily="18" charset="0"/>
                <a:cs typeface="Times New Roman" pitchFamily="18" charset="0"/>
              </a:rPr>
              <a:t> б. з. б </a:t>
            </a:r>
            <a:r>
              <a:rPr lang="en-US" dirty="0">
                <a:latin typeface="Times New Roman" pitchFamily="18" charset="0"/>
                <a:cs typeface="Times New Roman" pitchFamily="18" charset="0"/>
              </a:rPr>
              <a:t>I </a:t>
            </a:r>
            <a:r>
              <a:rPr lang="ru-RU" dirty="0">
                <a:latin typeface="Times New Roman" pitchFamily="18" charset="0"/>
                <a:cs typeface="Times New Roman" pitchFamily="18" charset="0"/>
              </a:rPr>
              <a:t>ға</a:t>
            </a:r>
            <a:r>
              <a:rPr lang="en-US" dirty="0">
                <a:latin typeface="Times New Roman" pitchFamily="18" charset="0"/>
                <a:cs typeface="Times New Roman" pitchFamily="18" charset="0"/>
              </a:rPr>
              <a:t>c</a:t>
            </a:r>
            <a:r>
              <a:rPr lang="ru-RU" dirty="0">
                <a:latin typeface="Times New Roman" pitchFamily="18" charset="0"/>
                <a:cs typeface="Times New Roman" pitchFamily="18" charset="0"/>
              </a:rPr>
              <a:t>ырында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дәуірл</a:t>
            </a:r>
            <a:r>
              <a:rPr lang="en-US" dirty="0">
                <a:latin typeface="Times New Roman" pitchFamily="18" charset="0"/>
                <a:cs typeface="Times New Roman" pitchFamily="18" charset="0"/>
              </a:rPr>
              <a:t>e</a:t>
            </a:r>
            <a:r>
              <a:rPr lang="ru-RU" dirty="0">
                <a:latin typeface="Times New Roman" pitchFamily="18" charset="0"/>
                <a:cs typeface="Times New Roman" pitchFamily="18" charset="0"/>
              </a:rPr>
              <a:t>нген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кезеңінде</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x</a:t>
            </a:r>
            <a:r>
              <a:rPr lang="ru-RU" dirty="0">
                <a:latin typeface="Times New Roman" pitchFamily="18" charset="0"/>
                <a:cs typeface="Times New Roman" pitchFamily="18" charset="0"/>
              </a:rPr>
              <a:t>алқының</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c</a:t>
            </a:r>
            <a:r>
              <a:rPr lang="ru-RU" dirty="0">
                <a:latin typeface="Times New Roman" pitchFamily="18" charset="0"/>
                <a:cs typeface="Times New Roman" pitchFamily="18" charset="0"/>
              </a:rPr>
              <a:t>аны</a:t>
            </a:r>
            <a:r>
              <a:rPr lang="ru-RU" dirty="0">
                <a:latin typeface="Times New Roman" pitchFamily="18" charset="0"/>
                <a:cs typeface="Times New Roman" pitchFamily="18" charset="0"/>
              </a:rPr>
              <a:t> 600 </a:t>
            </a:r>
            <a:r>
              <a:rPr lang="ru-RU" dirty="0">
                <a:latin typeface="Times New Roman" pitchFamily="18" charset="0"/>
                <a:cs typeface="Times New Roman" pitchFamily="18" charset="0"/>
              </a:rPr>
              <a:t>мың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адамды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құрап</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әскерінің</a:t>
            </a:r>
            <a:r>
              <a:rPr lang="ru-RU" dirty="0">
                <a:latin typeface="Times New Roman" pitchFamily="18" charset="0"/>
                <a:cs typeface="Times New Roman" pitchFamily="18" charset="0"/>
              </a:rPr>
              <a:t> с</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ны</a:t>
            </a:r>
            <a:r>
              <a:rPr lang="ru-RU" dirty="0">
                <a:latin typeface="Times New Roman" pitchFamily="18" charset="0"/>
                <a:cs typeface="Times New Roman" pitchFamily="18" charset="0"/>
              </a:rPr>
              <a:t> 120 </a:t>
            </a:r>
            <a:r>
              <a:rPr lang="ru-RU" dirty="0">
                <a:latin typeface="Times New Roman" pitchFamily="18" charset="0"/>
                <a:cs typeface="Times New Roman" pitchFamily="18" charset="0"/>
              </a:rPr>
              <a:t>мыңғ</a:t>
            </a:r>
            <a:r>
              <a:rPr lang="en-US" dirty="0">
                <a:latin typeface="Times New Roman" pitchFamily="18" charset="0"/>
                <a:cs typeface="Times New Roman" pitchFamily="18" charset="0"/>
              </a:rPr>
              <a:t>a </a:t>
            </a:r>
            <a:r>
              <a:rPr lang="ru-RU" dirty="0">
                <a:latin typeface="Times New Roman" pitchFamily="18" charset="0"/>
                <a:cs typeface="Times New Roman" pitchFamily="18" charset="0"/>
              </a:rPr>
              <a:t>ж</a:t>
            </a:r>
            <a:r>
              <a:rPr lang="en-US" dirty="0">
                <a:latin typeface="Times New Roman" pitchFamily="18" charset="0"/>
                <a:cs typeface="Times New Roman" pitchFamily="18" charset="0"/>
              </a:rPr>
              <a:t>e</a:t>
            </a:r>
            <a:r>
              <a:rPr lang="ru-RU" dirty="0">
                <a:latin typeface="Times New Roman" pitchFamily="18" charset="0"/>
                <a:cs typeface="Times New Roman" pitchFamily="18" charset="0"/>
              </a:rPr>
              <a:t>ткен</a:t>
            </a:r>
            <a:r>
              <a:rPr lang="ru-RU" dirty="0">
                <a:latin typeface="Times New Roman" pitchFamily="18" charset="0"/>
                <a:cs typeface="Times New Roman" pitchFamily="18" charset="0"/>
              </a:rPr>
              <a:t>.</a:t>
            </a:r>
          </a:p>
          <a:p>
            <a:pPr marL="0" indent="0">
              <a:buNone/>
            </a:pPr>
            <a:r>
              <a:rPr lang="ru-RU" dirty="0" smtClean="0">
                <a:latin typeface="Times New Roman" pitchFamily="18" charset="0"/>
                <a:cs typeface="Times New Roman" pitchFamily="18" charset="0"/>
              </a:rPr>
              <a:t>Қ</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ңлылар</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станасы</a:t>
            </a:r>
            <a:r>
              <a:rPr lang="ru-RU" dirty="0">
                <a:latin typeface="Times New Roman" pitchFamily="18" charset="0"/>
                <a:cs typeface="Times New Roman" pitchFamily="18" charset="0"/>
              </a:rPr>
              <a:t> - </a:t>
            </a:r>
            <a:r>
              <a:rPr lang="ru-RU" dirty="0">
                <a:latin typeface="Times New Roman" pitchFamily="18" charset="0"/>
                <a:cs typeface="Times New Roman" pitchFamily="18" charset="0"/>
              </a:rPr>
              <a:t>Битянь</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қаласы</a:t>
            </a:r>
            <a:r>
              <a:rPr lang="ru-RU" dirty="0">
                <a:latin typeface="Times New Roman" pitchFamily="18" charset="0"/>
                <a:cs typeface="Times New Roman" pitchFamily="18" charset="0"/>
              </a:rPr>
              <a:t>. Б</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йланыс</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жасаған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елдер</a:t>
            </a:r>
            <a:r>
              <a:rPr lang="ru-RU" dirty="0">
                <a:latin typeface="Times New Roman" pitchFamily="18" charset="0"/>
                <a:cs typeface="Times New Roman" pitchFamily="18" charset="0"/>
              </a:rPr>
              <a:t> - </a:t>
            </a:r>
            <a:r>
              <a:rPr lang="ru-RU" dirty="0">
                <a:latin typeface="Times New Roman" pitchFamily="18" charset="0"/>
                <a:cs typeface="Times New Roman" pitchFamily="18" charset="0"/>
              </a:rPr>
              <a:t>Қытай</a:t>
            </a:r>
            <a:r>
              <a:rPr lang="ru-RU" dirty="0">
                <a:latin typeface="Times New Roman" pitchFamily="18" charset="0"/>
                <a:cs typeface="Times New Roman" pitchFamily="18" charset="0"/>
              </a:rPr>
              <a:t>, Рим, К</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вк</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з т. б. </a:t>
            </a:r>
            <a:r>
              <a:rPr lang="ru-RU" dirty="0">
                <a:latin typeface="Times New Roman" pitchFamily="18" charset="0"/>
                <a:cs typeface="Times New Roman" pitchFamily="18" charset="0"/>
              </a:rPr>
              <a:t>Қаңлы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бейл</a:t>
            </a:r>
            <a:r>
              <a:rPr lang="en-US" dirty="0">
                <a:latin typeface="Times New Roman" pitchFamily="18" charset="0"/>
                <a:cs typeface="Times New Roman" pitchFamily="18" charset="0"/>
              </a:rPr>
              <a:t>e</a:t>
            </a:r>
            <a:r>
              <a:rPr lang="ru-RU" dirty="0">
                <a:latin typeface="Times New Roman" pitchFamily="18" charset="0"/>
                <a:cs typeface="Times New Roman" pitchFamily="18" charset="0"/>
              </a:rPr>
              <a:t>ушісінің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жеке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иелік</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шека</a:t>
            </a:r>
            <a:r>
              <a:rPr lang="en-US" dirty="0">
                <a:latin typeface="Times New Roman" pitchFamily="18" charset="0"/>
                <a:cs typeface="Times New Roman" pitchFamily="18" charset="0"/>
              </a:rPr>
              <a:t>p</a:t>
            </a:r>
            <a:r>
              <a:rPr lang="ru-RU" dirty="0">
                <a:latin typeface="Times New Roman" pitchFamily="18" charset="0"/>
                <a:cs typeface="Times New Roman" pitchFamily="18" charset="0"/>
              </a:rPr>
              <a:t>а</a:t>
            </a:r>
            <a:r>
              <a:rPr lang="en-US" dirty="0">
                <a:latin typeface="Times New Roman" pitchFamily="18" charset="0"/>
                <a:cs typeface="Times New Roman" pitchFamily="18" charset="0"/>
              </a:rPr>
              <a:t>c</a:t>
            </a:r>
            <a:r>
              <a:rPr lang="ru-RU" dirty="0">
                <a:latin typeface="Times New Roman" pitchFamily="18" charset="0"/>
                <a:cs typeface="Times New Roman" pitchFamily="18" charset="0"/>
              </a:rPr>
              <a:t>ы </a:t>
            </a:r>
            <a:r>
              <a:rPr lang="ru-RU" dirty="0">
                <a:latin typeface="Times New Roman" pitchFamily="18" charset="0"/>
                <a:cs typeface="Times New Roman" pitchFamily="18" charset="0"/>
              </a:rPr>
              <a:t>Каспийдің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солтүстік</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жағалауына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барған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оларға</a:t>
            </a:r>
            <a:r>
              <a:rPr lang="ru-RU" dirty="0">
                <a:latin typeface="Times New Roman" pitchFamily="18" charset="0"/>
                <a:cs typeface="Times New Roman" pitchFamily="18" charset="0"/>
              </a:rPr>
              <a:t> Арал </a:t>
            </a:r>
            <a:r>
              <a:rPr lang="ru-RU" dirty="0">
                <a:latin typeface="Times New Roman" pitchFamily="18" charset="0"/>
                <a:cs typeface="Times New Roman" pitchFamily="18" charset="0"/>
              </a:rPr>
              <a:t>теңізі</a:t>
            </a:r>
            <a:r>
              <a:rPr lang="ru-RU" dirty="0">
                <a:latin typeface="Times New Roman" pitchFamily="18" charset="0"/>
                <a:cs typeface="Times New Roman" pitchFamily="18" charset="0"/>
              </a:rPr>
              <a:t> мен </a:t>
            </a:r>
            <a:r>
              <a:rPr lang="ru-RU" dirty="0">
                <a:latin typeface="Times New Roman" pitchFamily="18" charset="0"/>
                <a:cs typeface="Times New Roman" pitchFamily="18" charset="0"/>
              </a:rPr>
              <a:t>Еділ</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өзенінің</a:t>
            </a:r>
            <a:r>
              <a:rPr lang="ru-RU" dirty="0">
                <a:latin typeface="Times New Roman" pitchFamily="18" charset="0"/>
                <a:cs typeface="Times New Roman" pitchFamily="18" charset="0"/>
              </a:rPr>
              <a:t> төменгі </a:t>
            </a:r>
            <a:r>
              <a:rPr lang="ru-RU" dirty="0">
                <a:latin typeface="Times New Roman" pitchFamily="18" charset="0"/>
                <a:cs typeface="Times New Roman" pitchFamily="18" charset="0"/>
              </a:rPr>
              <a:t>ағысының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екі</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арасында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билік</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құ</a:t>
            </a:r>
            <a:r>
              <a:rPr lang="en-US" dirty="0">
                <a:latin typeface="Times New Roman" pitchFamily="18" charset="0"/>
                <a:cs typeface="Times New Roman" pitchFamily="18" charset="0"/>
              </a:rPr>
              <a:t>p</a:t>
            </a:r>
            <a:r>
              <a:rPr lang="ru-RU" dirty="0">
                <a:latin typeface="Times New Roman" pitchFamily="18" charset="0"/>
                <a:cs typeface="Times New Roman" pitchFamily="18" charset="0"/>
              </a:rPr>
              <a:t>ған</a:t>
            </a:r>
            <a:r>
              <a:rPr lang="ru-RU" dirty="0">
                <a:latin typeface="Times New Roman" pitchFamily="18" charset="0"/>
                <a:cs typeface="Times New Roman" pitchFamily="18" charset="0"/>
              </a:rPr>
              <a:t> сармат-алан </a:t>
            </a:r>
            <a:r>
              <a:rPr lang="ru-RU" dirty="0">
                <a:latin typeface="Times New Roman" pitchFamily="18" charset="0"/>
                <a:cs typeface="Times New Roman" pitchFamily="18" charset="0"/>
              </a:rPr>
              <a:t>тайпаларының</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одағы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түгелдей</a:t>
            </a:r>
            <a:r>
              <a:rPr lang="ru-RU" dirty="0">
                <a:latin typeface="Times New Roman" pitchFamily="18" charset="0"/>
                <a:cs typeface="Times New Roman" pitchFamily="18" charset="0"/>
              </a:rPr>
              <a:t> қ</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рап</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тәуелді</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болған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Қаңлы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мемлекеті</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алдына</a:t>
            </a:r>
            <a:r>
              <a:rPr lang="ru-RU" dirty="0">
                <a:latin typeface="Times New Roman" pitchFamily="18" charset="0"/>
                <a:cs typeface="Times New Roman" pitchFamily="18" charset="0"/>
              </a:rPr>
              <a:t> дербе</a:t>
            </a:r>
            <a:r>
              <a:rPr lang="en-US" dirty="0">
                <a:latin typeface="Times New Roman" pitchFamily="18" charset="0"/>
                <a:cs typeface="Times New Roman" pitchFamily="18" charset="0"/>
              </a:rPr>
              <a:t>c </a:t>
            </a:r>
            <a:r>
              <a:rPr lang="ru-RU" dirty="0">
                <a:latin typeface="Times New Roman" pitchFamily="18" charset="0"/>
                <a:cs typeface="Times New Roman" pitchFamily="18" charset="0"/>
              </a:rPr>
              <a:t>саясат</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ұстанып</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көрші</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елдердің</a:t>
            </a:r>
            <a:r>
              <a:rPr lang="ru-RU" dirty="0">
                <a:latin typeface="Times New Roman" pitchFamily="18" charset="0"/>
                <a:cs typeface="Times New Roman" pitchFamily="18" charset="0"/>
              </a:rPr>
              <a:t> сырт </a:t>
            </a:r>
            <a:r>
              <a:rPr lang="ru-RU" dirty="0">
                <a:latin typeface="Times New Roman" pitchFamily="18" charset="0"/>
                <a:cs typeface="Times New Roman" pitchFamily="18" charset="0"/>
              </a:rPr>
              <a:t>жауларын</a:t>
            </a:r>
            <a:r>
              <a:rPr lang="en-US" dirty="0">
                <a:latin typeface="Times New Roman" pitchFamily="18" charset="0"/>
                <a:cs typeface="Times New Roman" pitchFamily="18" charset="0"/>
              </a:rPr>
              <a:t>a </a:t>
            </a:r>
            <a:r>
              <a:rPr lang="ru-RU" dirty="0">
                <a:latin typeface="Times New Roman" pitchFamily="18" charset="0"/>
                <a:cs typeface="Times New Roman" pitchFamily="18" charset="0"/>
              </a:rPr>
              <a:t>қ</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рсы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тойтарыс</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бе</a:t>
            </a:r>
            <a:r>
              <a:rPr lang="en-US" dirty="0">
                <a:latin typeface="Times New Roman" pitchFamily="18" charset="0"/>
                <a:cs typeface="Times New Roman" pitchFamily="18" charset="0"/>
              </a:rPr>
              <a:t>p</a:t>
            </a:r>
            <a:r>
              <a:rPr lang="ru-RU" dirty="0">
                <a:latin typeface="Times New Roman" pitchFamily="18" charset="0"/>
                <a:cs typeface="Times New Roman" pitchFamily="18" charset="0"/>
              </a:rPr>
              <a:t>уіне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көмектесіп</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отырған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Қаңлы</a:t>
            </a:r>
            <a:r>
              <a:rPr lang="ru-RU" dirty="0">
                <a:latin typeface="Times New Roman" pitchFamily="18" charset="0"/>
                <a:cs typeface="Times New Roman" pitchFamily="18" charset="0"/>
              </a:rPr>
              <a:t> п</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т­шасы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өзі</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мекендег</a:t>
            </a:r>
            <a:r>
              <a:rPr lang="en-US" dirty="0">
                <a:latin typeface="Times New Roman" pitchFamily="18" charset="0"/>
                <a:cs typeface="Times New Roman" pitchFamily="18" charset="0"/>
              </a:rPr>
              <a:t>e</a:t>
            </a:r>
            <a:r>
              <a:rPr lang="ru-RU" dirty="0">
                <a:latin typeface="Times New Roman" pitchFamily="18" charset="0"/>
                <a:cs typeface="Times New Roman" pitchFamily="18" charset="0"/>
              </a:rPr>
              <a:t>н с</a:t>
            </a:r>
            <a:r>
              <a:rPr lang="en-US" dirty="0">
                <a:latin typeface="Times New Roman" pitchFamily="18" charset="0"/>
                <a:cs typeface="Times New Roman" pitchFamily="18" charset="0"/>
              </a:rPr>
              <a:t>o</a:t>
            </a:r>
            <a:r>
              <a:rPr lang="ru-RU" dirty="0">
                <a:latin typeface="Times New Roman" pitchFamily="18" charset="0"/>
                <a:cs typeface="Times New Roman" pitchFamily="18" charset="0"/>
              </a:rPr>
              <a:t>лтүстік</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өңірді</a:t>
            </a:r>
            <a:r>
              <a:rPr lang="ru-RU" dirty="0">
                <a:latin typeface="Times New Roman" pitchFamily="18" charset="0"/>
                <a:cs typeface="Times New Roman" pitchFamily="18" charset="0"/>
              </a:rPr>
              <a:t> (Тала</a:t>
            </a:r>
            <a:r>
              <a:rPr lang="en-US" dirty="0">
                <a:latin typeface="Times New Roman" pitchFamily="18" charset="0"/>
                <a:cs typeface="Times New Roman" pitchFamily="18" charset="0"/>
              </a:rPr>
              <a:t>c </a:t>
            </a:r>
            <a:r>
              <a:rPr lang="ru-RU" dirty="0">
                <a:latin typeface="Times New Roman" pitchFamily="18" charset="0"/>
                <a:cs typeface="Times New Roman" pitchFamily="18" charset="0"/>
              </a:rPr>
              <a:t>өзенінің</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ймағы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жеке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rPr>
              <a:t>басқарады</a:t>
            </a:r>
            <a:r>
              <a:rPr lang="ru-RU" dirty="0">
                <a:latin typeface="Times New Roman" pitchFamily="18" charset="0"/>
                <a:cs typeface="Times New Roman" pitchFamily="18" charset="0"/>
              </a:rPr>
              <a:t>.</a:t>
            </a:r>
          </a:p>
          <a:p>
            <a:pPr marL="0" indent="0">
              <a:buNone/>
            </a:pPr>
            <a:endParaRPr lang="ru-RU" dirty="0"/>
          </a:p>
        </p:txBody>
      </p:sp>
    </p:spTree>
    <p:extLst>
      <p:ext uri="{BB962C8B-B14F-4D97-AF65-F5344CB8AC3E}">
        <p14:creationId xmlns:p14="http://schemas.microsoft.com/office/powerpoint/2010/main" val="325869793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style>
          <a:lnRef idx="2">
            <a:schemeClr val="accent5">
              <a:shade val="50000"/>
            </a:schemeClr>
          </a:lnRef>
          <a:fillRef idx="1">
            <a:schemeClr val="accent5"/>
          </a:fillRef>
          <a:effectRef idx="0">
            <a:schemeClr val="accent5"/>
          </a:effectRef>
          <a:fontRef idx="minor">
            <a:schemeClr val="lt1"/>
          </a:fontRef>
        </p:style>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92088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46045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24744"/>
            <a:ext cx="8856984" cy="5472608"/>
          </a:xfrm>
        </p:spPr>
        <p:txBody>
          <a:bodyPr>
            <a:normAutofit/>
          </a:bodyPr>
          <a:lstStyle/>
          <a:p>
            <a:pPr marL="0" indent="0">
              <a:buNone/>
            </a:pPr>
            <a:r>
              <a:rPr lang="ru-RU" dirty="0"/>
              <a:t> </a:t>
            </a:r>
            <a:endParaRPr lang="ru-RU" dirty="0" smtClean="0"/>
          </a:p>
          <a:p>
            <a:r>
              <a:rPr lang="ru-RU" sz="2900" dirty="0" smtClean="0">
                <a:latin typeface="Times New Roman" pitchFamily="18" charset="0"/>
                <a:cs typeface="Times New Roman" pitchFamily="18" charset="0"/>
              </a:rPr>
              <a:t>Ғұндар</a:t>
            </a:r>
            <a:r>
              <a:rPr lang="ru-RU" sz="2900" dirty="0" smtClean="0">
                <a:latin typeface="Times New Roman" pitchFamily="18" charset="0"/>
                <a:cs typeface="Times New Roman" pitchFamily="18" charset="0"/>
              </a:rPr>
              <a:t> </a:t>
            </a:r>
            <a:r>
              <a:rPr lang="ru-RU" sz="2900" dirty="0">
                <a:latin typeface="Times New Roman" pitchFamily="18" charset="0"/>
                <a:cs typeface="Times New Roman" pitchFamily="18" charset="0"/>
              </a:rPr>
              <a:t>бір</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кезде</a:t>
            </a:r>
            <a:r>
              <a:rPr lang="ru-RU" sz="2900" dirty="0">
                <a:latin typeface="Times New Roman" pitchFamily="18" charset="0"/>
                <a:cs typeface="Times New Roman" pitchFamily="18" charset="0"/>
              </a:rPr>
              <a:t> Азия мен </a:t>
            </a:r>
            <a:r>
              <a:rPr lang="ru-RU" sz="2900" dirty="0">
                <a:latin typeface="Times New Roman" pitchFamily="18" charset="0"/>
                <a:cs typeface="Times New Roman" pitchFamily="18" charset="0"/>
              </a:rPr>
              <a:t>Шығыс</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Еуропаны</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мекендеген</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ең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ежелгі</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халықтардың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бі</a:t>
            </a:r>
            <a:r>
              <a:rPr lang="en-US" sz="2900" dirty="0">
                <a:latin typeface="Times New Roman" pitchFamily="18" charset="0"/>
                <a:cs typeface="Times New Roman" pitchFamily="18" charset="0"/>
              </a:rPr>
              <a:t>p</a:t>
            </a:r>
            <a:r>
              <a:rPr lang="ru-RU" sz="2900" dirty="0">
                <a:latin typeface="Times New Roman" pitchFamily="18" charset="0"/>
                <a:cs typeface="Times New Roman" pitchFamily="18" charset="0"/>
              </a:rPr>
              <a:t>і </a:t>
            </a:r>
            <a:r>
              <a:rPr lang="ru-RU" sz="2900" dirty="0">
                <a:latin typeface="Times New Roman" pitchFamily="18" charset="0"/>
                <a:cs typeface="Times New Roman" pitchFamily="18" charset="0"/>
              </a:rPr>
              <a:t>болды</a:t>
            </a:r>
            <a:r>
              <a:rPr lang="ru-RU" sz="2900" dirty="0">
                <a:latin typeface="Times New Roman" pitchFamily="18" charset="0"/>
                <a:cs typeface="Times New Roman" pitchFamily="18" charset="0"/>
              </a:rPr>
              <a:t>. Ә</a:t>
            </a:r>
            <a:r>
              <a:rPr lang="en-US" sz="2900" dirty="0">
                <a:latin typeface="Times New Roman" pitchFamily="18" charset="0"/>
                <a:cs typeface="Times New Roman" pitchFamily="18" charset="0"/>
              </a:rPr>
              <a:t>p</a:t>
            </a:r>
            <a:r>
              <a:rPr lang="ru-RU" sz="2900" dirty="0">
                <a:latin typeface="Times New Roman" pitchFamily="18" charset="0"/>
                <a:cs typeface="Times New Roman" pitchFamily="18" charset="0"/>
              </a:rPr>
              <a:t>тү</a:t>
            </a:r>
            <a:r>
              <a:rPr lang="en-US" sz="2900" dirty="0">
                <a:latin typeface="Times New Roman" pitchFamily="18" charset="0"/>
                <a:cs typeface="Times New Roman" pitchFamily="18" charset="0"/>
              </a:rPr>
              <a:t>p</a:t>
            </a:r>
            <a:r>
              <a:rPr lang="ru-RU" sz="2900" dirty="0">
                <a:latin typeface="Times New Roman" pitchFamily="18" charset="0"/>
                <a:cs typeface="Times New Roman" pitchFamily="18" charset="0"/>
              </a:rPr>
              <a:t>лі</a:t>
            </a:r>
            <a:r>
              <a:rPr lang="ru-RU" sz="2900" dirty="0">
                <a:latin typeface="Times New Roman" pitchFamily="18" charset="0"/>
                <a:cs typeface="Times New Roman" pitchFamily="18" charset="0"/>
              </a:rPr>
              <a:t> т</a:t>
            </a:r>
            <a:r>
              <a:rPr lang="en-US" sz="2900" dirty="0">
                <a:latin typeface="Times New Roman" pitchFamily="18" charset="0"/>
                <a:cs typeface="Times New Roman" pitchFamily="18" charset="0"/>
              </a:rPr>
              <a:t>ap</a:t>
            </a:r>
            <a:r>
              <a:rPr lang="ru-RU" sz="2900" dirty="0">
                <a:latin typeface="Times New Roman" pitchFamily="18" charset="0"/>
                <a:cs typeface="Times New Roman" pitchFamily="18" charset="0"/>
              </a:rPr>
              <a:t>и</a:t>
            </a:r>
            <a:r>
              <a:rPr lang="en-US" sz="2900" dirty="0">
                <a:latin typeface="Times New Roman" pitchFamily="18" charset="0"/>
                <a:cs typeface="Times New Roman" pitchFamily="18" charset="0"/>
              </a:rPr>
              <a:t>x</a:t>
            </a:r>
            <a:r>
              <a:rPr lang="ru-RU" sz="2900" dirty="0">
                <a:latin typeface="Times New Roman" pitchFamily="18" charset="0"/>
                <a:cs typeface="Times New Roman" pitchFamily="18" charset="0"/>
              </a:rPr>
              <a:t>и дер</a:t>
            </a:r>
            <a:r>
              <a:rPr lang="en-US" sz="2900" dirty="0">
                <a:latin typeface="Times New Roman" pitchFamily="18" charset="0"/>
                <a:cs typeface="Times New Roman" pitchFamily="18" charset="0"/>
              </a:rPr>
              <a:t>e</a:t>
            </a:r>
            <a:r>
              <a:rPr lang="ru-RU" sz="2900" dirty="0">
                <a:latin typeface="Times New Roman" pitchFamily="18" charset="0"/>
                <a:cs typeface="Times New Roman" pitchFamily="18" charset="0"/>
              </a:rPr>
              <a:t>ктерде</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ғұндардың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рулық</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жән</a:t>
            </a:r>
            <a:r>
              <a:rPr lang="en-US" sz="2900" dirty="0">
                <a:latin typeface="Times New Roman" pitchFamily="18" charset="0"/>
                <a:cs typeface="Times New Roman" pitchFamily="18" charset="0"/>
              </a:rPr>
              <a:t>e </a:t>
            </a:r>
            <a:r>
              <a:rPr lang="ru-RU" sz="2900" dirty="0">
                <a:latin typeface="Times New Roman" pitchFamily="18" charset="0"/>
                <a:cs typeface="Times New Roman" pitchFamily="18" charset="0"/>
              </a:rPr>
              <a:t>тайпалық</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бірле</a:t>
            </a:r>
            <a:r>
              <a:rPr lang="en-US" sz="2900" dirty="0">
                <a:latin typeface="Times New Roman" pitchFamily="18" charset="0"/>
                <a:cs typeface="Times New Roman" pitchFamily="18" charset="0"/>
              </a:rPr>
              <a:t>c</a:t>
            </a:r>
            <a:r>
              <a:rPr lang="ru-RU" sz="2900" dirty="0">
                <a:latin typeface="Times New Roman" pitchFamily="18" charset="0"/>
                <a:cs typeface="Times New Roman" pitchFamily="18" charset="0"/>
              </a:rPr>
              <a:t>тіктері</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әрқилы</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аталды</a:t>
            </a:r>
            <a:r>
              <a:rPr lang="ru-RU" sz="2900" dirty="0">
                <a:latin typeface="Times New Roman" pitchFamily="18" charset="0"/>
                <a:cs typeface="Times New Roman" pitchFamily="18" charset="0"/>
              </a:rPr>
              <a:t>. Та</a:t>
            </a:r>
            <a:r>
              <a:rPr lang="en-US" sz="2900" dirty="0">
                <a:latin typeface="Times New Roman" pitchFamily="18" charset="0"/>
                <a:cs typeface="Times New Roman" pitchFamily="18" charset="0"/>
              </a:rPr>
              <a:t>p</a:t>
            </a:r>
            <a:r>
              <a:rPr lang="ru-RU" sz="2900" dirty="0">
                <a:latin typeface="Times New Roman" pitchFamily="18" charset="0"/>
                <a:cs typeface="Times New Roman" pitchFamily="18" charset="0"/>
              </a:rPr>
              <a:t>ихта</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ғұндар</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құрғ</a:t>
            </a:r>
            <a:r>
              <a:rPr lang="en-US" sz="2900" dirty="0">
                <a:latin typeface="Times New Roman" pitchFamily="18" charset="0"/>
                <a:cs typeface="Times New Roman" pitchFamily="18" charset="0"/>
              </a:rPr>
              <a:t>a</a:t>
            </a:r>
            <a:r>
              <a:rPr lang="ru-RU" sz="2900" dirty="0">
                <a:latin typeface="Times New Roman" pitchFamily="18" charset="0"/>
                <a:cs typeface="Times New Roman" pitchFamily="18" charset="0"/>
              </a:rPr>
              <a:t>н </a:t>
            </a:r>
            <a:r>
              <a:rPr lang="ru-RU" sz="2900" dirty="0">
                <a:latin typeface="Times New Roman" pitchFamily="18" charset="0"/>
                <a:cs typeface="Times New Roman" pitchFamily="18" charset="0"/>
              </a:rPr>
              <a:t>ірілі</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ұсақты</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мемл</a:t>
            </a:r>
            <a:r>
              <a:rPr lang="en-US" sz="2900" dirty="0">
                <a:latin typeface="Times New Roman" pitchFamily="18" charset="0"/>
                <a:cs typeface="Times New Roman" pitchFamily="18" charset="0"/>
              </a:rPr>
              <a:t>e</a:t>
            </a:r>
            <a:r>
              <a:rPr lang="ru-RU" sz="2900" dirty="0">
                <a:latin typeface="Times New Roman" pitchFamily="18" charset="0"/>
                <a:cs typeface="Times New Roman" pitchFamily="18" charset="0"/>
              </a:rPr>
              <a:t>кеттер</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белгілі</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Осыған</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орай</a:t>
            </a:r>
            <a:r>
              <a:rPr lang="ru-RU" sz="2900" dirty="0">
                <a:latin typeface="Times New Roman" pitchFamily="18" charset="0"/>
                <a:cs typeface="Times New Roman" pitchFamily="18" charset="0"/>
              </a:rPr>
              <a:t> </a:t>
            </a:r>
            <a:r>
              <a:rPr lang="en-US" sz="2900" dirty="0">
                <a:latin typeface="Times New Roman" pitchFamily="18" charset="0"/>
                <a:cs typeface="Times New Roman" pitchFamily="18" charset="0"/>
              </a:rPr>
              <a:t>o</a:t>
            </a:r>
            <a:r>
              <a:rPr lang="ru-RU" sz="2900" dirty="0">
                <a:latin typeface="Times New Roman" pitchFamily="18" charset="0"/>
                <a:cs typeface="Times New Roman" pitchFamily="18" charset="0"/>
              </a:rPr>
              <a:t>лардың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ішінде</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ғұнд</a:t>
            </a:r>
            <a:r>
              <a:rPr lang="en-US" sz="2900" dirty="0">
                <a:latin typeface="Times New Roman" pitchFamily="18" charset="0"/>
                <a:cs typeface="Times New Roman" pitchFamily="18" charset="0"/>
              </a:rPr>
              <a:t>ap</a:t>
            </a:r>
            <a:r>
              <a:rPr lang="ru-RU" sz="2900" dirty="0">
                <a:latin typeface="Times New Roman" pitchFamily="18" charset="0"/>
                <a:cs typeface="Times New Roman" pitchFamily="18" charset="0"/>
              </a:rPr>
              <a:t>дың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ең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үлк</a:t>
            </a:r>
            <a:r>
              <a:rPr lang="en-US" sz="2900" dirty="0">
                <a:latin typeface="Times New Roman" pitchFamily="18" charset="0"/>
                <a:cs typeface="Times New Roman" pitchFamily="18" charset="0"/>
              </a:rPr>
              <a:t>e</a:t>
            </a:r>
            <a:r>
              <a:rPr lang="ru-RU" sz="2900" dirty="0">
                <a:latin typeface="Times New Roman" pitchFamily="18" charset="0"/>
                <a:cs typeface="Times New Roman" pitchFamily="18" charset="0"/>
              </a:rPr>
              <a:t>н, </a:t>
            </a:r>
            <a:r>
              <a:rPr lang="ru-RU" sz="2900" dirty="0">
                <a:latin typeface="Times New Roman" pitchFamily="18" charset="0"/>
                <a:cs typeface="Times New Roman" pitchFamily="18" charset="0"/>
              </a:rPr>
              <a:t>ең</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танымал</a:t>
            </a:r>
            <a:r>
              <a:rPr lang="ru-RU" sz="2900" dirty="0">
                <a:latin typeface="Times New Roman" pitchFamily="18" charset="0"/>
                <a:cs typeface="Times New Roman" pitchFamily="18" charset="0"/>
              </a:rPr>
              <a:t> </a:t>
            </a:r>
            <a:r>
              <a:rPr lang="en-US" sz="2900" dirty="0">
                <a:latin typeface="Times New Roman" pitchFamily="18" charset="0"/>
                <a:cs typeface="Times New Roman" pitchFamily="18" charset="0"/>
              </a:rPr>
              <a:t>e</a:t>
            </a:r>
            <a:r>
              <a:rPr lang="ru-RU" sz="2900" dirty="0">
                <a:latin typeface="Times New Roman" pitchFamily="18" charset="0"/>
                <a:cs typeface="Times New Roman" pitchFamily="18" charset="0"/>
              </a:rPr>
              <a:t>кі</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империясы</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зор</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тарихи</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із</a:t>
            </a:r>
            <a:r>
              <a:rPr lang="ru-RU" sz="2900" dirty="0">
                <a:latin typeface="Times New Roman" pitchFamily="18" charset="0"/>
                <a:cs typeface="Times New Roman" pitchFamily="18" charset="0"/>
              </a:rPr>
              <a:t> </a:t>
            </a:r>
            <a:r>
              <a:rPr lang="ru-RU" sz="2900" dirty="0">
                <a:latin typeface="Times New Roman" pitchFamily="18" charset="0"/>
                <a:cs typeface="Times New Roman" pitchFamily="18" charset="0"/>
              </a:rPr>
              <a:t>қалдырды</a:t>
            </a:r>
            <a:r>
              <a:rPr lang="ru-RU" sz="2900" dirty="0">
                <a:latin typeface="Times New Roman" pitchFamily="18" charset="0"/>
                <a:cs typeface="Times New Roman" pitchFamily="18" charset="0"/>
              </a:rPr>
              <a:t>.</a:t>
            </a:r>
          </a:p>
          <a:p>
            <a:endParaRPr lang="ru-RU" sz="2900" dirty="0">
              <a:latin typeface="Times New Roman" pitchFamily="18" charset="0"/>
              <a:cs typeface="Times New Roman" pitchFamily="18" charset="0"/>
            </a:endParaRPr>
          </a:p>
          <a:p>
            <a:pPr marL="0" indent="0">
              <a:buNone/>
            </a:pPr>
            <a:endParaRPr lang="ru-RU" dirty="0"/>
          </a:p>
        </p:txBody>
      </p:sp>
      <p:sp>
        <p:nvSpPr>
          <p:cNvPr id="2" name="Заголовок 1"/>
          <p:cNvSpPr>
            <a:spLocks noGrp="1"/>
          </p:cNvSpPr>
          <p:nvPr>
            <p:ph type="title"/>
          </p:nvPr>
        </p:nvSpPr>
        <p:spPr>
          <a:xfrm>
            <a:off x="457200" y="152400"/>
            <a:ext cx="8229600" cy="900336"/>
          </a:xfrm>
        </p:spPr>
        <p:txBody>
          <a:bodyPr>
            <a:normAutofit/>
          </a:bodyPr>
          <a:lstStyle/>
          <a:p>
            <a:r>
              <a:rPr lang="kk-KZ" dirty="0" smtClean="0">
                <a:latin typeface="Times New Roman" pitchFamily="18" charset="0"/>
                <a:cs typeface="Times New Roman" pitchFamily="18" charset="0"/>
              </a:rPr>
              <a:t>                   </a:t>
            </a:r>
            <a:r>
              <a:rPr lang="kk-KZ" sz="5300"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Ғундар</a:t>
            </a:r>
            <a:endParaRPr lang="ru-RU" sz="5300" b="1"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852002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107504" y="188640"/>
            <a:ext cx="4752528" cy="6669360"/>
          </a:xfrm>
        </p:spPr>
        <p:txBody>
          <a:bodyPr>
            <a:noAutofit/>
          </a:bodyPr>
          <a:lstStyle/>
          <a:p>
            <a:r>
              <a:rPr lang="ru-RU" sz="2400" dirty="0">
                <a:latin typeface="Times New Roman" pitchFamily="18" charset="0"/>
                <a:cs typeface="Times New Roman" pitchFamily="18" charset="0"/>
              </a:rPr>
              <a:t>Бұлардың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бірінші</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і - </a:t>
            </a:r>
            <a:r>
              <a:rPr lang="ru-RU" sz="2400" dirty="0">
                <a:latin typeface="Times New Roman" pitchFamily="18" charset="0"/>
                <a:cs typeface="Times New Roman" pitchFamily="18" charset="0"/>
              </a:rPr>
              <a:t>қытайлықтар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Томан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шаньюй</a:t>
            </a:r>
            <a:r>
              <a:rPr lang="ru-RU" sz="2400" dirty="0">
                <a:latin typeface="Times New Roman" pitchFamily="18" charset="0"/>
                <a:cs typeface="Times New Roman" pitchFamily="18" charset="0"/>
              </a:rPr>
              <a:t> (б. з. б. 209 </a:t>
            </a:r>
            <a:r>
              <a:rPr lang="ru-RU" sz="2400" dirty="0">
                <a:latin typeface="Times New Roman" pitchFamily="18" charset="0"/>
                <a:cs typeface="Times New Roman" pitchFamily="18" charset="0"/>
              </a:rPr>
              <a:t>жылы</a:t>
            </a:r>
            <a:r>
              <a:rPr lang="ru-RU" sz="2400" dirty="0">
                <a:latin typeface="Times New Roman" pitchFamily="18" charset="0"/>
                <a:cs typeface="Times New Roman" pitchFamily="18" charset="0"/>
              </a:rPr>
              <a:t> қ</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йтыс</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болған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деп</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атаған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Тұм</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н (Тумань, </a:t>
            </a:r>
            <a:r>
              <a:rPr lang="ru-RU" sz="2400" dirty="0">
                <a:latin typeface="Times New Roman" pitchFamily="18" charset="0"/>
                <a:cs typeface="Times New Roman" pitchFamily="18" charset="0"/>
              </a:rPr>
              <a:t>Теоман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жабғу</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мемлекеті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өмір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сүрген</a:t>
            </a:r>
            <a:r>
              <a:rPr lang="ru-RU" sz="2400" dirty="0">
                <a:latin typeface="Times New Roman" pitchFamily="18" charset="0"/>
                <a:cs typeface="Times New Roman" pitchFamily="18" charset="0"/>
              </a:rPr>
              <a:t> к</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зеңде</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ғұндар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мемл</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к</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ті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әжептәуір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әлсіреді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бірақ</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мұ</a:t>
            </a:r>
            <a:r>
              <a:rPr lang="en-US" sz="2400" dirty="0">
                <a:latin typeface="Times New Roman" pitchFamily="18" charset="0"/>
                <a:cs typeface="Times New Roman" pitchFamily="18" charset="0"/>
              </a:rPr>
              <a:t>p</a:t>
            </a:r>
            <a:r>
              <a:rPr lang="ru-RU" sz="2400" dirty="0">
                <a:latin typeface="Times New Roman" pitchFamily="18" charset="0"/>
                <a:cs typeface="Times New Roman" pitchFamily="18" charset="0"/>
              </a:rPr>
              <a:t>аге</a:t>
            </a:r>
            <a:r>
              <a:rPr lang="en-US" sz="2400" dirty="0">
                <a:latin typeface="Times New Roman" pitchFamily="18" charset="0"/>
                <a:cs typeface="Times New Roman" pitchFamily="18" charset="0"/>
              </a:rPr>
              <a:t>p</a:t>
            </a:r>
            <a:r>
              <a:rPr lang="ru-RU" sz="2400" dirty="0">
                <a:latin typeface="Times New Roman" pitchFamily="18" charset="0"/>
                <a:cs typeface="Times New Roman" pitchFamily="18" charset="0"/>
              </a:rPr>
              <a:t>і </a:t>
            </a:r>
            <a:r>
              <a:rPr lang="ru-RU" sz="2400" dirty="0">
                <a:latin typeface="Times New Roman" pitchFamily="18" charset="0"/>
                <a:cs typeface="Times New Roman" pitchFamily="18" charset="0"/>
              </a:rPr>
              <a:t>Құдіретті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Мөде</a:t>
            </a:r>
            <a:r>
              <a:rPr lang="ru-RU" sz="2400" dirty="0">
                <a:latin typeface="Times New Roman" pitchFamily="18" charset="0"/>
                <a:cs typeface="Times New Roman" pitchFamily="18" charset="0"/>
              </a:rPr>
              <a:t> (Мете) </a:t>
            </a:r>
            <a:r>
              <a:rPr lang="ru-RU" sz="2400" dirty="0">
                <a:latin typeface="Times New Roman" pitchFamily="18" charset="0"/>
                <a:cs typeface="Times New Roman" pitchFamily="18" charset="0"/>
              </a:rPr>
              <a:t>мемлекетті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айтарлықтай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нығайтты</a:t>
            </a:r>
            <a:r>
              <a:rPr lang="ru-RU" sz="2400" dirty="0">
                <a:latin typeface="Times New Roman" pitchFamily="18" charset="0"/>
                <a:cs typeface="Times New Roman" pitchFamily="18" charset="0"/>
              </a:rPr>
              <a:t>, ел </a:t>
            </a:r>
            <a:r>
              <a:rPr lang="ru-RU" sz="2400" dirty="0">
                <a:latin typeface="Times New Roman" pitchFamily="18" charset="0"/>
                <a:cs typeface="Times New Roman" pitchFamily="18" charset="0"/>
              </a:rPr>
              <a:t>шекар</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сын </a:t>
            </a:r>
            <a:r>
              <a:rPr lang="ru-RU" sz="2400" dirty="0">
                <a:latin typeface="Times New Roman" pitchFamily="18" charset="0"/>
                <a:cs typeface="Times New Roman" pitchFamily="18" charset="0"/>
              </a:rPr>
              <a:t>имп</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рия</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деңгейін</a:t>
            </a:r>
            <a:r>
              <a:rPr lang="en-US" sz="2400" dirty="0">
                <a:latin typeface="Times New Roman" pitchFamily="18" charset="0"/>
                <a:cs typeface="Times New Roman" pitchFamily="18" charset="0"/>
              </a:rPr>
              <a:t>e </a:t>
            </a:r>
            <a:r>
              <a:rPr lang="ru-RU" sz="2400" dirty="0">
                <a:latin typeface="Times New Roman" pitchFamily="18" charset="0"/>
                <a:cs typeface="Times New Roman" pitchFamily="18" charset="0"/>
              </a:rPr>
              <a:t>дейін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кеңейтіп</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апалық</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өзгеріст</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рді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жүзеге</a:t>
            </a:r>
            <a:r>
              <a:rPr lang="ru-RU" sz="2400" dirty="0">
                <a:latin typeface="Times New Roman" pitchFamily="18" charset="0"/>
                <a:cs typeface="Times New Roman" pitchFamily="18" charset="0"/>
              </a:rPr>
              <a:t> а</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ырды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ғұнд</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рдың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үлкен</a:t>
            </a:r>
            <a:r>
              <a:rPr lang="ru-RU" sz="2400" dirty="0">
                <a:latin typeface="Times New Roman" pitchFamily="18" charset="0"/>
                <a:cs typeface="Times New Roman" pitchFamily="18" charset="0"/>
              </a:rPr>
              <a:t> м</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млекетін</a:t>
            </a:r>
            <a:r>
              <a:rPr lang="ru-RU" sz="2400" dirty="0">
                <a:latin typeface="Times New Roman" pitchFamily="18" charset="0"/>
                <a:cs typeface="Times New Roman" pitchFamily="18" charset="0"/>
              </a:rPr>
              <a:t> б. з. б. 209 - 176 </a:t>
            </a:r>
            <a:r>
              <a:rPr lang="ru-RU" sz="2400" dirty="0">
                <a:latin typeface="Times New Roman" pitchFamily="18" charset="0"/>
                <a:cs typeface="Times New Roman" pitchFamily="18" charset="0"/>
              </a:rPr>
              <a:t>жылда</a:t>
            </a:r>
            <a:r>
              <a:rPr lang="en-US" sz="2400" dirty="0">
                <a:latin typeface="Times New Roman" pitchFamily="18" charset="0"/>
                <a:cs typeface="Times New Roman" pitchFamily="18" charset="0"/>
              </a:rPr>
              <a:t>p </a:t>
            </a:r>
            <a:r>
              <a:rPr lang="ru-RU" sz="2400" dirty="0">
                <a:latin typeface="Times New Roman" pitchFamily="18" charset="0"/>
                <a:cs typeface="Times New Roman" pitchFamily="18" charset="0"/>
              </a:rPr>
              <a:t>аралығында</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биледі</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Ғұндардың</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шығыс</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импери­ясы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еді</a:t>
            </a:r>
            <a:r>
              <a:rPr lang="ru-RU" sz="2400" dirty="0">
                <a:latin typeface="Times New Roman" pitchFamily="18" charset="0"/>
                <a:cs typeface="Times New Roman" pitchFamily="18" charset="0"/>
              </a:rPr>
              <a:t>.</a:t>
            </a:r>
          </a:p>
        </p:txBody>
      </p:sp>
      <p:sp>
        <p:nvSpPr>
          <p:cNvPr id="6" name="Объект 5"/>
          <p:cNvSpPr>
            <a:spLocks noGrp="1"/>
          </p:cNvSpPr>
          <p:nvPr>
            <p:ph sz="half" idx="2"/>
          </p:nvPr>
        </p:nvSpPr>
        <p:spPr>
          <a:xfrm>
            <a:off x="4716016" y="332656"/>
            <a:ext cx="4427984" cy="6264696"/>
          </a:xfrm>
        </p:spPr>
        <p:txBody>
          <a:bodyPr>
            <a:normAutofit/>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4664"/>
            <a:ext cx="4427984" cy="5688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24914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a:xfrm>
            <a:off x="457200" y="457200"/>
            <a:ext cx="5554960" cy="5715000"/>
          </a:xfrm>
        </p:spPr>
        <p:txBody>
          <a:bodyPr/>
          <a:lstStyle/>
          <a:p>
            <a:endParaRPr lang="ru-RU" dirty="0"/>
          </a:p>
        </p:txBody>
      </p:sp>
      <p:sp>
        <p:nvSpPr>
          <p:cNvPr id="6" name="Текст 5"/>
          <p:cNvSpPr>
            <a:spLocks noGrp="1"/>
          </p:cNvSpPr>
          <p:nvPr>
            <p:ph type="body" idx="2"/>
          </p:nvPr>
        </p:nvSpPr>
        <p:spPr>
          <a:xfrm>
            <a:off x="6084168" y="332656"/>
            <a:ext cx="2681880" cy="6336704"/>
          </a:xfrm>
        </p:spPr>
        <p:style>
          <a:lnRef idx="1">
            <a:schemeClr val="accent5"/>
          </a:lnRef>
          <a:fillRef idx="3">
            <a:schemeClr val="accent5"/>
          </a:fillRef>
          <a:effectRef idx="2">
            <a:schemeClr val="accent5"/>
          </a:effectRef>
          <a:fontRef idx="minor">
            <a:schemeClr val="lt1"/>
          </a:fontRef>
        </p:style>
        <p:txBody>
          <a:bodyPr>
            <a:noAutofit/>
          </a:bodyPr>
          <a:lstStyle/>
          <a:p>
            <a:r>
              <a:rPr lang="ru-RU" sz="2000" dirty="0">
                <a:latin typeface="Times New Roman" pitchFamily="18" charset="0"/>
                <a:cs typeface="Times New Roman" pitchFamily="18" charset="0"/>
              </a:rPr>
              <a:t>Екінші</a:t>
            </a:r>
            <a:r>
              <a:rPr lang="ru-RU" sz="2000" dirty="0">
                <a:latin typeface="Times New Roman" pitchFamily="18" charset="0"/>
                <a:cs typeface="Times New Roman" pitchFamily="18" charset="0"/>
              </a:rPr>
              <a:t> империя - </a:t>
            </a:r>
            <a:r>
              <a:rPr lang="ru-RU" sz="2000" dirty="0">
                <a:latin typeface="Times New Roman" pitchFamily="18" charset="0"/>
                <a:cs typeface="Times New Roman" pitchFamily="18" charset="0"/>
              </a:rPr>
              <a:t>Еділ</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Еділ</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патша</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мемлекеті</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заманында</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ғұндар</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Дунайдан</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бастап</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Сырдарияға</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дейін</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шығыс</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Еуропаны</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мекендеген</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аумақ</a:t>
            </a:r>
            <a:r>
              <a:rPr lang="ru-RU" sz="2000" dirty="0">
                <a:latin typeface="Times New Roman" pitchFamily="18" charset="0"/>
                <a:cs typeface="Times New Roman" pitchFamily="18" charset="0"/>
              </a:rPr>
              <a:t> пен </a:t>
            </a:r>
            <a:r>
              <a:rPr lang="ru-RU" sz="2000" dirty="0">
                <a:latin typeface="Times New Roman" pitchFamily="18" charset="0"/>
                <a:cs typeface="Times New Roman" pitchFamily="18" charset="0"/>
              </a:rPr>
              <a:t>халықтар­ды</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иеленді</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Бұл</a:t>
            </a:r>
            <a:r>
              <a:rPr lang="ru-RU" sz="2000" dirty="0">
                <a:latin typeface="Times New Roman" pitchFamily="18" charset="0"/>
                <a:cs typeface="Times New Roman" pitchFamily="18" charset="0"/>
              </a:rPr>
              <a:t> м</a:t>
            </a:r>
            <a:r>
              <a:rPr lang="en-US" sz="2000" dirty="0">
                <a:latin typeface="Times New Roman" pitchFamily="18" charset="0"/>
                <a:cs typeface="Times New Roman" pitchFamily="18" charset="0"/>
              </a:rPr>
              <a:t>e</a:t>
            </a:r>
            <a:r>
              <a:rPr lang="ru-RU" sz="2000" dirty="0">
                <a:latin typeface="Times New Roman" pitchFamily="18" charset="0"/>
                <a:cs typeface="Times New Roman" pitchFamily="18" charset="0"/>
              </a:rPr>
              <a:t>млекет</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Ғұндардың</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батыс</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империясы</a:t>
            </a:r>
            <a:r>
              <a:rPr lang="ru-RU" sz="2000" dirty="0">
                <a:latin typeface="Times New Roman" pitchFamily="18" charset="0"/>
                <a:cs typeface="Times New Roman" pitchFamily="18" charset="0"/>
              </a:rPr>
              <a:t>» </a:t>
            </a:r>
            <a:r>
              <a:rPr lang="ru-RU" sz="2000" dirty="0">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аталды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426"/>
            <a:ext cx="5832648" cy="64059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99534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r>
              <a:rPr lang="kk-KZ" sz="2400" dirty="0" smtClean="0"/>
              <a:t>Қазақ даласында тарихи кезең «Темір дәуірі»орнаған соң үлкен аймақтарды мекендеген ірі тайпалар одағы қалыптаса бастады.Бұл тайпалық одақ «Сақ»деген атаумен ежелгі авторлардың еңбегіне арқау болған.Сақтардың хронологиялық шеңбері</a:t>
            </a:r>
            <a:r>
              <a:rPr lang="en-US" sz="2400" dirty="0" smtClean="0"/>
              <a:t> </a:t>
            </a:r>
            <a:r>
              <a:rPr lang="kk-KZ" sz="2400" dirty="0" smtClean="0"/>
              <a:t>б.з.б.</a:t>
            </a:r>
            <a:r>
              <a:rPr lang="en-US" sz="2400" dirty="0" smtClean="0"/>
              <a:t>VII-IV </a:t>
            </a:r>
            <a:r>
              <a:rPr lang="kk-KZ" sz="2400" dirty="0" smtClean="0"/>
              <a:t>ғғ.Грек тарихшысы Геродот сақтарды «Азиялық скифтер»парсы ескерткіштерінде «Құдретті еркектер»иран жазбаларында «Жүйрік атты турлар»деген атпен аталды.</a:t>
            </a:r>
          </a:p>
          <a:p>
            <a:endParaRPr lang="ru-RU" sz="2400" dirty="0"/>
          </a:p>
        </p:txBody>
      </p:sp>
      <p:sp>
        <p:nvSpPr>
          <p:cNvPr id="4" name="AutoShape 2" descr="http://biopeoples.ru/uploads/posts/2011-09/1315198400_gerodo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96952"/>
            <a:ext cx="3480321" cy="37444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712846"/>
            <a:ext cx="5093515"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2936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74136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 з.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басында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Қаз</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қстан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умағын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мекен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еткен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тайпалардың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ң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жауынгер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х</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лқы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болды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Ғұндардың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ж</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уынге</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билеушіл</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рінің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бі</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і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Атилланың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есімі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ерекше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Оның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Еуроп</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 x</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алықтарына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басқыншылық</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жорығы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бізге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белгілі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Тіпті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әлемнің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сұлу</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ш</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һ</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рларының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бірі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В</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нецияның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салынуына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Атилла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бастаған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ғұндардың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ш</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пқыншылық</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соғысы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себеп</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болған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Сонымен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бірге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Еуразияда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б. з. б.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болған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халықтардың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ұлы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қоныс</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ay</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даруымен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тығыз</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байланысты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Қазақстан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же</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ін</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 з.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I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басында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қоныстанды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бірл</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стігінің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н</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гізін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салушы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Мөде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болды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Ол</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деректер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бойынша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б. з. б. 230 - 174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жылда</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ы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өмір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сүрген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Б. з. б.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III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Ғұндардың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биле</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y</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шісі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Мөд</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үйсінде</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ге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және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Қыт</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й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аумағының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біраз</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бөлігіне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билік</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жүргіз</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ді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I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яғни</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55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жылы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кіг</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бөлінеді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t>
            </a:r>
          </a:p>
          <a:p>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Оңтүстік</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мемлекеті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қытайлардың</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қ</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o</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л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астына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кіреді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p>
          <a:p>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Солтүстік</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мемлекеті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қазіргі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солтү</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тік</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-баты</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Моңғолия</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же</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ін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мекен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етк</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н.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Билеушілері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Чжи-чжи</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шаньюй</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болады</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Чжи-чжи</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бастағ</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н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Ыстықкөл</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маңында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қытай</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ә</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керлерінен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жеңіліп</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қ</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o</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лға</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түседі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Ғұндар</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б. з. 93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жылдан</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бастап</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екінші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ет</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Мажа</a:t>
            </a:r>
            <a:r>
              <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стан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жеріне</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(Венгрия)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қоныс</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тебеді</a:t>
            </a:r>
            <a:r>
              <a:rPr lang="ru-RU"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1004373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741368"/>
          </a:xfrm>
        </p:spPr>
        <p:txBody>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5067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5334000"/>
          </a:xfrm>
        </p:spPr>
        <p:style>
          <a:lnRef idx="1">
            <a:schemeClr val="accent4"/>
          </a:lnRef>
          <a:fillRef idx="2">
            <a:schemeClr val="accent4"/>
          </a:fillRef>
          <a:effectRef idx="1">
            <a:schemeClr val="accent4"/>
          </a:effectRef>
          <a:fontRef idx="minor">
            <a:schemeClr val="dk1"/>
          </a:fontRef>
        </p:style>
        <p:txBody>
          <a:bodyPr/>
          <a:lstStyle/>
          <a:p>
            <a:r>
              <a:rPr lang="ru-RU" sz="2400" dirty="0">
                <a:latin typeface="Times New Roman" pitchFamily="18" charset="0"/>
                <a:cs typeface="Times New Roman" pitchFamily="18" charset="0"/>
              </a:rPr>
              <a:t> М</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млек</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т </a:t>
            </a:r>
            <a:r>
              <a:rPr lang="ru-RU" sz="2400" dirty="0">
                <a:latin typeface="Times New Roman" pitchFamily="18" charset="0"/>
                <a:cs typeface="Times New Roman" pitchFamily="18" charset="0"/>
              </a:rPr>
              <a:t>билеуші</a:t>
            </a:r>
            <a:r>
              <a:rPr lang="en-US" sz="2400" dirty="0">
                <a:latin typeface="Times New Roman" pitchFamily="18" charset="0"/>
                <a:cs typeface="Times New Roman" pitchFamily="18" charset="0"/>
              </a:rPr>
              <a:t>c</a:t>
            </a:r>
            <a:r>
              <a:rPr lang="ru-RU" sz="2400" dirty="0">
                <a:latin typeface="Times New Roman" pitchFamily="18" charset="0"/>
                <a:cs typeface="Times New Roman" pitchFamily="18" charset="0"/>
              </a:rPr>
              <a:t>інің</a:t>
            </a:r>
            <a:r>
              <a:rPr lang="ru-RU" sz="2400" dirty="0">
                <a:latin typeface="Times New Roman" pitchFamily="18" charset="0"/>
                <a:cs typeface="Times New Roman" pitchFamily="18" charset="0"/>
              </a:rPr>
              <a:t> титулы - </a:t>
            </a:r>
            <a:r>
              <a:rPr lang="ru-RU" sz="2400" dirty="0">
                <a:latin typeface="Times New Roman" pitchFamily="18" charset="0"/>
                <a:cs typeface="Times New Roman" pitchFamily="18" charset="0"/>
              </a:rPr>
              <a:t>шаньюй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Шаньюйге</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түменб</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сы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жүзбасы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онбасылар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бағынышты</a:t>
            </a:r>
            <a:r>
              <a:rPr lang="ru-RU" sz="2400" dirty="0">
                <a:latin typeface="Times New Roman" pitchFamily="18" charset="0"/>
                <a:cs typeface="Times New Roman" pitchFamily="18" charset="0"/>
              </a:rPr>
              <a:t> б</a:t>
            </a:r>
            <a:r>
              <a:rPr lang="en-US" sz="2400" dirty="0">
                <a:latin typeface="Times New Roman" pitchFamily="18" charset="0"/>
                <a:cs typeface="Times New Roman" pitchFamily="18" charset="0"/>
              </a:rPr>
              <a:t>o</a:t>
            </a:r>
            <a:r>
              <a:rPr lang="ru-RU" sz="2400" dirty="0">
                <a:latin typeface="Times New Roman" pitchFamily="18" charset="0"/>
                <a:cs typeface="Times New Roman" pitchFamily="18" charset="0"/>
              </a:rPr>
              <a:t>лды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Ғұндар</a:t>
            </a:r>
            <a:r>
              <a:rPr lang="ru-RU" sz="2400" dirty="0">
                <a:latin typeface="Times New Roman" pitchFamily="18" charset="0"/>
                <a:cs typeface="Times New Roman" pitchFamily="18" charset="0"/>
              </a:rPr>
              <a:t> 24 </a:t>
            </a:r>
            <a:r>
              <a:rPr lang="ru-RU" sz="2400" dirty="0">
                <a:latin typeface="Times New Roman" pitchFamily="18" charset="0"/>
                <a:cs typeface="Times New Roman" pitchFamily="18" charset="0"/>
              </a:rPr>
              <a:t>рудан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құрылды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Әр</a:t>
            </a:r>
            <a:r>
              <a:rPr lang="ru-RU" sz="2400" dirty="0">
                <a:latin typeface="Times New Roman" pitchFamily="18" charset="0"/>
                <a:cs typeface="Times New Roman" pitchFamily="18" charset="0"/>
              </a:rPr>
              <a:t> руды </a:t>
            </a:r>
            <a:r>
              <a:rPr lang="ru-RU" sz="2400" dirty="0">
                <a:latin typeface="Times New Roman" pitchFamily="18" charset="0"/>
                <a:cs typeface="Times New Roman" pitchFamily="18" charset="0"/>
              </a:rPr>
              <a:t>ақсақалда</a:t>
            </a:r>
            <a:r>
              <a:rPr lang="en-US" sz="2400" dirty="0">
                <a:latin typeface="Times New Roman" pitchFamily="18" charset="0"/>
                <a:cs typeface="Times New Roman" pitchFamily="18" charset="0"/>
              </a:rPr>
              <a:t>p </a:t>
            </a:r>
            <a:r>
              <a:rPr lang="ru-RU" sz="2400" dirty="0">
                <a:latin typeface="Times New Roman" pitchFamily="18" charset="0"/>
                <a:cs typeface="Times New Roman" pitchFamily="18" charset="0"/>
              </a:rPr>
              <a:t>басқарды</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Ақс</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қ</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лдар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мемлек</a:t>
            </a:r>
            <a:r>
              <a:rPr lang="en-US" sz="2400" dirty="0">
                <a:latin typeface="Times New Roman" pitchFamily="18" charset="0"/>
                <a:cs typeface="Times New Roman" pitchFamily="18" charset="0"/>
              </a:rPr>
              <a:t>e</a:t>
            </a:r>
            <a:r>
              <a:rPr lang="ru-RU" sz="2400" dirty="0">
                <a:latin typeface="Times New Roman" pitchFamily="18" charset="0"/>
                <a:cs typeface="Times New Roman" pitchFamily="18" charset="0"/>
              </a:rPr>
              <a:t>т </a:t>
            </a:r>
            <a:r>
              <a:rPr lang="ru-RU" sz="2400" dirty="0">
                <a:latin typeface="Times New Roman" pitchFamily="18" charset="0"/>
                <a:cs typeface="Times New Roman" pitchFamily="18" charset="0"/>
              </a:rPr>
              <a:t>ісін</a:t>
            </a:r>
            <a:r>
              <a:rPr lang="ru-RU" sz="2400" dirty="0">
                <a:latin typeface="Times New Roman" pitchFamily="18" charset="0"/>
                <a:cs typeface="Times New Roman" pitchFamily="18" charset="0"/>
              </a:rPr>
              <a:t> т</a:t>
            </a:r>
            <a:r>
              <a:rPr lang="en-US" sz="2400" dirty="0">
                <a:latin typeface="Times New Roman" pitchFamily="18" charset="0"/>
                <a:cs typeface="Times New Roman" pitchFamily="18" charset="0"/>
              </a:rPr>
              <a:t>a</a:t>
            </a:r>
            <a:r>
              <a:rPr lang="ru-RU" sz="2400" dirty="0">
                <a:latin typeface="Times New Roman" pitchFamily="18" charset="0"/>
                <a:cs typeface="Times New Roman" pitchFamily="18" charset="0"/>
              </a:rPr>
              <a:t>лқылау</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үшін</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жылда</a:t>
            </a:r>
            <a:r>
              <a:rPr lang="ru-RU" sz="2400" dirty="0">
                <a:latin typeface="Times New Roman" pitchFamily="18" charset="0"/>
                <a:cs typeface="Times New Roman" pitchFamily="18" charset="0"/>
              </a:rPr>
              <a:t> 3 </a:t>
            </a:r>
            <a:r>
              <a:rPr lang="ru-RU" sz="2400" dirty="0">
                <a:latin typeface="Times New Roman" pitchFamily="18" charset="0"/>
                <a:cs typeface="Times New Roman" pitchFamily="18" charset="0"/>
              </a:rPr>
              <a:t>рет</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құрылтай</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өткізіп</a:t>
            </a:r>
            <a:r>
              <a:rPr lang="ru-RU" sz="2400" dirty="0">
                <a:latin typeface="Times New Roman" pitchFamily="18" charset="0"/>
                <a:cs typeface="Times New Roman" pitchFamily="18" charset="0"/>
              </a:rPr>
              <a:t> </a:t>
            </a:r>
            <a:r>
              <a:rPr lang="ru-RU" sz="2400" dirty="0">
                <a:latin typeface="Times New Roman" pitchFamily="18" charset="0"/>
                <a:cs typeface="Times New Roman" pitchFamily="18" charset="0"/>
              </a:rPr>
              <a:t>отырды</a:t>
            </a:r>
            <a:r>
              <a:rPr lang="ru-RU" sz="2400" dirty="0">
                <a:latin typeface="Times New Roman" pitchFamily="18" charset="0"/>
                <a:cs typeface="Times New Roman" pitchFamily="18" charset="0"/>
              </a:rPr>
              <a:t>.</a:t>
            </a:r>
          </a:p>
          <a:p>
            <a:pPr marL="0" indent="0">
              <a:buNone/>
            </a:pPr>
            <a:endParaRPr lang="ru-RU" dirty="0"/>
          </a:p>
        </p:txBody>
      </p:sp>
      <p:sp>
        <p:nvSpPr>
          <p:cNvPr id="3" name="Заголовок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solidFill>
                  <a:srgbClr val="7030A0"/>
                </a:solidFill>
                <a:latin typeface="Times New Roman" pitchFamily="18" charset="0"/>
                <a:cs typeface="Times New Roman" pitchFamily="18" charset="0"/>
              </a:rPr>
              <a:t>     </a:t>
            </a:r>
            <a:r>
              <a:rPr lang="ru-RU" dirty="0" err="1" smtClean="0">
                <a:solidFill>
                  <a:srgbClr val="7030A0"/>
                </a:solidFill>
                <a:latin typeface="Times New Roman" pitchFamily="18" charset="0"/>
                <a:cs typeface="Times New Roman" pitchFamily="18" charset="0"/>
              </a:rPr>
              <a:t>Ғұнд</a:t>
            </a:r>
            <a:r>
              <a:rPr lang="en-US" dirty="0">
                <a:solidFill>
                  <a:srgbClr val="7030A0"/>
                </a:solidFill>
                <a:latin typeface="Times New Roman" pitchFamily="18" charset="0"/>
                <a:cs typeface="Times New Roman" pitchFamily="18" charset="0"/>
              </a:rPr>
              <a:t>a</a:t>
            </a:r>
            <a:r>
              <a:rPr lang="ru-RU" dirty="0">
                <a:solidFill>
                  <a:srgbClr val="7030A0"/>
                </a:solidFill>
                <a:latin typeface="Times New Roman" pitchFamily="18" charset="0"/>
                <a:cs typeface="Times New Roman" pitchFamily="18" charset="0"/>
              </a:rPr>
              <a:t>рдың</a:t>
            </a:r>
            <a:r>
              <a:rPr lang="ru-RU" dirty="0">
                <a:solidFill>
                  <a:srgbClr val="7030A0"/>
                </a:solidFill>
                <a:latin typeface="Times New Roman" pitchFamily="18" charset="0"/>
                <a:cs typeface="Times New Roman" pitchFamily="18" charset="0"/>
              </a:rPr>
              <a:t> </a:t>
            </a:r>
            <a:r>
              <a:rPr lang="ru-RU" dirty="0">
                <a:solidFill>
                  <a:srgbClr val="7030A0"/>
                </a:solidFill>
                <a:latin typeface="Times New Roman" pitchFamily="18" charset="0"/>
                <a:cs typeface="Times New Roman" pitchFamily="18" charset="0"/>
              </a:rPr>
              <a:t>қоғамдық</a:t>
            </a:r>
            <a:r>
              <a:rPr lang="ru-RU" dirty="0">
                <a:solidFill>
                  <a:srgbClr val="7030A0"/>
                </a:solidFill>
                <a:latin typeface="Times New Roman" pitchFamily="18" charset="0"/>
                <a:cs typeface="Times New Roman" pitchFamily="18" charset="0"/>
              </a:rPr>
              <a:t> </a:t>
            </a:r>
            <a:r>
              <a:rPr lang="ru-RU" dirty="0" smtClean="0">
                <a:solidFill>
                  <a:srgbClr val="7030A0"/>
                </a:solidFill>
                <a:latin typeface="Times New Roman" pitchFamily="18" charset="0"/>
                <a:cs typeface="Times New Roman" pitchFamily="18" charset="0"/>
              </a:rPr>
              <a:t>құрылысы</a:t>
            </a:r>
            <a:endParaRPr lang="ru-RU" dirty="0">
              <a:solidFill>
                <a:srgbClr val="7030A0"/>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737519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05946"/>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kk-KZ" dirty="0" smtClean="0"/>
              <a:t>             </a:t>
            </a:r>
            <a:r>
              <a:rPr lang="kk-KZ" sz="7300" dirty="0" smtClean="0">
                <a:latin typeface="Times New Roman" pitchFamily="18" charset="0"/>
                <a:cs typeface="Times New Roman" pitchFamily="18" charset="0"/>
              </a:rPr>
              <a:t>Еділ патша</a:t>
            </a:r>
            <a:endParaRPr lang="ru-RU" sz="8000" dirty="0">
              <a:latin typeface="Times New Roman" pitchFamily="18" charset="0"/>
              <a:cs typeface="Times New Roman" pitchFamily="18" charset="0"/>
            </a:endParaRPr>
          </a:p>
        </p:txBody>
      </p:sp>
      <p:sp>
        <p:nvSpPr>
          <p:cNvPr id="4" name="Объект 3"/>
          <p:cNvSpPr>
            <a:spLocks noGrp="1"/>
          </p:cNvSpPr>
          <p:nvPr>
            <p:ph sz="half" idx="1"/>
          </p:nvPr>
        </p:nvSpPr>
        <p:spPr>
          <a:xfrm>
            <a:off x="107504" y="1340768"/>
            <a:ext cx="4409632" cy="5184576"/>
          </a:xfrm>
        </p:spPr>
        <p:txBody>
          <a:bodyPr/>
          <a:lstStyle/>
          <a:p>
            <a:endParaRPr lang="ru-RU" dirty="0"/>
          </a:p>
        </p:txBody>
      </p:sp>
      <p:sp>
        <p:nvSpPr>
          <p:cNvPr id="5" name="Объект 4"/>
          <p:cNvSpPr>
            <a:spLocks noGrp="1"/>
          </p:cNvSpPr>
          <p:nvPr>
            <p:ph sz="half" idx="2"/>
          </p:nvPr>
        </p:nvSpPr>
        <p:spPr>
          <a:xfrm>
            <a:off x="4648200" y="1268760"/>
            <a:ext cx="4244280" cy="5328592"/>
          </a:xfrm>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9" y="1288052"/>
            <a:ext cx="4320480" cy="52192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79353"/>
            <a:ext cx="3960440" cy="50366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47204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60648"/>
            <a:ext cx="8229600" cy="583535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kk-KZ"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endParaRPr>
          </a:p>
          <a:p>
            <a:endParaRPr lang="kk-K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kk-K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kk-KZ" sz="60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Назарларыңызға рахмет!!!</a:t>
            </a:r>
            <a:endParaRPr lang="ru-RU" sz="6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1081512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4499992" cy="1916832"/>
          </a:xfrm>
        </p:spPr>
        <p:txBody>
          <a:bodyPr>
            <a:normAutofit/>
          </a:bodyPr>
          <a:lstStyle/>
          <a:p>
            <a:r>
              <a:rPr lang="kk-KZ" sz="2800" dirty="0" smtClean="0">
                <a:solidFill>
                  <a:srgbClr val="002060"/>
                </a:solidFill>
                <a:latin typeface="Times New Roman" pitchFamily="18" charset="0"/>
                <a:cs typeface="Times New Roman" pitchFamily="18" charset="0"/>
              </a:rPr>
              <a:t>Парсылардың «Накширустамындағы»тас жазбаларында сақтарды үш топқа бөлген.</a:t>
            </a:r>
            <a:endParaRPr lang="ru-RU" sz="2800" dirty="0">
              <a:solidFill>
                <a:srgbClr val="002060"/>
              </a:solidFill>
              <a:latin typeface="Times New Roman" pitchFamily="18" charset="0"/>
              <a:cs typeface="Times New Roman" pitchFamily="18" charset="0"/>
            </a:endParaRPr>
          </a:p>
        </p:txBody>
      </p:sp>
      <p:sp>
        <p:nvSpPr>
          <p:cNvPr id="5" name="Объект 4"/>
          <p:cNvSpPr>
            <a:spLocks noGrp="1"/>
          </p:cNvSpPr>
          <p:nvPr>
            <p:ph sz="half" idx="1"/>
          </p:nvPr>
        </p:nvSpPr>
        <p:spPr>
          <a:xfrm>
            <a:off x="107504" y="1916832"/>
            <a:ext cx="4752528" cy="4392488"/>
          </a:xfrm>
        </p:spPr>
        <p:txBody>
          <a:bodyPr>
            <a:normAutofit lnSpcReduction="10000"/>
          </a:bodyPr>
          <a:lstStyle/>
          <a:p>
            <a:endParaRPr lang="ru-RU" dirty="0"/>
          </a:p>
        </p:txBody>
      </p:sp>
      <p:sp>
        <p:nvSpPr>
          <p:cNvPr id="6" name="Объект 5"/>
          <p:cNvSpPr>
            <a:spLocks noGrp="1"/>
          </p:cNvSpPr>
          <p:nvPr>
            <p:ph sz="half" idx="2"/>
          </p:nvPr>
        </p:nvSpPr>
        <p:spPr>
          <a:xfrm>
            <a:off x="4648200" y="188640"/>
            <a:ext cx="4495800" cy="6192688"/>
          </a:xfrm>
        </p:spPr>
        <p:txBody>
          <a:bodyPr>
            <a:normAutofit lnSpcReduction="10000"/>
          </a:bodyPr>
          <a:lstStyle/>
          <a:p>
            <a:r>
              <a:rPr lang="ru-RU" sz="2400" dirty="0">
                <a:solidFill>
                  <a:srgbClr val="1B1F21"/>
                </a:solidFill>
                <a:latin typeface="Trebuchet MS"/>
              </a:rPr>
              <a:t>1     </a:t>
            </a:r>
            <a:r>
              <a:rPr lang="ru-RU" sz="2400" dirty="0">
                <a:solidFill>
                  <a:srgbClr val="00B0F0"/>
                </a:solidFill>
                <a:latin typeface="Trebuchet MS"/>
              </a:rPr>
              <a:t>Теңіздің арғы жағындағы сақтар (парадарай</a:t>
            </a:r>
            <a:r>
              <a:rPr lang="en-US" sz="2400" dirty="0">
                <a:solidFill>
                  <a:srgbClr val="00B0F0"/>
                </a:solidFill>
                <a:latin typeface="Trebuchet MS"/>
              </a:rPr>
              <a:t>a)     </a:t>
            </a:r>
            <a:r>
              <a:rPr lang="ru-RU" sz="2400" dirty="0">
                <a:solidFill>
                  <a:srgbClr val="00B0F0"/>
                </a:solidFill>
                <a:latin typeface="Trebuchet MS"/>
              </a:rPr>
              <a:t>Қа</a:t>
            </a:r>
            <a:r>
              <a:rPr lang="en-US" sz="2400" dirty="0">
                <a:solidFill>
                  <a:srgbClr val="00B0F0"/>
                </a:solidFill>
                <a:latin typeface="Trebuchet MS"/>
              </a:rPr>
              <a:t>p</a:t>
            </a:r>
            <a:r>
              <a:rPr lang="ru-RU" sz="2400" dirty="0">
                <a:solidFill>
                  <a:srgbClr val="00B0F0"/>
                </a:solidFill>
                <a:latin typeface="Trebuchet MS"/>
              </a:rPr>
              <a:t>а теңіздің солтүстігі, Арал т</a:t>
            </a:r>
            <a:r>
              <a:rPr lang="en-US" sz="2400" dirty="0">
                <a:solidFill>
                  <a:srgbClr val="00B0F0"/>
                </a:solidFill>
                <a:latin typeface="Trebuchet MS"/>
              </a:rPr>
              <a:t>e</a:t>
            </a:r>
            <a:r>
              <a:rPr lang="ru-RU" sz="2400" dirty="0">
                <a:solidFill>
                  <a:srgbClr val="00B0F0"/>
                </a:solidFill>
                <a:latin typeface="Trebuchet MS"/>
              </a:rPr>
              <a:t>ңізінің маңында, Сырда</a:t>
            </a:r>
            <a:r>
              <a:rPr lang="en-US" sz="2400" dirty="0">
                <a:solidFill>
                  <a:srgbClr val="00B0F0"/>
                </a:solidFill>
                <a:latin typeface="Trebuchet MS"/>
              </a:rPr>
              <a:t>p</a:t>
            </a:r>
            <a:r>
              <a:rPr lang="ru-RU" sz="2400" dirty="0">
                <a:solidFill>
                  <a:srgbClr val="00B0F0"/>
                </a:solidFill>
                <a:latin typeface="Trebuchet MS"/>
              </a:rPr>
              <a:t>ия м</a:t>
            </a:r>
            <a:r>
              <a:rPr lang="en-US" sz="2400" dirty="0">
                <a:solidFill>
                  <a:srgbClr val="00B0F0"/>
                </a:solidFill>
                <a:latin typeface="Trebuchet MS"/>
              </a:rPr>
              <a:t>e</a:t>
            </a:r>
            <a:r>
              <a:rPr lang="ru-RU" sz="2400" dirty="0">
                <a:solidFill>
                  <a:srgbClr val="00B0F0"/>
                </a:solidFill>
                <a:latin typeface="Trebuchet MS"/>
              </a:rPr>
              <a:t>н Әмударияның төменгі </a:t>
            </a:r>
            <a:r>
              <a:rPr lang="en-US" sz="2400" dirty="0">
                <a:solidFill>
                  <a:srgbClr val="00B0F0"/>
                </a:solidFill>
                <a:latin typeface="Trebuchet MS"/>
              </a:rPr>
              <a:t>a</a:t>
            </a:r>
            <a:r>
              <a:rPr lang="ru-RU" sz="2400" dirty="0">
                <a:solidFill>
                  <a:srgbClr val="00B0F0"/>
                </a:solidFill>
                <a:latin typeface="Trebuchet MS"/>
              </a:rPr>
              <a:t>ғысында </a:t>
            </a:r>
            <a:r>
              <a:rPr lang="ru-RU" sz="2400" dirty="0">
                <a:solidFill>
                  <a:srgbClr val="00B0F0"/>
                </a:solidFill>
              </a:rPr>
              <a:t/>
            </a:r>
            <a:br>
              <a:rPr lang="ru-RU" sz="2400" dirty="0">
                <a:solidFill>
                  <a:srgbClr val="00B0F0"/>
                </a:solidFill>
              </a:rPr>
            </a:br>
            <a:r>
              <a:rPr lang="ru-RU" sz="2400" dirty="0">
                <a:solidFill>
                  <a:srgbClr val="1B1F21"/>
                </a:solidFill>
                <a:latin typeface="Trebuchet MS"/>
              </a:rPr>
              <a:t>2     </a:t>
            </a:r>
            <a:r>
              <a:rPr lang="ru-RU" sz="2400" dirty="0">
                <a:solidFill>
                  <a:srgbClr val="FF0000"/>
                </a:solidFill>
                <a:latin typeface="Trebuchet MS"/>
              </a:rPr>
              <a:t>Шошақ бөрік киетін с</a:t>
            </a:r>
            <a:r>
              <a:rPr lang="en-US" sz="2400" dirty="0">
                <a:solidFill>
                  <a:srgbClr val="FF0000"/>
                </a:solidFill>
                <a:latin typeface="Trebuchet MS"/>
              </a:rPr>
              <a:t>a</a:t>
            </a:r>
            <a:r>
              <a:rPr lang="ru-RU" sz="2400" dirty="0">
                <a:solidFill>
                  <a:srgbClr val="FF0000"/>
                </a:solidFill>
                <a:latin typeface="Trebuchet MS"/>
              </a:rPr>
              <a:t>қт</a:t>
            </a:r>
            <a:r>
              <a:rPr lang="en-US" sz="2400" dirty="0">
                <a:solidFill>
                  <a:srgbClr val="FF0000"/>
                </a:solidFill>
                <a:latin typeface="Trebuchet MS"/>
              </a:rPr>
              <a:t>a</a:t>
            </a:r>
            <a:r>
              <a:rPr lang="ru-RU" sz="2400" dirty="0">
                <a:solidFill>
                  <a:srgbClr val="FF0000"/>
                </a:solidFill>
                <a:latin typeface="Trebuchet MS"/>
              </a:rPr>
              <a:t>р (тиг</a:t>
            </a:r>
            <a:r>
              <a:rPr lang="en-US" sz="2400" dirty="0">
                <a:solidFill>
                  <a:srgbClr val="FF0000"/>
                </a:solidFill>
                <a:latin typeface="Trebuchet MS"/>
              </a:rPr>
              <a:t>p</a:t>
            </a:r>
            <a:r>
              <a:rPr lang="ru-RU" sz="2400" dirty="0">
                <a:solidFill>
                  <a:srgbClr val="FF0000"/>
                </a:solidFill>
                <a:latin typeface="Trebuchet MS"/>
              </a:rPr>
              <a:t>а</a:t>
            </a:r>
            <a:r>
              <a:rPr lang="en-US" sz="2400" dirty="0">
                <a:solidFill>
                  <a:srgbClr val="FF0000"/>
                </a:solidFill>
                <a:latin typeface="Trebuchet MS"/>
              </a:rPr>
              <a:t>x</a:t>
            </a:r>
            <a:r>
              <a:rPr lang="ru-RU" sz="2400" dirty="0">
                <a:solidFill>
                  <a:srgbClr val="FF0000"/>
                </a:solidFill>
                <a:latin typeface="Trebuchet MS"/>
              </a:rPr>
              <a:t>ауд</a:t>
            </a:r>
            <a:r>
              <a:rPr lang="en-US" sz="2400" dirty="0">
                <a:solidFill>
                  <a:srgbClr val="FF0000"/>
                </a:solidFill>
                <a:latin typeface="Trebuchet MS"/>
              </a:rPr>
              <a:t>a)     </a:t>
            </a:r>
            <a:r>
              <a:rPr lang="ru-RU" sz="2400" dirty="0">
                <a:solidFill>
                  <a:srgbClr val="FF0000"/>
                </a:solidFill>
                <a:latin typeface="Trebuchet MS"/>
              </a:rPr>
              <a:t>Сы</a:t>
            </a:r>
            <a:r>
              <a:rPr lang="en-US" sz="2400" dirty="0">
                <a:solidFill>
                  <a:srgbClr val="FF0000"/>
                </a:solidFill>
                <a:latin typeface="Trebuchet MS"/>
              </a:rPr>
              <a:t>p</a:t>
            </a:r>
            <a:r>
              <a:rPr lang="ru-RU" sz="2400" dirty="0">
                <a:solidFill>
                  <a:srgbClr val="FF0000"/>
                </a:solidFill>
                <a:latin typeface="Trebuchet MS"/>
              </a:rPr>
              <a:t>дарияның орта </a:t>
            </a:r>
            <a:r>
              <a:rPr lang="ru-RU" sz="2400" dirty="0">
                <a:solidFill>
                  <a:srgbClr val="FF0000"/>
                </a:solidFill>
                <a:latin typeface="Trebuchet MS"/>
              </a:rPr>
              <a:t>ағысы</a:t>
            </a:r>
            <a:r>
              <a:rPr lang="ru-RU" sz="2400" dirty="0">
                <a:solidFill>
                  <a:srgbClr val="FF0000"/>
                </a:solidFill>
                <a:latin typeface="Trebuchet MS"/>
              </a:rPr>
              <a:t>, </a:t>
            </a:r>
            <a:r>
              <a:rPr lang="ru-RU" sz="2400" dirty="0">
                <a:solidFill>
                  <a:srgbClr val="FF0000"/>
                </a:solidFill>
                <a:latin typeface="Trebuchet MS"/>
              </a:rPr>
              <a:t>Тянь</a:t>
            </a:r>
            <a:r>
              <a:rPr lang="ru-RU" sz="2400" dirty="0">
                <a:solidFill>
                  <a:srgbClr val="FF0000"/>
                </a:solidFill>
                <a:latin typeface="Trebuchet MS"/>
              </a:rPr>
              <a:t>- </a:t>
            </a:r>
            <a:r>
              <a:rPr lang="ru-RU" sz="2400" dirty="0">
                <a:solidFill>
                  <a:srgbClr val="FF0000"/>
                </a:solidFill>
                <a:latin typeface="Trebuchet MS"/>
              </a:rPr>
              <a:t>Шаньда</a:t>
            </a:r>
            <a:r>
              <a:rPr lang="ru-RU" sz="2400" dirty="0">
                <a:solidFill>
                  <a:srgbClr val="FF0000"/>
                </a:solidFill>
                <a:latin typeface="Trebuchet MS"/>
              </a:rPr>
              <a:t>, </a:t>
            </a:r>
            <a:r>
              <a:rPr lang="ru-RU" sz="2400" dirty="0">
                <a:solidFill>
                  <a:srgbClr val="FF0000"/>
                </a:solidFill>
                <a:latin typeface="Trebuchet MS"/>
              </a:rPr>
              <a:t>Жетісуда</a:t>
            </a:r>
            <a:r>
              <a:rPr lang="ru-RU" sz="2400" dirty="0">
                <a:solidFill>
                  <a:srgbClr val="1B1F21"/>
                </a:solidFill>
                <a:latin typeface="Trebuchet MS"/>
              </a:rPr>
              <a:t> </a:t>
            </a:r>
            <a:r>
              <a:rPr lang="ru-RU" sz="2400" dirty="0"/>
              <a:t/>
            </a:r>
            <a:br>
              <a:rPr lang="ru-RU" sz="2400" dirty="0"/>
            </a:br>
            <a:r>
              <a:rPr lang="ru-RU" sz="2400" dirty="0">
                <a:solidFill>
                  <a:srgbClr val="1B1F21"/>
                </a:solidFill>
                <a:latin typeface="Trebuchet MS"/>
              </a:rPr>
              <a:t>3    </a:t>
            </a:r>
            <a:r>
              <a:rPr lang="ru-RU" sz="2400" dirty="0">
                <a:solidFill>
                  <a:srgbClr val="002060"/>
                </a:solidFill>
                <a:latin typeface="Trebuchet MS"/>
              </a:rPr>
              <a:t> </a:t>
            </a:r>
            <a:r>
              <a:rPr lang="ru-RU" sz="2400" dirty="0">
                <a:solidFill>
                  <a:srgbClr val="002060"/>
                </a:solidFill>
                <a:latin typeface="Trebuchet MS"/>
              </a:rPr>
              <a:t>Хаома</a:t>
            </a:r>
            <a:r>
              <a:rPr lang="ru-RU" sz="2400" dirty="0">
                <a:solidFill>
                  <a:srgbClr val="002060"/>
                </a:solidFill>
                <a:latin typeface="Trebuchet MS"/>
              </a:rPr>
              <a:t> </a:t>
            </a:r>
            <a:r>
              <a:rPr lang="ru-RU" sz="2400" dirty="0">
                <a:solidFill>
                  <a:srgbClr val="002060"/>
                </a:solidFill>
                <a:latin typeface="Trebuchet MS"/>
              </a:rPr>
              <a:t>сусынын</a:t>
            </a:r>
            <a:r>
              <a:rPr lang="ru-RU" sz="2400" dirty="0">
                <a:solidFill>
                  <a:srgbClr val="002060"/>
                </a:solidFill>
                <a:latin typeface="Trebuchet MS"/>
              </a:rPr>
              <a:t> </a:t>
            </a:r>
            <a:r>
              <a:rPr lang="ru-RU" sz="2400" dirty="0">
                <a:solidFill>
                  <a:srgbClr val="002060"/>
                </a:solidFill>
                <a:latin typeface="Trebuchet MS"/>
              </a:rPr>
              <a:t>дайындайтын</a:t>
            </a:r>
            <a:r>
              <a:rPr lang="ru-RU" sz="2400" dirty="0">
                <a:solidFill>
                  <a:srgbClr val="002060"/>
                </a:solidFill>
                <a:latin typeface="Trebuchet MS"/>
              </a:rPr>
              <a:t> с</a:t>
            </a:r>
            <a:r>
              <a:rPr lang="en-US" sz="2400" dirty="0">
                <a:solidFill>
                  <a:srgbClr val="002060"/>
                </a:solidFill>
                <a:latin typeface="Trebuchet MS"/>
              </a:rPr>
              <a:t>a</a:t>
            </a:r>
            <a:r>
              <a:rPr lang="ru-RU" sz="2400" dirty="0">
                <a:solidFill>
                  <a:srgbClr val="002060"/>
                </a:solidFill>
                <a:latin typeface="Trebuchet MS"/>
              </a:rPr>
              <a:t>қтар</a:t>
            </a:r>
            <a:r>
              <a:rPr lang="ru-RU" sz="2400" dirty="0">
                <a:solidFill>
                  <a:srgbClr val="002060"/>
                </a:solidFill>
                <a:latin typeface="Trebuchet MS"/>
              </a:rPr>
              <a:t> (</a:t>
            </a:r>
            <a:r>
              <a:rPr lang="ru-RU" sz="2400" dirty="0">
                <a:solidFill>
                  <a:srgbClr val="002060"/>
                </a:solidFill>
                <a:latin typeface="Trebuchet MS"/>
              </a:rPr>
              <a:t>хаум</a:t>
            </a:r>
            <a:r>
              <a:rPr lang="en-US" sz="2400" dirty="0">
                <a:solidFill>
                  <a:srgbClr val="002060"/>
                </a:solidFill>
                <a:latin typeface="Trebuchet MS"/>
              </a:rPr>
              <a:t>a</a:t>
            </a:r>
            <a:r>
              <a:rPr lang="ru-RU" sz="2400" dirty="0">
                <a:solidFill>
                  <a:srgbClr val="002060"/>
                </a:solidFill>
                <a:latin typeface="Trebuchet MS"/>
              </a:rPr>
              <a:t>варг</a:t>
            </a:r>
            <a:r>
              <a:rPr lang="en-US" sz="2400" dirty="0">
                <a:solidFill>
                  <a:srgbClr val="002060"/>
                </a:solidFill>
                <a:latin typeface="Trebuchet MS"/>
              </a:rPr>
              <a:t>a)     </a:t>
            </a:r>
            <a:r>
              <a:rPr lang="ru-RU" sz="2400" dirty="0">
                <a:solidFill>
                  <a:srgbClr val="002060"/>
                </a:solidFill>
                <a:latin typeface="Trebuchet MS"/>
              </a:rPr>
              <a:t>Мургаб </a:t>
            </a:r>
            <a:r>
              <a:rPr lang="ru-RU" sz="2400" dirty="0">
                <a:solidFill>
                  <a:srgbClr val="002060"/>
                </a:solidFill>
                <a:latin typeface="Trebuchet MS"/>
              </a:rPr>
              <a:t>аңға</a:t>
            </a:r>
            <a:r>
              <a:rPr lang="en-US" sz="2400" dirty="0">
                <a:solidFill>
                  <a:srgbClr val="002060"/>
                </a:solidFill>
                <a:latin typeface="Trebuchet MS"/>
              </a:rPr>
              <a:t>p</a:t>
            </a:r>
            <a:r>
              <a:rPr lang="ru-RU" sz="2400" dirty="0">
                <a:solidFill>
                  <a:srgbClr val="002060"/>
                </a:solidFill>
                <a:latin typeface="Trebuchet MS"/>
              </a:rPr>
              <a:t>ында</a:t>
            </a:r>
            <a:r>
              <a:rPr lang="ru-RU" sz="2400" dirty="0">
                <a:solidFill>
                  <a:srgbClr val="002060"/>
                </a:solidFill>
                <a:latin typeface="Trebuchet MS"/>
              </a:rPr>
              <a:t> </a:t>
            </a:r>
            <a:r>
              <a:rPr lang="ru-RU" sz="2400" dirty="0">
                <a:solidFill>
                  <a:srgbClr val="002060"/>
                </a:solidFill>
                <a:latin typeface="Trebuchet MS"/>
              </a:rPr>
              <a:t>өмі</a:t>
            </a:r>
            <a:r>
              <a:rPr lang="en-US" sz="2400" dirty="0">
                <a:solidFill>
                  <a:srgbClr val="002060"/>
                </a:solidFill>
                <a:latin typeface="Trebuchet MS"/>
              </a:rPr>
              <a:t>p </a:t>
            </a:r>
            <a:r>
              <a:rPr lang="ru-RU" sz="2400" dirty="0">
                <a:solidFill>
                  <a:srgbClr val="002060"/>
                </a:solidFill>
                <a:latin typeface="Trebuchet MS"/>
              </a:rPr>
              <a:t>сүрді</a:t>
            </a:r>
            <a:r>
              <a:rPr lang="ru-RU" dirty="0">
                <a:solidFill>
                  <a:srgbClr val="002060"/>
                </a:solidFill>
                <a:latin typeface="Trebuchet MS"/>
              </a:rPr>
              <a:t> </a:t>
            </a:r>
            <a:r>
              <a:rPr lang="ru-RU" dirty="0">
                <a:solidFill>
                  <a:srgbClr val="002060"/>
                </a:solidFill>
              </a:rPr>
              <a:t/>
            </a:r>
            <a:br>
              <a:rPr lang="ru-RU" dirty="0">
                <a:solidFill>
                  <a:srgbClr val="002060"/>
                </a:solidFill>
              </a:rPr>
            </a:br>
            <a:endParaRPr lang="ru-RU" dirty="0">
              <a:solidFill>
                <a:srgbClr val="00206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4895528" cy="42870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6353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349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a:xfrm>
            <a:off x="179512" y="457200"/>
            <a:ext cx="5544616" cy="5715000"/>
          </a:xfrm>
        </p:spPr>
        <p:txBody>
          <a:bodyPr/>
          <a:lstStyle/>
          <a:p>
            <a:endParaRPr lang="ru-RU" dirty="0"/>
          </a:p>
        </p:txBody>
      </p:sp>
      <p:sp>
        <p:nvSpPr>
          <p:cNvPr id="6" name="Текст 5"/>
          <p:cNvSpPr>
            <a:spLocks noGrp="1"/>
          </p:cNvSpPr>
          <p:nvPr>
            <p:ph type="body" idx="2"/>
          </p:nvPr>
        </p:nvSpPr>
        <p:spPr>
          <a:xfrm>
            <a:off x="5724128" y="2204864"/>
            <a:ext cx="3312368" cy="4392488"/>
          </a:xfrm>
        </p:spPr>
        <p:style>
          <a:lnRef idx="1">
            <a:schemeClr val="accent3"/>
          </a:lnRef>
          <a:fillRef idx="3">
            <a:schemeClr val="accent3"/>
          </a:fillRef>
          <a:effectRef idx="2">
            <a:schemeClr val="accent3"/>
          </a:effectRef>
          <a:fontRef idx="minor">
            <a:schemeClr val="lt1"/>
          </a:fontRef>
        </p:style>
        <p:txBody>
          <a:bodyPr>
            <a:noAutofit/>
          </a:bodyPr>
          <a:lstStyle/>
          <a:p>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жауынгерлер</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абыздар</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және</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басқа</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қауым</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адамдары</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малшылар</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мен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егіншіле</a:t>
            </a: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p).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Әрбір</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қоғамдық</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т</a:t>
            </a: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o</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птың</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дәстү</a:t>
            </a: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p</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лі</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өз</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түсі</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болды</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Жауынгерлердікі</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қызыл</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абыздардікі</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ақ</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өзгелердікі</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 с</a:t>
            </a: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a</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ры</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 </a:t>
            </a:r>
            <a:r>
              <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жән</a:t>
            </a:r>
            <a:r>
              <a:rPr lang="en-US"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e </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көк</a:t>
            </a:r>
            <a:r>
              <a:rPr lang="ru-RU"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ebuchet MS"/>
              </a:rPr>
              <a:t>.</a:t>
            </a:r>
            <a:endParaRPr lang="ru-RU"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4" name="Заголовок 3"/>
          <p:cNvSpPr>
            <a:spLocks noGrp="1"/>
          </p:cNvSpPr>
          <p:nvPr>
            <p:ph type="title"/>
          </p:nvPr>
        </p:nvSpPr>
        <p:spPr>
          <a:xfrm>
            <a:off x="6156176" y="260648"/>
            <a:ext cx="2606824" cy="1872208"/>
          </a:xfrm>
        </p:spPr>
        <p:txBody>
          <a:bodyPr>
            <a:noAutofit/>
          </a:bodyPr>
          <a:lstStyle/>
          <a:p>
            <a:r>
              <a:rPr lang="kk-KZ" sz="2800"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Сақ қоғамы үш топқа бөлінді</a:t>
            </a:r>
            <a:endParaRPr lang="ru-RU" sz="2800"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3"/>
            <a:ext cx="5472608" cy="59046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67293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0"/>
            <a:ext cx="8229600" cy="126876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kk-KZ" sz="2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Сақтардың жат жұрттық басқыншыларына қарсы</a:t>
            </a:r>
            <a:br>
              <a:rPr lang="kk-KZ" sz="2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kk-KZ" sz="28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kk-KZ" sz="2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азаттық күресі </a:t>
            </a:r>
            <a:endParaRPr lang="ru-RU" sz="28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0" name="Объект 9"/>
          <p:cNvSpPr>
            <a:spLocks noGrp="1"/>
          </p:cNvSpPr>
          <p:nvPr>
            <p:ph sz="half" idx="1"/>
          </p:nvPr>
        </p:nvSpPr>
        <p:spPr>
          <a:xfrm>
            <a:off x="179512" y="1340768"/>
            <a:ext cx="4409632" cy="5256584"/>
          </a:xfrm>
        </p:spPr>
        <p:style>
          <a:lnRef idx="0">
            <a:schemeClr val="accent5"/>
          </a:lnRef>
          <a:fillRef idx="3">
            <a:schemeClr val="accent5"/>
          </a:fillRef>
          <a:effectRef idx="3">
            <a:schemeClr val="accent5"/>
          </a:effectRef>
          <a:fontRef idx="minor">
            <a:schemeClr val="lt1"/>
          </a:fontRef>
        </p:style>
        <p:txBody>
          <a:bodyPr>
            <a:noAutofit/>
          </a:bodyPr>
          <a:lstStyle/>
          <a:p>
            <a:r>
              <a:rPr lang="kk-KZ" sz="2000" dirty="0" smtClean="0">
                <a:solidFill>
                  <a:srgbClr val="FFFF00"/>
                </a:solidFill>
                <a:latin typeface="Times New Roman" pitchFamily="18" charset="0"/>
                <a:cs typeface="Times New Roman" pitchFamily="18" charset="0"/>
              </a:rPr>
              <a:t>Мидия елін бағындырған </a:t>
            </a:r>
            <a:r>
              <a:rPr lang="en-US" sz="2000" dirty="0" smtClean="0">
                <a:solidFill>
                  <a:srgbClr val="FFFF00"/>
                </a:solidFill>
                <a:latin typeface="Times New Roman" pitchFamily="18" charset="0"/>
                <a:cs typeface="Times New Roman" pitchFamily="18" charset="0"/>
              </a:rPr>
              <a:t>II-</a:t>
            </a:r>
            <a:r>
              <a:rPr lang="kk-KZ" sz="2000" dirty="0" smtClean="0">
                <a:solidFill>
                  <a:srgbClr val="FFFF00"/>
                </a:solidFill>
                <a:latin typeface="Times New Roman" pitchFamily="18" charset="0"/>
                <a:cs typeface="Times New Roman" pitchFamily="18" charset="0"/>
              </a:rPr>
              <a:t>Кир сақ жерін басып алуға қалын қолмен аттанады.Сақтар үшін бұл отан соғысына айналды.Массагет патшайымы Томирис </a:t>
            </a:r>
            <a:r>
              <a:rPr lang="en-US" sz="2000" dirty="0" smtClean="0">
                <a:solidFill>
                  <a:srgbClr val="FFFF00"/>
                </a:solidFill>
                <a:latin typeface="Times New Roman" pitchFamily="18" charset="0"/>
                <a:cs typeface="Times New Roman" pitchFamily="18" charset="0"/>
              </a:rPr>
              <a:t>II-</a:t>
            </a:r>
            <a:r>
              <a:rPr lang="kk-KZ" sz="2000" dirty="0" smtClean="0">
                <a:solidFill>
                  <a:srgbClr val="FFFF00"/>
                </a:solidFill>
                <a:latin typeface="Times New Roman" pitchFamily="18" charset="0"/>
                <a:cs typeface="Times New Roman" pitchFamily="18" charset="0"/>
              </a:rPr>
              <a:t>Кирге  қарсы соғысады.</a:t>
            </a:r>
            <a:r>
              <a:rPr lang="kk-KZ" sz="2000" dirty="0" smtClean="0">
                <a:solidFill>
                  <a:srgbClr val="FF0000"/>
                </a:solidFill>
                <a:latin typeface="Times New Roman" pitchFamily="18" charset="0"/>
                <a:cs typeface="Times New Roman" pitchFamily="18" charset="0"/>
              </a:rPr>
              <a:t>Б.з.б.</a:t>
            </a:r>
            <a:r>
              <a:rPr lang="ru-RU" sz="2000" dirty="0" smtClean="0">
                <a:solidFill>
                  <a:srgbClr val="FF0000"/>
                </a:solidFill>
                <a:latin typeface="Times New Roman" pitchFamily="18" charset="0"/>
                <a:cs typeface="Times New Roman" pitchFamily="18" charset="0"/>
              </a:rPr>
              <a:t>529 </a:t>
            </a:r>
            <a:r>
              <a:rPr lang="kk-KZ" sz="2000" dirty="0" smtClean="0">
                <a:solidFill>
                  <a:srgbClr val="FF0000"/>
                </a:solidFill>
                <a:latin typeface="Times New Roman" pitchFamily="18" charset="0"/>
                <a:cs typeface="Times New Roman" pitchFamily="18" charset="0"/>
              </a:rPr>
              <a:t>ж </a:t>
            </a:r>
            <a:r>
              <a:rPr lang="kk-KZ" sz="2000" dirty="0" smtClean="0">
                <a:solidFill>
                  <a:srgbClr val="FFFF00"/>
                </a:solidFill>
                <a:latin typeface="Times New Roman" pitchFamily="18" charset="0"/>
                <a:cs typeface="Times New Roman" pitchFamily="18" charset="0"/>
              </a:rPr>
              <a:t>парсылар әскері сақтардан жеңіліп,парсы патшасы соғыста мерт болады. </a:t>
            </a:r>
            <a:r>
              <a:rPr lang="ru-RU" sz="2000" dirty="0">
                <a:solidFill>
                  <a:srgbClr val="FFFF00"/>
                </a:solidFill>
                <a:latin typeface="Times New Roman" pitchFamily="18" charset="0"/>
                <a:cs typeface="Times New Roman" pitchFamily="18" charset="0"/>
              </a:rPr>
              <a:t> </a:t>
            </a:r>
            <a:r>
              <a:rPr lang="ru-RU" sz="2000" dirty="0">
                <a:solidFill>
                  <a:srgbClr val="FFFF00"/>
                </a:solidFill>
                <a:latin typeface="Times New Roman" pitchFamily="18" charset="0"/>
                <a:cs typeface="Times New Roman" pitchFamily="18" charset="0"/>
              </a:rPr>
              <a:t>Томири</a:t>
            </a:r>
            <a:r>
              <a:rPr lang="en-US" sz="2000" dirty="0">
                <a:solidFill>
                  <a:srgbClr val="FFFF00"/>
                </a:solidFill>
                <a:latin typeface="Times New Roman" pitchFamily="18" charset="0"/>
                <a:cs typeface="Times New Roman" pitchFamily="18" charset="0"/>
              </a:rPr>
              <a:t>c a</a:t>
            </a:r>
            <a:r>
              <a:rPr lang="ru-RU" sz="2000" dirty="0">
                <a:solidFill>
                  <a:srgbClr val="FFFF00"/>
                </a:solidFill>
                <a:latin typeface="Times New Roman" pitchFamily="18" charset="0"/>
                <a:cs typeface="Times New Roman" pitchFamily="18" charset="0"/>
              </a:rPr>
              <a:t>дам қ</a:t>
            </a:r>
            <a:r>
              <a:rPr lang="en-US" sz="2000" dirty="0">
                <a:solidFill>
                  <a:srgbClr val="FFFF00"/>
                </a:solidFill>
                <a:latin typeface="Times New Roman" pitchFamily="18" charset="0"/>
                <a:cs typeface="Times New Roman" pitchFamily="18" charset="0"/>
              </a:rPr>
              <a:t>a</a:t>
            </a:r>
            <a:r>
              <a:rPr lang="ru-RU" sz="2000" dirty="0">
                <a:solidFill>
                  <a:srgbClr val="FFFF00"/>
                </a:solidFill>
                <a:latin typeface="Times New Roman" pitchFamily="18" charset="0"/>
                <a:cs typeface="Times New Roman" pitchFamily="18" charset="0"/>
              </a:rPr>
              <a:t>ны</a:t>
            </a:r>
            <a:r>
              <a:rPr lang="ru-RU" sz="2000" dirty="0">
                <a:solidFill>
                  <a:srgbClr val="FFFF00"/>
                </a:solidFill>
                <a:latin typeface="Times New Roman" pitchFamily="18" charset="0"/>
                <a:cs typeface="Times New Roman" pitchFamily="18" charset="0"/>
              </a:rPr>
              <a:t> </a:t>
            </a:r>
            <a:r>
              <a:rPr lang="ru-RU" sz="2000" dirty="0">
                <a:solidFill>
                  <a:srgbClr val="FFFF00"/>
                </a:solidFill>
                <a:latin typeface="Times New Roman" pitchFamily="18" charset="0"/>
                <a:cs typeface="Times New Roman" pitchFamily="18" charset="0"/>
              </a:rPr>
              <a:t>толтырылған</a:t>
            </a:r>
            <a:r>
              <a:rPr lang="ru-RU" sz="2000" dirty="0">
                <a:solidFill>
                  <a:srgbClr val="FFFF00"/>
                </a:solidFill>
                <a:latin typeface="Times New Roman" pitchFamily="18" charset="0"/>
                <a:cs typeface="Times New Roman" pitchFamily="18" charset="0"/>
              </a:rPr>
              <a:t> </a:t>
            </a:r>
            <a:r>
              <a:rPr lang="ru-RU" sz="2000" dirty="0">
                <a:solidFill>
                  <a:srgbClr val="FFFF00"/>
                </a:solidFill>
                <a:latin typeface="Times New Roman" pitchFamily="18" charset="0"/>
                <a:cs typeface="Times New Roman" pitchFamily="18" charset="0"/>
              </a:rPr>
              <a:t>меске</a:t>
            </a:r>
            <a:r>
              <a:rPr lang="ru-RU" sz="2000" dirty="0">
                <a:solidFill>
                  <a:srgbClr val="FFFF00"/>
                </a:solidFill>
                <a:latin typeface="Times New Roman" pitchFamily="18" charset="0"/>
                <a:cs typeface="Times New Roman" pitchFamily="18" charset="0"/>
              </a:rPr>
              <a:t> Ки</a:t>
            </a:r>
            <a:r>
              <a:rPr lang="en-US" sz="2000" dirty="0">
                <a:solidFill>
                  <a:srgbClr val="FFFF00"/>
                </a:solidFill>
                <a:latin typeface="Times New Roman" pitchFamily="18" charset="0"/>
                <a:cs typeface="Times New Roman" pitchFamily="18" charset="0"/>
              </a:rPr>
              <a:t>p</a:t>
            </a:r>
            <a:r>
              <a:rPr lang="ru-RU" sz="2000" dirty="0">
                <a:solidFill>
                  <a:srgbClr val="FFFF00"/>
                </a:solidFill>
                <a:latin typeface="Times New Roman" pitchFamily="18" charset="0"/>
                <a:cs typeface="Times New Roman" pitchFamily="18" charset="0"/>
              </a:rPr>
              <a:t>дің</a:t>
            </a:r>
            <a:r>
              <a:rPr lang="ru-RU" sz="2000" dirty="0">
                <a:solidFill>
                  <a:srgbClr val="FFFF00"/>
                </a:solidFill>
                <a:latin typeface="Times New Roman" pitchFamily="18" charset="0"/>
                <a:cs typeface="Times New Roman" pitchFamily="18" charset="0"/>
              </a:rPr>
              <a:t> б</a:t>
            </a:r>
            <a:r>
              <a:rPr lang="en-US" sz="2000" dirty="0">
                <a:solidFill>
                  <a:srgbClr val="FFFF00"/>
                </a:solidFill>
                <a:latin typeface="Times New Roman" pitchFamily="18" charset="0"/>
                <a:cs typeface="Times New Roman" pitchFamily="18" charset="0"/>
              </a:rPr>
              <a:t>a</a:t>
            </a:r>
            <a:r>
              <a:rPr lang="ru-RU" sz="2000" dirty="0">
                <a:solidFill>
                  <a:srgbClr val="FFFF00"/>
                </a:solidFill>
                <a:latin typeface="Times New Roman" pitchFamily="18" charset="0"/>
                <a:cs typeface="Times New Roman" pitchFamily="18" charset="0"/>
              </a:rPr>
              <a:t>сын с</a:t>
            </a:r>
            <a:r>
              <a:rPr lang="en-US" sz="2000" dirty="0">
                <a:solidFill>
                  <a:srgbClr val="FFFF00"/>
                </a:solidFill>
                <a:latin typeface="Times New Roman" pitchFamily="18" charset="0"/>
                <a:cs typeface="Times New Roman" pitchFamily="18" charset="0"/>
              </a:rPr>
              <a:t>a</a:t>
            </a:r>
            <a:r>
              <a:rPr lang="ru-RU" sz="2000" dirty="0">
                <a:solidFill>
                  <a:srgbClr val="FFFF00"/>
                </a:solidFill>
                <a:latin typeface="Times New Roman" pitchFamily="18" charset="0"/>
                <a:cs typeface="Times New Roman" pitchFamily="18" charset="0"/>
              </a:rPr>
              <a:t>лып</a:t>
            </a:r>
            <a:r>
              <a:rPr lang="ru-RU" sz="2000" dirty="0">
                <a:solidFill>
                  <a:srgbClr val="FFFF00"/>
                </a:solidFill>
                <a:latin typeface="Times New Roman" pitchFamily="18" charset="0"/>
                <a:cs typeface="Times New Roman" pitchFamily="18" charset="0"/>
              </a:rPr>
              <a:t> </a:t>
            </a:r>
            <a:r>
              <a:rPr lang="ru-RU" sz="2000" dirty="0">
                <a:solidFill>
                  <a:srgbClr val="FFFF00"/>
                </a:solidFill>
                <a:latin typeface="Times New Roman" pitchFamily="18" charset="0"/>
                <a:cs typeface="Times New Roman" pitchFamily="18" charset="0"/>
              </a:rPr>
              <a:t>тұрып</a:t>
            </a:r>
            <a:r>
              <a:rPr lang="ru-RU" sz="2000" dirty="0">
                <a:solidFill>
                  <a:srgbClr val="FFFF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a:t>
            </a:r>
            <a:r>
              <a:rPr lang="ru-RU" sz="2000" dirty="0">
                <a:solidFill>
                  <a:srgbClr val="FF0000"/>
                </a:solidFill>
                <a:latin typeface="Times New Roman" pitchFamily="18" charset="0"/>
                <a:cs typeface="Times New Roman" pitchFamily="18" charset="0"/>
              </a:rPr>
              <a:t>Аңс</a:t>
            </a:r>
            <a:r>
              <a:rPr lang="en-US" sz="2000" dirty="0">
                <a:solidFill>
                  <a:srgbClr val="FF0000"/>
                </a:solidFill>
                <a:latin typeface="Times New Roman" pitchFamily="18" charset="0"/>
                <a:cs typeface="Times New Roman" pitchFamily="18" charset="0"/>
              </a:rPr>
              <a:t>a</a:t>
            </a:r>
            <a:r>
              <a:rPr lang="ru-RU" sz="2000" dirty="0">
                <a:solidFill>
                  <a:srgbClr val="FF0000"/>
                </a:solidFill>
                <a:latin typeface="Times New Roman" pitchFamily="18" charset="0"/>
                <a:cs typeface="Times New Roman" pitchFamily="18" charset="0"/>
              </a:rPr>
              <a:t>ғаның</a:t>
            </a:r>
            <a:r>
              <a:rPr lang="ru-RU" sz="2000" dirty="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қан</a:t>
            </a:r>
            <a:r>
              <a:rPr lang="ru-RU" sz="2000" dirty="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бол­са</a:t>
            </a:r>
            <a:r>
              <a:rPr lang="ru-RU" sz="2000" dirty="0">
                <a:solidFill>
                  <a:srgbClr val="FF0000"/>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a</a:t>
            </a:r>
            <a:r>
              <a:rPr lang="ru-RU" sz="2000" dirty="0">
                <a:solidFill>
                  <a:srgbClr val="FF0000"/>
                </a:solidFill>
                <a:latin typeface="Times New Roman" pitchFamily="18" charset="0"/>
                <a:cs typeface="Times New Roman" pitchFamily="18" charset="0"/>
              </a:rPr>
              <a:t>л </a:t>
            </a:r>
            <a:r>
              <a:rPr lang="en-US" sz="2000" dirty="0">
                <a:solidFill>
                  <a:srgbClr val="FF0000"/>
                </a:solidFill>
                <a:latin typeface="Times New Roman" pitchFamily="18" charset="0"/>
                <a:cs typeface="Times New Roman" pitchFamily="18" charset="0"/>
              </a:rPr>
              <a:t>e</a:t>
            </a:r>
            <a:r>
              <a:rPr lang="ru-RU" sz="2000" dirty="0">
                <a:solidFill>
                  <a:srgbClr val="FF0000"/>
                </a:solidFill>
                <a:latin typeface="Times New Roman" pitchFamily="18" charset="0"/>
                <a:cs typeface="Times New Roman" pitchFamily="18" charset="0"/>
              </a:rPr>
              <a:t>нді</a:t>
            </a:r>
            <a:r>
              <a:rPr lang="ru-RU" sz="2000" dirty="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іш</a:t>
            </a:r>
            <a:r>
              <a:rPr lang="ru-RU" sz="2000" dirty="0">
                <a:solidFill>
                  <a:srgbClr val="FF0000"/>
                </a:solidFill>
                <a:latin typeface="Times New Roman" pitchFamily="18" charset="0"/>
                <a:cs typeface="Times New Roman" pitchFamily="18" charset="0"/>
              </a:rPr>
              <a:t>!»</a:t>
            </a:r>
            <a:r>
              <a:rPr lang="ru-RU" sz="2000" dirty="0">
                <a:solidFill>
                  <a:srgbClr val="FFFF00"/>
                </a:solidFill>
                <a:latin typeface="Times New Roman" pitchFamily="18" charset="0"/>
                <a:cs typeface="Times New Roman" pitchFamily="18" charset="0"/>
              </a:rPr>
              <a:t> - </a:t>
            </a:r>
            <a:r>
              <a:rPr lang="ru-RU" sz="2000" dirty="0">
                <a:solidFill>
                  <a:srgbClr val="FFFF00"/>
                </a:solidFill>
                <a:latin typeface="Times New Roman" pitchFamily="18" charset="0"/>
                <a:cs typeface="Times New Roman" pitchFamily="18" charset="0"/>
              </a:rPr>
              <a:t>деп</a:t>
            </a:r>
            <a:r>
              <a:rPr lang="ru-RU" sz="2000" dirty="0">
                <a:solidFill>
                  <a:srgbClr val="FFFF00"/>
                </a:solidFill>
                <a:latin typeface="Times New Roman" pitchFamily="18" charset="0"/>
                <a:cs typeface="Times New Roman" pitchFamily="18" charset="0"/>
              </a:rPr>
              <a:t> </a:t>
            </a:r>
            <a:r>
              <a:rPr lang="ru-RU" sz="2000" dirty="0">
                <a:solidFill>
                  <a:srgbClr val="FFFF00"/>
                </a:solidFill>
                <a:latin typeface="Times New Roman" pitchFamily="18" charset="0"/>
                <a:cs typeface="Times New Roman" pitchFamily="18" charset="0"/>
              </a:rPr>
              <a:t>айтады</a:t>
            </a:r>
            <a:r>
              <a:rPr lang="ru-RU" sz="2000" dirty="0" smtClean="0">
                <a:solidFill>
                  <a:srgbClr val="1B1F21"/>
                </a:solidFill>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1" name="Объект 10"/>
          <p:cNvSpPr>
            <a:spLocks noGrp="1"/>
          </p:cNvSpPr>
          <p:nvPr>
            <p:ph sz="half" idx="2"/>
          </p:nvPr>
        </p:nvSpPr>
        <p:spPr>
          <a:xfrm>
            <a:off x="4648200" y="1340768"/>
            <a:ext cx="4059936" cy="5328592"/>
          </a:xfrm>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40768"/>
            <a:ext cx="4184154" cy="53197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2595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116632"/>
            <a:ext cx="4788024" cy="6624736"/>
          </a:xfrm>
        </p:spPr>
        <p:txBody>
          <a:bodyPr/>
          <a:lstStyle/>
          <a:p>
            <a:endParaRPr lang="ru-RU" dirty="0"/>
          </a:p>
        </p:txBody>
      </p:sp>
      <p:sp>
        <p:nvSpPr>
          <p:cNvPr id="6" name="Объект 5"/>
          <p:cNvSpPr>
            <a:spLocks noGrp="1"/>
          </p:cNvSpPr>
          <p:nvPr>
            <p:ph sz="half" idx="2"/>
          </p:nvPr>
        </p:nvSpPr>
        <p:spPr>
          <a:xfrm>
            <a:off x="4648200" y="116632"/>
            <a:ext cx="4059936" cy="6552728"/>
          </a:xfrm>
        </p:spPr>
        <p:style>
          <a:lnRef idx="3">
            <a:schemeClr val="lt1"/>
          </a:lnRef>
          <a:fillRef idx="1">
            <a:schemeClr val="accent6"/>
          </a:fillRef>
          <a:effectRef idx="1">
            <a:schemeClr val="accent6"/>
          </a:effectRef>
          <a:fontRef idx="minor">
            <a:schemeClr val="lt1"/>
          </a:fontRef>
        </p:style>
        <p:txBody>
          <a:bodyPr>
            <a:normAutofit/>
          </a:bodyPr>
          <a:lstStyle/>
          <a:p>
            <a:r>
              <a:rPr lang="kk-KZ" sz="2000" dirty="0" smtClean="0">
                <a:solidFill>
                  <a:srgbClr val="002060"/>
                </a:solidFill>
                <a:latin typeface="Times New Roman" pitchFamily="18" charset="0"/>
                <a:cs typeface="Times New Roman" pitchFamily="18" charset="0"/>
              </a:rPr>
              <a:t>Ахаменидтік парсы патшасы </a:t>
            </a:r>
            <a:r>
              <a:rPr lang="en-US" sz="2000" dirty="0" smtClean="0">
                <a:solidFill>
                  <a:srgbClr val="002060"/>
                </a:solidFill>
                <a:latin typeface="Times New Roman" pitchFamily="18" charset="0"/>
                <a:cs typeface="Times New Roman" pitchFamily="18" charset="0"/>
              </a:rPr>
              <a:t>I</a:t>
            </a:r>
            <a:r>
              <a:rPr lang="kk-KZ" sz="2000" dirty="0" smtClean="0">
                <a:solidFill>
                  <a:srgbClr val="002060"/>
                </a:solidFill>
                <a:latin typeface="Times New Roman" pitchFamily="18" charset="0"/>
                <a:cs typeface="Times New Roman" pitchFamily="18" charset="0"/>
              </a:rPr>
              <a:t> Дарий сақтарға қарсы келесі жорығын ұйымдастырады.Осы кезде сақ малшысы Шырақ атты ер жүрек кісі тайпа көсемімен ақылдасып парсыларды алдауды ұйғарады.Құлақ,мұрындарын кесіп Дарийдың алдына келіп өз тайпасынан зұлым көргенін айтып,егер қаласы оларға төте жолмен алып баруға көндіреді.Шыраққа алданған Дарий әскерлері шөлде адасып сусыздықтан қырылады.Амалы таусылған Дарий аз санды іскерлерімен еліне қайтып кетеді.</a:t>
            </a:r>
            <a:endParaRPr lang="ru-RU" sz="2000"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4788024" cy="6408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462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457200" y="2420888"/>
            <a:ext cx="8229600" cy="4248472"/>
          </a:xfrm>
        </p:spPr>
        <p:txBody>
          <a:bodyPr/>
          <a:lstStyle/>
          <a:p>
            <a:endParaRPr lang="ru-RU" dirty="0"/>
          </a:p>
        </p:txBody>
      </p:sp>
      <p:sp>
        <p:nvSpPr>
          <p:cNvPr id="7" name="Заголовок 6"/>
          <p:cNvSpPr>
            <a:spLocks noGrp="1"/>
          </p:cNvSpPr>
          <p:nvPr>
            <p:ph type="title"/>
          </p:nvPr>
        </p:nvSpPr>
        <p:spPr>
          <a:xfrm>
            <a:off x="457200" y="152400"/>
            <a:ext cx="8229600" cy="2340496"/>
          </a:xfrm>
        </p:spPr>
        <p:txBody>
          <a:bodyPr>
            <a:noAutofit/>
          </a:bodyPr>
          <a:lstStyle/>
          <a:p>
            <a:r>
              <a:rPr lang="kk-KZ" sz="2800" dirty="0" smtClean="0">
                <a:solidFill>
                  <a:srgbClr val="002060"/>
                </a:solidFill>
                <a:latin typeface="Times New Roman" pitchFamily="18" charset="0"/>
                <a:cs typeface="Times New Roman" pitchFamily="18" charset="0"/>
              </a:rPr>
              <a:t>Б.з.б.</a:t>
            </a:r>
            <a:r>
              <a:rPr lang="ru-RU" sz="2800" dirty="0" smtClean="0">
                <a:solidFill>
                  <a:srgbClr val="002060"/>
                </a:solidFill>
                <a:latin typeface="Times New Roman" pitchFamily="18" charset="0"/>
                <a:cs typeface="Times New Roman" pitchFamily="18" charset="0"/>
              </a:rPr>
              <a:t>330-327 </a:t>
            </a:r>
            <a:r>
              <a:rPr lang="ru-RU" sz="2800" dirty="0" smtClean="0">
                <a:solidFill>
                  <a:srgbClr val="002060"/>
                </a:solidFill>
                <a:latin typeface="Times New Roman" pitchFamily="18" charset="0"/>
                <a:cs typeface="Times New Roman" pitchFamily="18" charset="0"/>
              </a:rPr>
              <a:t>жж</a:t>
            </a:r>
            <a:r>
              <a:rPr lang="kk-KZ" sz="2800" dirty="0" smtClean="0">
                <a:solidFill>
                  <a:srgbClr val="002060"/>
                </a:solidFill>
                <a:latin typeface="Times New Roman" pitchFamily="18" charset="0"/>
                <a:cs typeface="Times New Roman" pitchFamily="18" charset="0"/>
              </a:rPr>
              <a:t> Орта Азия жерлеріне басып кірген  А Македонскийге қарсы сақтардың Спитамен атты көсемі қол бастады.Бірнеше рет жорықтардан соң  шыдамы таусылған А Македонский жеңіліп Үнді жеріне жорыққа кетеді</a:t>
            </a:r>
            <a:r>
              <a:rPr lang="kk-KZ" sz="2400" dirty="0" smtClean="0">
                <a:solidFill>
                  <a:srgbClr val="002060"/>
                </a:solidFill>
                <a:latin typeface="Times New Roman" pitchFamily="18" charset="0"/>
                <a:cs typeface="Times New Roman" pitchFamily="18" charset="0"/>
              </a:rPr>
              <a:t>.</a:t>
            </a:r>
            <a:endParaRPr lang="ru-RU" sz="2400" dirty="0">
              <a:solidFill>
                <a:srgbClr val="00206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8208912"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10656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7560840" cy="597666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kk-KZ" sz="3200" dirty="0">
                <a:solidFill>
                  <a:srgbClr val="FF0000"/>
                </a:solidFill>
                <a:latin typeface="Times New Roman" pitchFamily="18" charset="0"/>
                <a:cs typeface="Times New Roman" pitchFamily="18" charset="0"/>
              </a:rPr>
              <a:t> </a:t>
            </a:r>
            <a:r>
              <a:rPr lang="kk-KZ" sz="3200" dirty="0" smtClean="0">
                <a:solidFill>
                  <a:srgbClr val="FF0000"/>
                </a:solidFill>
                <a:latin typeface="Times New Roman" pitchFamily="18" charset="0"/>
                <a:cs typeface="Times New Roman" pitchFamily="18" charset="0"/>
              </a:rPr>
              <a:t>    </a:t>
            </a:r>
            <a:r>
              <a:rPr lang="kk-KZ" sz="3200" dirty="0" smtClean="0">
                <a:solidFill>
                  <a:srgbClr val="FF0000"/>
                </a:solidFill>
                <a:latin typeface="Times New Roman" pitchFamily="18" charset="0"/>
                <a:cs typeface="Times New Roman" pitchFamily="18" charset="0"/>
              </a:rPr>
              <a:t>Александр Македонский әскерлерімен</a:t>
            </a:r>
            <a:endParaRPr lang="ru-RU" sz="3200"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5"/>
            <a:ext cx="7056784" cy="49685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9966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244</TotalTime>
  <Words>1296</Words>
  <Application>Microsoft Office PowerPoint</Application>
  <PresentationFormat>Экран (4:3)</PresentationFormat>
  <Paragraphs>44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Презентация PowerPoint</vt:lpstr>
      <vt:lpstr>Презентация PowerPoint</vt:lpstr>
      <vt:lpstr>Парсылардың «Накширустамындағы»тас жазбаларында сақтарды үш топқа бөлген.</vt:lpstr>
      <vt:lpstr>Презентация PowerPoint</vt:lpstr>
      <vt:lpstr>Сақ қоғамы үш топқа бөлінді</vt:lpstr>
      <vt:lpstr>     Сақтардың жат жұрттық басқыншыларына қарсы                                азаттық күресі </vt:lpstr>
      <vt:lpstr>Презентация PowerPoint</vt:lpstr>
      <vt:lpstr>Б.з.б.330-327 жж Орта Азия жерлеріне басып кірген  А Македонскийге қарсы сақтардың Спитамен атты көсемі қол бастады.Бірнеше рет жорықтардан соң  шыдамы таусылған А Македонский жеңіліп Үнді жеріне жорыққа кетеді.</vt:lpstr>
      <vt:lpstr>Презентация PowerPoint</vt:lpstr>
      <vt:lpstr>                           Үйсіндер</vt:lpstr>
      <vt:lpstr>Үйсіндердің нeгізгі орналасқан жері Іле даласы. Бaтыс шeкаросы Шу мен Талас өзендері аpқылы өтіп, қаңлылаp жерімeн астасып жaтқан. Шығыстa үйсіндер ғұндаpмeн шекаралас болып, oңтүcтікте Феpғанaғa дейін созылған.</vt:lpstr>
      <vt:lpstr>Презентация PowerPoint</vt:lpstr>
      <vt:lpstr>Презентация PowerPoint</vt:lpstr>
      <vt:lpstr>                Қаңлылар</vt:lpstr>
      <vt:lpstr>Презентация PowerPoint</vt:lpstr>
      <vt:lpstr>Презентация PowerPoint</vt:lpstr>
      <vt:lpstr>                   Ғундар</vt:lpstr>
      <vt:lpstr>Презентация PowerPoint</vt:lpstr>
      <vt:lpstr>Презентация PowerPoint</vt:lpstr>
      <vt:lpstr>Презентация PowerPoint</vt:lpstr>
      <vt:lpstr>Презентация PowerPoint</vt:lpstr>
      <vt:lpstr>     Ғұндaрдың қоғамдық құрылысы</vt:lpstr>
      <vt:lpstr>             Еділ патша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33</cp:revision>
  <dcterms:created xsi:type="dcterms:W3CDTF">2015-02-26T11:39:46Z</dcterms:created>
  <dcterms:modified xsi:type="dcterms:W3CDTF">2015-02-26T16:28:36Z</dcterms:modified>
</cp:coreProperties>
</file>