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7" r:id="rId2"/>
    <p:sldId id="280" r:id="rId3"/>
    <p:sldId id="256" r:id="rId4"/>
    <p:sldId id="264" r:id="rId5"/>
    <p:sldId id="272" r:id="rId6"/>
    <p:sldId id="273" r:id="rId7"/>
    <p:sldId id="274" r:id="rId8"/>
    <p:sldId id="275" r:id="rId9"/>
    <p:sldId id="277" r:id="rId10"/>
    <p:sldId id="276" r:id="rId11"/>
    <p:sldId id="258" r:id="rId12"/>
    <p:sldId id="257" r:id="rId13"/>
    <p:sldId id="265" r:id="rId14"/>
    <p:sldId id="259" r:id="rId15"/>
    <p:sldId id="263" r:id="rId16"/>
    <p:sldId id="260" r:id="rId17"/>
    <p:sldId id="266" r:id="rId18"/>
    <p:sldId id="261" r:id="rId19"/>
    <p:sldId id="269" r:id="rId20"/>
    <p:sldId id="270" r:id="rId21"/>
    <p:sldId id="271" r:id="rId22"/>
    <p:sldId id="279" r:id="rId23"/>
    <p:sldId id="268" r:id="rId24"/>
    <p:sldId id="262" r:id="rId25"/>
    <p:sldId id="278" r:id="rId26"/>
    <p:sldId id="281" r:id="rId27"/>
    <p:sldId id="282"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086B7-897E-45C1-AE6B-EC5804BA9D4A}"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086B7-897E-45C1-AE6B-EC5804BA9D4A}"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086B7-897E-45C1-AE6B-EC5804BA9D4A}" type="slidenum">
              <a:rPr lang="ru-RU" smtClean="0"/>
              <a:pPr/>
              <a:t>‹#›</a:t>
            </a:fld>
            <a:endParaRPr lang="ru-RU"/>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086B7-897E-45C1-AE6B-EC5804BA9D4A}" type="slidenum">
              <a:rPr lang="ru-RU" smtClean="0"/>
              <a:pPr/>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C086B7-897E-45C1-AE6B-EC5804BA9D4A}"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C086B7-897E-45C1-AE6B-EC5804BA9D4A}" type="slidenum">
              <a:rPr lang="ru-RU" smtClean="0"/>
              <a:pPr/>
              <a:t>‹#›</a:t>
            </a:fld>
            <a:endParaRPr lang="ru-RU"/>
          </a:p>
        </p:txBody>
      </p:sp>
      <p:sp>
        <p:nvSpPr>
          <p:cNvPr id="9" name="Content Placeholder 8"/>
          <p:cNvSpPr>
            <a:spLocks noGrp="1"/>
          </p:cNvSpPr>
          <p:nvPr>
            <p:ph sz="quarter" idx="13"/>
          </p:nvPr>
        </p:nvSpPr>
        <p:spPr>
          <a:xfrm>
            <a:off x="902207"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C086B7-897E-45C1-AE6B-EC5804BA9D4A}"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7C086B7-897E-45C1-AE6B-EC5804BA9D4A}"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7C086B7-897E-45C1-AE6B-EC5804BA9D4A}"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C086B7-897E-45C1-AE6B-EC5804BA9D4A}" type="slidenum">
              <a:rPr lang="ru-RU" smtClean="0"/>
              <a:pPr/>
              <a:t>‹#›</a:t>
            </a:fld>
            <a:endParaRPr lang="ru-RU"/>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C8A659A-2394-4335-9AF7-FACF68DE4140}" type="datetimeFigureOut">
              <a:rPr lang="ru-RU" smtClean="0"/>
              <a:pPr/>
              <a:t>26.02.2025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C086B7-897E-45C1-AE6B-EC5804BA9D4A}" type="slidenum">
              <a:rPr lang="ru-RU" smtClean="0"/>
              <a:pPr/>
              <a:t>‹#›</a:t>
            </a:fld>
            <a:endParaRPr lang="ru-RU"/>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FC8A659A-2394-4335-9AF7-FACF68DE4140}" type="datetimeFigureOut">
              <a:rPr lang="ru-RU" smtClean="0"/>
              <a:pPr/>
              <a:t>26.02.2025</a:t>
            </a:fld>
            <a:endParaRPr lang="ru-RU"/>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27C086B7-897E-45C1-AE6B-EC5804BA9D4A}" type="slidenum">
              <a:rPr lang="ru-RU" smtClean="0"/>
              <a:pPr/>
              <a:t>‹#›</a:t>
            </a:fld>
            <a:endParaRPr lang="ru-RU"/>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vsegdazdorov.net/story/vliyanie-kureniya-na-organizm-cheloveka" TargetMode="External"/><Relationship Id="rId2" Type="http://schemas.openxmlformats.org/officeDocument/2006/relationships/hyperlink" Target="http://knowledge.allbest.ru/life/2c0a65625b3ac68b5c43b88421306d27_0.html" TargetMode="External"/><Relationship Id="rId1" Type="http://schemas.openxmlformats.org/officeDocument/2006/relationships/slideLayout" Target="../slideLayouts/slideLayout2.xml"/><Relationship Id="rId5" Type="http://schemas.openxmlformats.org/officeDocument/2006/relationships/hyperlink" Target="http://900igr.net/kartinki/obg/Organizm-i-alkogol/006-Vlijanie-kurenija-na-organizm-cheloveka.html" TargetMode="External"/><Relationship Id="rId4" Type="http://schemas.openxmlformats.org/officeDocument/2006/relationships/hyperlink" Target="http://freeofsmoking.narod.ru/damage3.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03318" y="1582053"/>
            <a:ext cx="9144000" cy="2387600"/>
          </a:xfrm>
        </p:spPr>
        <p:txBody>
          <a:bodyPr>
            <a:normAutofit/>
          </a:bodyPr>
          <a:lstStyle/>
          <a:p>
            <a:r>
              <a:rPr lang="kk-KZ" sz="6600" b="1" i="1" dirty="0" smtClean="0">
                <a:latin typeface="Times New Roman" pitchFamily="18" charset="0"/>
                <a:cs typeface="Times New Roman" pitchFamily="18" charset="0"/>
              </a:rPr>
              <a:t>Темекі шегу және денсаулық</a:t>
            </a:r>
            <a:endParaRPr lang="ru-RU" sz="6600" b="1" i="1" dirty="0">
              <a:latin typeface="Times New Roman" pitchFamily="18" charset="0"/>
              <a:cs typeface="Times New Roman" pitchFamily="18" charset="0"/>
            </a:endParaRPr>
          </a:p>
        </p:txBody>
      </p:sp>
      <p:pic>
        <p:nvPicPr>
          <p:cNvPr id="23554" name="Picture 2" descr="Картинки по запросу вред курения"/>
          <p:cNvPicPr>
            <a:picLocks noChangeAspect="1" noChangeArrowheads="1"/>
          </p:cNvPicPr>
          <p:nvPr/>
        </p:nvPicPr>
        <p:blipFill>
          <a:blip r:embed="rId2" cstate="print"/>
          <a:srcRect/>
          <a:stretch>
            <a:fillRect/>
          </a:stretch>
        </p:blipFill>
        <p:spPr bwMode="auto">
          <a:xfrm>
            <a:off x="8556627" y="3359590"/>
            <a:ext cx="2748866" cy="2748866"/>
          </a:xfrm>
          <a:prstGeom prst="rect">
            <a:avLst/>
          </a:prstGeom>
          <a:noFill/>
        </p:spPr>
      </p:pic>
    </p:spTree>
    <p:extLst>
      <p:ext uri="{BB962C8B-B14F-4D97-AF65-F5344CB8AC3E}">
        <p14:creationId xmlns:p14="http://schemas.microsoft.com/office/powerpoint/2010/main" val="29644018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1\Pictures\maxresdefault.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38289" y="1910687"/>
            <a:ext cx="9215510" cy="4689357"/>
          </a:xfrm>
        </p:spPr>
        <p:txBody>
          <a:bodyPr>
            <a:normAutofit fontScale="92500"/>
          </a:bodyPr>
          <a:lstStyle/>
          <a:p>
            <a:pPr algn="just"/>
            <a:r>
              <a:rPr lang="kk-KZ" sz="3200" dirty="0" smtClean="0">
                <a:latin typeface="Times New Roman" pitchFamily="18" charset="0"/>
                <a:cs typeface="Times New Roman" pitchFamily="18" charset="0"/>
              </a:rPr>
              <a:t>Темекі түтіні құрамындағы никотин жүйке түйіндеріне әсер етеді.  Жүйке жасушалары жұқарып, тез қартаяды және өледі. Осыған байланысты жүйке импульстерінің берілуі баяулап, миға түскен мәліметтердің өңделуі нашарлап, адамның сыртқа ортадағы тітіркендіргіштерге </a:t>
            </a:r>
            <a:r>
              <a:rPr lang="kk-KZ" sz="3200" dirty="0">
                <a:latin typeface="Times New Roman" pitchFamily="18" charset="0"/>
                <a:cs typeface="Times New Roman" pitchFamily="18" charset="0"/>
              </a:rPr>
              <a:t>р</a:t>
            </a:r>
            <a:r>
              <a:rPr lang="kk-KZ" sz="3200" dirty="0" smtClean="0">
                <a:latin typeface="Times New Roman" pitchFamily="18" charset="0"/>
                <a:cs typeface="Times New Roman" pitchFamily="18" charset="0"/>
              </a:rPr>
              <a:t>еакциясы баяулайды.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Есту</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және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көру</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функциялары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нашарлайды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Жасөспірімдердің</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мектептегі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үлгерімі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нашарлайды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есте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сақтау</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қабілеті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төмендейді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тәртібі</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және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жүріс-тұрыстары</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өзгере</a:t>
            </a:r>
            <a:r>
              <a:rPr lang="ru-RU" sz="3200" dirty="0" smtClean="0">
                <a:latin typeface="Times New Roman" pitchFamily="18" charset="0"/>
                <a:cs typeface="Times New Roman" pitchFamily="18" charset="0"/>
              </a:rPr>
              <a:t> </a:t>
            </a:r>
            <a:r>
              <a:rPr lang="ru-RU" sz="3200" dirty="0" err="1" smtClean="0">
                <a:latin typeface="Times New Roman" pitchFamily="18" charset="0"/>
                <a:cs typeface="Times New Roman" pitchFamily="18" charset="0"/>
              </a:rPr>
              <a:t>бастайды</a:t>
            </a:r>
            <a:r>
              <a:rPr lang="ru-RU" sz="3200" dirty="0" smtClean="0">
                <a:latin typeface="Times New Roman" pitchFamily="18" charset="0"/>
                <a:cs typeface="Times New Roman" pitchFamily="18" charset="0"/>
              </a:rPr>
              <a:t>.  </a:t>
            </a:r>
            <a:endParaRPr lang="ru-RU" sz="3200"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kk-KZ" b="1" i="1" dirty="0" smtClean="0">
                <a:latin typeface="Times New Roman" pitchFamily="18" charset="0"/>
                <a:cs typeface="Times New Roman" pitchFamily="18" charset="0"/>
              </a:rPr>
              <a:t>Темекі шегудің жүйке жүйесіне әсері</a:t>
            </a:r>
            <a:endParaRPr lang="ru-RU" b="1" i="1" dirty="0">
              <a:latin typeface="Times New Roman" pitchFamily="18" charset="0"/>
              <a:cs typeface="Times New Roman" pitchFamily="18" charset="0"/>
            </a:endParaRPr>
          </a:p>
        </p:txBody>
      </p:sp>
      <p:pic>
        <p:nvPicPr>
          <p:cNvPr id="14338" name="Picture 2" descr="https://encrypted-tbn1.gstatic.com/images?q=tbn:ANd9GcR08L3nPpITDRT2lOottWoYgzj5rMgOm_dljQe-DuyOmSYM_ANiFw"/>
          <p:cNvPicPr>
            <a:picLocks noChangeAspect="1" noChangeArrowheads="1"/>
          </p:cNvPicPr>
          <p:nvPr/>
        </p:nvPicPr>
        <p:blipFill>
          <a:blip r:embed="rId2" cstate="print"/>
          <a:srcRect/>
          <a:stretch>
            <a:fillRect/>
          </a:stretch>
        </p:blipFill>
        <p:spPr bwMode="auto">
          <a:xfrm>
            <a:off x="239981" y="2278966"/>
            <a:ext cx="1880147" cy="3390314"/>
          </a:xfrm>
          <a:prstGeom prst="rect">
            <a:avLst/>
          </a:prstGeom>
          <a:noFill/>
        </p:spPr>
      </p:pic>
    </p:spTree>
    <p:extLst>
      <p:ext uri="{BB962C8B-B14F-4D97-AF65-F5344CB8AC3E}">
        <p14:creationId xmlns:p14="http://schemas.microsoft.com/office/powerpoint/2010/main" val="2058612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8200" y="1825624"/>
            <a:ext cx="10515600" cy="4807187"/>
          </a:xfrm>
        </p:spPr>
        <p:txBody>
          <a:bodyPr>
            <a:normAutofit lnSpcReduction="10000"/>
          </a:bodyPr>
          <a:lstStyle/>
          <a:p>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шегушілерде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сайын</a:t>
            </a:r>
            <a:r>
              <a:rPr lang="ru-RU" dirty="0" smtClean="0">
                <a:latin typeface="Times New Roman" pitchFamily="18" charset="0"/>
                <a:cs typeface="Times New Roman" pitchFamily="18" charset="0"/>
              </a:rPr>
              <a:t> 30 </a:t>
            </a:r>
            <a:r>
              <a:rPr lang="ru-RU" dirty="0" err="1" smtClean="0">
                <a:latin typeface="Times New Roman" pitchFamily="18" charset="0"/>
                <a:cs typeface="Times New Roman" pitchFamily="18" charset="0"/>
              </a:rPr>
              <a:t>минутқа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созылатын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тамырлардың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тарылуы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жүректің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күшейтеді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тозады</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Никотин </a:t>
            </a:r>
            <a:r>
              <a:rPr lang="ru-RU" dirty="0" err="1" smtClean="0">
                <a:latin typeface="Times New Roman" pitchFamily="18" charset="0"/>
                <a:cs typeface="Times New Roman" pitchFamily="18" charset="0"/>
              </a:rPr>
              <a:t>қантамырлардың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спазмын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тудыратындықтан</a:t>
            </a:r>
            <a:r>
              <a:rPr lang="ru-RU" dirty="0" smtClean="0">
                <a:latin typeface="Times New Roman" pitchFamily="18" charset="0"/>
                <a:cs typeface="Times New Roman" pitchFamily="18" charset="0"/>
              </a:rPr>
              <a:t>, табак </a:t>
            </a:r>
            <a:r>
              <a:rPr lang="ru-RU" dirty="0" err="1" smtClean="0">
                <a:latin typeface="Times New Roman" pitchFamily="18" charset="0"/>
                <a:cs typeface="Times New Roman" pitchFamily="18" charset="0"/>
              </a:rPr>
              <a:t>шегу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гипертониялық</a:t>
            </a:r>
            <a:r>
              <a:rPr lang="ru-RU" dirty="0" smtClean="0">
                <a:latin typeface="Times New Roman" pitchFamily="18" charset="0"/>
                <a:cs typeface="Times New Roman" pitchFamily="18" charset="0"/>
              </a:rPr>
              <a:t> ауру, ми </a:t>
            </a:r>
            <a:r>
              <a:rPr lang="ru-RU" dirty="0" err="1" smtClean="0">
                <a:latin typeface="Times New Roman" pitchFamily="18" charset="0"/>
                <a:cs typeface="Times New Roman" pitchFamily="18" charset="0"/>
              </a:rPr>
              <a:t>инсульті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миокард </a:t>
            </a:r>
            <a:r>
              <a:rPr lang="ru-RU" dirty="0" err="1" smtClean="0">
                <a:latin typeface="Times New Roman" pitchFamily="18" charset="0"/>
                <a:cs typeface="Times New Roman" pitchFamily="18" charset="0"/>
              </a:rPr>
              <a:t>инфарктінің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қауіп-қатер</a:t>
            </a:r>
            <a:r>
              <a:rPr lang="ru-RU" dirty="0" smtClean="0">
                <a:latin typeface="Times New Roman" pitchFamily="18" charset="0"/>
                <a:cs typeface="Times New Roman" pitchFamily="18" charset="0"/>
              </a:rPr>
              <a:t> факторы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p>
          <a:p>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шегушілерде</a:t>
            </a:r>
            <a:r>
              <a:rPr lang="ru-RU" dirty="0" smtClean="0">
                <a:latin typeface="Times New Roman" pitchFamily="18" charset="0"/>
                <a:cs typeface="Times New Roman" pitchFamily="18" charset="0"/>
              </a:rPr>
              <a:t> миокард </a:t>
            </a:r>
            <a:r>
              <a:rPr lang="ru-RU" dirty="0" err="1" smtClean="0">
                <a:latin typeface="Times New Roman" pitchFamily="18" charset="0"/>
                <a:cs typeface="Times New Roman" pitchFamily="18" charset="0"/>
              </a:rPr>
              <a:t>инфаркті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шекпейтіндерге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қарағанда</a:t>
            </a:r>
            <a:r>
              <a:rPr lang="ru-RU" dirty="0" smtClean="0">
                <a:latin typeface="Times New Roman" pitchFamily="18" charset="0"/>
                <a:cs typeface="Times New Roman" pitchFamily="18" charset="0"/>
              </a:rPr>
              <a:t> 4-5 </a:t>
            </a:r>
            <a:r>
              <a:rPr lang="ru-RU" dirty="0" err="1" smtClean="0">
                <a:latin typeface="Times New Roman" pitchFamily="18" charset="0"/>
                <a:cs typeface="Times New Roman" pitchFamily="18" charset="0"/>
              </a:rPr>
              <a:t>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қандағы</a:t>
            </a:r>
            <a:r>
              <a:rPr lang="ru-RU" dirty="0" smtClean="0">
                <a:latin typeface="Times New Roman" pitchFamily="18" charset="0"/>
                <a:cs typeface="Times New Roman" pitchFamily="18" charset="0"/>
              </a:rPr>
              <a:t> холестерин </a:t>
            </a:r>
            <a:r>
              <a:rPr lang="ru-RU" dirty="0" err="1" smtClean="0">
                <a:latin typeface="Times New Roman" pitchFamily="18" charset="0"/>
                <a:cs typeface="Times New Roman" pitchFamily="18" charset="0"/>
              </a:rPr>
              <a:t>мөлшері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АҚ </a:t>
            </a:r>
            <a:r>
              <a:rPr lang="ru-RU" dirty="0" err="1" smtClean="0">
                <a:latin typeface="Times New Roman" pitchFamily="18" charset="0"/>
                <a:cs typeface="Times New Roman" pitchFamily="18" charset="0"/>
              </a:rPr>
              <a:t>жоғары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ұстамасының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дамуы</a:t>
            </a:r>
            <a:r>
              <a:rPr lang="ru-RU" dirty="0" smtClean="0">
                <a:latin typeface="Times New Roman" pitchFamily="18" charset="0"/>
                <a:cs typeface="Times New Roman" pitchFamily="18" charset="0"/>
              </a:rPr>
              <a:t> 8 </a:t>
            </a:r>
            <a:r>
              <a:rPr lang="ru-RU" dirty="0" err="1" smtClean="0">
                <a:latin typeface="Times New Roman" pitchFamily="18" charset="0"/>
                <a:cs typeface="Times New Roman" pitchFamily="18" charset="0"/>
              </a:rPr>
              <a:t>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a:t>
            </a:r>
            <a:r>
              <a:rPr lang="ru-RU" dirty="0" smtClean="0">
                <a:latin typeface="Times New Roman" pitchFamily="18" charset="0"/>
                <a:cs typeface="Times New Roman" pitchFamily="18" charset="0"/>
              </a:rPr>
              <a:t>.</a:t>
            </a:r>
          </a:p>
          <a:p>
            <a:r>
              <a:rPr lang="kk-KZ" dirty="0" smtClean="0">
                <a:latin typeface="Times New Roman" pitchFamily="18" charset="0"/>
                <a:cs typeface="Times New Roman" pitchFamily="18" charset="0"/>
              </a:rPr>
              <a:t>Эритроциттердің бұзылуы         анемия (тіндердің оттегіге жеткіліксіздігі)</a:t>
            </a:r>
          </a:p>
          <a:p>
            <a:r>
              <a:rPr lang="kk-KZ" dirty="0" smtClean="0">
                <a:latin typeface="Times New Roman" pitchFamily="18" charset="0"/>
                <a:cs typeface="Times New Roman" pitchFamily="18" charset="0"/>
              </a:rPr>
              <a:t>Қан ұюдың жоғарылауы         тромбофлебит </a:t>
            </a:r>
          </a:p>
          <a:p>
            <a:r>
              <a:rPr lang="kk-KZ" dirty="0" smtClean="0">
                <a:latin typeface="Times New Roman" pitchFamily="18" charset="0"/>
                <a:cs typeface="Times New Roman" pitchFamily="18" charset="0"/>
              </a:rPr>
              <a:t>Перифериялық тамырларлың аурулары (облитерациялық эндоартериит)</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pPr algn="ctr"/>
            <a:r>
              <a:rPr lang="kk-KZ" b="1" i="1" dirty="0" smtClean="0">
                <a:latin typeface="Times New Roman" pitchFamily="18" charset="0"/>
                <a:cs typeface="Times New Roman" pitchFamily="18" charset="0"/>
              </a:rPr>
              <a:t>Темекі шегудің жүрек-қан тамыр жүйесіне әсері</a:t>
            </a:r>
            <a:endParaRPr lang="ru-RU" b="1" i="1" dirty="0">
              <a:latin typeface="Times New Roman" pitchFamily="18" charset="0"/>
              <a:cs typeface="Times New Roman" pitchFamily="18" charset="0"/>
            </a:endParaRPr>
          </a:p>
        </p:txBody>
      </p:sp>
      <p:cxnSp>
        <p:nvCxnSpPr>
          <p:cNvPr id="5" name="Прямая со стрелкой 4"/>
          <p:cNvCxnSpPr/>
          <p:nvPr/>
        </p:nvCxnSpPr>
        <p:spPr>
          <a:xfrm>
            <a:off x="4885898" y="4872251"/>
            <a:ext cx="491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640238" y="5543266"/>
            <a:ext cx="4913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2059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narco-net.ru/uploads/lungs_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4817" y="1171361"/>
            <a:ext cx="952500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889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normAutofit fontScale="92500"/>
          </a:bodyPr>
          <a:lstStyle/>
          <a:p>
            <a:pPr algn="just"/>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түтінінде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никотиннен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a:t>
            </a:r>
            <a:r>
              <a:rPr lang="ru-RU" dirty="0" smtClean="0">
                <a:latin typeface="Times New Roman" pitchFamily="18" charset="0"/>
                <a:cs typeface="Times New Roman" pitchFamily="18" charset="0"/>
              </a:rPr>
              <a:t> 200 </a:t>
            </a:r>
            <a:r>
              <a:rPr lang="ru-RU" dirty="0" err="1" smtClean="0">
                <a:latin typeface="Times New Roman" pitchFamily="18" charset="0"/>
                <a:cs typeface="Times New Roman" pitchFamily="18" charset="0"/>
              </a:rPr>
              <a:t>жуық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зиян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заттар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көміртегі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угарлы</a:t>
            </a:r>
            <a:r>
              <a:rPr lang="ru-RU" dirty="0" smtClean="0">
                <a:latin typeface="Times New Roman" pitchFamily="18" charset="0"/>
                <a:cs typeface="Times New Roman" pitchFamily="18" charset="0"/>
              </a:rPr>
              <a:t> газ, </a:t>
            </a:r>
            <a:r>
              <a:rPr lang="ru-RU" dirty="0" err="1" smtClean="0">
                <a:latin typeface="Times New Roman" pitchFamily="18" charset="0"/>
                <a:cs typeface="Times New Roman" pitchFamily="18" charset="0"/>
              </a:rPr>
              <a:t>синильді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қышқыл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заттар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қабыну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шақырады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шырышты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қабаттың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қабілеті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өкпенің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эластикалық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қабілеті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өкпенің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сиымдылығы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вентиляциясы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оттегімен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қамтамасыз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нашарлайды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түтіннің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бөлшектері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қарамай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өкпе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көпіршіктері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қабырғаларына</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шөгіп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өкпе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рагын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тудырады</a:t>
            </a:r>
            <a:r>
              <a:rPr lang="ru-RU" dirty="0" smtClean="0">
                <a:latin typeface="Times New Roman" pitchFamily="18" charset="0"/>
                <a:cs typeface="Times New Roman" pitchFamily="18" charset="0"/>
              </a:rPr>
              <a:t>. </a:t>
            </a:r>
          </a:p>
          <a:p>
            <a:pPr algn="just"/>
            <a:r>
              <a:rPr lang="kk-KZ" dirty="0" smtClean="0">
                <a:latin typeface="Times New Roman" pitchFamily="18" charset="0"/>
                <a:cs typeface="Times New Roman" pitchFamily="18" charset="0"/>
              </a:rPr>
              <a:t>Асқазан сөлі бөлінуінің тежелуі        тәбеттің төмендеуі</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kk-KZ" b="1" i="1" dirty="0" smtClean="0">
                <a:latin typeface="Times New Roman" pitchFamily="18" charset="0"/>
                <a:cs typeface="Times New Roman" pitchFamily="18" charset="0"/>
              </a:rPr>
              <a:t>Табак шегудің тыныс алу жүйесіне әсері</a:t>
            </a:r>
            <a:endParaRPr lang="ru-RU" b="1" i="1" dirty="0">
              <a:latin typeface="Times New Roman" pitchFamily="18" charset="0"/>
              <a:cs typeface="Times New Roman" pitchFamily="18" charset="0"/>
            </a:endParaRPr>
          </a:p>
        </p:txBody>
      </p:sp>
      <p:cxnSp>
        <p:nvCxnSpPr>
          <p:cNvPr id="5" name="Прямая со стрелкой 4"/>
          <p:cNvCxnSpPr/>
          <p:nvPr/>
        </p:nvCxnSpPr>
        <p:spPr>
          <a:xfrm>
            <a:off x="5950424" y="5622878"/>
            <a:ext cx="5049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0098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9756" y="426244"/>
            <a:ext cx="5932488" cy="6005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5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31057" y="1688123"/>
            <a:ext cx="7054754" cy="4666260"/>
          </a:xfrm>
        </p:spPr>
        <p:txBody>
          <a:bodyPr>
            <a:normAutofit/>
          </a:bodyPr>
          <a:lstStyle/>
          <a:p>
            <a:pPr algn="just"/>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түтіні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эмальі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микроскопиялық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жарықшалар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кариес </a:t>
            </a:r>
            <a:r>
              <a:rPr lang="ru-RU" dirty="0" err="1" smtClean="0">
                <a:latin typeface="Times New Roman" pitchFamily="18" charset="0"/>
                <a:cs typeface="Times New Roman" pitchFamily="18" charset="0"/>
              </a:rPr>
              <a:t>түзіледі</a:t>
            </a:r>
            <a:r>
              <a:rPr lang="ru-RU" dirty="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тістерге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қарамай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шөгіп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қарайып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спецификалық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шығарады</a:t>
            </a:r>
            <a:r>
              <a:rPr lang="ru-RU" dirty="0" smtClean="0">
                <a:latin typeface="Times New Roman" pitchFamily="18" charset="0"/>
                <a:cs typeface="Times New Roman" pitchFamily="18" charset="0"/>
              </a:rPr>
              <a:t>. </a:t>
            </a:r>
          </a:p>
          <a:p>
            <a:pPr algn="just"/>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түтіні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сілекей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тітіркендіреді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сілекейдің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күшейеді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түтіні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құрамына</a:t>
            </a:r>
            <a:r>
              <a:rPr lang="ru-RU" dirty="0" smtClean="0">
                <a:latin typeface="Times New Roman" pitchFamily="18" charset="0"/>
                <a:cs typeface="Times New Roman" pitchFamily="18" charset="0"/>
              </a:rPr>
              <a:t> аммиак, </a:t>
            </a:r>
            <a:r>
              <a:rPr lang="ru-RU" dirty="0" err="1" smtClean="0">
                <a:latin typeface="Times New Roman" pitchFamily="18" charset="0"/>
                <a:cs typeface="Times New Roman" pitchFamily="18" charset="0"/>
              </a:rPr>
              <a:t>күкіртті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сутек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түскен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сілекейді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асқазан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 гастрит, </a:t>
            </a:r>
            <a:r>
              <a:rPr lang="ru-RU" dirty="0" err="1" smtClean="0">
                <a:latin typeface="Times New Roman" pitchFamily="18" charset="0"/>
                <a:cs typeface="Times New Roman" pitchFamily="18" charset="0"/>
              </a:rPr>
              <a:t>ойық</a:t>
            </a:r>
            <a:r>
              <a:rPr lang="ru-RU" dirty="0" smtClean="0">
                <a:latin typeface="Times New Roman" pitchFamily="18" charset="0"/>
                <a:cs typeface="Times New Roman" pitchFamily="18" charset="0"/>
              </a:rPr>
              <a:t> жара, рак </a:t>
            </a:r>
            <a:r>
              <a:rPr lang="ru-RU" dirty="0" err="1" smtClean="0">
                <a:latin typeface="Times New Roman" pitchFamily="18" charset="0"/>
                <a:cs typeface="Times New Roman" pitchFamily="18" charset="0"/>
              </a:rPr>
              <a:t>секілді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дамиды</a:t>
            </a:r>
            <a:r>
              <a:rPr lang="ru-RU" dirty="0" smtClean="0">
                <a:latin typeface="Times New Roman" pitchFamily="18" charset="0"/>
                <a:cs typeface="Times New Roman" pitchFamily="18" charset="0"/>
              </a:rPr>
              <a:t>.   </a:t>
            </a:r>
          </a:p>
        </p:txBody>
      </p:sp>
      <p:sp>
        <p:nvSpPr>
          <p:cNvPr id="4" name="Заголовок 3"/>
          <p:cNvSpPr>
            <a:spLocks noGrp="1"/>
          </p:cNvSpPr>
          <p:nvPr>
            <p:ph type="title"/>
          </p:nvPr>
        </p:nvSpPr>
        <p:spPr/>
        <p:txBody>
          <a:bodyPr>
            <a:normAutofit fontScale="90000"/>
          </a:bodyPr>
          <a:lstStyle/>
          <a:p>
            <a:pPr algn="ctr"/>
            <a:r>
              <a:rPr lang="kk-KZ" b="1" i="1" dirty="0" smtClean="0">
                <a:latin typeface="Times New Roman" pitchFamily="18" charset="0"/>
                <a:cs typeface="Times New Roman" pitchFamily="18" charset="0"/>
              </a:rPr>
              <a:t>Темекі шегудің асқазан-ішек жүйесіне әсері:</a:t>
            </a:r>
            <a:endParaRPr lang="ru-RU" b="1" i="1" dirty="0">
              <a:latin typeface="Times New Roman" pitchFamily="18" charset="0"/>
              <a:cs typeface="Times New Roman" pitchFamily="18" charset="0"/>
            </a:endParaRPr>
          </a:p>
        </p:txBody>
      </p:sp>
      <p:pic>
        <p:nvPicPr>
          <p:cNvPr id="3074" name="Picture 2" descr="http://nekuri.masterlan.info/wp-content/uploads/2011/11/kurenie0095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939" y="2194114"/>
            <a:ext cx="3575200" cy="2609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250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assessor.ru/forum/images/oruzh_genotsida_image0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3306" y="637488"/>
            <a:ext cx="7514466" cy="5362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384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732771" y="518615"/>
            <a:ext cx="7825743" cy="5800298"/>
          </a:xfrm>
        </p:spPr>
        <p:txBody>
          <a:bodyPr>
            <a:normAutofit/>
          </a:bodyPr>
          <a:lstStyle/>
          <a:p>
            <a:pPr algn="just"/>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әйелдер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еркектерде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жыныстық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функциясы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әйелдерде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ұрықтың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қоректі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заттармен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оттегімен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қамтамасыз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бұзылады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Нәрестенің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Кенеттен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Өлімі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Синдромының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нәрестелердегі</a:t>
            </a:r>
            <a:r>
              <a:rPr lang="ru-RU" dirty="0" smtClean="0">
                <a:latin typeface="Times New Roman" pitchFamily="18" charset="0"/>
                <a:cs typeface="Times New Roman" pitchFamily="18" charset="0"/>
              </a:rPr>
              <a:t> даму </a:t>
            </a:r>
            <a:r>
              <a:rPr lang="ru-RU" dirty="0" err="1" smtClean="0">
                <a:latin typeface="Times New Roman" pitchFamily="18" charset="0"/>
                <a:cs typeface="Times New Roman" pitchFamily="18" charset="0"/>
              </a:rPr>
              <a:t>аномалияларының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қауіп</a:t>
            </a:r>
            <a:r>
              <a:rPr lang="ru-RU" dirty="0" smtClean="0">
                <a:latin typeface="Times New Roman" pitchFamily="18" charset="0"/>
                <a:cs typeface="Times New Roman" pitchFamily="18" charset="0"/>
              </a:rPr>
              <a:t> факторы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Дәм сезу төмендейді;</a:t>
            </a:r>
          </a:p>
          <a:p>
            <a:r>
              <a:rPr lang="kk-KZ" dirty="0" smtClean="0">
                <a:latin typeface="Times New Roman" pitchFamily="18" charset="0"/>
                <a:cs typeface="Times New Roman" pitchFamily="18" charset="0"/>
              </a:rPr>
              <a:t>Бет терісінде қыртыстардың ерте пайда болуы;</a:t>
            </a:r>
          </a:p>
          <a:p>
            <a:r>
              <a:rPr lang="kk-KZ" dirty="0" smtClean="0">
                <a:latin typeface="Times New Roman" pitchFamily="18" charset="0"/>
                <a:cs typeface="Times New Roman" pitchFamily="18" charset="0"/>
              </a:rPr>
              <a:t>Қан ұюдың жоғарылауы;</a:t>
            </a:r>
          </a:p>
          <a:p>
            <a:r>
              <a:rPr lang="kk-KZ" dirty="0" smtClean="0">
                <a:latin typeface="Times New Roman" pitchFamily="18" charset="0"/>
                <a:cs typeface="Times New Roman" pitchFamily="18" charset="0"/>
              </a:rPr>
              <a:t>Гемопоэздің бұзылуы;</a:t>
            </a:r>
          </a:p>
          <a:p>
            <a:r>
              <a:rPr lang="kk-KZ" dirty="0" smtClean="0">
                <a:latin typeface="Times New Roman" pitchFamily="18" charset="0"/>
                <a:cs typeface="Times New Roman" pitchFamily="18" charset="0"/>
              </a:rPr>
              <a:t>Иммунитеттің төмендеуі;</a:t>
            </a:r>
          </a:p>
          <a:p>
            <a:r>
              <a:rPr lang="kk-KZ" dirty="0" smtClean="0">
                <a:latin typeface="Times New Roman" pitchFamily="18" charset="0"/>
                <a:cs typeface="Times New Roman" pitchFamily="18" charset="0"/>
              </a:rPr>
              <a:t>Антидиуретикалық әсер.</a:t>
            </a:r>
            <a:endParaRPr lang="ru-RU" dirty="0">
              <a:latin typeface="Times New Roman" pitchFamily="18" charset="0"/>
              <a:cs typeface="Times New Roman" pitchFamily="18" charset="0"/>
            </a:endParaRPr>
          </a:p>
        </p:txBody>
      </p:sp>
      <p:pic>
        <p:nvPicPr>
          <p:cNvPr id="4098" name="Picture 2" descr="http://www.avicenna.uz/wp-content/uploads/2012/12/0_4cbbd_e07fb02f_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8404" y="1012231"/>
            <a:ext cx="3454367" cy="4487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5643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kk-KZ" dirty="0" smtClean="0">
                <a:latin typeface="Times New Roman" pitchFamily="18" charset="0"/>
                <a:cs typeface="Times New Roman" pitchFamily="18" charset="0"/>
              </a:rPr>
              <a:t>Ең бірінші, темекі тартуға тыйым салған мемлекет Гималай корольдігіне жататын Бутан мемлекеті. Мұнда табак қолдану, сатуға </a:t>
            </a:r>
            <a:r>
              <a:rPr lang="ru-RU" dirty="0" smtClean="0">
                <a:latin typeface="Times New Roman" pitchFamily="18" charset="0"/>
                <a:cs typeface="Times New Roman" pitchFamily="18" charset="0"/>
              </a:rPr>
              <a:t>170 евро </a:t>
            </a:r>
            <a:r>
              <a:rPr lang="ru-RU" dirty="0" err="1" smtClean="0">
                <a:latin typeface="Times New Roman" pitchFamily="18" charset="0"/>
                <a:cs typeface="Times New Roman" pitchFamily="18" charset="0"/>
              </a:rPr>
              <a:t>көлемінде айыппұл салынады</a:t>
            </a:r>
            <a:r>
              <a:rPr lang="ru-RU" dirty="0" smtClean="0">
                <a:latin typeface="Times New Roman" pitchFamily="18" charset="0"/>
                <a:cs typeface="Times New Roman" pitchFamily="18" charset="0"/>
              </a:rPr>
              <a:t>. </a:t>
            </a:r>
            <a:endParaRPr lang="kk-KZ" dirty="0" smtClean="0">
              <a:latin typeface="Times New Roman" pitchFamily="18" charset="0"/>
              <a:cs typeface="Times New Roman" pitchFamily="18" charset="0"/>
            </a:endParaRPr>
          </a:p>
          <a:p>
            <a:r>
              <a:rPr lang="kk-KZ" dirty="0" smtClean="0">
                <a:latin typeface="Times New Roman" pitchFamily="18" charset="0"/>
                <a:cs typeface="Times New Roman" pitchFamily="18" charset="0"/>
              </a:rPr>
              <a:t>Әр елдің салты басқа демекші, темекі тартуды таратушылар мен оған қарсы күресті әр мемлекет әртүрлі жолдармен жүргізуде.</a:t>
            </a:r>
          </a:p>
          <a:p>
            <a:r>
              <a:rPr lang="kk-KZ" dirty="0" smtClean="0">
                <a:latin typeface="Times New Roman" pitchFamily="18" charset="0"/>
                <a:cs typeface="Times New Roman" pitchFamily="18" charset="0"/>
              </a:rPr>
              <a:t>Қазақстанда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халықтың денсаулығы және денсаулық сақтау жүйесімен бекітілген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кодексте</a:t>
            </a:r>
            <a:r>
              <a:rPr lang="ru-RU"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2009 жылдың 9 қазан айынан бастап барлық қоғамдық орындарда темекі тартуға тыйым салынған. </a:t>
            </a:r>
          </a:p>
          <a:p>
            <a:endParaRPr lang="ru-RU" dirty="0">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pPr algn="ctr"/>
            <a:r>
              <a:rPr lang="kk-KZ" b="1" i="1" dirty="0" smtClean="0">
                <a:latin typeface="Times New Roman" pitchFamily="18" charset="0"/>
                <a:cs typeface="Times New Roman" pitchFamily="18" charset="0"/>
              </a:rPr>
              <a:t>Әр мемлекеттің тәжірибелері</a:t>
            </a:r>
            <a:endParaRPr lang="ru-RU"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1617785"/>
            <a:ext cx="10515600" cy="4559178"/>
          </a:xfrm>
        </p:spPr>
        <p:txBody>
          <a:bodyPr>
            <a:normAutofit/>
          </a:bodyPr>
          <a:lstStyle/>
          <a:p>
            <a:r>
              <a:rPr lang="kk-KZ" dirty="0" smtClean="0">
                <a:latin typeface="Times New Roman" pitchFamily="18" charset="0"/>
                <a:cs typeface="Times New Roman" pitchFamily="18" charset="0"/>
              </a:rPr>
              <a:t>Темекі шегушіліктің таралуына және темекі шегушілер қатарының азаюына үлес қосу. Ғасыр дертіне айналып отырған кеселдердін залалын жан жақты меңгеру, зиянды заттардан барынша аулақ болуға шақыру, жасөспірімдер мен ересектердің сана сезімдерін дамыта түсу.</a:t>
            </a:r>
            <a:endParaRPr lang="ru-RU"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1. </a:t>
            </a:r>
            <a:r>
              <a:rPr lang="ru-RU" dirty="0" smtClean="0">
                <a:latin typeface="Times New Roman" pitchFamily="18" charset="0"/>
                <a:cs typeface="Times New Roman" pitchFamily="18" charset="0"/>
              </a:rPr>
              <a:t>т</a:t>
            </a:r>
            <a:r>
              <a:rPr lang="kk-KZ" dirty="0" smtClean="0">
                <a:latin typeface="Times New Roman" pitchFamily="18" charset="0"/>
                <a:cs typeface="Times New Roman" pitchFamily="18" charset="0"/>
              </a:rPr>
              <a:t>емекі шегу қай аурулардың қауіп-қатер факторы болып табылатынын анықтау;</a:t>
            </a:r>
            <a:endParaRPr lang="ru-RU" dirty="0" smtClean="0">
              <a:latin typeface="Times New Roman" pitchFamily="18" charset="0"/>
              <a:cs typeface="Times New Roman" pitchFamily="18" charset="0"/>
            </a:endParaRPr>
          </a:p>
          <a:p>
            <a:pPr lvl="0">
              <a:buNone/>
            </a:pPr>
            <a:r>
              <a:rPr lang="en-US" dirty="0" smtClean="0">
                <a:latin typeface="Times New Roman" pitchFamily="18" charset="0"/>
                <a:cs typeface="Times New Roman" pitchFamily="18" charset="0"/>
              </a:rPr>
              <a:t>2.</a:t>
            </a:r>
            <a:r>
              <a:rPr lang="kk-KZ" dirty="0" smtClean="0">
                <a:latin typeface="Times New Roman" pitchFamily="18" charset="0"/>
                <a:cs typeface="Times New Roman" pitchFamily="18" charset="0"/>
              </a:rPr>
              <a:t> темекі түтінінің ересектерге, жүкті әйелдерге, жасөспірімдер денсаулығына әсер ету ерекшеліктерін қарастыру; </a:t>
            </a:r>
            <a:endParaRPr lang="ru-RU"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3.</a:t>
            </a:r>
            <a:r>
              <a:rPr lang="ru-RU" dirty="0" smtClean="0">
                <a:latin typeface="Times New Roman" pitchFamily="18" charset="0"/>
                <a:cs typeface="Times New Roman" pitchFamily="18" charset="0"/>
              </a:rPr>
              <a:t> т</a:t>
            </a:r>
            <a:r>
              <a:rPr lang="kk-KZ" dirty="0" smtClean="0">
                <a:latin typeface="Times New Roman" pitchFamily="18" charset="0"/>
                <a:cs typeface="Times New Roman" pitchFamily="18" charset="0"/>
              </a:rPr>
              <a:t>емекі шегу бойынша әртүрлі мемлекеттердегі салыстырмалы тәжірибе сипаттамасы.</a:t>
            </a: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pPr algn="ctr"/>
            <a:r>
              <a:rPr lang="kk-KZ" b="1" i="1" dirty="0" smtClean="0">
                <a:latin typeface="Times New Roman" pitchFamily="18" charset="0"/>
                <a:cs typeface="Times New Roman" pitchFamily="18" charset="0"/>
              </a:rPr>
              <a:t>Мақсат және міндеттеріміз:</a:t>
            </a:r>
            <a:endParaRPr lang="ru-RU"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31371" y="1744394"/>
            <a:ext cx="11425269" cy="4852958"/>
          </a:xfrm>
        </p:spPr>
        <p:txBody>
          <a:bodyPr>
            <a:normAutofit/>
          </a:bodyPr>
          <a:lstStyle/>
          <a:p>
            <a:pPr>
              <a:buNone/>
            </a:pPr>
            <a:r>
              <a:rPr lang="ru-RU" b="1" i="1" dirty="0" err="1" smtClean="0">
                <a:latin typeface="Times New Roman" pitchFamily="18" charset="0"/>
                <a:cs typeface="Times New Roman" pitchFamily="18" charset="0"/>
              </a:rPr>
              <a:t>Ең қатал антитабак</a:t>
            </a:r>
            <a:r>
              <a:rPr lang="ru-RU" b="1" i="1" dirty="0" smtClean="0">
                <a:latin typeface="Times New Roman" pitchFamily="18" charset="0"/>
                <a:cs typeface="Times New Roman" pitchFamily="18" charset="0"/>
              </a:rPr>
              <a:t> </a:t>
            </a:r>
            <a:r>
              <a:rPr lang="ru-RU" b="1" i="1" dirty="0" err="1" smtClean="0">
                <a:latin typeface="Times New Roman" pitchFamily="18" charset="0"/>
                <a:cs typeface="Times New Roman" pitchFamily="18" charset="0"/>
              </a:rPr>
              <a:t>заңдары </a:t>
            </a:r>
            <a:r>
              <a:rPr lang="ru-RU" b="1" i="1" dirty="0" smtClean="0">
                <a:latin typeface="Times New Roman" pitchFamily="18" charset="0"/>
                <a:cs typeface="Times New Roman" pitchFamily="18" charset="0"/>
              </a:rPr>
              <a:t>бар 10 </a:t>
            </a:r>
            <a:r>
              <a:rPr lang="ru-RU" b="1" i="1" dirty="0" err="1" smtClean="0">
                <a:latin typeface="Times New Roman" pitchFamily="18" charset="0"/>
                <a:cs typeface="Times New Roman" pitchFamily="18" charset="0"/>
              </a:rPr>
              <a:t>мемлекет</a:t>
            </a:r>
            <a:r>
              <a:rPr lang="ru-RU" b="1" i="1"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Финляндия(€50-150, </a:t>
            </a:r>
            <a:r>
              <a:rPr lang="ru-RU" dirty="0" err="1" smtClean="0">
                <a:latin typeface="Times New Roman" pitchFamily="18" charset="0"/>
                <a:cs typeface="Times New Roman" pitchFamily="18" charset="0"/>
              </a:rPr>
              <a:t>кәмелетке толма</a:t>
            </a:r>
            <a:r>
              <a:rPr lang="kk-KZ" dirty="0" smtClean="0">
                <a:latin typeface="Times New Roman" pitchFamily="18" charset="0"/>
                <a:cs typeface="Times New Roman" pitchFamily="18" charset="0"/>
              </a:rPr>
              <a:t>ғандарға түрме</a:t>
            </a:r>
            <a:r>
              <a:rPr lang="ru-RU" dirty="0" smtClean="0">
                <a:latin typeface="Times New Roman" pitchFamily="18" charset="0"/>
                <a:cs typeface="Times New Roman" pitchFamily="18" charset="0"/>
              </a:rPr>
              <a:t>), </a:t>
            </a:r>
          </a:p>
          <a:p>
            <a:r>
              <a:rPr lang="ru-RU" dirty="0" smtClean="0">
                <a:latin typeface="Times New Roman" pitchFamily="18" charset="0"/>
                <a:cs typeface="Times New Roman" pitchFamily="18" charset="0"/>
              </a:rPr>
              <a:t>Ирландия(€3000), </a:t>
            </a:r>
          </a:p>
          <a:p>
            <a:r>
              <a:rPr lang="ru-RU" dirty="0" smtClean="0">
                <a:latin typeface="Times New Roman" pitchFamily="18" charset="0"/>
                <a:cs typeface="Times New Roman" pitchFamily="18" charset="0"/>
              </a:rPr>
              <a:t>Швеция(€100 </a:t>
            </a:r>
            <a:r>
              <a:rPr lang="ru-RU" dirty="0" err="1" smtClean="0">
                <a:latin typeface="Times New Roman" pitchFamily="18" charset="0"/>
                <a:cs typeface="Times New Roman" pitchFamily="18" charset="0"/>
              </a:rPr>
              <a:t>дейін</a:t>
            </a:r>
            <a:r>
              <a:rPr lang="ru-RU" dirty="0" smtClean="0">
                <a:latin typeface="Times New Roman" pitchFamily="18" charset="0"/>
                <a:cs typeface="Times New Roman" pitchFamily="18" charset="0"/>
              </a:rPr>
              <a:t>), </a:t>
            </a:r>
          </a:p>
          <a:p>
            <a:r>
              <a:rPr lang="ru-RU" dirty="0" err="1" smtClean="0">
                <a:latin typeface="Times New Roman" pitchFamily="18" charset="0"/>
                <a:cs typeface="Times New Roman" pitchFamily="18" charset="0"/>
              </a:rPr>
              <a:t>Ұлыбритания</a:t>
            </a:r>
            <a:r>
              <a:rPr lang="ru-RU" dirty="0" smtClean="0">
                <a:latin typeface="Times New Roman" pitchFamily="18" charset="0"/>
                <a:cs typeface="Times New Roman" pitchFamily="18" charset="0"/>
              </a:rPr>
              <a:t>(£2500), </a:t>
            </a:r>
          </a:p>
          <a:p>
            <a:r>
              <a:rPr lang="ru-RU" dirty="0" smtClean="0">
                <a:latin typeface="Times New Roman" pitchFamily="18" charset="0"/>
                <a:cs typeface="Times New Roman" pitchFamily="18" charset="0"/>
              </a:rPr>
              <a:t>Германия(€25-250), </a:t>
            </a:r>
          </a:p>
          <a:p>
            <a:r>
              <a:rPr lang="ru-RU" dirty="0" smtClean="0">
                <a:latin typeface="Times New Roman" pitchFamily="18" charset="0"/>
                <a:cs typeface="Times New Roman" pitchFamily="18" charset="0"/>
              </a:rPr>
              <a:t>Индия($4,25), </a:t>
            </a:r>
          </a:p>
          <a:p>
            <a:r>
              <a:rPr lang="ru-RU" dirty="0" smtClean="0">
                <a:latin typeface="Times New Roman" pitchFamily="18" charset="0"/>
                <a:cs typeface="Times New Roman" pitchFamily="18" charset="0"/>
              </a:rPr>
              <a:t>Франция(€68), </a:t>
            </a:r>
          </a:p>
          <a:p>
            <a:r>
              <a:rPr lang="ru-RU" dirty="0" err="1" smtClean="0">
                <a:latin typeface="Times New Roman" pitchFamily="18" charset="0"/>
                <a:cs typeface="Times New Roman" pitchFamily="18" charset="0"/>
              </a:rPr>
              <a:t>Жапония</a:t>
            </a:r>
            <a:r>
              <a:rPr lang="ru-RU" dirty="0" smtClean="0">
                <a:latin typeface="Times New Roman" pitchFamily="18" charset="0"/>
                <a:cs typeface="Times New Roman" pitchFamily="18" charset="0"/>
              </a:rPr>
              <a:t>($13­500), </a:t>
            </a:r>
          </a:p>
          <a:p>
            <a:r>
              <a:rPr lang="ru-RU" dirty="0" smtClean="0">
                <a:latin typeface="Times New Roman" pitchFamily="18" charset="0"/>
                <a:cs typeface="Times New Roman" pitchFamily="18" charset="0"/>
              </a:rPr>
              <a:t>АҚШ($250-1000), </a:t>
            </a:r>
          </a:p>
          <a:p>
            <a:r>
              <a:rPr lang="ru-RU" dirty="0" smtClean="0">
                <a:latin typeface="Times New Roman" pitchFamily="18" charset="0"/>
                <a:cs typeface="Times New Roman" pitchFamily="18" charset="0"/>
              </a:rPr>
              <a:t>Греция(€50-200, €3000-€10 000дейін). </a:t>
            </a:r>
          </a:p>
        </p:txBody>
      </p:sp>
      <p:sp>
        <p:nvSpPr>
          <p:cNvPr id="2" name="Заголовок 1"/>
          <p:cNvSpPr>
            <a:spLocks noGrp="1"/>
          </p:cNvSpPr>
          <p:nvPr>
            <p:ph type="title"/>
          </p:nvPr>
        </p:nvSpPr>
        <p:spPr>
          <a:xfrm>
            <a:off x="527381" y="260648"/>
            <a:ext cx="11041227" cy="1512168"/>
          </a:xfrm>
        </p:spPr>
        <p:txBody>
          <a:bodyPr>
            <a:normAutofit fontScale="90000"/>
          </a:bodyPr>
          <a:lstStyle/>
          <a:p>
            <a:pPr algn="ctr"/>
            <a:r>
              <a:rPr lang="kk-KZ" sz="3600" b="1" i="1" dirty="0" smtClean="0">
                <a:latin typeface="Times New Roman" pitchFamily="18" charset="0"/>
                <a:cs typeface="Times New Roman" pitchFamily="18" charset="0"/>
              </a:rPr>
              <a:t>Жапониядағы темекі тартпайтын көшелер, Ирландиядағы сыраханалар, Финляндиядағы балкондар</a:t>
            </a:r>
            <a:endParaRPr lang="ru-RU" sz="36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1391478" y="0"/>
            <a:ext cx="9228036"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682125" y="1336431"/>
            <a:ext cx="11041227" cy="2574675"/>
          </a:xfrm>
          <a:prstGeom prst="rect">
            <a:avLst/>
          </a:prstGeom>
        </p:spPr>
        <p:txBody>
          <a:bodyPr>
            <a:no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kk-KZ" sz="6000" b="1" i="1"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Жапониядағы темекі тартпайтын көшелер, Ирландиядағы сыраханалар, Финляндиядағы балкондар</a:t>
            </a:r>
            <a:endParaRPr kumimoji="0" lang="ru-RU" sz="6000" b="1" i="1" u="none" strike="noStrike" kern="1200" cap="none" spc="0" normalizeH="0" baseline="0" noProof="0" dirty="0">
              <a:ln>
                <a:noFill/>
              </a:ln>
              <a:solidFill>
                <a:srgbClr val="FF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en-US" dirty="0" smtClean="0">
                <a:latin typeface="Times New Roman" pitchFamily="18" charset="0"/>
                <a:cs typeface="Times New Roman" pitchFamily="18" charset="0"/>
                <a:hlinkClick r:id="rId2"/>
              </a:rPr>
              <a:t>http://knowledge.allbest.ru/life/2c0a65625b3ac68b5c43b88421306d27_0.html</a:t>
            </a:r>
            <a:endParaRPr lang="kk-KZ"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3"/>
              </a:rPr>
              <a:t>http://vsegdazdorov.net/story/vliyanie-kureniya-na-organizm-cheloveka</a:t>
            </a:r>
            <a:endParaRPr lang="kk-KZ"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4"/>
              </a:rPr>
              <a:t>http://freeofsmoking.narod.ru/damage3.html</a:t>
            </a:r>
            <a:endParaRPr lang="kk-KZ"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hlinkClick r:id="rId5"/>
              </a:rPr>
              <a:t>http://900igr.net/kartinki/obg/Organizm-i-alkogol/006-Vlijanie-kurenija-na-organizm-cheloveka.html</a:t>
            </a:r>
            <a:endParaRPr lang="kk-KZ" smtClean="0">
              <a:latin typeface="Times New Roman" pitchFamily="18" charset="0"/>
              <a:cs typeface="Times New Roman" pitchFamily="18" charset="0"/>
            </a:endParaRPr>
          </a:p>
          <a:p>
            <a:pPr marL="0" indent="0">
              <a:buNone/>
            </a:pPr>
            <a:endParaRPr lang="ru-RU">
              <a:latin typeface="Times New Roman" pitchFamily="18" charset="0"/>
              <a:cs typeface="Times New Roman" pitchFamily="18" charset="0"/>
            </a:endParaRPr>
          </a:p>
        </p:txBody>
      </p:sp>
      <p:sp>
        <p:nvSpPr>
          <p:cNvPr id="2" name="Заголовок 1"/>
          <p:cNvSpPr>
            <a:spLocks noGrp="1"/>
          </p:cNvSpPr>
          <p:nvPr>
            <p:ph type="title"/>
          </p:nvPr>
        </p:nvSpPr>
        <p:spPr/>
        <p:txBody>
          <a:bodyPr/>
          <a:lstStyle/>
          <a:p>
            <a:r>
              <a:rPr lang="kk-KZ" dirty="0" smtClean="0">
                <a:latin typeface="Times New Roman" pitchFamily="18" charset="0"/>
                <a:cs typeface="Times New Roman" pitchFamily="18" charset="0"/>
              </a:rPr>
              <a:t>Пайдаланылған әдебиеттер:</a:t>
            </a:r>
            <a:endParaRPr lang="ru-RU" dirty="0">
              <a:latin typeface="Times New Roman" pitchFamily="18" charset="0"/>
              <a:cs typeface="Times New Roman" pitchFamily="18" charset="0"/>
            </a:endParaRPr>
          </a:p>
        </p:txBody>
      </p:sp>
    </p:spTree>
    <p:extLst>
      <p:ext uri="{BB962C8B-B14F-4D97-AF65-F5344CB8AC3E}">
        <p14:creationId xmlns:p14="http://schemas.microsoft.com/office/powerpoint/2010/main" val="20253219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zdorovi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902" y="641446"/>
            <a:ext cx="8898340" cy="5756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AutoShape 2" descr="Картинки по запросу вред курен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8" name="AutoShape 4" descr="Картинки по запросу вред курен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030" name="Picture 6" descr="http://www.nanokrem.info/wp-content/uploads/2013/12/7595.jpg"/>
          <p:cNvPicPr>
            <a:picLocks noChangeAspect="1" noChangeArrowheads="1"/>
          </p:cNvPicPr>
          <p:nvPr/>
        </p:nvPicPr>
        <p:blipFill>
          <a:blip r:embed="rId2" cstate="print"/>
          <a:srcRect/>
          <a:stretch>
            <a:fillRect/>
          </a:stretch>
        </p:blipFill>
        <p:spPr bwMode="auto">
          <a:xfrm>
            <a:off x="1885902" y="337625"/>
            <a:ext cx="7620000" cy="57150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41009" y="1825625"/>
            <a:ext cx="10580077" cy="4351338"/>
          </a:xfrm>
        </p:spPr>
        <p:txBody>
          <a:bodyPr/>
          <a:lstStyle/>
          <a:p>
            <a:r>
              <a:rPr lang="kk-KZ" dirty="0" smtClean="0"/>
              <a:t>Темекінің қауіпті зардаптары туралы танысу салауатты өмір салтын насихаттаудың маңызды тармақтарына жата ма?</a:t>
            </a:r>
          </a:p>
          <a:p>
            <a:r>
              <a:rPr lang="kk-KZ" dirty="0" smtClean="0"/>
              <a:t>Адам ашуланғанда темекі тартса тыныштандырады деген рас па?</a:t>
            </a:r>
          </a:p>
          <a:p>
            <a:r>
              <a:rPr lang="kk-KZ" dirty="0" smtClean="0"/>
              <a:t>Темекінің зардаптарын дене жаттығуларын жасау арқылы жоюға бола ма?</a:t>
            </a:r>
          </a:p>
          <a:p>
            <a:r>
              <a:rPr lang="kk-KZ" dirty="0" smtClean="0"/>
              <a:t>Темекіні көп тартпайтын адам темекіні тұрақты тартатын адамдармен бірдей дәрежеде зардап шегеді деген рас па?</a:t>
            </a:r>
          </a:p>
          <a:p>
            <a:r>
              <a:rPr lang="kk-KZ" dirty="0" smtClean="0"/>
              <a:t>Жасөспірімдердің темекі тартуына </a:t>
            </a:r>
            <a:r>
              <a:rPr lang="ru-RU" dirty="0" smtClean="0"/>
              <a:t>«</a:t>
            </a:r>
            <a:r>
              <a:rPr lang="kk-KZ" dirty="0" smtClean="0"/>
              <a:t>Үлкен болсам</a:t>
            </a:r>
            <a:r>
              <a:rPr lang="ru-RU" dirty="0" smtClean="0"/>
              <a:t>» </a:t>
            </a:r>
            <a:r>
              <a:rPr lang="ru-RU" dirty="0" err="1" smtClean="0"/>
              <a:t>деген</a:t>
            </a:r>
            <a:r>
              <a:rPr lang="ru-RU" dirty="0" smtClean="0"/>
              <a:t> </a:t>
            </a:r>
            <a:r>
              <a:rPr lang="ru-RU" dirty="0" err="1" smtClean="0"/>
              <a:t>армандарының әсері болуы</a:t>
            </a:r>
            <a:r>
              <a:rPr lang="ru-RU" dirty="0" smtClean="0"/>
              <a:t> </a:t>
            </a:r>
            <a:r>
              <a:rPr lang="ru-RU" dirty="0" err="1" smtClean="0"/>
              <a:t>мүмкін бе</a:t>
            </a:r>
            <a:r>
              <a:rPr lang="ru-RU" dirty="0" smtClean="0"/>
              <a:t>?</a:t>
            </a:r>
            <a:endParaRPr lang="ru-RU" dirty="0"/>
          </a:p>
        </p:txBody>
      </p:sp>
      <p:sp>
        <p:nvSpPr>
          <p:cNvPr id="2" name="Заголовок 1"/>
          <p:cNvSpPr>
            <a:spLocks noGrp="1"/>
          </p:cNvSpPr>
          <p:nvPr>
            <p:ph type="title"/>
          </p:nvPr>
        </p:nvSpPr>
        <p:spPr/>
        <p:txBody>
          <a:bodyPr/>
          <a:lstStyle/>
          <a:p>
            <a:pPr algn="ctr"/>
            <a:r>
              <a:rPr lang="ru-RU" b="1" i="1" dirty="0" smtClean="0">
                <a:latin typeface="+mn-lt"/>
              </a:rPr>
              <a:t>      </a:t>
            </a:r>
            <a:r>
              <a:rPr lang="ru-RU" b="1" i="1" dirty="0" err="1" smtClean="0">
                <a:latin typeface="+mn-lt"/>
              </a:rPr>
              <a:t>Темек</a:t>
            </a:r>
            <a:r>
              <a:rPr lang="kk-KZ" b="1" i="1" dirty="0" smtClean="0">
                <a:latin typeface="+mn-lt"/>
              </a:rPr>
              <a:t>інің зияны туралы не білесіз?</a:t>
            </a:r>
            <a:endParaRPr lang="ru-RU" b="1" i="1" dirty="0">
              <a:latin typeface="+mn-lt"/>
            </a:endParaRPr>
          </a:p>
        </p:txBody>
      </p:sp>
      <p:pic>
        <p:nvPicPr>
          <p:cNvPr id="4" name="Picture 8" descr="http://danden.ru/wp-content/uploads/2012/02/znak-voprosa.jpg"/>
          <p:cNvPicPr>
            <a:picLocks noChangeAspect="1" noChangeArrowheads="1"/>
          </p:cNvPicPr>
          <p:nvPr/>
        </p:nvPicPr>
        <p:blipFill>
          <a:blip r:embed="rId2" cstate="print"/>
          <a:srcRect/>
          <a:stretch>
            <a:fillRect/>
          </a:stretch>
        </p:blipFill>
        <p:spPr bwMode="auto">
          <a:xfrm>
            <a:off x="225914" y="267287"/>
            <a:ext cx="1659157" cy="1519457"/>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38200" y="717452"/>
            <a:ext cx="10515600" cy="5459511"/>
          </a:xfrm>
        </p:spPr>
        <p:txBody>
          <a:bodyPr>
            <a:noAutofit/>
          </a:bodyPr>
          <a:lstStyle/>
          <a:p>
            <a:r>
              <a:rPr lang="kk-KZ" sz="3200" dirty="0" smtClean="0"/>
              <a:t>Тәулігіне бір қорап темекі тартатын адамның өкпесінде бір литр смола шөгіп қалады дегенге сенесіз бе?</a:t>
            </a:r>
          </a:p>
          <a:p>
            <a:r>
              <a:rPr lang="kk-KZ" sz="3200" dirty="0" smtClean="0"/>
              <a:t>Темекі ағзадағы зат алмасу қызметіне көмектеседі деген рас па?</a:t>
            </a:r>
          </a:p>
          <a:p>
            <a:r>
              <a:rPr lang="kk-KZ" sz="3200" dirty="0" smtClean="0"/>
              <a:t>Темекі тартуға үйреніп қалған адамдар темекі тартудан керемет рахат алатындықтан темекіні тастай алмайды дейді, рас па?</a:t>
            </a:r>
          </a:p>
          <a:p>
            <a:r>
              <a:rPr lang="kk-KZ" sz="3200" dirty="0" smtClean="0"/>
              <a:t>Егер жасөспірімдер қызығушылықпен темекі тартатын болса олардың тұрақты темекі тартатындар қатарына ілігіп кетуі әбден мүмкін бе?</a:t>
            </a:r>
          </a:p>
          <a:p>
            <a:r>
              <a:rPr lang="kk-KZ" sz="3200" dirty="0" smtClean="0"/>
              <a:t>Темекі тарту бірқатар қатерлі ісік ауруларының пайда болуына әсер ете ме?</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518616" y="1419367"/>
            <a:ext cx="10835184" cy="5145206"/>
          </a:xfrm>
        </p:spPr>
        <p:txBody>
          <a:bodyPr>
            <a:normAutofit/>
          </a:bodyPr>
          <a:lstStyle/>
          <a:p>
            <a:pPr algn="just"/>
            <a:r>
              <a:rPr lang="ru-RU" dirty="0" smtClean="0">
                <a:latin typeface="Times New Roman" pitchFamily="18" charset="0"/>
                <a:cs typeface="Times New Roman" pitchFamily="18" charset="0"/>
              </a:rPr>
              <a:t>Табак </a:t>
            </a:r>
            <a:r>
              <a:rPr lang="ru-RU" dirty="0" err="1" smtClean="0">
                <a:latin typeface="Times New Roman" pitchFamily="18" charset="0"/>
                <a:cs typeface="Times New Roman" pitchFamily="18" charset="0"/>
              </a:rPr>
              <a:t>шегу</a:t>
            </a: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дүние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жүзілік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өлім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себептерінде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екінші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сайын</a:t>
            </a:r>
            <a:r>
              <a:rPr lang="ru-RU" dirty="0" smtClean="0">
                <a:latin typeface="Times New Roman" pitchFamily="18" charset="0"/>
                <a:cs typeface="Times New Roman" pitchFamily="18" charset="0"/>
              </a:rPr>
              <a:t> 3,5-5,4 млн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себебінен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мемлекеттерде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шегушілердің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алғандағы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ұзақтығы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шекпейтіндермен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салыстырғанда</a:t>
            </a:r>
            <a:r>
              <a:rPr lang="ru-RU" dirty="0" smtClean="0">
                <a:latin typeface="Times New Roman" pitchFamily="18" charset="0"/>
                <a:cs typeface="Times New Roman" pitchFamily="18" charset="0"/>
              </a:rPr>
              <a:t> 11-13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кем. 2012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британдық</a:t>
            </a:r>
            <a:r>
              <a:rPr lang="ru-RU" dirty="0" smtClean="0">
                <a:latin typeface="Times New Roman" pitchFamily="18" charset="0"/>
                <a:cs typeface="Times New Roman" pitchFamily="18" charset="0"/>
              </a:rPr>
              <a:t> журнал 1,3 млн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әйелге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жүргізген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әйелдердің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өмірі</a:t>
            </a:r>
            <a:r>
              <a:rPr lang="ru-RU" dirty="0" smtClean="0">
                <a:latin typeface="Times New Roman" pitchFamily="18" charset="0"/>
                <a:cs typeface="Times New Roman" pitchFamily="18" charset="0"/>
              </a:rPr>
              <a:t> кем </a:t>
            </a:r>
            <a:r>
              <a:rPr lang="ru-RU" dirty="0" err="1" smtClean="0">
                <a:latin typeface="Times New Roman" pitchFamily="18" charset="0"/>
                <a:cs typeface="Times New Roman" pitchFamily="18" charset="0"/>
              </a:rPr>
              <a:t>дегенде</a:t>
            </a:r>
            <a:r>
              <a:rPr lang="ru-RU" dirty="0" smtClean="0">
                <a:latin typeface="Times New Roman" pitchFamily="18" charset="0"/>
                <a:cs typeface="Times New Roman" pitchFamily="18" charset="0"/>
              </a:rPr>
              <a:t> 10 </a:t>
            </a:r>
            <a:r>
              <a:rPr lang="ru-RU" dirty="0" err="1" smtClean="0">
                <a:latin typeface="Times New Roman" pitchFamily="18" charset="0"/>
                <a:cs typeface="Times New Roman" pitchFamily="18" charset="0"/>
              </a:rPr>
              <a:t>жылға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қысқарған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Осыған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қарамастан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шегушілердің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жоғарылауда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осы тенденция </a:t>
            </a:r>
            <a:r>
              <a:rPr lang="ru-RU" dirty="0" err="1" smtClean="0">
                <a:latin typeface="Times New Roman" pitchFamily="18" charset="0"/>
                <a:cs typeface="Times New Roman" pitchFamily="18" charset="0"/>
              </a:rPr>
              <a:t>жалғасатын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шегуден</a:t>
            </a:r>
            <a:r>
              <a:rPr lang="ru-RU" dirty="0" smtClean="0">
                <a:latin typeface="Times New Roman" pitchFamily="18" charset="0"/>
                <a:cs typeface="Times New Roman" pitchFamily="18" charset="0"/>
              </a:rPr>
              <a:t> 10 млн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Статистикалық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мәліметтер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қазіргі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уақытта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дүние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жүзінде</a:t>
            </a:r>
            <a:r>
              <a:rPr lang="ru-RU" dirty="0" smtClean="0">
                <a:latin typeface="Times New Roman" pitchFamily="18" charset="0"/>
                <a:cs typeface="Times New Roman" pitchFamily="18" charset="0"/>
              </a:rPr>
              <a:t> 650 млн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үнемі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екіншісі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шақырылған</a:t>
            </a:r>
            <a:r>
              <a:rPr lang="ru-RU" dirty="0" smtClean="0">
                <a:latin typeface="Times New Roman" pitchFamily="18" charset="0"/>
                <a:cs typeface="Times New Roman" pitchFamily="18" charset="0"/>
              </a:rPr>
              <a:t> ауру </a:t>
            </a:r>
            <a:r>
              <a:rPr lang="ru-RU" dirty="0" err="1" smtClean="0">
                <a:latin typeface="Times New Roman" pitchFamily="18" charset="0"/>
                <a:cs typeface="Times New Roman" pitchFamily="18" charset="0"/>
              </a:rPr>
              <a:t>себеінен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жұмады</a:t>
            </a:r>
            <a:r>
              <a:rPr lang="ru-RU" dirty="0" smtClean="0">
                <a:latin typeface="Times New Roman" pitchFamily="18" charset="0"/>
                <a:cs typeface="Times New Roman" pitchFamily="18" charset="0"/>
              </a:rPr>
              <a:t>.</a:t>
            </a:r>
          </a:p>
          <a:p>
            <a:pPr>
              <a:buNone/>
            </a:pPr>
            <a:endParaRPr lang="ru-RU" dirty="0">
              <a:latin typeface="Times New Roman" pitchFamily="18" charset="0"/>
              <a:cs typeface="Times New Roman" pitchFamily="18" charset="0"/>
            </a:endParaRPr>
          </a:p>
        </p:txBody>
      </p:sp>
      <p:sp>
        <p:nvSpPr>
          <p:cNvPr id="4" name="Заголовок 3"/>
          <p:cNvSpPr>
            <a:spLocks noGrp="1"/>
          </p:cNvSpPr>
          <p:nvPr>
            <p:ph type="title"/>
          </p:nvPr>
        </p:nvSpPr>
        <p:spPr/>
        <p:txBody>
          <a:bodyPr/>
          <a:lstStyle/>
          <a:p>
            <a:pPr algn="ctr"/>
            <a:r>
              <a:rPr lang="kk-KZ" b="1" i="1" dirty="0" smtClean="0">
                <a:latin typeface="Times New Roman" pitchFamily="18" charset="0"/>
                <a:cs typeface="Times New Roman" pitchFamily="18" charset="0"/>
              </a:rPr>
              <a:t>Тақырыптың өзектілігі</a:t>
            </a:r>
            <a:endParaRPr lang="ru-RU" b="1" i="1" dirty="0">
              <a:latin typeface="Times New Roman" pitchFamily="18" charset="0"/>
              <a:cs typeface="Times New Roman" pitchFamily="18" charset="0"/>
            </a:endParaRPr>
          </a:p>
        </p:txBody>
      </p:sp>
    </p:spTree>
    <p:extLst>
      <p:ext uri="{BB962C8B-B14F-4D97-AF65-F5344CB8AC3E}">
        <p14:creationId xmlns:p14="http://schemas.microsoft.com/office/powerpoint/2010/main" val="884724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kk-KZ" b="1" i="1" dirty="0" smtClean="0"/>
              <a:t>Темекі түтінінің құрамы:</a:t>
            </a:r>
            <a:endParaRPr lang="ru-RU" b="1" i="1"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2392" y="1690688"/>
            <a:ext cx="7710487" cy="467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41178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81157" y="1556792"/>
            <a:ext cx="7601242" cy="5017744"/>
          </a:xfrm>
        </p:spPr>
        <p:txBody>
          <a:bodyPr>
            <a:normAutofit/>
          </a:bodyPr>
          <a:lstStyle/>
          <a:p>
            <a:r>
              <a:rPr lang="ru-RU" dirty="0" err="1" smtClean="0">
                <a:latin typeface="Times New Roman" pitchFamily="18" charset="0"/>
                <a:cs typeface="Times New Roman" pitchFamily="18" charset="0"/>
              </a:rPr>
              <a:t>Адамдардың, әсіресе, жасөспірімдердің 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тартуының себептері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мыналарға байланысты</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а)  топ</a:t>
            </a:r>
            <a:r>
              <a:rPr lang="kk-KZ" dirty="0" smtClean="0">
                <a:latin typeface="Times New Roman" pitchFamily="18" charset="0"/>
                <a:cs typeface="Times New Roman" pitchFamily="18" charset="0"/>
              </a:rPr>
              <a:t>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еліктеу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яғни, 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тартпайтын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 немесе</a:t>
            </a:r>
            <a:r>
              <a:rPr lang="ru-RU" dirty="0" smtClean="0">
                <a:latin typeface="Times New Roman" pitchFamily="18" charset="0"/>
                <a:cs typeface="Times New Roman" pitchFamily="18" charset="0"/>
              </a:rPr>
              <a:t> бала </a:t>
            </a:r>
            <a:r>
              <a:rPr lang="ru-RU" dirty="0" err="1" smtClean="0">
                <a:latin typeface="Times New Roman" pitchFamily="18" charset="0"/>
                <a:cs typeface="Times New Roman" pitchFamily="18" charset="0"/>
              </a:rPr>
              <a:t>топқа қосылу үшін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солардың ыңғайына көніп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әдетін бойына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сіңіргісі келеді</a:t>
            </a:r>
            <a:r>
              <a:rPr lang="ru-RU" dirty="0" smtClean="0">
                <a:latin typeface="Times New Roman" pitchFamily="18" charset="0"/>
                <a:cs typeface="Times New Roman" pitchFamily="18" charset="0"/>
              </a:rPr>
              <a:t>;</a:t>
            </a:r>
          </a:p>
          <a:p>
            <a:r>
              <a:rPr lang="ru-RU" dirty="0" smtClean="0">
                <a:latin typeface="Times New Roman" pitchFamily="18" charset="0"/>
                <a:cs typeface="Times New Roman" pitchFamily="18" charset="0"/>
              </a:rPr>
              <a:t>б)  </a:t>
            </a:r>
            <a:r>
              <a:rPr lang="ru-RU" dirty="0" err="1" smtClean="0">
                <a:latin typeface="Times New Roman" pitchFamily="18" charset="0"/>
                <a:cs typeface="Times New Roman" pitchFamily="18" charset="0"/>
              </a:rPr>
              <a:t>жеке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ұнатқан адамына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еліктеу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жерде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тартпайтын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 немесе</a:t>
            </a:r>
            <a:r>
              <a:rPr lang="ru-RU" dirty="0" smtClean="0">
                <a:latin typeface="Times New Roman" pitchFamily="18" charset="0"/>
                <a:cs typeface="Times New Roman" pitchFamily="18" charset="0"/>
              </a:rPr>
              <a:t> бала </a:t>
            </a:r>
            <a:r>
              <a:rPr lang="ru-RU" dirty="0" err="1" smtClean="0">
                <a:latin typeface="Times New Roman" pitchFamily="18" charset="0"/>
                <a:cs typeface="Times New Roman" pitchFamily="18" charset="0"/>
              </a:rPr>
              <a:t>ұнатқан адамының жаман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қасиеттерін бағаламауынан 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тартуды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өзі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бастауы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a:t>
            </a:r>
          </a:p>
          <a:p>
            <a:endParaRPr lang="ru-RU" dirty="0" smtClean="0">
              <a:latin typeface="Times New Roman" pitchFamily="18" charset="0"/>
              <a:cs typeface="Times New Roman" pitchFamily="18" charset="0"/>
            </a:endParaRPr>
          </a:p>
          <a:p>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a:xfrm>
            <a:off x="609600" y="476672"/>
            <a:ext cx="10972800" cy="1080120"/>
          </a:xfrm>
        </p:spPr>
        <p:txBody>
          <a:bodyPr>
            <a:normAutofit/>
          </a:bodyPr>
          <a:lstStyle/>
          <a:p>
            <a:pPr algn="ctr"/>
            <a:r>
              <a:rPr lang="kk-KZ" b="1" i="1" dirty="0" smtClean="0">
                <a:latin typeface="Times New Roman" pitchFamily="18" charset="0"/>
                <a:cs typeface="Times New Roman" pitchFamily="18" charset="0"/>
              </a:rPr>
              <a:t>Не  себепті адамдар темекіні тартады </a:t>
            </a:r>
            <a:endParaRPr lang="ru-RU" b="1" i="1" dirty="0">
              <a:latin typeface="Times New Roman" pitchFamily="18" charset="0"/>
              <a:cs typeface="Times New Roman" pitchFamily="18" charset="0"/>
            </a:endParaRPr>
          </a:p>
        </p:txBody>
      </p:sp>
      <p:sp>
        <p:nvSpPr>
          <p:cNvPr id="20482" name="AutoShape 2" descr="Картинки по запросу вопросительный знак"/>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Times New Roman" pitchFamily="18" charset="0"/>
              <a:cs typeface="Times New Roman" pitchFamily="18" charset="0"/>
            </a:endParaRPr>
          </a:p>
        </p:txBody>
      </p:sp>
      <p:sp>
        <p:nvSpPr>
          <p:cNvPr id="20484" name="AutoShape 4" descr="data:image/jpeg;base64,/9j/4AAQSkZJRgABAQAAAQABAAD/2wCEAAkGBxAQDxASEBIQDxUQEBYVEBYQEg8QEBUUFBQWFhUUFBQYHCggGBolHxUUITIhJSktLjAuGB80ODMsNygtLisBCgoKDg0OGxAQGywlICQsLCwsLSwsLCwsLCwsLCwsLCwsLCwsLCwsLCwsLCwsLCwsLCwsLCwsLCwsLCwsLCwsLP/AABEIAOEA4QMBEQACEQEDEQH/xAAcAAEAAQUBAQAAAAAAAAAAAAAAAQIDBQYHBAj/xABDEAABAwIDBAcEBwYEBwAAAAABAAIDBBEFITEGEkFRBxMiYXGBkRRCUqEjMoKSscHRFTNyc7LwYmOi4UNTg7PS4vH/xAAbAQEAAgMBAQAAAAAAAAAAAAAABAUBAgMGB//EADARAQACAQMDAgQFAwUAAAAAAAABAgMEESEFEjETQSJRYYEycZGhsQYUQhXB0eHx/9oADAMBAAIRAxEAPwDuKAgICAgICAgIIug8OJYzTUwvPNFDfTfe0E+A1K1tetfMu2LTZcs7Y6zP5Ncqek3DGX3ZJZbfBFJb1cAuM6rHHusadD1lo37dvzl529KmHcRUD/pt/wDJY/u8bp/oGs+Ufq99J0i4XIbdf1Z/zY5GD7xFvmto1GOfdwydG1lOZpv+XLYaHEoJ270Msco5xva8fJdYtE+JV+TDkxztesw9N1s5pQEBAQEBAQEBAQEBAQEBAQEBAQEBB4cXxaGkidLO8RsbxOpPJo1J7gtbXisby7YNPkz3imON5ci2m6S6mcllLelj+LIzuH8WjPAZ96r8urtPFXrtD0DFj2tm+Kfl7NGlkc9xc4lzjqXEucfEnMqJMzPl6ClK0jasbQpTdsXWAQVwyuY4OY5zHDRzHFrh4EZraLTHhzyY65I2tETH1bdgXSPXU9hI4VbBwlNpLd0gF/W6kY9VevnlTaroOny80+Gfp4dT2Z2ypK8ARu3JLdqKSzZO8t4OHeFOx5q5PDyus6bn0s/HHHzjw2EFdkBKAgICAgICAgICAgICAgICAgIMXtFjkNDTvmmOQya0fWe46NaOa0yXikbykaXS31OSMdP/ABwPaTaGevmMkxyH7tg+owch38zxVTlyzeeX0DQ6HHpKdtPPvPzYlck4RgujIgICAgqjkc0hzSWuabtLSWuBGhBGhWYmY5hpelbx22jh1vYDpC64spq0gSHKKXINkPBr+T+/Q+Otjg1Pd8NvLx3VejTh3y4ea+8fL/p0gKY86lAQEBAQEBAQEBAQEBAQEBB5cSr46eJ8srtxjBdx/IcydLLW1orG8umLFfLeKUjeZcC2y2lkxCcuddrGXETL3DRzPAu5n8rKqzZpyS9/03p9dJj28zPmWAXBZCAgICAgICAjIU3Ynny7N0ZbYGqZ7NUOJmib2HHWVgyz5uHHnkeatNPm742ny8P1npv9vf1Mf4Z/aXQFKUQgICAgICAgICAgICAgIIJQcT6SNqDVTGOJ30MDiG20fILgv8BmB68VV6nN327Y8PddE6bGnxerePit+0NFUZdpQFgFknhjqvEw3JmZ5nRSaaffmVNquqxSe3H+rHPxCU+8R4ZLvGGkeyov1DPb/JLMRlHvX8bFJw0lmnUNRWfxMnRYk19g87h5n6h8+H4eC4X0/vC003V4mdskfd73C2qjTG3lc1tFo3hCw2EHow+tkgljliO6+Jwcw944HuIuD3FbUtNZ3cdRhrmxzjt4l9GbPYsyspYp2aSNuR8Lhk5p7wQR5K5paLV3fN9Tgtgy2x29mSW7gICAgICAgICAgICAgINW6Rcb9loXbhtJOeqjtqLg77h4Nv5kLhqMnZRa9H0n9zqYifEcy4NUOzA5Koh9BtK0SstS6G4g2jZzo8qsTi6wSspYXEgPc10kj902O4wEDdvcXLhopunwbx3S8z1jqvp29Gn3bQzoLobdqprCebfZ2j0LD+Km9kPMzqbyxWLdBLgCaSsBNsmVEdrn+Yw5fdSaNq6qfeHNdpNlK3D5AyqhdGHGzHjtwv8A4XjK/cc+5c7RMJeLJW/hj4ILrSUqsMzS3DLHMDTu8O7uUfLj35Wuh1M452nwvXUR6CJEC6DqHQvi3aqKRxyI66Lys2QD/QfVT9HfzV5P+o9PzXNH5T/s6sFOeXSgICAgICAgICAgICCCg4r0zY0Pa2xk9mniFhfWSTtH5BnzUDURN7xWHq+jWppdLbNbzaePs5a3FnX7QBvyyKxOCrrXqeaLbzy9cVfG7ju/xZfNcbYLR4T8XU8VuLcPUFxmJjysaZKXj4ZevCMPfU1EMDPrTSBo7gfrO8gCfJbY6d1ohx1eojBhtkn2j930rQUbIIo4oxusiYGsA4BosFcxG0bPm+S83tNreZehZaiDy4lh0NTE+KeNksbxZzXi4P6Hv1CxMbsxMxO8Pn7bfY84ZU7rbuhlu6BxzNhrG4/EL+YIPO3C8dsrrS5vVrz5hrUs9lylOrC5TPu1QskfE9Dpbd2ON1xaJIg2DYCu6jE6R17B0vVu7xKNwD1LV209trwrOr4vU0l/pz+j6HCt3z9KAgICAgICAgICAgICDlO3vRRLW1EtVT1Q35TcxztIYCABZr26DIatPiuc4+d4TcestWsVnxDlOPbD4lRXM9NJui/0kQ66Kw4lzL7v2rLSaSk01NLNcutXfdcjmczNpLfD81iYiW1clqc1nZ3Pof2QqYyK6sHVksIp43NtIA615Xj3SRcAa2Jut8eGKz3Qi63qWTNT0pnh1hd1UICAg1jpGwcVeG1DQLviYZYdL78YLrDxG837S0vG9UjS5Zx5Yl80gFxAAJJIAABJJOgAUJ6faI5nw6rsh0VyyMa+ueadpzETLGa3+NxuGeFic+C6Rpu6d7ImTrfpV7MMb/WXQKPYTC4hYUzH98u9KT94rtXBSPZVZOqarJO83n7cFZsJhcosaZjO+IuiP+krM4KT7GPqmrpO8Xn78tMxbo2kpp4Z6N7pmRzRvdG8DrWhrwSWkZPAtpa+XFRraXttE1W+LrkZcVseaOZiefs60FOeZSgICAgICAgICAgICAgIIIQa3j+wmGVtzPTR75/4kX0Mt+Zcy299q6xMRLeuS1fEte2e6IqKkrPaC+SpayxhjmDCGPBvvuIA37ZWBAtrnlbWKxEul9Ra9dpdGW7gICAgILU4Ba6+m6b+ixPhmPLjfQ7sywj26Vt7EtpQbEAjJ8vj7o5Wd3Lhhp/lK56nqPGKv3dZ65SFKdagdcgkTIPRTzXy9EF9AQEBAQEBAQEBAQEBAQEBAQEBAQEBBg9tcTFLh9VLexETmx98jxusHqQtMltqpGlxTlzVr9WNwWBtPTQQt0iia3xIGZ8SbnzWaRtENM9+/Ja31e32hbOR7Qgj2hBPXoLsFTZwPegziAgICAgICAgICAgICAgICAgICAgILVTOyNjnvc1jWC7nOIa0AcSTosTO0cs1rNp2r5cN6RdsvbpBHFcQQuuwHIyPGW+4cBrZveSeQr82funaPD2HTOmehSb5PxTH6N/ZVBwBByIuPAqwr4eRyxMXmPqn2hZaJ69A69BUJ0FbJbkDmQg3FAQEBAQEBAQEBAQEBAQEBAQEBAQYvHsdp6KIyTvDRnujV7yPda3iVpe8UjeUjTabJqL9uOHD9sttZ8Rdu/uoWm7IwdbaOkPvH5D5quy5pv8Ak9joOmY9LG/m3z/4auVwWbo+yWKdbSsaT2oRuO52H1D923mCrTT37qfk8R1fTTi1EzHieWY9oXdVL9Ix8pIjaXEDOxA+ZNkFVTHJF+8Y5nIkdn7wyQWhU96DKbPsMs7bZhnbceGWg9bfNBuqAgICAgICAgICAgICAgICAgIIJQaftpt1DQh0ce7NPbNt+xHfQyEceTdTloM1Hy54pxHla9P6Xk1M91uK/P5/k4ljGLTVcplne6Rx+LQDk0aNHcFX2vNp3l7HBp8eCvZjjaP5eFauyEHuwnEnU8ge3MHJ7b23m/ryXTFkmlt0PXaSupx9k+fZvFLiDJWBzHbwPqDyI4FWlLxeN4eG1GnvgvNbwux174zdptzWzg2bCNog9u7JZwOTg6x8iDqEGdoHwNbaMNYDwGnog9AnbDvPDQAc37oFzbw1KDLoCAgICAgICAgICAgICAgICAg0LpD209lvTUzvp3DtuyIiadPF54DhqeF4uoz9vEeV70jpP9xPq5fw/wAuLVU5c45k5kkkklzjq4k6n++Kr3ruI+GPELCAmxuJsbiG7Zth9nKutmvATFG0gTSuF4wNSwD33d3DjZScFLTO8KXq2qwUx9l43n2+jesS2Z6uVzGuLwLbuQvYgHPvVi8cxQpTDJ2g4XFv0IQemhxJzX7t78kG74TK5zWucLWIPog2FpBAIzB0QSgICAgICAgICAgICAgICAgwO2ePihpHy5F7uxCDxkdp5AXce4Llmydld03p+knVZoxx49/yfP1bUucXvc4ufISXOdm4udmSVU+Z3l9AilcVIpXiIeBbOe4huIIRiZiPLoOw3RzJVbs9XvwwGxazNs0o582M79TwtqpeHT782ef6h1iKb48Pn5uy0tLFBEGRNbHHG3staAGgDkFNiIiOHmbWm07ywElUHOc46uN/0H4LLVDmxyCzwCO9BYGBx3vE7dzB3Tm3I38kGcpWbosRa395c0FnD6vq5HRO03uz3XzHkgzSAgICAgICAgICAgICAgICDi3S7i5lrWwA9mmYLjh1knad6N3B5lV2qvvbb5PY/wBP6fswzlnzP8Q59O7NRoXd53WllzEBDd1Toy2CDhHW1bQb2dTROGVtRLIOPNo8+Vp2DBt8UvLdU6nN5nFinj3l1oNUtQLNc0mKQDUxuA8d0oOdur89UFbMRHNBfbifIoK24s74kFYxIPeM8wLH1QbThNZvtDTqNEGSQEBAQEBAQEBAQEBAQEFLnWFzwWJIjednzNi9eaionmNz10r3i/JziWjyFh5KovO9pl9G0uP0sNafKIY15zKxDa08qUYQgzuxGECtxCnhcLsLt+XiNyMbxB7jYN+0uuGvdeFf1LP6OntMefEfd9JNbYK0eISgIOd4phDGzStscnm2ZGRzHyIQY52Ck5t3gOZJsgt/sl4ObnIPdRYUy4L953cTl8kGdjEIdvFjL2AvYaDQDuQettc3IMABuLW53QbGgICAgICAgICAgICAgIMTtXUmGgq5BqynkI8dw2+a0yTtWZd9LTvzVr85h81hVL6JuslHOfIjAg6V0HUYdVVUxH7qFrBy+kdc/wDbHqpmljmZef69f4a0dmU15kQEGqYo9vtD3GxzsL6XADfyKDzOkugtOsglrwAgtwtdPI1kZDd4kbxBLRYE+eiDPYVs71Tw+SQylubQG7jAeZFySgzyAgICAgICAgICAgICAg1jpJbI7C6lsMckrnhjQ2JrnvIMjd4hrRc2FyueWJmkxCZoL0pqK2vPEcvmzFZ5ojuuilp+H0rHxvPgHDJRaafb8S8z9Wm/GOdo/dj2V0g96/jYrecVfk4V12aPErzcTdxAPhcLScEeyRXqd4/FC63Em8QR6FaehKRXqlP8od46FMOkipJ5JY5IuumG51rXMc5jWCzg052u52ak4KTWOVF1bU0z5Imk8RDo6kKsQWqqXcY93wtJQahVM3wUGKlM7cg0O772+VkFveqD7rR9r/ZBehpiM5Hb3cMm/wC6DJ4PLeoiA+L8kG6ICAgICAgICAgICAgICAgghBTLE1wIcA4HUOAI9CgwGIbEYXPcyUNKS76zmxNjee8vZY381jZmLTDW6/oZwmS/Viopyf8AlSlw9JA5Y7YdIz3j3ZXZTo3w7Dy17I+vlGYlqLSPB5sFt1niBfvWYiIYvktby3FZcxAQWauLfje34mkDxIyQanFpmgPsgsSOQY2uqrZIPdsmC+pYfhDnH7pH4kIN9QEBAQEBAQEBAQEBAQEBBRJKGglxDQMySQABzJTwREzO0NF2j6T6WAOFOPanDLeB3Yb8t/3vsi3eo19TWOI5XWm6JmvEWy/DH7/o5djG3WI1LiXVD4hwZATE0eYzPmSots15915h6dpsUcV3+s8vPQ7YYjCQWVc5twkeZWnxD7rEZbx7tsmg0945pH24dY2A6QmVzhBUBsVRbs7uUcoAud2+jhru+nG03Fni/E+XnOodNtp/jpzX+G+gruqkoCAg1KpFpJP5j/6ig87yg8k7kGABMjy7h7vgg3HYuHtyHkwD1P8A6oNuQEBAQEBAQEBAQEBAQEEEoOI9JG1rqqofBG4iCF5bYHKR7cnOdzaDcAaZX5WrdRlm09seHtOi6CmHHGa8fFPj6Q0GokufDRcIjZaZbd0rSy5IWRdp6h8b2SRuLHscHMcNQ5puCFmJ2ndpkxxes1nxL6d2dxEVVJTzjLromuI5EjtDyNwrSk71iXhM+P08lqfKWRWzkICDUqs/SSfzH/1FB5XlBi8Ulsx3fkPPX5XQeGkYg3bY1nZlPMtHpvfqg2NAQEBAQEBAQEBAQEBAQeXFJSyCZ41ZE9w8Q0kfgsT4bUje0PlrrSeN1VRV9AnLtG0KCsbbETvyIIQLoPozozhczCKIOvnGXC/J73Pb8nBWeKNqQ8T1C0W1N5j5tnXRDEBBqFSfpJP43f1FB5JSgwmKOu5o5Zn8B+aCaduSDeNkm2heecn4NagziAgICAgICAgICAgICAgokaCCDmCLHwKMxw+YNpMMdQ1c1O8W6t/YJv2ozmx453FvMEcFBtTaXqcGq9XHEsbDKHnduAfdvkD3X58lpanvCVh1ERO0qiuKdvvCEYZzY7ZmXEalsTA4RtINRIBkxnEX+M6AeegK64sc2lA12trp6Tt+L2fSVPC2NjWMAa1jQ1oGgAFgPkrGHjpmZneV26ywILVRMGNLjwH/AMCDUZz2ieZJ9UHimlCDDVRu8lB6YEG9bMNtTg/E5x+dvyQZZAQEBAQEBBTvIG8gFyCN5BG+gF6CC9A6xBq23Ox1PikQDz1U0YPUzNFy2/uuHvM7vQha2rFnbDmtjneHE8X6L8WgcQ2AVLeD6d7HAjh2HWcD5Ln6abGsrPlewjo3xqY2dEynb8VTIwZfwt3nfJazhifLpXqV8fFZdBwXolpmWNXPJUni2MdRF4XF3nyIWY09IaZOr6i0bRw6DhtHBTRtigjZCxujWCwvxJ5nvOa7RG3EK297Xne07y9XXLLVPWoHWoMTjtVk1o8T+A/NBrFXMgt4RSOqJ2sz3RnIeTR+Z080HhxH99J/Mdb7xQX6cIOg4UN2CIf5bT6i5/FB6t5BO8gneQN5Augm6BdBZJQQXIKS5BBegp6xBQZUFJmQUOqEFl9aBxCCy7E2DVw9UFv9rM+IeqCf2oz4ggqbiLeaCsVoPFBWKlBWJ0GHxKQlzj6eSDBVL0G1YBSCCIXyc/tSd3JvkPmSg06rzkeebifU3Qemnbkg3hlSxjWNLgDutsNToBoEHojlDtDdBcDkEgoJugm6CboF0FBCCLIKS1BSWIKSxBQYggodCEFBpgUFp9Aw8EFp2GRnggoOFR/D+KCP2bGPdHzQSKJg4BBWKdo4IKtwBBZqZNwA8L9o8vHuQUkRubmRmgtMpKUatDj/AIiT8tEDFKy8T902sLnvA1/vuQa0KphOoQe2KqYBYEIL8VU0aEIPbT4j2mAHVwAHO5QZ8SoKt9BUJEFQegkOQTvILlkEEIFkEWQQWoILUEFqCktQUliCCxBBYgoMaCkxIKDEUFDoCg8k9LL7pt4i6DBVGD1oN43RW5ZsHpoEFn2HER/wmnwkZ+ZQXIcPrnG0kTWtIs7ttdccrAoLjdlY+MQHgXD8CguDZKH4HDwfJ+qC43ZGDlJ5SSfqg9dHs7DE7eYHg8y95PzKDKsgIQXRGUFQYUFQaUFYCCbIPSgIIQCghBBQEFLkEIBQQghBCCkoIKClACAUAIJQQgqQEFSCpBIQEEoC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Times New Roman" pitchFamily="18" charset="0"/>
              <a:cs typeface="Times New Roman" pitchFamily="18" charset="0"/>
            </a:endParaRPr>
          </a:p>
        </p:txBody>
      </p:sp>
      <p:sp>
        <p:nvSpPr>
          <p:cNvPr id="20486" name="AutoShape 6" descr="data:image/jpeg;base64,/9j/4AAQSkZJRgABAQAAAQABAAD/2wCEAAkGBxAQDxASEBIQDxUQEBYVEBYQEg8QEBUUFBQWFhUUFBQYHCggGBolHxUUITIhJSktLjAuGB80ODMsNygtLisBCgoKDg0OGxAQGywlICQsLCwsLSwsLCwsLCwsLCwsLCwsLCwsLCwsLCwsLCwsLCwsLCwsLCwsLCwsLCwsLCwsLP/AABEIAOEA4QMBEQACEQEDEQH/xAAcAAEAAQUBAQAAAAAAAAAAAAAAAQIDBQYHBAj/xABDEAABAwIDBAcEBwYEBwAAAAABAAIDBBEFITEGEkFRBxMiYXGBkRRCUqEjMoKSscHRFTNyc7LwYmOi4UNTg7PS4vH/xAAbAQEAAgMBAQAAAAAAAAAAAAAABAUBAgMGB//EADARAQACAQMDAgQFAwUAAAAAAAABAgMEESEFEjETQSJRYYEycZGhsQYUQhXB0eHx/9oADAMBAAIRAxEAPwDuKAgICAgICAgIIug8OJYzTUwvPNFDfTfe0E+A1K1tetfMu2LTZcs7Y6zP5Ncqek3DGX3ZJZbfBFJb1cAuM6rHHusadD1lo37dvzl529KmHcRUD/pt/wDJY/u8bp/oGs+Ufq99J0i4XIbdf1Z/zY5GD7xFvmto1GOfdwydG1lOZpv+XLYaHEoJ270Msco5xva8fJdYtE+JV+TDkxztesw9N1s5pQEBAQEBAQEBAQEBAQEBAQEBAQEBB4cXxaGkidLO8RsbxOpPJo1J7gtbXisby7YNPkz3imON5ci2m6S6mcllLelj+LIzuH8WjPAZ96r8urtPFXrtD0DFj2tm+Kfl7NGlkc9xc4lzjqXEucfEnMqJMzPl6ClK0jasbQpTdsXWAQVwyuY4OY5zHDRzHFrh4EZraLTHhzyY65I2tETH1bdgXSPXU9hI4VbBwlNpLd0gF/W6kY9VevnlTaroOny80+Gfp4dT2Z2ypK8ARu3JLdqKSzZO8t4OHeFOx5q5PDyus6bn0s/HHHzjw2EFdkBKAgICAgICAgICAgICAgICAgIMXtFjkNDTvmmOQya0fWe46NaOa0yXikbykaXS31OSMdP/ABwPaTaGevmMkxyH7tg+owch38zxVTlyzeeX0DQ6HHpKdtPPvPzYlck4RgujIgICAgqjkc0hzSWuabtLSWuBGhBGhWYmY5hpelbx22jh1vYDpC64spq0gSHKKXINkPBr+T+/Q+Otjg1Pd8NvLx3VejTh3y4ea+8fL/p0gKY86lAQEBAQEBAQEBAQEBAQEBB5cSr46eJ8srtxjBdx/IcydLLW1orG8umLFfLeKUjeZcC2y2lkxCcuddrGXETL3DRzPAu5n8rKqzZpyS9/03p9dJj28zPmWAXBZCAgICAgICAjIU3Ynny7N0ZbYGqZ7NUOJmib2HHWVgyz5uHHnkeatNPm742ny8P1npv9vf1Mf4Z/aXQFKUQgICAgICAgICAgICAgIIJQcT6SNqDVTGOJ30MDiG20fILgv8BmB68VV6nN327Y8PddE6bGnxerePit+0NFUZdpQFgFknhjqvEw3JmZ5nRSaaffmVNquqxSe3H+rHPxCU+8R4ZLvGGkeyov1DPb/JLMRlHvX8bFJw0lmnUNRWfxMnRYk19g87h5n6h8+H4eC4X0/vC003V4mdskfd73C2qjTG3lc1tFo3hCw2EHow+tkgljliO6+Jwcw944HuIuD3FbUtNZ3cdRhrmxzjt4l9GbPYsyspYp2aSNuR8Lhk5p7wQR5K5paLV3fN9Tgtgy2x29mSW7gICAgICAgICAgICAgINW6Rcb9loXbhtJOeqjtqLg77h4Nv5kLhqMnZRa9H0n9zqYifEcy4NUOzA5Koh9BtK0SstS6G4g2jZzo8qsTi6wSspYXEgPc10kj902O4wEDdvcXLhopunwbx3S8z1jqvp29Gn3bQzoLobdqprCebfZ2j0LD+Km9kPMzqbyxWLdBLgCaSsBNsmVEdrn+Yw5fdSaNq6qfeHNdpNlK3D5AyqhdGHGzHjtwv8A4XjK/cc+5c7RMJeLJW/hj4ILrSUqsMzS3DLHMDTu8O7uUfLj35Wuh1M452nwvXUR6CJEC6DqHQvi3aqKRxyI66Lys2QD/QfVT9HfzV5P+o9PzXNH5T/s6sFOeXSgICAgICAgICAgICCCg4r0zY0Pa2xk9mniFhfWSTtH5BnzUDURN7xWHq+jWppdLbNbzaePs5a3FnX7QBvyyKxOCrrXqeaLbzy9cVfG7ju/xZfNcbYLR4T8XU8VuLcPUFxmJjysaZKXj4ZevCMPfU1EMDPrTSBo7gfrO8gCfJbY6d1ohx1eojBhtkn2j930rQUbIIo4oxusiYGsA4BosFcxG0bPm+S83tNreZehZaiDy4lh0NTE+KeNksbxZzXi4P6Hv1CxMbsxMxO8Pn7bfY84ZU7rbuhlu6BxzNhrG4/EL+YIPO3C8dsrrS5vVrz5hrUs9lylOrC5TPu1QskfE9Dpbd2ON1xaJIg2DYCu6jE6R17B0vVu7xKNwD1LV209trwrOr4vU0l/pz+j6HCt3z9KAgICAgICAgICAgICDlO3vRRLW1EtVT1Q35TcxztIYCABZr26DIatPiuc4+d4TcestWsVnxDlOPbD4lRXM9NJui/0kQ66Kw4lzL7v2rLSaSk01NLNcutXfdcjmczNpLfD81iYiW1clqc1nZ3Pof2QqYyK6sHVksIp43NtIA615Xj3SRcAa2Jut8eGKz3Qi63qWTNT0pnh1hd1UICAg1jpGwcVeG1DQLviYZYdL78YLrDxG837S0vG9UjS5Zx5Yl80gFxAAJJIAABJJOgAUJ6faI5nw6rsh0VyyMa+ueadpzETLGa3+NxuGeFic+C6Rpu6d7ImTrfpV7MMb/WXQKPYTC4hYUzH98u9KT94rtXBSPZVZOqarJO83n7cFZsJhcosaZjO+IuiP+krM4KT7GPqmrpO8Xn78tMxbo2kpp4Z6N7pmRzRvdG8DrWhrwSWkZPAtpa+XFRraXttE1W+LrkZcVseaOZiefs60FOeZSgICAgICAgICAgICAgIIIQa3j+wmGVtzPTR75/4kX0Mt+Zcy299q6xMRLeuS1fEte2e6IqKkrPaC+SpayxhjmDCGPBvvuIA37ZWBAtrnlbWKxEul9Ra9dpdGW7gICAgILU4Ba6+m6b+ixPhmPLjfQ7sywj26Vt7EtpQbEAjJ8vj7o5Wd3Lhhp/lK56nqPGKv3dZ65SFKdagdcgkTIPRTzXy9EF9AQEBAQEBAQEBAQEBAQEBAQEBAQEBBg9tcTFLh9VLexETmx98jxusHqQtMltqpGlxTlzVr9WNwWBtPTQQt0iia3xIGZ8SbnzWaRtENM9+/Ja31e32hbOR7Qgj2hBPXoLsFTZwPegziAgICAgICAgICAgICAgICAgICAgILVTOyNjnvc1jWC7nOIa0AcSTosTO0cs1rNp2r5cN6RdsvbpBHFcQQuuwHIyPGW+4cBrZveSeQr82funaPD2HTOmehSb5PxTH6N/ZVBwBByIuPAqwr4eRyxMXmPqn2hZaJ69A69BUJ0FbJbkDmQg3FAQEBAQEBAQEBAQEBAQEBAQEBAQYvHsdp6KIyTvDRnujV7yPda3iVpe8UjeUjTabJqL9uOHD9sttZ8Rdu/uoWm7IwdbaOkPvH5D5quy5pv8Ak9joOmY9LG/m3z/4auVwWbo+yWKdbSsaT2oRuO52H1D923mCrTT37qfk8R1fTTi1EzHieWY9oXdVL9Ix8pIjaXEDOxA+ZNkFVTHJF+8Y5nIkdn7wyQWhU96DKbPsMs7bZhnbceGWg9bfNBuqAgICAgICAgICAgICAgICAgIIJQaftpt1DQh0ce7NPbNt+xHfQyEceTdTloM1Hy54pxHla9P6Xk1M91uK/P5/k4ljGLTVcplne6Rx+LQDk0aNHcFX2vNp3l7HBp8eCvZjjaP5eFauyEHuwnEnU8ge3MHJ7b23m/ryXTFkmlt0PXaSupx9k+fZvFLiDJWBzHbwPqDyI4FWlLxeN4eG1GnvgvNbwux174zdptzWzg2bCNog9u7JZwOTg6x8iDqEGdoHwNbaMNYDwGnog9AnbDvPDQAc37oFzbw1KDLoCAgICAgICAgICAgICAgICAg0LpD209lvTUzvp3DtuyIiadPF54DhqeF4uoz9vEeV70jpP9xPq5fw/wAuLVU5c45k5kkkklzjq4k6n++Kr3ruI+GPELCAmxuJsbiG7Zth9nKutmvATFG0gTSuF4wNSwD33d3DjZScFLTO8KXq2qwUx9l43n2+jesS2Z6uVzGuLwLbuQvYgHPvVi8cxQpTDJ2g4XFv0IQemhxJzX7t78kG74TK5zWucLWIPog2FpBAIzB0QSgICAgICAgICAgICAgICAgwO2ePihpHy5F7uxCDxkdp5AXce4Llmydld03p+knVZoxx49/yfP1bUucXvc4ufISXOdm4udmSVU+Z3l9AilcVIpXiIeBbOe4huIIRiZiPLoOw3RzJVbs9XvwwGxazNs0o582M79TwtqpeHT782ef6h1iKb48Pn5uy0tLFBEGRNbHHG3staAGgDkFNiIiOHmbWm07ywElUHOc46uN/0H4LLVDmxyCzwCO9BYGBx3vE7dzB3Tm3I38kGcpWbosRa395c0FnD6vq5HRO03uz3XzHkgzSAgICAgICAgICAgICAgICDi3S7i5lrWwA9mmYLjh1knad6N3B5lV2qvvbb5PY/wBP6fswzlnzP8Q59O7NRoXd53WllzEBDd1Toy2CDhHW1bQb2dTROGVtRLIOPNo8+Vp2DBt8UvLdU6nN5nFinj3l1oNUtQLNc0mKQDUxuA8d0oOdur89UFbMRHNBfbifIoK24s74kFYxIPeM8wLH1QbThNZvtDTqNEGSQEBAQEBAQEBAQEBAQEFLnWFzwWJIjednzNi9eaionmNz10r3i/JziWjyFh5KovO9pl9G0uP0sNafKIY15zKxDa08qUYQgzuxGECtxCnhcLsLt+XiNyMbxB7jYN+0uuGvdeFf1LP6OntMefEfd9JNbYK0eISgIOd4phDGzStscnm2ZGRzHyIQY52Ck5t3gOZJsgt/sl4ObnIPdRYUy4L953cTl8kGdjEIdvFjL2AvYaDQDuQettc3IMABuLW53QbGgICAgICAgICAgICAgIMTtXUmGgq5BqynkI8dw2+a0yTtWZd9LTvzVr85h81hVL6JuslHOfIjAg6V0HUYdVVUxH7qFrBy+kdc/wDbHqpmljmZef69f4a0dmU15kQEGqYo9vtD3GxzsL6XADfyKDzOkugtOsglrwAgtwtdPI1kZDd4kbxBLRYE+eiDPYVs71Tw+SQylubQG7jAeZFySgzyAgICAgICAgICAgICAg1jpJbI7C6lsMckrnhjQ2JrnvIMjd4hrRc2FyueWJmkxCZoL0pqK2vPEcvmzFZ5ojuuilp+H0rHxvPgHDJRaafb8S8z9Wm/GOdo/dj2V0g96/jYrecVfk4V12aPErzcTdxAPhcLScEeyRXqd4/FC63Em8QR6FaehKRXqlP8od46FMOkipJ5JY5IuumG51rXMc5jWCzg052u52ak4KTWOVF1bU0z5Imk8RDo6kKsQWqqXcY93wtJQahVM3wUGKlM7cg0O772+VkFveqD7rR9r/ZBehpiM5Hb3cMm/wC6DJ4PLeoiA+L8kG6ICAgICAgICAgICAgICAgghBTLE1wIcA4HUOAI9CgwGIbEYXPcyUNKS76zmxNjee8vZY381jZmLTDW6/oZwmS/Viopyf8AlSlw9JA5Y7YdIz3j3ZXZTo3w7Dy17I+vlGYlqLSPB5sFt1niBfvWYiIYvktby3FZcxAQWauLfje34mkDxIyQanFpmgPsgsSOQY2uqrZIPdsmC+pYfhDnH7pH4kIN9QEBAQEBAQEBAQEBAQEBBRJKGglxDQMySQABzJTwREzO0NF2j6T6WAOFOPanDLeB3Yb8t/3vsi3eo19TWOI5XWm6JmvEWy/DH7/o5djG3WI1LiXVD4hwZATE0eYzPmSots15915h6dpsUcV3+s8vPQ7YYjCQWVc5twkeZWnxD7rEZbx7tsmg0945pH24dY2A6QmVzhBUBsVRbs7uUcoAud2+jhru+nG03Fni/E+XnOodNtp/jpzX+G+gruqkoCAg1KpFpJP5j/6ig87yg8k7kGABMjy7h7vgg3HYuHtyHkwD1P8A6oNuQEBAQEBAQEBAQEBAQEEEoOI9JG1rqqofBG4iCF5bYHKR7cnOdzaDcAaZX5WrdRlm09seHtOi6CmHHGa8fFPj6Q0GokufDRcIjZaZbd0rSy5IWRdp6h8b2SRuLHscHMcNQ5puCFmJ2ndpkxxes1nxL6d2dxEVVJTzjLromuI5EjtDyNwrSk71iXhM+P08lqfKWRWzkICDUqs/SSfzH/1FB5XlBi8Ulsx3fkPPX5XQeGkYg3bY1nZlPMtHpvfqg2NAQEBAQEBAQEBAQEBAQeXFJSyCZ41ZE9w8Q0kfgsT4bUje0PlrrSeN1VRV9AnLtG0KCsbbETvyIIQLoPozozhczCKIOvnGXC/J73Pb8nBWeKNqQ8T1C0W1N5j5tnXRDEBBqFSfpJP43f1FB5JSgwmKOu5o5Zn8B+aCaduSDeNkm2heecn4NagziAgICAgICAgICAgICAgokaCCDmCLHwKMxw+YNpMMdQ1c1O8W6t/YJv2ozmx453FvMEcFBtTaXqcGq9XHEsbDKHnduAfdvkD3X58lpanvCVh1ERO0qiuKdvvCEYZzY7ZmXEalsTA4RtINRIBkxnEX+M6AeegK64sc2lA12trp6Tt+L2fSVPC2NjWMAa1jQ1oGgAFgPkrGHjpmZneV26ywILVRMGNLjwH/AMCDUZz2ieZJ9UHimlCDDVRu8lB6YEG9bMNtTg/E5x+dvyQZZAQEBAQEBBTvIG8gFyCN5BG+gF6CC9A6xBq23Ox1PikQDz1U0YPUzNFy2/uuHvM7vQha2rFnbDmtjneHE8X6L8WgcQ2AVLeD6d7HAjh2HWcD5Ln6abGsrPlewjo3xqY2dEynb8VTIwZfwt3nfJazhifLpXqV8fFZdBwXolpmWNXPJUni2MdRF4XF3nyIWY09IaZOr6i0bRw6DhtHBTRtigjZCxujWCwvxJ5nvOa7RG3EK297Xne07y9XXLLVPWoHWoMTjtVk1o8T+A/NBrFXMgt4RSOqJ2sz3RnIeTR+Z080HhxH99J/Mdb7xQX6cIOg4UN2CIf5bT6i5/FB6t5BO8gneQN5Augm6BdBZJQQXIKS5BBegp6xBQZUFJmQUOqEFl9aBxCCy7E2DVw9UFv9rM+IeqCf2oz4ggqbiLeaCsVoPFBWKlBWJ0GHxKQlzj6eSDBVL0G1YBSCCIXyc/tSd3JvkPmSg06rzkeebifU3Qemnbkg3hlSxjWNLgDutsNToBoEHojlDtDdBcDkEgoJugm6CboF0FBCCLIKS1BSWIKSxBQYggodCEFBpgUFp9Aw8EFp2GRnggoOFR/D+KCP2bGPdHzQSKJg4BBWKdo4IKtwBBZqZNwA8L9o8vHuQUkRubmRmgtMpKUatDj/AIiT8tEDFKy8T902sLnvA1/vuQa0KphOoQe2KqYBYEIL8VU0aEIPbT4j2mAHVwAHO5QZ8SoKt9BUJEFQegkOQTvILlkEEIFkEWQQWoILUEFqCktQUliCCxBBYgoMaCkxIKDEUFDoCg8k9LL7pt4i6DBVGD1oN43RW5ZsHpoEFn2HER/wmnwkZ+ZQXIcPrnG0kTWtIs7ttdccrAoLjdlY+MQHgXD8CguDZKH4HDwfJ+qC43ZGDlJ5SSfqg9dHs7DE7eYHg8y95PzKDKsgIQXRGUFQYUFQaUFYCCbIPSgIIQCghBBQEFLkEIBQQghBCCkoIKClACAUAIJQQgqQEFSCpBIQEEoCD//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latin typeface="Times New Roman" pitchFamily="18" charset="0"/>
              <a:cs typeface="Times New Roman" pitchFamily="18" charset="0"/>
            </a:endParaRPr>
          </a:p>
        </p:txBody>
      </p:sp>
      <p:pic>
        <p:nvPicPr>
          <p:cNvPr id="20488" name="Picture 8" descr="http://danden.ru/wp-content/uploads/2012/02/znak-voprosa.jpg"/>
          <p:cNvPicPr>
            <a:picLocks noChangeAspect="1" noChangeArrowheads="1"/>
          </p:cNvPicPr>
          <p:nvPr/>
        </p:nvPicPr>
        <p:blipFill>
          <a:blip r:embed="rId2" cstate="print"/>
          <a:srcRect/>
          <a:stretch>
            <a:fillRect/>
          </a:stretch>
        </p:blipFill>
        <p:spPr bwMode="auto">
          <a:xfrm>
            <a:off x="197778" y="2053883"/>
            <a:ext cx="3734923" cy="402336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060848"/>
            <a:ext cx="7598635" cy="3960440"/>
          </a:xfrm>
        </p:spPr>
        <p:txBody>
          <a:bodyPr>
            <a:noAutofit/>
          </a:bodyPr>
          <a:lstStyle/>
          <a:p>
            <a:r>
              <a:rPr lang="ru-RU" sz="3600" dirty="0" smtClean="0">
                <a:solidFill>
                  <a:srgbClr val="C00000"/>
                </a:solidFill>
                <a:latin typeface="Times New Roman" pitchFamily="18" charset="0"/>
                <a:cs typeface="Times New Roman" pitchFamily="18" charset="0"/>
              </a:rPr>
              <a:t>в)   </a:t>
            </a:r>
            <a:r>
              <a:rPr lang="ru-RU" sz="3600" dirty="0" err="1" smtClean="0">
                <a:solidFill>
                  <a:srgbClr val="C00000"/>
                </a:solidFill>
                <a:latin typeface="Times New Roman" pitchFamily="18" charset="0"/>
                <a:cs typeface="Times New Roman" pitchFamily="18" charset="0"/>
              </a:rPr>
              <a:t>ересек</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болуға тырысу</a:t>
            </a:r>
            <a:r>
              <a:rPr lang="ru-RU" sz="3600" dirty="0" smtClean="0">
                <a:solidFill>
                  <a:srgbClr val="C00000"/>
                </a:solidFill>
                <a:latin typeface="Times New Roman" pitchFamily="18" charset="0"/>
                <a:cs typeface="Times New Roman" pitchFamily="18" charset="0"/>
              </a:rPr>
              <a:t>;</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г)   </a:t>
            </a:r>
            <a:r>
              <a:rPr lang="ru-RU" sz="3600" dirty="0" err="1" smtClean="0">
                <a:solidFill>
                  <a:srgbClr val="C00000"/>
                </a:solidFill>
                <a:latin typeface="Times New Roman" pitchFamily="18" charset="0"/>
                <a:cs typeface="Times New Roman" pitchFamily="18" charset="0"/>
              </a:rPr>
              <a:t>өмірдегінін бәрін байқап көруге тырысу</a:t>
            </a:r>
            <a:r>
              <a:rPr lang="ru-RU" sz="3600" dirty="0" smtClean="0">
                <a:solidFill>
                  <a:srgbClr val="C00000"/>
                </a:solidFill>
                <a:latin typeface="Times New Roman" pitchFamily="18" charset="0"/>
                <a:cs typeface="Times New Roman" pitchFamily="18" charset="0"/>
              </a:rPr>
              <a:t>;</a:t>
            </a:r>
            <a:br>
              <a:rPr lang="ru-RU" sz="3600" dirty="0" smtClean="0">
                <a:solidFill>
                  <a:srgbClr val="C00000"/>
                </a:solidFill>
                <a:latin typeface="Times New Roman" pitchFamily="18" charset="0"/>
                <a:cs typeface="Times New Roman" pitchFamily="18" charset="0"/>
              </a:rPr>
            </a:br>
            <a:r>
              <a:rPr lang="ru-RU" sz="3600" dirty="0" err="1" smtClean="0">
                <a:solidFill>
                  <a:srgbClr val="C00000"/>
                </a:solidFill>
                <a:latin typeface="Times New Roman" pitchFamily="18" charset="0"/>
                <a:cs typeface="Times New Roman" pitchFamily="18" charset="0"/>
              </a:rPr>
              <a:t>д</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ата-аналардың дұрыс тәрбие бермеуі</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мектеп</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жасындағы жасөспірімдердің көпшілігі</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темекінің зиянын</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білмегендігінен</a:t>
            </a:r>
            <a:r>
              <a:rPr lang="ru-RU" sz="3600" dirty="0" smtClean="0">
                <a:solidFill>
                  <a:srgbClr val="C00000"/>
                </a:solidFill>
                <a:latin typeface="Times New Roman" pitchFamily="18" charset="0"/>
                <a:cs typeface="Times New Roman" pitchFamily="18" charset="0"/>
              </a:rPr>
              <a:t> </a:t>
            </a:r>
            <a:r>
              <a:rPr lang="ru-RU" sz="3600" dirty="0" err="1" smtClean="0">
                <a:solidFill>
                  <a:srgbClr val="C00000"/>
                </a:solidFill>
                <a:latin typeface="Times New Roman" pitchFamily="18" charset="0"/>
                <a:cs typeface="Times New Roman" pitchFamily="18" charset="0"/>
              </a:rPr>
              <a:t>тартады</a:t>
            </a:r>
            <a:r>
              <a:rPr lang="ru-RU" sz="3600" dirty="0" smtClean="0">
                <a:solidFill>
                  <a:srgbClr val="C00000"/>
                </a:solidFill>
                <a:latin typeface="Times New Roman" pitchFamily="18" charset="0"/>
                <a:cs typeface="Times New Roman" pitchFamily="18" charset="0"/>
              </a:rPr>
              <a:t>.</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г) к</a:t>
            </a:r>
            <a:r>
              <a:rPr lang="kk-KZ" sz="3600" dirty="0" smtClean="0">
                <a:solidFill>
                  <a:srgbClr val="C00000"/>
                </a:solidFill>
                <a:latin typeface="Times New Roman" pitchFamily="18" charset="0"/>
                <a:cs typeface="Times New Roman" pitchFamily="18" charset="0"/>
              </a:rPr>
              <a:t>өңіл күйді көтеру;</a:t>
            </a:r>
            <a:r>
              <a:rPr lang="ru-RU" sz="3600" dirty="0" smtClean="0">
                <a:solidFill>
                  <a:srgbClr val="C00000"/>
                </a:solidFill>
                <a:latin typeface="Times New Roman" pitchFamily="18" charset="0"/>
                <a:cs typeface="Times New Roman" pitchFamily="18" charset="0"/>
              </a:rPr>
              <a:t/>
            </a:r>
            <a:br>
              <a:rPr lang="ru-RU" sz="3600" dirty="0" smtClean="0">
                <a:solidFill>
                  <a:srgbClr val="C00000"/>
                </a:solidFill>
                <a:latin typeface="Times New Roman" pitchFamily="18" charset="0"/>
                <a:cs typeface="Times New Roman" pitchFamily="18" charset="0"/>
              </a:rPr>
            </a:br>
            <a:r>
              <a:rPr lang="ru-RU" sz="3600" dirty="0" smtClean="0">
                <a:solidFill>
                  <a:srgbClr val="C00000"/>
                </a:solidFill>
                <a:latin typeface="Times New Roman" pitchFamily="18" charset="0"/>
                <a:cs typeface="Times New Roman" pitchFamily="18" charset="0"/>
              </a:rPr>
              <a:t> </a:t>
            </a:r>
            <a:br>
              <a:rPr lang="ru-RU" sz="3600" dirty="0" smtClean="0">
                <a:solidFill>
                  <a:srgbClr val="C00000"/>
                </a:solidFill>
                <a:latin typeface="Times New Roman" pitchFamily="18" charset="0"/>
                <a:cs typeface="Times New Roman" pitchFamily="18" charset="0"/>
              </a:rPr>
            </a:br>
            <a:endParaRPr lang="ru-RU" sz="3600" dirty="0">
              <a:solidFill>
                <a:srgbClr val="C00000"/>
              </a:solidFill>
              <a:latin typeface="Times New Roman" pitchFamily="18" charset="0"/>
              <a:cs typeface="Times New Roman" pitchFamily="18" charset="0"/>
            </a:endParaRPr>
          </a:p>
        </p:txBody>
      </p:sp>
      <p:pic>
        <p:nvPicPr>
          <p:cNvPr id="4098" name="Picture 2" descr="C:\Users\1\Pictures\medium.jpg"/>
          <p:cNvPicPr>
            <a:picLocks noChangeAspect="1" noChangeArrowheads="1"/>
          </p:cNvPicPr>
          <p:nvPr/>
        </p:nvPicPr>
        <p:blipFill>
          <a:blip r:embed="rId2" cstate="print"/>
          <a:srcRect/>
          <a:stretch>
            <a:fillRect/>
          </a:stretch>
        </p:blipFill>
        <p:spPr bwMode="auto">
          <a:xfrm>
            <a:off x="8112224" y="1715587"/>
            <a:ext cx="3840427" cy="33843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3068960"/>
            <a:ext cx="4526293" cy="2232248"/>
          </a:xfrm>
        </p:spPr>
        <p:txBody>
          <a:bodyPr>
            <a:normAutofit/>
          </a:bodyPr>
          <a:lstStyle/>
          <a:p>
            <a:r>
              <a:rPr lang="ru-RU" dirty="0" smtClean="0"/>
              <a:t/>
            </a:r>
            <a:br>
              <a:rPr lang="ru-RU" dirty="0" smtClean="0"/>
            </a:br>
            <a:endParaRPr lang="ru-RU" dirty="0"/>
          </a:p>
        </p:txBody>
      </p:sp>
      <p:pic>
        <p:nvPicPr>
          <p:cNvPr id="3" name="Picture 2" descr="C:\Users\1\Pictures\f1c723c7cb1640a72e1d7ca7044b18bd.jpg"/>
          <p:cNvPicPr>
            <a:picLocks noChangeAspect="1" noChangeArrowheads="1"/>
          </p:cNvPicPr>
          <p:nvPr/>
        </p:nvPicPr>
        <p:blipFill>
          <a:blip r:embed="rId2" cstate="print"/>
          <a:srcRect/>
          <a:stretch>
            <a:fillRect/>
          </a:stretch>
        </p:blipFill>
        <p:spPr bwMode="auto">
          <a:xfrm>
            <a:off x="527381" y="476672"/>
            <a:ext cx="11185920" cy="63813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35360" y="2249424"/>
            <a:ext cx="7680853" cy="4325112"/>
          </a:xfrm>
        </p:spPr>
        <p:txBody>
          <a:bodyPr>
            <a:normAutofit/>
          </a:bodyPr>
          <a:lstStyle/>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Темекіні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ермек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етіп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 </a:t>
            </a:r>
          </a:p>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Темекі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шексен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қатарына қосылам 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ойлайды</a:t>
            </a:r>
            <a:endParaRPr lang="ru-RU" dirty="0" smtClean="0">
              <a:latin typeface="Times New Roman" pitchFamily="18" charset="0"/>
              <a:cs typeface="Times New Roman" pitchFamily="18" charset="0"/>
            </a:endParaRPr>
          </a:p>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Темекіні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даусым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жіңішке соны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қалың болсын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шегеді,сосын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тастай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алмай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ауестеніп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кетеді</a:t>
            </a:r>
            <a:r>
              <a:rPr lang="ru-RU" dirty="0" smtClean="0">
                <a:latin typeface="Times New Roman" pitchFamily="18" charset="0"/>
                <a:cs typeface="Times New Roman" pitchFamily="18" charset="0"/>
              </a:rPr>
              <a:t>.</a:t>
            </a:r>
          </a:p>
          <a:p>
            <a:pPr>
              <a:buNone/>
            </a:pP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Темекіні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шексен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қыздар қарайтындай </a:t>
            </a:r>
            <a:r>
              <a:rPr lang="ru-RU" dirty="0" smtClean="0">
                <a:latin typeface="Times New Roman" pitchFamily="18" charset="0"/>
                <a:cs typeface="Times New Roman" pitchFamily="18" charset="0"/>
              </a:rPr>
              <a:t>ой да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p>
          <a:p>
            <a:pPr>
              <a:buNone/>
            </a:pP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Темекі шексем арықтаймын деп ойлайды</a:t>
            </a:r>
            <a:r>
              <a:rPr lang="ru-RU" dirty="0" smtClean="0">
                <a:latin typeface="Times New Roman" pitchFamily="18" charset="0"/>
                <a:cs typeface="Times New Roman" pitchFamily="18" charset="0"/>
              </a:rPr>
              <a:t/>
            </a:r>
            <a:br>
              <a:rPr lang="ru-RU" dirty="0" smtClean="0">
                <a:latin typeface="Times New Roman" pitchFamily="18" charset="0"/>
                <a:cs typeface="Times New Roman" pitchFamily="18" charset="0"/>
              </a:rPr>
            </a:br>
            <a:endParaRPr lang="ru-RU" dirty="0">
              <a:latin typeface="Times New Roman" pitchFamily="18" charset="0"/>
              <a:cs typeface="Times New Roman" pitchFamily="18" charset="0"/>
            </a:endParaRPr>
          </a:p>
        </p:txBody>
      </p:sp>
      <p:sp>
        <p:nvSpPr>
          <p:cNvPr id="2" name="Заголовок 1"/>
          <p:cNvSpPr>
            <a:spLocks noGrp="1"/>
          </p:cNvSpPr>
          <p:nvPr>
            <p:ph type="title"/>
          </p:nvPr>
        </p:nvSpPr>
        <p:spPr/>
        <p:txBody>
          <a:bodyPr>
            <a:normAutofit fontScale="90000"/>
          </a:bodyPr>
          <a:lstStyle/>
          <a:p>
            <a:pPr algn="ctr"/>
            <a:r>
              <a:rPr lang="kk-KZ" b="1" i="1" dirty="0" smtClean="0">
                <a:latin typeface="Times New Roman" pitchFamily="18" charset="0"/>
                <a:cs typeface="Times New Roman" pitchFamily="18" charset="0"/>
              </a:rPr>
              <a:t>Адамдардың  не себепті темекі тартатының сауалнама нәтижесі</a:t>
            </a:r>
            <a:endParaRPr lang="ru-RU" b="1" i="1" dirty="0">
              <a:latin typeface="Times New Roman" pitchFamily="18" charset="0"/>
              <a:cs typeface="Times New Roman" pitchFamily="18" charset="0"/>
            </a:endParaRPr>
          </a:p>
        </p:txBody>
      </p:sp>
      <p:pic>
        <p:nvPicPr>
          <p:cNvPr id="2050" name="Picture 2" descr="C:\Users\1\Pictures\images.jpg"/>
          <p:cNvPicPr>
            <a:picLocks noChangeAspect="1" noChangeArrowheads="1"/>
          </p:cNvPicPr>
          <p:nvPr/>
        </p:nvPicPr>
        <p:blipFill>
          <a:blip r:embed="rId2" cstate="print"/>
          <a:srcRect/>
          <a:stretch>
            <a:fillRect/>
          </a:stretch>
        </p:blipFill>
        <p:spPr bwMode="auto">
          <a:xfrm>
            <a:off x="7824192" y="2420888"/>
            <a:ext cx="4128459" cy="34563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1\Pictures\f0V7WfMd.jpg"/>
          <p:cNvPicPr>
            <a:picLocks noChangeAspect="1" noChangeArrowheads="1"/>
          </p:cNvPicPr>
          <p:nvPr/>
        </p:nvPicPr>
        <p:blipFill>
          <a:blip r:embed="rId2" cstate="print"/>
          <a:srcRect/>
          <a:stretch>
            <a:fillRect/>
          </a:stretch>
        </p:blipFill>
        <p:spPr bwMode="auto">
          <a:xfrm>
            <a:off x="761606" y="731520"/>
            <a:ext cx="10657184" cy="5500072"/>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319</TotalTime>
  <Words>972</Words>
  <Application>Microsoft Office PowerPoint</Application>
  <PresentationFormat>Широкоэкранный</PresentationFormat>
  <Paragraphs>76</Paragraphs>
  <Slides>27</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27</vt:i4>
      </vt:variant>
    </vt:vector>
  </HeadingPairs>
  <TitlesOfParts>
    <vt:vector size="31" baseType="lpstr">
      <vt:lpstr>Candara</vt:lpstr>
      <vt:lpstr>Symbol</vt:lpstr>
      <vt:lpstr>Times New Roman</vt:lpstr>
      <vt:lpstr>Волна</vt:lpstr>
      <vt:lpstr>Темекі шегу және денсаулық</vt:lpstr>
      <vt:lpstr>Мақсат және міндеттеріміз:</vt:lpstr>
      <vt:lpstr>Тақырыптың өзектілігі</vt:lpstr>
      <vt:lpstr>Темекі түтінінің құрамы:</vt:lpstr>
      <vt:lpstr>Не  себепті адамдар темекіні тартады </vt:lpstr>
      <vt:lpstr>в)   ересек болуға тырысу; г)   өмірдегінін бәрін байқап көруге тырысу; д)  ата-аналардың дұрыс тәрбие бермеуі мектеп жасындағы жасөспірімдердің көпшілігі темекінің зиянын білмегендігінен тартады. г) көңіл күйді көтеру;   </vt:lpstr>
      <vt:lpstr> </vt:lpstr>
      <vt:lpstr>Адамдардың  не себепті темекі тартатының сауалнама нәтижесі</vt:lpstr>
      <vt:lpstr>Презентация PowerPoint</vt:lpstr>
      <vt:lpstr>Презентация PowerPoint</vt:lpstr>
      <vt:lpstr>Темекі шегудің жүйке жүйесіне әсері</vt:lpstr>
      <vt:lpstr>Темекі шегудің жүрек-қан тамыр жүйесіне әсері</vt:lpstr>
      <vt:lpstr>Презентация PowerPoint</vt:lpstr>
      <vt:lpstr>Табак шегудің тыныс алу жүйесіне әсері</vt:lpstr>
      <vt:lpstr>Презентация PowerPoint</vt:lpstr>
      <vt:lpstr>Темекі шегудің асқазан-ішек жүйесіне әсері:</vt:lpstr>
      <vt:lpstr>Презентация PowerPoint</vt:lpstr>
      <vt:lpstr>Презентация PowerPoint</vt:lpstr>
      <vt:lpstr>Әр мемлекеттің тәжірибелері</vt:lpstr>
      <vt:lpstr>Жапониядағы темекі тартпайтын көшелер, Ирландиядағы сыраханалар, Финляндиядағы балкондар</vt:lpstr>
      <vt:lpstr>Презентация PowerPoint</vt:lpstr>
      <vt:lpstr>Презентация PowerPoint</vt:lpstr>
      <vt:lpstr>Пайдаланылған әдебиеттер:</vt:lpstr>
      <vt:lpstr>Презентация PowerPoint</vt:lpstr>
      <vt:lpstr>Презентация PowerPoint</vt:lpstr>
      <vt:lpstr>      Темекінің зияны туралы не білесіз?</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Ая</dc:creator>
  <cp:lastModifiedBy>Данагул</cp:lastModifiedBy>
  <cp:revision>40</cp:revision>
  <dcterms:created xsi:type="dcterms:W3CDTF">2015-04-19T13:11:22Z</dcterms:created>
  <dcterms:modified xsi:type="dcterms:W3CDTF">2025-02-26T06:11:55Z</dcterms:modified>
</cp:coreProperties>
</file>