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4" r:id="rId4"/>
    <p:sldId id="257" r:id="rId5"/>
    <p:sldId id="261" r:id="rId6"/>
    <p:sldId id="258" r:id="rId7"/>
    <p:sldId id="262" r:id="rId8"/>
    <p:sldId id="266" r:id="rId9"/>
    <p:sldId id="263" r:id="rId10"/>
    <p:sldId id="264" r:id="rId11"/>
    <p:sldId id="267" r:id="rId12"/>
    <p:sldId id="270" r:id="rId13"/>
    <p:sldId id="271" r:id="rId14"/>
    <p:sldId id="272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719907-F26B-465C-95B2-565E10DD4836}" type="doc">
      <dgm:prSet loTypeId="urn:microsoft.com/office/officeart/2005/8/layout/pyramid2" loCatId="list" qsTypeId="urn:microsoft.com/office/officeart/2005/8/quickstyle/simple1" qsCatId="simple" csTypeId="urn:microsoft.com/office/officeart/2005/8/colors/colorful3" csCatId="colorful" phldr="1"/>
      <dgm:spPr/>
    </dgm:pt>
    <dgm:pt modelId="{E8BEF54B-56DB-4B91-82ED-4EF5CAF1DFEF}">
      <dgm:prSet phldrT="[Текст]"/>
      <dgm:spPr/>
      <dgm:t>
        <a:bodyPr/>
        <a:lstStyle/>
        <a:p>
          <a:r>
            <a:rPr lang="kk-KZ" b="1" dirty="0" smtClean="0">
              <a:latin typeface="Times New Roman" pitchFamily="18" charset="0"/>
              <a:cs typeface="Times New Roman" pitchFamily="18" charset="0"/>
            </a:rPr>
            <a:t>Сандар пирамидасы </a:t>
          </a:r>
          <a:r>
            <a:rPr lang="kk-KZ" dirty="0" smtClean="0">
              <a:latin typeface="Times New Roman" pitchFamily="18" charset="0"/>
              <a:cs typeface="Times New Roman" pitchFamily="18" charset="0"/>
            </a:rPr>
            <a:t>(м</a:t>
          </a:r>
          <a:r>
            <a:rPr lang="kk-KZ" baseline="30000" dirty="0" smtClean="0">
              <a:latin typeface="Times New Roman" pitchFamily="18" charset="0"/>
              <a:cs typeface="Times New Roman" pitchFamily="18" charset="0"/>
            </a:rPr>
            <a:t>2</a:t>
          </a:r>
          <a:r>
            <a:rPr lang="kk-KZ" dirty="0" smtClean="0">
              <a:latin typeface="Times New Roman" pitchFamily="18" charset="0"/>
              <a:cs typeface="Times New Roman" pitchFamily="18" charset="0"/>
            </a:rPr>
            <a:t>/даралар саны) - әртүрлі қоректік деңгейдегі организмдердің санын көрсетеді.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1D465E1-9E0D-4569-BB7D-731ADBBA2B83}" type="parTrans" cxnId="{05787641-2082-41B0-8452-5BDA61CBC1BF}">
      <dgm:prSet/>
      <dgm:spPr/>
      <dgm:t>
        <a:bodyPr/>
        <a:lstStyle/>
        <a:p>
          <a:endParaRPr lang="ru-RU"/>
        </a:p>
      </dgm:t>
    </dgm:pt>
    <dgm:pt modelId="{6982AFDC-A4FA-4DD8-9EF4-0F045366021E}" type="sibTrans" cxnId="{05787641-2082-41B0-8452-5BDA61CBC1BF}">
      <dgm:prSet/>
      <dgm:spPr/>
      <dgm:t>
        <a:bodyPr/>
        <a:lstStyle/>
        <a:p>
          <a:endParaRPr lang="ru-RU"/>
        </a:p>
      </dgm:t>
    </dgm:pt>
    <dgm:pt modelId="{C1892886-6C99-47C9-9840-DA720402DE1B}">
      <dgm:prSet phldrT="[Текст]"/>
      <dgm:spPr/>
      <dgm:t>
        <a:bodyPr/>
        <a:lstStyle/>
        <a:p>
          <a:r>
            <a:rPr lang="kk-KZ" b="1" dirty="0" smtClean="0">
              <a:latin typeface="Times New Roman" pitchFamily="18" charset="0"/>
              <a:cs typeface="Times New Roman" pitchFamily="18" charset="0"/>
            </a:rPr>
            <a:t>Биомасса пирамидасы-(г/м</a:t>
          </a:r>
          <a:r>
            <a:rPr lang="kk-KZ" b="1" baseline="30000" dirty="0" smtClean="0">
              <a:latin typeface="Times New Roman" pitchFamily="18" charset="0"/>
              <a:cs typeface="Times New Roman" pitchFamily="18" charset="0"/>
            </a:rPr>
            <a:t>2</a:t>
          </a:r>
          <a:r>
            <a:rPr lang="kk-KZ" dirty="0" smtClean="0">
              <a:latin typeface="Times New Roman" pitchFamily="18" charset="0"/>
              <a:cs typeface="Times New Roman" pitchFamily="18" charset="0"/>
            </a:rPr>
            <a:t>)әрбір қоректік деңгейдегі тірі заттардың жалпы құрғақ салмағын сип</a:t>
          </a:r>
          <a:r>
            <a:rPr lang="kk-KZ" dirty="0" smtClean="0"/>
            <a:t>аттайды.</a:t>
          </a:r>
          <a:endParaRPr lang="ru-RU" dirty="0"/>
        </a:p>
      </dgm:t>
    </dgm:pt>
    <dgm:pt modelId="{E5E36678-A1CC-4404-BB70-B417734246A6}" type="parTrans" cxnId="{128C6F46-8680-4EE1-BB6E-64E8BB3A586D}">
      <dgm:prSet/>
      <dgm:spPr/>
      <dgm:t>
        <a:bodyPr/>
        <a:lstStyle/>
        <a:p>
          <a:endParaRPr lang="ru-RU"/>
        </a:p>
      </dgm:t>
    </dgm:pt>
    <dgm:pt modelId="{EBF2104C-3A4F-448F-8CB5-8040F0A875CD}" type="sibTrans" cxnId="{128C6F46-8680-4EE1-BB6E-64E8BB3A586D}">
      <dgm:prSet/>
      <dgm:spPr/>
      <dgm:t>
        <a:bodyPr/>
        <a:lstStyle/>
        <a:p>
          <a:endParaRPr lang="ru-RU"/>
        </a:p>
      </dgm:t>
    </dgm:pt>
    <dgm:pt modelId="{F7EE07DD-6B88-4F71-BEA5-41E29FE5562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800" b="1" dirty="0" smtClean="0">
              <a:latin typeface="Times New Roman" pitchFamily="18" charset="0"/>
              <a:cs typeface="Times New Roman" pitchFamily="18" charset="0"/>
            </a:rPr>
            <a:t>Энергия пирамидасы- (Дж/м</a:t>
          </a:r>
          <a:r>
            <a:rPr lang="kk-KZ" sz="1800" b="1" baseline="30000" dirty="0" smtClean="0">
              <a:latin typeface="Times New Roman" pitchFamily="18" charset="0"/>
              <a:cs typeface="Times New Roman" pitchFamily="18" charset="0"/>
            </a:rPr>
            <a:t>2</a:t>
          </a:r>
          <a:r>
            <a:rPr lang="kk-KZ" sz="1800" b="1" dirty="0" smtClean="0">
              <a:latin typeface="Times New Roman" pitchFamily="18" charset="0"/>
              <a:cs typeface="Times New Roman" pitchFamily="18" charset="0"/>
            </a:rPr>
            <a:t> жыл)-</a:t>
          </a:r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қоректік деңгейдегі энергия ағынының немесе "өнімділігінің" шамасын көрсетеді. </a:t>
          </a:r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dirty="0"/>
        </a:p>
      </dgm:t>
    </dgm:pt>
    <dgm:pt modelId="{76017856-6152-47DA-A299-1E6E8CA9892F}" type="parTrans" cxnId="{45D8A735-6E4E-4983-92D6-0B7769BE8266}">
      <dgm:prSet/>
      <dgm:spPr/>
      <dgm:t>
        <a:bodyPr/>
        <a:lstStyle/>
        <a:p>
          <a:endParaRPr lang="ru-RU"/>
        </a:p>
      </dgm:t>
    </dgm:pt>
    <dgm:pt modelId="{5332C4BA-20CA-48CA-8A10-B281AFF30FC1}" type="sibTrans" cxnId="{45D8A735-6E4E-4983-92D6-0B7769BE8266}">
      <dgm:prSet/>
      <dgm:spPr/>
      <dgm:t>
        <a:bodyPr/>
        <a:lstStyle/>
        <a:p>
          <a:endParaRPr lang="ru-RU"/>
        </a:p>
      </dgm:t>
    </dgm:pt>
    <dgm:pt modelId="{5FE016ED-A3CE-45F9-9721-F608992456C0}" type="pres">
      <dgm:prSet presAssocID="{69719907-F26B-465C-95B2-565E10DD4836}" presName="compositeShape" presStyleCnt="0">
        <dgm:presLayoutVars>
          <dgm:dir/>
          <dgm:resizeHandles/>
        </dgm:presLayoutVars>
      </dgm:prSet>
      <dgm:spPr/>
    </dgm:pt>
    <dgm:pt modelId="{90085A9F-B470-4F70-A10D-747B73DC29FC}" type="pres">
      <dgm:prSet presAssocID="{69719907-F26B-465C-95B2-565E10DD4836}" presName="pyramid" presStyleLbl="node1" presStyleIdx="0" presStyleCnt="1"/>
      <dgm:spPr/>
    </dgm:pt>
    <dgm:pt modelId="{DEDF7F4C-BFBC-44C5-AB80-F73BE3AF664D}" type="pres">
      <dgm:prSet presAssocID="{69719907-F26B-465C-95B2-565E10DD4836}" presName="theList" presStyleCnt="0"/>
      <dgm:spPr/>
    </dgm:pt>
    <dgm:pt modelId="{120459DA-24BD-4BA0-93A3-C642F933EB7A}" type="pres">
      <dgm:prSet presAssocID="{E8BEF54B-56DB-4B91-82ED-4EF5CAF1DFEF}" presName="aNode" presStyleLbl="fgAcc1" presStyleIdx="0" presStyleCnt="3" custScaleX="153767" custLinFactNeighborX="28534" custLinFactNeighborY="656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B65132-3165-429D-A689-15D90ACE7497}" type="pres">
      <dgm:prSet presAssocID="{E8BEF54B-56DB-4B91-82ED-4EF5CAF1DFEF}" presName="aSpace" presStyleCnt="0"/>
      <dgm:spPr/>
    </dgm:pt>
    <dgm:pt modelId="{86CFDAED-30B1-488F-B953-7530B377B318}" type="pres">
      <dgm:prSet presAssocID="{C1892886-6C99-47C9-9840-DA720402DE1B}" presName="aNode" presStyleLbl="fgAcc1" presStyleIdx="1" presStyleCnt="3" custScaleX="157581" custLinFactNeighborX="30441" custLinFactNeighborY="15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38C92C-5ACE-45DA-9143-4C31373D5C3B}" type="pres">
      <dgm:prSet presAssocID="{C1892886-6C99-47C9-9840-DA720402DE1B}" presName="aSpace" presStyleCnt="0"/>
      <dgm:spPr/>
    </dgm:pt>
    <dgm:pt modelId="{B8FC31D9-2247-4221-8DCC-A487E57CB8C9}" type="pres">
      <dgm:prSet presAssocID="{F7EE07DD-6B88-4F71-BEA5-41E29FE55625}" presName="aNode" presStyleLbl="fgAcc1" presStyleIdx="2" presStyleCnt="3" custScaleX="157581" custScaleY="93515" custLinFactNeighborX="28013" custLinFactNeighborY="-92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C563F5-46C5-4127-90B1-BA050B99FD58}" type="pres">
      <dgm:prSet presAssocID="{F7EE07DD-6B88-4F71-BEA5-41E29FE55625}" presName="aSpace" presStyleCnt="0"/>
      <dgm:spPr/>
    </dgm:pt>
  </dgm:ptLst>
  <dgm:cxnLst>
    <dgm:cxn modelId="{84065A85-B5E3-4BA8-80A2-95D68E948DAB}" type="presOf" srcId="{69719907-F26B-465C-95B2-565E10DD4836}" destId="{5FE016ED-A3CE-45F9-9721-F608992456C0}" srcOrd="0" destOrd="0" presId="urn:microsoft.com/office/officeart/2005/8/layout/pyramid2"/>
    <dgm:cxn modelId="{128C6F46-8680-4EE1-BB6E-64E8BB3A586D}" srcId="{69719907-F26B-465C-95B2-565E10DD4836}" destId="{C1892886-6C99-47C9-9840-DA720402DE1B}" srcOrd="1" destOrd="0" parTransId="{E5E36678-A1CC-4404-BB70-B417734246A6}" sibTransId="{EBF2104C-3A4F-448F-8CB5-8040F0A875CD}"/>
    <dgm:cxn modelId="{15ACA785-75B4-46E3-8B35-2F03B406B4B2}" type="presOf" srcId="{F7EE07DD-6B88-4F71-BEA5-41E29FE55625}" destId="{B8FC31D9-2247-4221-8DCC-A487E57CB8C9}" srcOrd="0" destOrd="0" presId="urn:microsoft.com/office/officeart/2005/8/layout/pyramid2"/>
    <dgm:cxn modelId="{F7B69867-3EE6-4A46-B203-05DBB2BD3AE7}" type="presOf" srcId="{E8BEF54B-56DB-4B91-82ED-4EF5CAF1DFEF}" destId="{120459DA-24BD-4BA0-93A3-C642F933EB7A}" srcOrd="0" destOrd="0" presId="urn:microsoft.com/office/officeart/2005/8/layout/pyramid2"/>
    <dgm:cxn modelId="{2D20D929-DC83-4141-A118-F0803D5451AA}" type="presOf" srcId="{C1892886-6C99-47C9-9840-DA720402DE1B}" destId="{86CFDAED-30B1-488F-B953-7530B377B318}" srcOrd="0" destOrd="0" presId="urn:microsoft.com/office/officeart/2005/8/layout/pyramid2"/>
    <dgm:cxn modelId="{05787641-2082-41B0-8452-5BDA61CBC1BF}" srcId="{69719907-F26B-465C-95B2-565E10DD4836}" destId="{E8BEF54B-56DB-4B91-82ED-4EF5CAF1DFEF}" srcOrd="0" destOrd="0" parTransId="{41D465E1-9E0D-4569-BB7D-731ADBBA2B83}" sibTransId="{6982AFDC-A4FA-4DD8-9EF4-0F045366021E}"/>
    <dgm:cxn modelId="{45D8A735-6E4E-4983-92D6-0B7769BE8266}" srcId="{69719907-F26B-465C-95B2-565E10DD4836}" destId="{F7EE07DD-6B88-4F71-BEA5-41E29FE55625}" srcOrd="2" destOrd="0" parTransId="{76017856-6152-47DA-A299-1E6E8CA9892F}" sibTransId="{5332C4BA-20CA-48CA-8A10-B281AFF30FC1}"/>
    <dgm:cxn modelId="{58F490EC-6B86-41A3-B3C5-264A71161316}" type="presParOf" srcId="{5FE016ED-A3CE-45F9-9721-F608992456C0}" destId="{90085A9F-B470-4F70-A10D-747B73DC29FC}" srcOrd="0" destOrd="0" presId="urn:microsoft.com/office/officeart/2005/8/layout/pyramid2"/>
    <dgm:cxn modelId="{0148F54B-A49B-44F0-A890-92D93BB0C812}" type="presParOf" srcId="{5FE016ED-A3CE-45F9-9721-F608992456C0}" destId="{DEDF7F4C-BFBC-44C5-AB80-F73BE3AF664D}" srcOrd="1" destOrd="0" presId="urn:microsoft.com/office/officeart/2005/8/layout/pyramid2"/>
    <dgm:cxn modelId="{17829BC2-FCA0-4AD9-8CB7-729AFCCD1CD6}" type="presParOf" srcId="{DEDF7F4C-BFBC-44C5-AB80-F73BE3AF664D}" destId="{120459DA-24BD-4BA0-93A3-C642F933EB7A}" srcOrd="0" destOrd="0" presId="urn:microsoft.com/office/officeart/2005/8/layout/pyramid2"/>
    <dgm:cxn modelId="{DCCE72A7-6449-4784-B60E-B85C3BA1CEDA}" type="presParOf" srcId="{DEDF7F4C-BFBC-44C5-AB80-F73BE3AF664D}" destId="{D6B65132-3165-429D-A689-15D90ACE7497}" srcOrd="1" destOrd="0" presId="urn:microsoft.com/office/officeart/2005/8/layout/pyramid2"/>
    <dgm:cxn modelId="{518058AA-508E-422D-A244-97E5FE764A42}" type="presParOf" srcId="{DEDF7F4C-BFBC-44C5-AB80-F73BE3AF664D}" destId="{86CFDAED-30B1-488F-B953-7530B377B318}" srcOrd="2" destOrd="0" presId="urn:microsoft.com/office/officeart/2005/8/layout/pyramid2"/>
    <dgm:cxn modelId="{CFEB7890-7852-473F-B314-0C9FDD0877FB}" type="presParOf" srcId="{DEDF7F4C-BFBC-44C5-AB80-F73BE3AF664D}" destId="{6838C92C-5ACE-45DA-9143-4C31373D5C3B}" srcOrd="3" destOrd="0" presId="urn:microsoft.com/office/officeart/2005/8/layout/pyramid2"/>
    <dgm:cxn modelId="{A0C63620-5902-4046-8CBA-15BC05980003}" type="presParOf" srcId="{DEDF7F4C-BFBC-44C5-AB80-F73BE3AF664D}" destId="{B8FC31D9-2247-4221-8DCC-A487E57CB8C9}" srcOrd="4" destOrd="0" presId="urn:microsoft.com/office/officeart/2005/8/layout/pyramid2"/>
    <dgm:cxn modelId="{0EB2D049-4FA9-4608-BD0D-0DA8E3454F61}" type="presParOf" srcId="{DEDF7F4C-BFBC-44C5-AB80-F73BE3AF664D}" destId="{8AC563F5-46C5-4127-90B1-BA050B99FD5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085A9F-B470-4F70-A10D-747B73DC29FC}">
      <dsp:nvSpPr>
        <dsp:cNvPr id="0" name=""/>
        <dsp:cNvSpPr/>
      </dsp:nvSpPr>
      <dsp:spPr>
        <a:xfrm>
          <a:off x="750096" y="0"/>
          <a:ext cx="5000660" cy="5000660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0459DA-24BD-4BA0-93A3-C642F933EB7A}">
      <dsp:nvSpPr>
        <dsp:cNvPr id="0" name=""/>
        <dsp:cNvSpPr/>
      </dsp:nvSpPr>
      <dsp:spPr>
        <a:xfrm>
          <a:off x="3188678" y="601369"/>
          <a:ext cx="4998087" cy="12071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b="1" kern="1200" dirty="0" smtClean="0">
              <a:latin typeface="Times New Roman" pitchFamily="18" charset="0"/>
              <a:cs typeface="Times New Roman" pitchFamily="18" charset="0"/>
            </a:rPr>
            <a:t>Сандар пирамидасы </a:t>
          </a:r>
          <a:r>
            <a:rPr lang="kk-KZ" sz="1900" kern="1200" dirty="0" smtClean="0">
              <a:latin typeface="Times New Roman" pitchFamily="18" charset="0"/>
              <a:cs typeface="Times New Roman" pitchFamily="18" charset="0"/>
            </a:rPr>
            <a:t>(м</a:t>
          </a:r>
          <a:r>
            <a:rPr lang="kk-KZ" sz="1900" kern="1200" baseline="30000" dirty="0" smtClean="0">
              <a:latin typeface="Times New Roman" pitchFamily="18" charset="0"/>
              <a:cs typeface="Times New Roman" pitchFamily="18" charset="0"/>
            </a:rPr>
            <a:t>2</a:t>
          </a:r>
          <a:r>
            <a:rPr lang="kk-KZ" sz="1900" kern="1200" dirty="0" smtClean="0">
              <a:latin typeface="Times New Roman" pitchFamily="18" charset="0"/>
              <a:cs typeface="Times New Roman" pitchFamily="18" charset="0"/>
            </a:rPr>
            <a:t>/даралар саны) - әртүрлі қоректік деңгейдегі организмдердің санын көрсетеді.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47608" y="660299"/>
        <a:ext cx="4880227" cy="1089330"/>
      </dsp:txXfrm>
    </dsp:sp>
    <dsp:sp modelId="{86CFDAED-30B1-488F-B953-7530B377B318}">
      <dsp:nvSpPr>
        <dsp:cNvPr id="0" name=""/>
        <dsp:cNvSpPr/>
      </dsp:nvSpPr>
      <dsp:spPr>
        <a:xfrm>
          <a:off x="3064707" y="1862749"/>
          <a:ext cx="5122058" cy="12071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latin typeface="Times New Roman" pitchFamily="18" charset="0"/>
              <a:cs typeface="Times New Roman" pitchFamily="18" charset="0"/>
            </a:rPr>
            <a:t>Биомасса пирамидасы-(г/м</a:t>
          </a:r>
          <a:r>
            <a:rPr lang="kk-KZ" sz="1800" b="1" kern="1200" baseline="30000" dirty="0" smtClean="0">
              <a:latin typeface="Times New Roman" pitchFamily="18" charset="0"/>
              <a:cs typeface="Times New Roman" pitchFamily="18" charset="0"/>
            </a:rPr>
            <a:t>2</a:t>
          </a: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)әрбір қоректік деңгейдегі тірі заттардың жалпы құрғақ салмағын сип</a:t>
          </a:r>
          <a:r>
            <a:rPr lang="kk-KZ" sz="1800" kern="1200" dirty="0" smtClean="0"/>
            <a:t>аттайды.</a:t>
          </a:r>
          <a:endParaRPr lang="ru-RU" sz="1800" kern="1200" dirty="0"/>
        </a:p>
      </dsp:txBody>
      <dsp:txXfrm>
        <a:off x="3123637" y="1921679"/>
        <a:ext cx="5004198" cy="1089330"/>
      </dsp:txXfrm>
    </dsp:sp>
    <dsp:sp modelId="{B8FC31D9-2247-4221-8DCC-A487E57CB8C9}">
      <dsp:nvSpPr>
        <dsp:cNvPr id="0" name=""/>
        <dsp:cNvSpPr/>
      </dsp:nvSpPr>
      <dsp:spPr>
        <a:xfrm>
          <a:off x="3064707" y="3204570"/>
          <a:ext cx="5122058" cy="11289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800" b="1" kern="1200" dirty="0" smtClean="0">
              <a:latin typeface="Times New Roman" pitchFamily="18" charset="0"/>
              <a:cs typeface="Times New Roman" pitchFamily="18" charset="0"/>
            </a:rPr>
            <a:t>Энергия пирамидасы- (Дж/м</a:t>
          </a:r>
          <a:r>
            <a:rPr lang="kk-KZ" sz="1800" b="1" kern="1200" baseline="30000" dirty="0" smtClean="0">
              <a:latin typeface="Times New Roman" pitchFamily="18" charset="0"/>
              <a:cs typeface="Times New Roman" pitchFamily="18" charset="0"/>
            </a:rPr>
            <a:t>2</a:t>
          </a:r>
          <a:r>
            <a:rPr lang="kk-KZ" sz="1800" b="1" kern="1200" dirty="0" smtClean="0">
              <a:latin typeface="Times New Roman" pitchFamily="18" charset="0"/>
              <a:cs typeface="Times New Roman" pitchFamily="18" charset="0"/>
            </a:rPr>
            <a:t> жыл)-</a:t>
          </a: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қоректік деңгейдегі энергия ағынының немесе "өнімділігінің" шамасын көрсетеді. </a:t>
          </a:r>
          <a:endParaRPr lang="ru-RU" sz="1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3119816" y="3259679"/>
        <a:ext cx="5011840" cy="10186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AD913-F4CD-4430-9ADC-D6C1EE1024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>
          <a:xfrm>
            <a:off x="107504" y="1844824"/>
            <a:ext cx="8858280" cy="1143000"/>
          </a:xfrm>
        </p:spPr>
        <p:txBody>
          <a:bodyPr>
            <a:no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кожүйе арқылы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энергия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ағыны тұрғысынан экологиялық пирамиданы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сипаттау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yramids of energy, biomass and numbers for two different food chain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8072494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piramida-energ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71480"/>
            <a:ext cx="8215369" cy="5715039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Экологиялық пирамида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user\Desktop\246.jpg"/>
          <p:cNvPicPr/>
          <p:nvPr/>
        </p:nvPicPr>
        <p:blipFill>
          <a:blip r:embed="rId2"/>
          <a:srcRect t="8510"/>
          <a:stretch>
            <a:fillRect/>
          </a:stretch>
        </p:blipFill>
        <p:spPr bwMode="auto">
          <a:xfrm>
            <a:off x="0" y="285728"/>
            <a:ext cx="9144000" cy="6429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Сандар пирамидасы (Ч.Элтон </a:t>
            </a:r>
            <a:r>
              <a:rPr lang="en-US" dirty="0" smtClean="0"/>
              <a:t>1927</a:t>
            </a:r>
            <a:r>
              <a:rPr lang="kk-KZ" dirty="0" smtClean="0"/>
              <a:t>ж)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slide_23.jpg"/>
          <p:cNvPicPr>
            <a:picLocks noChangeAspect="1" noChangeArrowheads="1"/>
          </p:cNvPicPr>
          <p:nvPr/>
        </p:nvPicPr>
        <p:blipFill>
          <a:blip r:embed="rId2"/>
          <a:srcRect t="17708"/>
          <a:stretch>
            <a:fillRect/>
          </a:stretch>
        </p:blipFill>
        <p:spPr bwMode="auto">
          <a:xfrm>
            <a:off x="0" y="1214422"/>
            <a:ext cx="9144000" cy="5643578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Биомасса пирамидасы (көл)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Энергия пирамидасы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user\Desktop\slide_10.jpg"/>
          <p:cNvPicPr>
            <a:picLocks noChangeAspect="1" noChangeArrowheads="1"/>
          </p:cNvPicPr>
          <p:nvPr/>
        </p:nvPicPr>
        <p:blipFill>
          <a:blip r:embed="rId2"/>
          <a:srcRect t="60417" b="10416"/>
          <a:stretch>
            <a:fillRect/>
          </a:stretch>
        </p:blipFill>
        <p:spPr bwMode="auto">
          <a:xfrm>
            <a:off x="214282" y="1357298"/>
            <a:ext cx="8929718" cy="5500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5500" smtClean="0">
                <a:latin typeface="Times New Roman" pitchFamily="18" charset="0"/>
                <a:cs typeface="Times New Roman" pitchFamily="18" charset="0"/>
              </a:rPr>
              <a:t>Traffic Lights </a:t>
            </a:r>
            <a:r>
              <a:rPr lang="ru-RU" sz="5500" smtClean="0">
                <a:latin typeface="Times New Roman" pitchFamily="18" charset="0"/>
                <a:cs typeface="Times New Roman" pitchFamily="18" charset="0"/>
              </a:rPr>
              <a:t>«Бағдаршам»</a:t>
            </a:r>
            <a:endParaRPr lang="en-GB" sz="55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9" y="1600200"/>
            <a:ext cx="6035686" cy="49974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endParaRPr lang="en-GB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Қызыл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түсінген жоқпын;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Сары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әлі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 практика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сұрақтар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бар;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Жасыл</a:t>
            </a:r>
            <a:r>
              <a:rPr lang="ru-RU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барлығы түсінікті.</a:t>
            </a:r>
            <a:endParaRPr lang="en-GB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GB" sz="2800" dirty="0" smtClean="0"/>
          </a:p>
        </p:txBody>
      </p:sp>
      <p:pic>
        <p:nvPicPr>
          <p:cNvPr id="14339" name="Picture 6" descr="http://gocomplainontheinternet.com/wp-content/uploads/2008/11/traffic_ligh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0" y="1604963"/>
            <a:ext cx="326866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400">
                <a:latin typeface="Calibri" pitchFamily="34" charset="0"/>
                <a:hlinkClick r:id="rId3" action="ppaction://hlinksldjump"/>
              </a:rPr>
              <a:t>Back to AFL Tools</a:t>
            </a:r>
            <a:endParaRPr lang="en-GB" sz="1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1714488"/>
          <a:ext cx="8358246" cy="4870852"/>
        </p:xfrm>
        <a:graphic>
          <a:graphicData uri="http://schemas.openxmlformats.org/drawingml/2006/table">
            <a:tbl>
              <a:tblPr/>
              <a:tblGrid>
                <a:gridCol w="3437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0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735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Жетістік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критерийі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0" dirty="0" err="1">
                          <a:latin typeface="Times New Roman"/>
                          <a:ea typeface="Times New Roman"/>
                          <a:cs typeface="Times New Roman"/>
                        </a:rPr>
                        <a:t>Дағдылар</a:t>
                      </a:r>
                      <a:endParaRPr lang="ru-RU" sz="2400" i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latin typeface="Times New Roman"/>
                          <a:ea typeface="Times New Roman"/>
                          <a:cs typeface="Times New Roman"/>
                        </a:rPr>
                        <a:t>Оқушы оқу мақсатына жетті , егер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2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Білу , түсіну</a:t>
                      </a:r>
                      <a:endParaRPr lang="ru-RU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None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</a:t>
                      </a:r>
                      <a:r>
                        <a:rPr lang="kk-KZ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Экожүйе құрылымын біледі</a:t>
                      </a:r>
                    </a:p>
                    <a:p>
                      <a:pPr lvl="0"/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</a:t>
                      </a:r>
                      <a:r>
                        <a:rPr lang="kk-KZ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Экожүйе арқылы энергия ағыны тұрғысынан экологиялық пирамиданы сипаттап, мысалдар келтіре алады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</a:t>
                      </a:r>
                      <a:r>
                        <a:rPr lang="kk-KZ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Сандар, биомасса мен энергия пирамидасын сызба түрінде көрсетіп</a:t>
                      </a:r>
                      <a:r>
                        <a:rPr lang="kk-KZ" sz="2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түсіндіре алады</a:t>
                      </a:r>
                      <a:endParaRPr lang="ru-RU" sz="24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7290" y="2285992"/>
            <a:ext cx="5715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Үй тапсырмасын сұрау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“Дұрыс” немесе “Бұрыс”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Популяция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бірімен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өзара қарым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қатынаста болатын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 үлкен территорияда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бірігіп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тіршілік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түрге жататын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даралар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тобы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Популяция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ұғымы латын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тілінен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аударғанда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жануар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мағына береді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Популяция саны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территория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көлем бірлігіндегі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даралардың жалпы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саны.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kk-KZ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Продуценттер – автотрофтар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kk-KZ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Жасыл балдырлар – продуценттер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kk-KZ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Адамдар – автотрофтылар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kk-KZ" sz="18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Қоңыз—көлбақа—жылан—бүркіт—бактерия</a:t>
            </a:r>
            <a:endParaRPr lang="kk-KZ" sz="1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kk-KZ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Редуценттер – органикалық заттарды түзеді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kk-KZ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Өсімдікқоректілер – І реттік консументтер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10.</a:t>
            </a:r>
            <a:r>
              <a:rPr lang="kk-KZ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Етқоректілер – тұтынушылар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11.</a:t>
            </a:r>
            <a:r>
              <a:rPr lang="kk-KZ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Консументтер</a:t>
            </a:r>
            <a:r>
              <a:rPr lang="kk-KZ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(лат. consumo – тұтынамын), </a:t>
            </a:r>
            <a:r>
              <a:rPr lang="kk-KZ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бейорганикалық заттардан органикалық зат құраушылар. </a:t>
            </a:r>
          </a:p>
          <a:p>
            <a:pPr marL="0" lvl="0" indent="0">
              <a:buFont typeface="Wingdings" pitchFamily="2" charset="2"/>
              <a:buChar char="Ø"/>
            </a:pPr>
            <a:endParaRPr lang="ru-RU" sz="16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lvl="0" indent="0">
              <a:buFont typeface="Wingdings" pitchFamily="2" charset="2"/>
              <a:buChar char="Ø"/>
            </a:pPr>
            <a:endParaRPr lang="ru-RU" sz="1600" dirty="0" smtClean="0"/>
          </a:p>
          <a:p>
            <a:pPr marL="0" lvl="0" indent="0">
              <a:buFont typeface="Wingdings" pitchFamily="2" charset="2"/>
              <a:buChar char="Ø"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Өзіңді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өзің тексер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 fontScale="250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6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Популяция </a:t>
            </a:r>
            <a:r>
              <a:rPr lang="ru-RU" sz="5600" b="1" dirty="0" err="1" smtClean="0"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бірімен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өзара қарым 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қатынаста болатын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және үлкен территорияда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бірігіп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тіршілік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түрге жататын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даралар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тобы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6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Популяция </a:t>
            </a:r>
            <a:r>
              <a:rPr lang="ru-RU" sz="5600" b="1" dirty="0" err="1" smtClean="0">
                <a:latin typeface="Times New Roman" pitchFamily="18" charset="0"/>
                <a:cs typeface="Times New Roman" pitchFamily="18" charset="0"/>
              </a:rPr>
              <a:t>ұғымы латын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b="1" dirty="0" err="1" smtClean="0">
                <a:latin typeface="Times New Roman" pitchFamily="18" charset="0"/>
                <a:cs typeface="Times New Roman" pitchFamily="18" charset="0"/>
              </a:rPr>
              <a:t>тілінен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аударғанда </a:t>
            </a:r>
            <a:r>
              <a:rPr lang="ru-RU" sz="5600" b="1" dirty="0" err="1" smtClean="0">
                <a:latin typeface="Times New Roman" pitchFamily="18" charset="0"/>
                <a:cs typeface="Times New Roman" pitchFamily="18" charset="0"/>
              </a:rPr>
              <a:t>жануар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мағына береді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6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5600" b="1" dirty="0" smtClean="0">
                <a:latin typeface="Times New Roman" pitchFamily="18" charset="0"/>
                <a:cs typeface="Times New Roman" pitchFamily="18" charset="0"/>
              </a:rPr>
              <a:t>Популяция саны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территория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көлем бірлігіндегі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даралардың жалпы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саны.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kk-KZ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Продуценттер – автотрофтар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kk-KZ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Жасыл балдырлар – продуценттер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kk-KZ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Адамдар – автотрофтылар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kk-KZ" sz="6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Қоңыз—көлбақа—жылан—бүркіт— бактерия</a:t>
            </a:r>
            <a:endParaRPr lang="kk-KZ" sz="5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kk-KZ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Редуценттер – органикалық заттарды түзеді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kk-KZ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Өсімдік</a:t>
            </a:r>
            <a:r>
              <a:rPr lang="en-US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қоректілер – І реттік консументтер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10.</a:t>
            </a:r>
            <a:r>
              <a:rPr lang="kk-KZ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Етқоректілер – тұтынушылар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56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11.</a:t>
            </a:r>
            <a:r>
              <a:rPr lang="kk-KZ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Консументтер</a:t>
            </a:r>
            <a:r>
              <a:rPr lang="kk-KZ" sz="5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5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(лат. consumo – тұтынамын), </a:t>
            </a:r>
            <a:r>
              <a:rPr lang="kk-KZ" sz="5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бейорганикалық заттардан органикалық зат құраушылар. </a:t>
            </a:r>
          </a:p>
          <a:p>
            <a:pPr marL="0" lvl="0" indent="0">
              <a:buNone/>
            </a:pPr>
            <a:endParaRPr lang="ru-RU" dirty="0"/>
          </a:p>
        </p:txBody>
      </p:sp>
      <p:sp>
        <p:nvSpPr>
          <p:cNvPr id="6" name="Умножение 5"/>
          <p:cNvSpPr/>
          <p:nvPr/>
        </p:nvSpPr>
        <p:spPr>
          <a:xfrm>
            <a:off x="6429388" y="1785926"/>
            <a:ext cx="642942" cy="6429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4429124" y="1571612"/>
            <a:ext cx="642942" cy="35719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лыбающееся лицо 7"/>
          <p:cNvSpPr/>
          <p:nvPr/>
        </p:nvSpPr>
        <p:spPr>
          <a:xfrm>
            <a:off x="7715272" y="2285992"/>
            <a:ext cx="642942" cy="35719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лыбающееся лицо 8"/>
          <p:cNvSpPr/>
          <p:nvPr/>
        </p:nvSpPr>
        <p:spPr>
          <a:xfrm>
            <a:off x="3143240" y="2714620"/>
            <a:ext cx="642942" cy="35719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лыбающееся лицо 9"/>
          <p:cNvSpPr/>
          <p:nvPr/>
        </p:nvSpPr>
        <p:spPr>
          <a:xfrm>
            <a:off x="3571868" y="3214686"/>
            <a:ext cx="642942" cy="35719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множение 10"/>
          <p:cNvSpPr/>
          <p:nvPr/>
        </p:nvSpPr>
        <p:spPr>
          <a:xfrm>
            <a:off x="2786050" y="3500438"/>
            <a:ext cx="642942" cy="6429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лыбающееся лицо 11"/>
          <p:cNvSpPr/>
          <p:nvPr/>
        </p:nvSpPr>
        <p:spPr>
          <a:xfrm>
            <a:off x="4286248" y="4929198"/>
            <a:ext cx="642942" cy="35719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лыбающееся лицо 12"/>
          <p:cNvSpPr/>
          <p:nvPr/>
        </p:nvSpPr>
        <p:spPr>
          <a:xfrm>
            <a:off x="3357554" y="5286388"/>
            <a:ext cx="642942" cy="357190"/>
          </a:xfrm>
          <a:prstGeom prst="smileyFace">
            <a:avLst>
              <a:gd name="adj" fmla="val 465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множение 13"/>
          <p:cNvSpPr/>
          <p:nvPr/>
        </p:nvSpPr>
        <p:spPr>
          <a:xfrm>
            <a:off x="1500166" y="5857892"/>
            <a:ext cx="642942" cy="6429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лыбающееся лицо 14"/>
          <p:cNvSpPr/>
          <p:nvPr/>
        </p:nvSpPr>
        <p:spPr>
          <a:xfrm>
            <a:off x="4857752" y="4071942"/>
            <a:ext cx="561980" cy="438152"/>
          </a:xfrm>
          <a:prstGeom prst="smileyFace">
            <a:avLst>
              <a:gd name="adj" fmla="val -465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множение 15"/>
          <p:cNvSpPr/>
          <p:nvPr/>
        </p:nvSpPr>
        <p:spPr>
          <a:xfrm>
            <a:off x="4143372" y="4357694"/>
            <a:ext cx="642942" cy="6429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Қарапайым қоректік тізбекте энергия ағымы сипатталады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a food chain involving grass, a rabbit and fox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8286808" cy="457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1800" dirty="0" smtClean="0"/>
              <a:t/>
            </a:r>
            <a:br>
              <a:rPr lang="kk-KZ" sz="1800" dirty="0" smtClean="0"/>
            </a:br>
            <a:r>
              <a:rPr lang="kk-KZ" sz="1800" dirty="0" smtClean="0"/>
              <a:t/>
            </a:r>
            <a:br>
              <a:rPr lang="kk-KZ" sz="1800" dirty="0" smtClean="0"/>
            </a:br>
            <a:r>
              <a:rPr lang="kk-KZ" sz="2700" dirty="0" smtClean="0">
                <a:latin typeface="Times New Roman" pitchFamily="18" charset="0"/>
                <a:cs typeface="Times New Roman" pitchFamily="18" charset="0"/>
              </a:rPr>
              <a:t>Қоректік тізбектегі энергия алмасу.</a:t>
            </a:r>
            <a:br>
              <a:rPr lang="kk-KZ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700" dirty="0" smtClean="0">
                <a:latin typeface="Times New Roman" pitchFamily="18" charset="0"/>
                <a:cs typeface="Times New Roman" pitchFamily="18" charset="0"/>
              </a:rPr>
              <a:t> 8% энергия бір кезеңнен екінші кезеңге өтуде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diagram representing energy transfer in a food chain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714488"/>
            <a:ext cx="828680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571480"/>
            <a:ext cx="8358246" cy="5572164"/>
          </a:xfrm>
        </p:spPr>
        <p:txBody>
          <a:bodyPr/>
          <a:lstStyle/>
          <a:p>
            <a:pPr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Заттар мен энергия тасымалдануының әрбір кезеңінде шамамен 90 %- і жоғалады және олардың 1/10 бөлігі ғана келесі тұтынушыға көшеді. Организмдердің қоректік тізбегіндегі энергияның берілу заңы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«10 % ереже»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деп аталады. Бұл заңды 1942 жылы Р.Линдеман ашқандықтан, кейде оны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«Линдеман заңы»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деп те атайды.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2800" dirty="0" smtClean="0"/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Пирамида негізін 1-ші деңгей (продуценттер деңгейі) құрайды, ал келесі деңгейлері пирамиданың қатар және төбесін түзеді. 1927 жылы Ч.Элтон зерттеді. Экологиялық пирамиданың негізгі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үш түрі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болады: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186766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398</Words>
  <Application>Microsoft Office PowerPoint</Application>
  <PresentationFormat>Экран (4:3)</PresentationFormat>
  <Paragraphs>63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Тема Office</vt:lpstr>
      <vt:lpstr> Сабақтың тақырыбы:   Экожүйе арқылы энергия ағыны тұрғысынан экологиялық пирамиданы сипаттау</vt:lpstr>
      <vt:lpstr>Презентация PowerPoint</vt:lpstr>
      <vt:lpstr>Презентация PowerPoint</vt:lpstr>
      <vt:lpstr>“Дұрыс” немесе “Бұрыс” </vt:lpstr>
      <vt:lpstr>Өзіңді- өзің тексер! </vt:lpstr>
      <vt:lpstr>Қарапайым қоректік тізбекте энергия ағымы сипатталады</vt:lpstr>
      <vt:lpstr>  Қоректік тізбектегі энергия алмасу.  8% энергия бір кезеңнен екінші кезеңге өтуде</vt:lpstr>
      <vt:lpstr>Презентация PowerPoint</vt:lpstr>
      <vt:lpstr> Пирамида негізін 1-ші деңгей (продуценттер деңгейі) құрайды, ал келесі деңгейлері пирамиданың қатар және төбесін түзеді. 1927 жылы Ч.Элтон зерттеді. Экологиялық пирамиданың негізгі үш түрі болады: </vt:lpstr>
      <vt:lpstr>Презентация PowerPoint</vt:lpstr>
      <vt:lpstr>Экологиялық пирамида</vt:lpstr>
      <vt:lpstr>Сандар пирамидасы (Ч.Элтон 1927ж)</vt:lpstr>
      <vt:lpstr>Биомасса пирамидасы (көл)</vt:lpstr>
      <vt:lpstr>Энергия пирамидасы</vt:lpstr>
      <vt:lpstr>Traffic Lights «Бағдаршам»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Дұрыс немесе Бұрыс</dc:title>
  <dc:creator>user</dc:creator>
  <cp:lastModifiedBy>Данагул</cp:lastModifiedBy>
  <cp:revision>39</cp:revision>
  <dcterms:created xsi:type="dcterms:W3CDTF">2015-01-05T05:35:57Z</dcterms:created>
  <dcterms:modified xsi:type="dcterms:W3CDTF">2025-02-16T09:07:27Z</dcterms:modified>
</cp:coreProperties>
</file>