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8"/>
  </p:notesMasterIdLst>
  <p:sldIdLst>
    <p:sldId id="256" r:id="rId3"/>
    <p:sldId id="257" r:id="rId4"/>
    <p:sldId id="285" r:id="rId5"/>
    <p:sldId id="292" r:id="rId6"/>
    <p:sldId id="294" r:id="rId7"/>
    <p:sldId id="284" r:id="rId8"/>
    <p:sldId id="276" r:id="rId9"/>
    <p:sldId id="275" r:id="rId10"/>
    <p:sldId id="280" r:id="rId11"/>
    <p:sldId id="277" r:id="rId12"/>
    <p:sldId id="281" r:id="rId13"/>
    <p:sldId id="278" r:id="rId14"/>
    <p:sldId id="282" r:id="rId15"/>
    <p:sldId id="279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Арифметикалық амалдардың қасиеттері. Натурал сандарға амалдар қолдану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Көбейтудің қосу мен азайтуға қатысты үлестірімділік қасиетін 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пайдаланып,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есептеңдер:</a:t>
                </a:r>
              </a:p>
              <a:p>
                <a:pPr marL="0" indent="0">
                  <a:buNone/>
                </a:pPr>
                <a:r>
                  <a:rPr lang="en-US" b="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49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∙15+51∙15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716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∙52−616∙52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  <a:blipFill rotWithShape="1">
                <a:blip r:embed="rId2"/>
                <a:stretch>
                  <a:fillRect l="-1623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kk-KZ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49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∙15+51∙15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=15∙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49+51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=1500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716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∙52−616∙52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=52∙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716−616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=5200.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/>
              </a:p>
              <a:p>
                <a:pPr marL="0" indent="0">
                  <a:buNone/>
                </a:pPr>
                <a:endParaRPr lang="kk-KZ" dirty="0" smtClean="0"/>
              </a:p>
              <a:p>
                <a:pPr marL="0" indent="0">
                  <a:buNone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Өрнектердегі амалдардың орындалу реттілігін көрсетіңдер. Өрнектің мәнін табыңдар:</a:t>
                </a: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atin typeface="Cambria Math"/>
                            <a:cs typeface="Arial" pitchFamily="34" charset="0"/>
                          </a:rPr>
                          <m:t>254</m:t>
                        </m:r>
                        <m:r>
                          <a:rPr lang="kk-KZ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∙26+1547</m:t>
                        </m:r>
                      </m:e>
                    </m:d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:429+971;</m:t>
                    </m:r>
                  </m:oMath>
                </a14:m>
                <a:endParaRPr lang="ru-RU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33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∙17−21∙19+2020:10+4157.</m:t>
                    </m:r>
                  </m:oMath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 t="-2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28800"/>
                <a:ext cx="8136904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kk-KZ" dirty="0"/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/>
                            <a:cs typeface="Arial" pitchFamily="34" charset="0"/>
                          </a:rPr>
                          <m:t>254</m:t>
                        </m:r>
                        <m:r>
                          <a:rPr lang="kk-KZ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∙26+1547</m:t>
                        </m:r>
                      </m:e>
                    </m:d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:429+971;</m:t>
                    </m:r>
                  </m:oMath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254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∙26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=6604; 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6604+1547=8151; 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8151:429=19;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4)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19+971=990.</m:t>
                    </m:r>
                  </m:oMath>
                </a14:m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33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∙17−21∙19+2020:10+4157</m:t>
                    </m:r>
                  </m:oMath>
                </a14:m>
                <a:endParaRPr lang="en-US" dirty="0" smtClean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33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∙17=561;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21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∙19=399;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2020:10=202;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4)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561−399=162;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162+202=364;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6)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Arial" pitchFamily="34" charset="0"/>
                      </a:rPr>
                      <m:t>3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64+4157=4521.</m:t>
                    </m:r>
                  </m:oMath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28800"/>
                <a:ext cx="8136904" cy="4351338"/>
              </a:xfrm>
              <a:blipFill rotWithShape="1">
                <a:blip r:embed="rId2"/>
                <a:stretch>
                  <a:fillRect l="-15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48072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емиугольник 1"/>
          <p:cNvSpPr/>
          <p:nvPr/>
        </p:nvSpPr>
        <p:spPr>
          <a:xfrm>
            <a:off x="1619672" y="1700808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</a:t>
            </a:r>
            <a:endParaRPr lang="ru-RU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2339752" y="1700808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endParaRPr lang="ru-RU" dirty="0"/>
          </a:p>
        </p:txBody>
      </p:sp>
      <p:sp>
        <p:nvSpPr>
          <p:cNvPr id="6" name="Семиугольник 5"/>
          <p:cNvSpPr/>
          <p:nvPr/>
        </p:nvSpPr>
        <p:spPr>
          <a:xfrm>
            <a:off x="3563888" y="1700808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3</a:t>
            </a:r>
            <a:endParaRPr lang="ru-RU" dirty="0"/>
          </a:p>
        </p:txBody>
      </p:sp>
      <p:sp>
        <p:nvSpPr>
          <p:cNvPr id="7" name="Семиугольник 6"/>
          <p:cNvSpPr/>
          <p:nvPr/>
        </p:nvSpPr>
        <p:spPr>
          <a:xfrm>
            <a:off x="4427984" y="1728110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4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1259632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</a:t>
            </a:r>
            <a:endParaRPr lang="ru-RU" dirty="0"/>
          </a:p>
        </p:txBody>
      </p:sp>
      <p:sp>
        <p:nvSpPr>
          <p:cNvPr id="9" name="Семиугольник 8"/>
          <p:cNvSpPr/>
          <p:nvPr/>
        </p:nvSpPr>
        <p:spPr>
          <a:xfrm>
            <a:off x="2699792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endParaRPr lang="ru-RU" dirty="0"/>
          </a:p>
        </p:txBody>
      </p:sp>
      <p:sp>
        <p:nvSpPr>
          <p:cNvPr id="10" name="Семиугольник 9"/>
          <p:cNvSpPr/>
          <p:nvPr/>
        </p:nvSpPr>
        <p:spPr>
          <a:xfrm>
            <a:off x="4544446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3</a:t>
            </a:r>
            <a:endParaRPr lang="ru-RU" dirty="0"/>
          </a:p>
        </p:txBody>
      </p:sp>
      <p:sp>
        <p:nvSpPr>
          <p:cNvPr id="11" name="Семиугольник 10"/>
          <p:cNvSpPr/>
          <p:nvPr/>
        </p:nvSpPr>
        <p:spPr>
          <a:xfrm>
            <a:off x="1979712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4</a:t>
            </a:r>
            <a:endParaRPr lang="ru-RU" dirty="0"/>
          </a:p>
        </p:txBody>
      </p:sp>
      <p:sp>
        <p:nvSpPr>
          <p:cNvPr id="12" name="Семиугольник 11"/>
          <p:cNvSpPr/>
          <p:nvPr/>
        </p:nvSpPr>
        <p:spPr>
          <a:xfrm>
            <a:off x="3441059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5</a:t>
            </a:r>
            <a:endParaRPr lang="ru-RU" dirty="0"/>
          </a:p>
        </p:txBody>
      </p:sp>
      <p:sp>
        <p:nvSpPr>
          <p:cNvPr id="13" name="Семиугольник 12"/>
          <p:cNvSpPr/>
          <p:nvPr/>
        </p:nvSpPr>
        <p:spPr>
          <a:xfrm>
            <a:off x="5220072" y="3645024"/>
            <a:ext cx="360040" cy="36004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1560" y="19780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Қарағай мен шырша – Солтүстік Қазақстандағы негізгі қылқанжапырақты ағаштар. Әр 10 ай сайын қарағай 80 см, шырша 20 см өседі. Бір жылда қарағайдың және шыршаның биіктігіне қанша сантиметр қосылады? </a:t>
            </a: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28800"/>
                <a:ext cx="78867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Шарты: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Қарағай – 80 см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Шырша – 20 см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1 жылда қанша сантиметр қосылады?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80:10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=8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қарағайдың 1 айдағы өсуі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20:10=2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(шыршаның 1 айдағы өсуі);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8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=96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∙12=24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b="1" dirty="0" smtClean="0">
                    <a:latin typeface="Arial" pitchFamily="34" charset="0"/>
                    <a:cs typeface="Arial" pitchFamily="34" charset="0"/>
                  </a:rPr>
                  <a:t>Жауабы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: қарағай – 96 см, шырша – 24 см.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28800"/>
                <a:ext cx="7886700" cy="4351338"/>
              </a:xfrm>
              <a:blipFill rotWithShape="1">
                <a:blip r:embed="rId2"/>
                <a:stretch>
                  <a:fillRect l="-1546" t="-35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360040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3707904" y="2060848"/>
            <a:ext cx="288032" cy="864096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139952" y="2276872"/>
            <a:ext cx="2722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ә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р 10 ай сайын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Оқу мақсаты: </a:t>
            </a:r>
          </a:p>
          <a:p>
            <a:r>
              <a:rPr lang="ru-RU" sz="2800" dirty="0"/>
              <a:t>5.1.2.3 </a:t>
            </a:r>
            <a:r>
              <a:rPr lang="ru-RU" sz="2800" dirty="0" err="1" smtClean="0"/>
              <a:t>санды</a:t>
            </a:r>
            <a:r>
              <a:rPr lang="ru-RU" sz="2800" dirty="0" smtClean="0"/>
              <a:t> </a:t>
            </a:r>
            <a:r>
              <a:rPr lang="ru-RU" sz="2800" dirty="0" err="1" smtClean="0"/>
              <a:t>өрнектердің</a:t>
            </a:r>
            <a:r>
              <a:rPr lang="ru-RU" sz="2800" dirty="0" smtClean="0"/>
              <a:t> </a:t>
            </a:r>
            <a:r>
              <a:rPr lang="ru-RU" sz="2800" dirty="0" err="1" smtClean="0"/>
              <a:t>мәндерін</a:t>
            </a:r>
            <a:r>
              <a:rPr lang="ru-RU" sz="2800" dirty="0" smtClean="0"/>
              <a:t> табу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</a:t>
            </a:r>
            <a:r>
              <a:rPr lang="ru-RU" sz="2800" dirty="0" err="1" smtClean="0"/>
              <a:t>қосу</a:t>
            </a:r>
            <a:r>
              <a:rPr lang="ru-RU" sz="2800" dirty="0" smtClean="0"/>
              <a:t> мен </a:t>
            </a:r>
            <a:r>
              <a:rPr lang="ru-RU" sz="2800" dirty="0" err="1" smtClean="0"/>
              <a:t>көбейту</a:t>
            </a:r>
            <a:r>
              <a:rPr lang="ru-RU" sz="2800" dirty="0" smtClean="0"/>
              <a:t> </a:t>
            </a:r>
            <a:r>
              <a:rPr lang="ru-RU" sz="2800" dirty="0" err="1" smtClean="0"/>
              <a:t>амалдарының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қасиеттерін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қолдану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І. Натурал сандарды көбейту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44824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kk-KZ" dirty="0" smtClean="0"/>
                  <a:t>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санын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натурал санына көбейту дегеніміз – әрқайсысы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–ға тең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қосылғыштың қосындысын табу.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cs typeface="Arial" pitchFamily="34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limLow>
                        <m:limLow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</m:ctrlPr>
                            </m:groupChr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+…+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𝑎</m:t>
                              </m:r>
                            </m:e>
                          </m:groupChr>
                        </m:e>
                        <m:lim>
                          <m:r>
                            <a:rPr lang="en-US" sz="28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 рет</m:t>
                          </m:r>
                        </m:lim>
                      </m:limLow>
                    </m:oMath>
                  </m:oMathPara>
                </a14:m>
                <a:endParaRPr lang="ru-RU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44824"/>
                <a:ext cx="8229600" cy="4525963"/>
              </a:xfrm>
              <a:blipFill rotWithShape="1">
                <a:blip r:embed="rId2"/>
                <a:stretch>
                  <a:fillRect l="-1556" t="-5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2570313" y="4221088"/>
            <a:ext cx="4418965" cy="1584176"/>
            <a:chOff x="2411760" y="4581128"/>
            <a:chExt cx="4418965" cy="1584176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5292080" y="518913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>
              <a:off x="3419872" y="518913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3491880" y="5189130"/>
              <a:ext cx="1080120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11760" y="5765194"/>
              <a:ext cx="1761060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көбейткіштер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38677" y="5755902"/>
              <a:ext cx="1392048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көбейтінді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814051" y="4581128"/>
                  <a:ext cx="1586525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051" y="4581128"/>
                  <a:ext cx="1586525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Көбейтудің қасиеттері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411760" y="1556792"/>
            <a:ext cx="4418965" cy="1584176"/>
            <a:chOff x="2411760" y="4581128"/>
            <a:chExt cx="4418965" cy="1584176"/>
          </a:xfrm>
        </p:grpSpPr>
        <p:cxnSp>
          <p:nvCxnSpPr>
            <p:cNvPr id="4" name="Прямая со стрелкой 3"/>
            <p:cNvCxnSpPr/>
            <p:nvPr/>
          </p:nvCxnSpPr>
          <p:spPr>
            <a:xfrm>
              <a:off x="5292080" y="518913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 flipH="1">
              <a:off x="3419872" y="518913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H="1">
              <a:off x="3491880" y="5189130"/>
              <a:ext cx="1080120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411760" y="5765194"/>
              <a:ext cx="1761060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көбейткіштер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38677" y="5755902"/>
              <a:ext cx="1392048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көбейтінді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814051" y="4581128"/>
                  <a:ext cx="1586525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051" y="4581128"/>
                  <a:ext cx="1586525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5163301"/>
                  </p:ext>
                </p:extLst>
              </p:nvPr>
            </p:nvGraphicFramePr>
            <p:xfrm>
              <a:off x="395535" y="3383880"/>
              <a:ext cx="8496944" cy="28397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592289"/>
                    <a:gridCol w="2664296"/>
                    <a:gridCol w="324035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Қасиеттері</a:t>
                          </a:r>
                          <a:r>
                            <a:rPr lang="kk-KZ" baseline="0" dirty="0" smtClean="0"/>
                            <a:t>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Әріптермен жазылуы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Мысал 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Ауыстырымдылық қасиеті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kk-KZ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kk-KZ" b="0" i="1" smtClean="0">
                                    <a:latin typeface="Cambria Math"/>
                                    <a:ea typeface="Cambria Math"/>
                                  </a:rPr>
                                  <m:t>∙10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=10∙2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Терімділік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∙</m:t>
                                    </m:r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∙(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dirty="0" smtClean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∙7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∙25=7∙(4∙25)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Көбейтудің қосуға және азайтуға қатысты үлестірілімділік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US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dirty="0" smtClean="0"/>
                        </a:p>
                        <a:p>
                          <a:pPr marL="0" indent="0">
                            <a:buNone/>
                          </a:pPr>
                          <a:endParaRPr lang="en-US" dirty="0" smtClean="0"/>
                        </a:p>
                        <a:p>
                          <a:pPr marL="0" indent="0"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  <m:r>
                                  <a:rPr lang="en-US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en-US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en-US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20+32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=5∙20+5∙32=100+160=260</m:t>
                                </m:r>
                              </m:oMath>
                            </m:oMathPara>
                          </a14:m>
                          <a:endParaRPr lang="en-US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42−11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=3∙42−3∙11=126−33=93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5163301"/>
                  </p:ext>
                </p:extLst>
              </p:nvPr>
            </p:nvGraphicFramePr>
            <p:xfrm>
              <a:off x="395535" y="3383880"/>
              <a:ext cx="8496944" cy="28397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592289"/>
                    <a:gridCol w="2664296"/>
                    <a:gridCol w="324035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Қасиеттері</a:t>
                          </a:r>
                          <a:r>
                            <a:rPr lang="kk-KZ" baseline="0" dirty="0" smtClean="0"/>
                            <a:t>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Әріптермен жазылуы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Мысал 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Ауыстырымдылық қасиеті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83" t="-62857" r="-121739" b="-28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62218" t="-62857" b="-285714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Терімділік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83" t="-162857" r="-121739" b="-18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62218" t="-162857" b="-185714"/>
                          </a:stretch>
                        </a:blipFill>
                      </a:tcPr>
                    </a:tc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Көбейтудің қосуға және азайтуға қатысты үлестірілімділік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7483" t="-141538" r="-1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62218" t="-1415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6231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kk-KZ" sz="2800" b="1" dirty="0">
                <a:latin typeface="Arial" pitchFamily="34" charset="0"/>
                <a:cs typeface="Arial" pitchFamily="34" charset="0"/>
              </a:rPr>
              <a:t>ІІ. Натурал сандарды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бөлу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Екі санның көбейтіндісінің мәні және көбейткіштердің біреуі арқылы екінші көбейткішті табу үшін қолданылатын амал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бөлу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деп аталады.</a:t>
            </a:r>
          </a:p>
          <a:p>
            <a:pPr marL="0" indent="0">
              <a:buNone/>
            </a:pPr>
            <a:endParaRPr lang="kk-KZ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012946" y="3861048"/>
            <a:ext cx="4344398" cy="1571402"/>
            <a:chOff x="2123728" y="3193812"/>
            <a:chExt cx="4344398" cy="1571402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5292080" y="378904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>
              <a:off x="3419872" y="378904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4475283" y="3789040"/>
              <a:ext cx="96717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123728" y="4365104"/>
              <a:ext cx="1178528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бөлінгіш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38677" y="4355812"/>
              <a:ext cx="1029449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бөлінді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02503" y="4365104"/>
              <a:ext cx="979755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бөлгіш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779912" y="3193812"/>
                  <a:ext cx="1647374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kk-KZ" sz="2800" b="0" i="1" dirty="0" smtClean="0">
                            <a:latin typeface="Cambria Math"/>
                            <a:cs typeface="Arial" pitchFamily="34" charset="0"/>
                          </a:rPr>
                          <m:t> :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9912" y="3193812"/>
                  <a:ext cx="1647374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6035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483" y="1140543"/>
            <a:ext cx="8229600" cy="782024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Бөлудің қасиеттері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456" y="4653136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Бөлінгішті де, бөлгішті де бірдей бір натурал санға көбейткеннен немесе бөлгеннен бөліндінің мәні өзгермейді.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89212" y="1998712"/>
            <a:ext cx="4344398" cy="1571402"/>
            <a:chOff x="2123728" y="3193812"/>
            <a:chExt cx="4344398" cy="1571402"/>
          </a:xfrm>
        </p:grpSpPr>
        <p:cxnSp>
          <p:nvCxnSpPr>
            <p:cNvPr id="27" name="Прямая со стрелкой 26"/>
            <p:cNvCxnSpPr/>
            <p:nvPr/>
          </p:nvCxnSpPr>
          <p:spPr>
            <a:xfrm>
              <a:off x="5292080" y="378904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3419872" y="378904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 flipH="1">
              <a:off x="4475283" y="3789040"/>
              <a:ext cx="96717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23728" y="4365104"/>
              <a:ext cx="1178528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бөлінгіш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38677" y="4355812"/>
              <a:ext cx="1029449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бөлінді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02503" y="4365104"/>
              <a:ext cx="979755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бөлгіш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779912" y="3193812"/>
                  <a:ext cx="1493229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: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9912" y="3193812"/>
                  <a:ext cx="1493229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/>
          <p:cNvSpPr txBox="1"/>
          <p:nvPr/>
        </p:nvSpPr>
        <p:spPr>
          <a:xfrm>
            <a:off x="1907704" y="3789040"/>
            <a:ext cx="431919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Нөлге бөлуге болмайды!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1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865" y="2708920"/>
            <a:ext cx="8568952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kk-KZ" sz="2800" dirty="0" smtClean="0"/>
              <a:t>а)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жақшасы бар өрнек болса , алдымен жақшаның ішіндегі амал орындалады;</a:t>
            </a:r>
          </a:p>
          <a:p>
            <a:pPr marL="0" indent="0"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ә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) ретімен көбейту мен бөлу амалдары;</a:t>
            </a:r>
          </a:p>
          <a:p>
            <a:pPr marL="0" indent="0"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б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) содан соң қосу мен азайту амалдары орындалады. </a:t>
            </a:r>
          </a:p>
          <a:p>
            <a:pPr marL="0" indent="0" algn="ctr">
              <a:buNone/>
            </a:pPr>
            <a:endParaRPr lang="kk-KZ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57541" y="1456190"/>
            <a:ext cx="8229600" cy="1108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k-KZ" dirty="0" smtClean="0"/>
              <a:t>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ІІІ. Арифметикалық амалдардың орындалу реттілігі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Көбейтудің ауыстырымдылық, терімділік қасиеттерін пайдаланып, есептеңдер:</a:t>
                </a: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∙19∙25;</m:t>
                    </m:r>
                  </m:oMath>
                </a14:m>
                <a:endParaRPr lang="kk-KZ" dirty="0" smtClean="0"/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</a:rPr>
                      <m:t>20</m:t>
                    </m:r>
                    <m:r>
                      <a:rPr lang="kk-KZ" b="0" i="1" smtClean="0">
                        <a:latin typeface="Cambria Math"/>
                        <a:ea typeface="Cambria Math"/>
                      </a:rPr>
                      <m:t>∙9∙500;</m:t>
                    </m:r>
                  </m:oMath>
                </a14:m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4∙25∙5∙3.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  <a:blipFill rotWithShape="1">
                <a:blip r:embed="rId2"/>
                <a:stretch>
                  <a:fillRect l="-1546" t="-2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1-тапсырма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467544" y="1825625"/>
                <a:ext cx="828092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∙19∙25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4∙25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∙19=100∙19=1900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dirty="0"/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</a:rPr>
                      <m:t>20</m:t>
                    </m:r>
                    <m:r>
                      <a:rPr lang="kk-KZ" i="1">
                        <a:latin typeface="Cambria Math"/>
                        <a:ea typeface="Cambria Math"/>
                      </a:rPr>
                      <m:t>∙9∙500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20∙500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∙9=10000∙9=90000</m:t>
                    </m:r>
                    <m:r>
                      <a:rPr lang="kk-KZ" i="1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б)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∙4∙25∙5∙3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2∙5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4∙25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∙3=10∙100∙3=3000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kk-KZ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kk-KZ" dirty="0" smtClean="0"/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25625"/>
                <a:ext cx="8280920" cy="4351338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4817</TotalTime>
  <Words>685</Words>
  <Application>Microsoft Office PowerPoint</Application>
  <PresentationFormat>Экран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2_Тема Office</vt:lpstr>
      <vt:lpstr>Презентация PowerPoint</vt:lpstr>
      <vt:lpstr>Презентация PowerPoint</vt:lpstr>
      <vt:lpstr>І. Натурал сандарды көбейту</vt:lpstr>
      <vt:lpstr>Көбейтудің қасиеттері</vt:lpstr>
      <vt:lpstr>ІІ. Натурал сандарды бөлу</vt:lpstr>
      <vt:lpstr>Презентация PowerPoint</vt:lpstr>
      <vt:lpstr>Презентация PowerPoint</vt:lpstr>
      <vt:lpstr>1-тапсырма</vt:lpstr>
      <vt:lpstr>Жауабы:</vt:lpstr>
      <vt:lpstr>2-тапсырма</vt:lpstr>
      <vt:lpstr>Жауабы:</vt:lpstr>
      <vt:lpstr>3-тапсырма</vt:lpstr>
      <vt:lpstr>Жауабы:</vt:lpstr>
      <vt:lpstr>4-тапсырма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83</cp:revision>
  <dcterms:created xsi:type="dcterms:W3CDTF">2020-07-06T11:16:20Z</dcterms:created>
  <dcterms:modified xsi:type="dcterms:W3CDTF">2020-07-13T01:00:18Z</dcterms:modified>
</cp:coreProperties>
</file>