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52" r:id="rId2"/>
    <p:sldMasterId id="2147483864" r:id="rId3"/>
    <p:sldMasterId id="2147483888" r:id="rId4"/>
    <p:sldMasterId id="2147483900" r:id="rId5"/>
    <p:sldMasterId id="2147483924" r:id="rId6"/>
    <p:sldMasterId id="2147483936" r:id="rId7"/>
    <p:sldMasterId id="2147483948" r:id="rId8"/>
    <p:sldMasterId id="2147483984" r:id="rId9"/>
  </p:sldMasterIdLst>
  <p:sldIdLst>
    <p:sldId id="256" r:id="rId10"/>
    <p:sldId id="258" r:id="rId11"/>
    <p:sldId id="257" r:id="rId12"/>
    <p:sldId id="259" r:id="rId13"/>
    <p:sldId id="266" r:id="rId14"/>
    <p:sldId id="260" r:id="rId15"/>
    <p:sldId id="261" r:id="rId16"/>
    <p:sldId id="265" r:id="rId17"/>
    <p:sldId id="262" r:id="rId18"/>
    <p:sldId id="268" r:id="rId19"/>
    <p:sldId id="263" r:id="rId20"/>
    <p:sldId id="264" r:id="rId21"/>
    <p:sldId id="270" r:id="rId22"/>
    <p:sldId id="267" r:id="rId23"/>
    <p:sldId id="269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CB113-5B4E-412F-B0A2-9A340815F688}" type="doc">
      <dgm:prSet loTypeId="urn:microsoft.com/office/officeart/2005/8/layout/radial4" loCatId="relationship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70EC1E6-9D88-4BC7-9494-48B93EA25219}">
      <dgm:prSet phldrT="[Текст]"/>
      <dgm:spPr/>
      <dgm:t>
        <a:bodyPr/>
        <a:lstStyle/>
        <a:p>
          <a:r>
            <a:rPr lang="kk-KZ" b="1" dirty="0" smtClean="0">
              <a:latin typeface="Times New Roman" pitchFamily="18" charset="0"/>
              <a:cs typeface="Times New Roman" pitchFamily="18" charset="0"/>
            </a:rPr>
            <a:t>Алып Ер Тұңға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7B605B1-8689-4BD9-9CE6-313B56F49610}" type="parTrans" cxnId="{5AC331D2-5752-4AF8-872A-E24C97386C8C}">
      <dgm:prSet/>
      <dgm:spPr/>
      <dgm:t>
        <a:bodyPr/>
        <a:lstStyle/>
        <a:p>
          <a:endParaRPr lang="ru-RU"/>
        </a:p>
      </dgm:t>
    </dgm:pt>
    <dgm:pt modelId="{F8965EF2-D1E5-42DE-B9B9-FDB0632F8B36}" type="sibTrans" cxnId="{5AC331D2-5752-4AF8-872A-E24C97386C8C}">
      <dgm:prSet/>
      <dgm:spPr/>
      <dgm:t>
        <a:bodyPr/>
        <a:lstStyle/>
        <a:p>
          <a:endParaRPr lang="ru-RU"/>
        </a:p>
      </dgm:t>
    </dgm:pt>
    <dgm:pt modelId="{4F6FAB63-DEBB-40BF-8802-8D2A63900C59}">
      <dgm:prSet phldrT="[Текст]"/>
      <dgm:spPr/>
      <dgm:t>
        <a:bodyPr/>
        <a:lstStyle/>
        <a:p>
          <a:r>
            <a:rPr lang="kk-KZ" b="1" dirty="0" smtClean="0">
              <a:latin typeface="Times New Roman" pitchFamily="18" charset="0"/>
              <a:cs typeface="Times New Roman" pitchFamily="18" charset="0"/>
            </a:rPr>
            <a:t>Сақтар әскерінің қолбасшысы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CD4BC7A-A240-4620-921F-61845B32D1B2}" type="parTrans" cxnId="{591B9AC0-5681-4E50-9688-95715CD35F31}">
      <dgm:prSet/>
      <dgm:spPr/>
      <dgm:t>
        <a:bodyPr/>
        <a:lstStyle/>
        <a:p>
          <a:endParaRPr lang="ru-RU"/>
        </a:p>
      </dgm:t>
    </dgm:pt>
    <dgm:pt modelId="{B4A3FA44-B8FA-4DE3-9F6A-F8875301D1BA}" type="sibTrans" cxnId="{591B9AC0-5681-4E50-9688-95715CD35F31}">
      <dgm:prSet/>
      <dgm:spPr/>
      <dgm:t>
        <a:bodyPr/>
        <a:lstStyle/>
        <a:p>
          <a:endParaRPr lang="ru-RU"/>
        </a:p>
      </dgm:t>
    </dgm:pt>
    <dgm:pt modelId="{904CBB79-E132-46E8-98F5-D09F9DC126A0}">
      <dgm:prSet phldrT="[Текст]"/>
      <dgm:spPr/>
      <dgm:t>
        <a:bodyPr/>
        <a:lstStyle/>
        <a:p>
          <a:r>
            <a:rPr lang="kk-KZ" b="1" dirty="0" smtClean="0">
              <a:latin typeface="Times New Roman" pitchFamily="18" charset="0"/>
              <a:cs typeface="Times New Roman" pitchFamily="18" charset="0"/>
            </a:rPr>
            <a:t>Тұран елінің билеушісі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338D3FA-51A6-499A-A2D9-4913553090F6}" type="parTrans" cxnId="{B545B6E6-C613-417B-9441-8948FAFC1F9A}">
      <dgm:prSet/>
      <dgm:spPr/>
      <dgm:t>
        <a:bodyPr/>
        <a:lstStyle/>
        <a:p>
          <a:endParaRPr lang="ru-RU"/>
        </a:p>
      </dgm:t>
    </dgm:pt>
    <dgm:pt modelId="{337C97FD-1A5F-4A03-8BE9-0113DAF46023}" type="sibTrans" cxnId="{B545B6E6-C613-417B-9441-8948FAFC1F9A}">
      <dgm:prSet/>
      <dgm:spPr/>
      <dgm:t>
        <a:bodyPr/>
        <a:lstStyle/>
        <a:p>
          <a:endParaRPr lang="ru-RU"/>
        </a:p>
      </dgm:t>
    </dgm:pt>
    <dgm:pt modelId="{BF020F70-2DE6-49A6-8B3C-58ADA46684F9}">
      <dgm:prSet phldrT="[Текст]"/>
      <dgm:spPr/>
      <dgm:t>
        <a:bodyPr/>
        <a:lstStyle/>
        <a:p>
          <a:r>
            <a:rPr lang="kk-KZ" b="1" dirty="0" smtClean="0">
              <a:latin typeface="Times New Roman" pitchFamily="18" charset="0"/>
              <a:cs typeface="Times New Roman" pitchFamily="18" charset="0"/>
            </a:rPr>
            <a:t>Аты аңызға айналған тарихи тұлға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148D712-83E0-4128-AB2D-8873EA68051D}" type="parTrans" cxnId="{11E45DA1-A79F-40DE-9271-BA785C730661}">
      <dgm:prSet/>
      <dgm:spPr/>
      <dgm:t>
        <a:bodyPr/>
        <a:lstStyle/>
        <a:p>
          <a:endParaRPr lang="ru-RU"/>
        </a:p>
      </dgm:t>
    </dgm:pt>
    <dgm:pt modelId="{A88C8F15-CAAC-4CC1-8DCE-2A97C2230E74}" type="sibTrans" cxnId="{11E45DA1-A79F-40DE-9271-BA785C730661}">
      <dgm:prSet/>
      <dgm:spPr/>
      <dgm:t>
        <a:bodyPr/>
        <a:lstStyle/>
        <a:p>
          <a:endParaRPr lang="ru-RU"/>
        </a:p>
      </dgm:t>
    </dgm:pt>
    <dgm:pt modelId="{FB5D763A-E34C-450E-A367-0D9EB3F0CF7E}">
      <dgm:prSet/>
      <dgm:spPr/>
      <dgm:t>
        <a:bodyPr/>
        <a:lstStyle/>
        <a:p>
          <a:r>
            <a:rPr lang="kk-KZ" b="1" dirty="0" smtClean="0">
              <a:latin typeface="Times New Roman" pitchFamily="18" charset="0"/>
              <a:cs typeface="Times New Roman" pitchFamily="18" charset="0"/>
            </a:rPr>
            <a:t>Ержүрек батыр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13FA321-DC6C-440A-9AD7-BC78FD1671DC}" type="parTrans" cxnId="{194B4C58-B7B1-4219-BA72-E4466FE1FCA3}">
      <dgm:prSet/>
      <dgm:spPr/>
      <dgm:t>
        <a:bodyPr/>
        <a:lstStyle/>
        <a:p>
          <a:endParaRPr lang="ru-RU"/>
        </a:p>
      </dgm:t>
    </dgm:pt>
    <dgm:pt modelId="{3B8F0305-89B5-489D-9E0A-E02FB518FE23}" type="sibTrans" cxnId="{194B4C58-B7B1-4219-BA72-E4466FE1FCA3}">
      <dgm:prSet/>
      <dgm:spPr/>
      <dgm:t>
        <a:bodyPr/>
        <a:lstStyle/>
        <a:p>
          <a:endParaRPr lang="ru-RU"/>
        </a:p>
      </dgm:t>
    </dgm:pt>
    <dgm:pt modelId="{9F6C907B-222C-4978-9BD6-9D775504637B}" type="pres">
      <dgm:prSet presAssocID="{C42CB113-5B4E-412F-B0A2-9A340815F68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4BF85E-4792-4012-B12F-1716413E90A3}" type="pres">
      <dgm:prSet presAssocID="{770EC1E6-9D88-4BC7-9494-48B93EA25219}" presName="centerShape" presStyleLbl="node0" presStyleIdx="0" presStyleCnt="1"/>
      <dgm:spPr/>
      <dgm:t>
        <a:bodyPr/>
        <a:lstStyle/>
        <a:p>
          <a:endParaRPr lang="ru-RU"/>
        </a:p>
      </dgm:t>
    </dgm:pt>
    <dgm:pt modelId="{0B489403-8FD8-4ED8-8842-F7888797F78B}" type="pres">
      <dgm:prSet presAssocID="{ECD4BC7A-A240-4620-921F-61845B32D1B2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D619A67A-0A58-4AB2-81C0-52BA6AB2CD32}" type="pres">
      <dgm:prSet presAssocID="{4F6FAB63-DEBB-40BF-8802-8D2A63900C5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C5A2-438B-44D8-9DB8-882299BEC7F8}" type="pres">
      <dgm:prSet presAssocID="{2338D3FA-51A6-499A-A2D9-4913553090F6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12236A73-F36C-4E20-85C9-6D1339C52D27}" type="pres">
      <dgm:prSet presAssocID="{904CBB79-E132-46E8-98F5-D09F9DC126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11455-995A-4EC5-AEE8-5C03822CF458}" type="pres">
      <dgm:prSet presAssocID="{0148D712-83E0-4128-AB2D-8873EA68051D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5FDC14F0-D2D5-4A14-AD5B-352C03E736B2}" type="pres">
      <dgm:prSet presAssocID="{BF020F70-2DE6-49A6-8B3C-58ADA46684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D1DC9-68FC-4F84-BD02-D5C133E9CCE7}" type="pres">
      <dgm:prSet presAssocID="{113FA321-DC6C-440A-9AD7-BC78FD1671DC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BD517029-7E8A-4933-B2AE-2F1C935179CE}" type="pres">
      <dgm:prSet presAssocID="{FB5D763A-E34C-450E-A367-0D9EB3F0CF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AB2FE2-DAE6-4A0F-9646-CB93C6D01CA1}" type="presOf" srcId="{C42CB113-5B4E-412F-B0A2-9A340815F688}" destId="{9F6C907B-222C-4978-9BD6-9D775504637B}" srcOrd="0" destOrd="0" presId="urn:microsoft.com/office/officeart/2005/8/layout/radial4"/>
    <dgm:cxn modelId="{C4B2C10E-0F1E-417A-A69E-4801EF4A2C1C}" type="presOf" srcId="{BF020F70-2DE6-49A6-8B3C-58ADA46684F9}" destId="{5FDC14F0-D2D5-4A14-AD5B-352C03E736B2}" srcOrd="0" destOrd="0" presId="urn:microsoft.com/office/officeart/2005/8/layout/radial4"/>
    <dgm:cxn modelId="{5FF891CC-6169-471F-974E-A2E3DB37E4B0}" type="presOf" srcId="{4F6FAB63-DEBB-40BF-8802-8D2A63900C59}" destId="{D619A67A-0A58-4AB2-81C0-52BA6AB2CD32}" srcOrd="0" destOrd="0" presId="urn:microsoft.com/office/officeart/2005/8/layout/radial4"/>
    <dgm:cxn modelId="{FB06FC0B-CF7F-42DD-967B-C7CF2AAEB113}" type="presOf" srcId="{ECD4BC7A-A240-4620-921F-61845B32D1B2}" destId="{0B489403-8FD8-4ED8-8842-F7888797F78B}" srcOrd="0" destOrd="0" presId="urn:microsoft.com/office/officeart/2005/8/layout/radial4"/>
    <dgm:cxn modelId="{634702CF-B4AF-4529-8AA1-5FD5271CB1B6}" type="presOf" srcId="{904CBB79-E132-46E8-98F5-D09F9DC126A0}" destId="{12236A73-F36C-4E20-85C9-6D1339C52D27}" srcOrd="0" destOrd="0" presId="urn:microsoft.com/office/officeart/2005/8/layout/radial4"/>
    <dgm:cxn modelId="{11E45DA1-A79F-40DE-9271-BA785C730661}" srcId="{770EC1E6-9D88-4BC7-9494-48B93EA25219}" destId="{BF020F70-2DE6-49A6-8B3C-58ADA46684F9}" srcOrd="2" destOrd="0" parTransId="{0148D712-83E0-4128-AB2D-8873EA68051D}" sibTransId="{A88C8F15-CAAC-4CC1-8DCE-2A97C2230E74}"/>
    <dgm:cxn modelId="{194B4C58-B7B1-4219-BA72-E4466FE1FCA3}" srcId="{770EC1E6-9D88-4BC7-9494-48B93EA25219}" destId="{FB5D763A-E34C-450E-A367-0D9EB3F0CF7E}" srcOrd="3" destOrd="0" parTransId="{113FA321-DC6C-440A-9AD7-BC78FD1671DC}" sibTransId="{3B8F0305-89B5-489D-9E0A-E02FB518FE23}"/>
    <dgm:cxn modelId="{BC4D94FB-FE52-42A2-9986-B5E53480E590}" type="presOf" srcId="{0148D712-83E0-4128-AB2D-8873EA68051D}" destId="{43711455-995A-4EC5-AEE8-5C03822CF458}" srcOrd="0" destOrd="0" presId="urn:microsoft.com/office/officeart/2005/8/layout/radial4"/>
    <dgm:cxn modelId="{F7CC9A4E-D271-4C17-A7BC-8E442D0C4141}" type="presOf" srcId="{770EC1E6-9D88-4BC7-9494-48B93EA25219}" destId="{6E4BF85E-4792-4012-B12F-1716413E90A3}" srcOrd="0" destOrd="0" presId="urn:microsoft.com/office/officeart/2005/8/layout/radial4"/>
    <dgm:cxn modelId="{D2BEFBCC-CD7C-445B-882E-5CD948829873}" type="presOf" srcId="{FB5D763A-E34C-450E-A367-0D9EB3F0CF7E}" destId="{BD517029-7E8A-4933-B2AE-2F1C935179CE}" srcOrd="0" destOrd="0" presId="urn:microsoft.com/office/officeart/2005/8/layout/radial4"/>
    <dgm:cxn modelId="{5AC331D2-5752-4AF8-872A-E24C97386C8C}" srcId="{C42CB113-5B4E-412F-B0A2-9A340815F688}" destId="{770EC1E6-9D88-4BC7-9494-48B93EA25219}" srcOrd="0" destOrd="0" parTransId="{17B605B1-8689-4BD9-9CE6-313B56F49610}" sibTransId="{F8965EF2-D1E5-42DE-B9B9-FDB0632F8B36}"/>
    <dgm:cxn modelId="{591B9AC0-5681-4E50-9688-95715CD35F31}" srcId="{770EC1E6-9D88-4BC7-9494-48B93EA25219}" destId="{4F6FAB63-DEBB-40BF-8802-8D2A63900C59}" srcOrd="0" destOrd="0" parTransId="{ECD4BC7A-A240-4620-921F-61845B32D1B2}" sibTransId="{B4A3FA44-B8FA-4DE3-9F6A-F8875301D1BA}"/>
    <dgm:cxn modelId="{E08FEE95-283F-4BBE-AC47-761FF294142A}" type="presOf" srcId="{2338D3FA-51A6-499A-A2D9-4913553090F6}" destId="{2AB5C5A2-438B-44D8-9DB8-882299BEC7F8}" srcOrd="0" destOrd="0" presId="urn:microsoft.com/office/officeart/2005/8/layout/radial4"/>
    <dgm:cxn modelId="{B545B6E6-C613-417B-9441-8948FAFC1F9A}" srcId="{770EC1E6-9D88-4BC7-9494-48B93EA25219}" destId="{904CBB79-E132-46E8-98F5-D09F9DC126A0}" srcOrd="1" destOrd="0" parTransId="{2338D3FA-51A6-499A-A2D9-4913553090F6}" sibTransId="{337C97FD-1A5F-4A03-8BE9-0113DAF46023}"/>
    <dgm:cxn modelId="{D79BC66F-CD57-4BC1-ABE9-C33A82BCCD97}" type="presOf" srcId="{113FA321-DC6C-440A-9AD7-BC78FD1671DC}" destId="{BF4D1DC9-68FC-4F84-BD02-D5C133E9CCE7}" srcOrd="0" destOrd="0" presId="urn:microsoft.com/office/officeart/2005/8/layout/radial4"/>
    <dgm:cxn modelId="{20C343B0-9CF9-48EF-A95C-3AE3D46A9357}" type="presParOf" srcId="{9F6C907B-222C-4978-9BD6-9D775504637B}" destId="{6E4BF85E-4792-4012-B12F-1716413E90A3}" srcOrd="0" destOrd="0" presId="urn:microsoft.com/office/officeart/2005/8/layout/radial4"/>
    <dgm:cxn modelId="{A5E8E99D-6D24-484D-B57E-84FFEADAFFA7}" type="presParOf" srcId="{9F6C907B-222C-4978-9BD6-9D775504637B}" destId="{0B489403-8FD8-4ED8-8842-F7888797F78B}" srcOrd="1" destOrd="0" presId="urn:microsoft.com/office/officeart/2005/8/layout/radial4"/>
    <dgm:cxn modelId="{9C700484-0318-4EA4-B1E9-54F8D8A39F49}" type="presParOf" srcId="{9F6C907B-222C-4978-9BD6-9D775504637B}" destId="{D619A67A-0A58-4AB2-81C0-52BA6AB2CD32}" srcOrd="2" destOrd="0" presId="urn:microsoft.com/office/officeart/2005/8/layout/radial4"/>
    <dgm:cxn modelId="{091E1CE0-EC59-49F4-892E-F81A09F19011}" type="presParOf" srcId="{9F6C907B-222C-4978-9BD6-9D775504637B}" destId="{2AB5C5A2-438B-44D8-9DB8-882299BEC7F8}" srcOrd="3" destOrd="0" presId="urn:microsoft.com/office/officeart/2005/8/layout/radial4"/>
    <dgm:cxn modelId="{C2747A86-FCFD-4D9E-8A91-06A54340D3E4}" type="presParOf" srcId="{9F6C907B-222C-4978-9BD6-9D775504637B}" destId="{12236A73-F36C-4E20-85C9-6D1339C52D27}" srcOrd="4" destOrd="0" presId="urn:microsoft.com/office/officeart/2005/8/layout/radial4"/>
    <dgm:cxn modelId="{520259EC-2D3B-44D4-AF9F-2468485D1832}" type="presParOf" srcId="{9F6C907B-222C-4978-9BD6-9D775504637B}" destId="{43711455-995A-4EC5-AEE8-5C03822CF458}" srcOrd="5" destOrd="0" presId="urn:microsoft.com/office/officeart/2005/8/layout/radial4"/>
    <dgm:cxn modelId="{521CB012-FF8B-44D5-95D5-3158734F66F3}" type="presParOf" srcId="{9F6C907B-222C-4978-9BD6-9D775504637B}" destId="{5FDC14F0-D2D5-4A14-AD5B-352C03E736B2}" srcOrd="6" destOrd="0" presId="urn:microsoft.com/office/officeart/2005/8/layout/radial4"/>
    <dgm:cxn modelId="{00B023F1-FF3C-4CFF-AFC8-500FDFFFF989}" type="presParOf" srcId="{9F6C907B-222C-4978-9BD6-9D775504637B}" destId="{BF4D1DC9-68FC-4F84-BD02-D5C133E9CCE7}" srcOrd="7" destOrd="0" presId="urn:microsoft.com/office/officeart/2005/8/layout/radial4"/>
    <dgm:cxn modelId="{3D6EBFE2-BA45-44C2-8FB0-0C230C0DA0D8}" type="presParOf" srcId="{9F6C907B-222C-4978-9BD6-9D775504637B}" destId="{BD517029-7E8A-4933-B2AE-2F1C935179CE}" srcOrd="8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1FAA8-0053-4AF5-AAAC-538B6D3FB9F1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</dgm:pt>
    <dgm:pt modelId="{503A4C1A-0C77-416C-AD7E-8542FD7E021B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kk-KZ" dirty="0" smtClean="0">
              <a:solidFill>
                <a:srgbClr val="0000FF"/>
              </a:solidFill>
            </a:rPr>
            <a:t>Тұран елін сыртқы жаулардан қорғау;</a:t>
          </a:r>
          <a:endParaRPr lang="ru-RU" dirty="0">
            <a:solidFill>
              <a:srgbClr val="0000FF"/>
            </a:solidFill>
          </a:endParaRPr>
        </a:p>
      </dgm:t>
    </dgm:pt>
    <dgm:pt modelId="{8E6F37D6-4C49-4377-883A-2FCF2A2FD08B}" type="parTrans" cxnId="{663BC85C-FF65-416C-8620-48581ADF6E5D}">
      <dgm:prSet/>
      <dgm:spPr/>
      <dgm:t>
        <a:bodyPr/>
        <a:lstStyle/>
        <a:p>
          <a:endParaRPr lang="ru-RU"/>
        </a:p>
      </dgm:t>
    </dgm:pt>
    <dgm:pt modelId="{D1D46B9A-EB42-4C92-A621-5D0BECBE77A1}" type="sibTrans" cxnId="{663BC85C-FF65-416C-8620-48581ADF6E5D}">
      <dgm:prSet/>
      <dgm:spPr/>
      <dgm:t>
        <a:bodyPr/>
        <a:lstStyle/>
        <a:p>
          <a:endParaRPr lang="ru-RU"/>
        </a:p>
      </dgm:t>
    </dgm:pt>
    <dgm:pt modelId="{EE118224-2F04-4EF1-904A-852D8209DCEE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kk-KZ" dirty="0" smtClean="0">
              <a:solidFill>
                <a:srgbClr val="0000FF"/>
              </a:solidFill>
            </a:rPr>
            <a:t>Туған жердің абырой – даңқын арттыра түсу;</a:t>
          </a:r>
          <a:endParaRPr lang="ru-RU" dirty="0">
            <a:solidFill>
              <a:srgbClr val="0000FF"/>
            </a:solidFill>
          </a:endParaRPr>
        </a:p>
      </dgm:t>
    </dgm:pt>
    <dgm:pt modelId="{E987FB81-A67C-4DCC-BDB6-C9B06FFDD8F6}" type="parTrans" cxnId="{45DDA5DB-1E6A-4D1F-AAAD-769022D2D4F9}">
      <dgm:prSet/>
      <dgm:spPr/>
      <dgm:t>
        <a:bodyPr/>
        <a:lstStyle/>
        <a:p>
          <a:endParaRPr lang="ru-RU"/>
        </a:p>
      </dgm:t>
    </dgm:pt>
    <dgm:pt modelId="{4EC9EEFA-80A4-435D-94DB-C95B3AE5153E}" type="sibTrans" cxnId="{45DDA5DB-1E6A-4D1F-AAAD-769022D2D4F9}">
      <dgm:prSet/>
      <dgm:spPr/>
      <dgm:t>
        <a:bodyPr/>
        <a:lstStyle/>
        <a:p>
          <a:endParaRPr lang="ru-RU"/>
        </a:p>
      </dgm:t>
    </dgm:pt>
    <dgm:pt modelId="{26A76BFE-A64C-4D3A-B281-0C26AA20B788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kk-KZ" dirty="0" smtClean="0">
              <a:solidFill>
                <a:srgbClr val="0000FF"/>
              </a:solidFill>
            </a:rPr>
            <a:t>Түркі жұртын ішкі ынтымақ – бірлікке үндеу;</a:t>
          </a:r>
          <a:endParaRPr lang="ru-RU" dirty="0">
            <a:solidFill>
              <a:srgbClr val="0000FF"/>
            </a:solidFill>
          </a:endParaRPr>
        </a:p>
      </dgm:t>
    </dgm:pt>
    <dgm:pt modelId="{AB8372F5-E91A-4781-8DD7-2A74784585D2}" type="parTrans" cxnId="{B5190832-3FB0-4C5A-8483-12E4CDBB39D2}">
      <dgm:prSet/>
      <dgm:spPr/>
      <dgm:t>
        <a:bodyPr/>
        <a:lstStyle/>
        <a:p>
          <a:endParaRPr lang="ru-RU"/>
        </a:p>
      </dgm:t>
    </dgm:pt>
    <dgm:pt modelId="{93F9D63B-A188-41E6-A1D2-404CD22D1E3C}" type="sibTrans" cxnId="{B5190832-3FB0-4C5A-8483-12E4CDBB39D2}">
      <dgm:prSet/>
      <dgm:spPr/>
      <dgm:t>
        <a:bodyPr/>
        <a:lstStyle/>
        <a:p>
          <a:endParaRPr lang="ru-RU"/>
        </a:p>
      </dgm:t>
    </dgm:pt>
    <dgm:pt modelId="{B5203FC0-C9A2-40BE-A73E-868883E28596}" type="pres">
      <dgm:prSet presAssocID="{7801FAA8-0053-4AF5-AAAC-538B6D3FB9F1}" presName="compositeShape" presStyleCnt="0">
        <dgm:presLayoutVars>
          <dgm:chMax val="7"/>
          <dgm:dir/>
          <dgm:resizeHandles val="exact"/>
        </dgm:presLayoutVars>
      </dgm:prSet>
      <dgm:spPr/>
    </dgm:pt>
    <dgm:pt modelId="{F73C560E-D240-41DC-A410-8692D388B0D3}" type="pres">
      <dgm:prSet presAssocID="{503A4C1A-0C77-416C-AD7E-8542FD7E021B}" presName="circ1" presStyleLbl="vennNode1" presStyleIdx="0" presStyleCnt="3"/>
      <dgm:spPr/>
      <dgm:t>
        <a:bodyPr/>
        <a:lstStyle/>
        <a:p>
          <a:endParaRPr lang="ru-RU"/>
        </a:p>
      </dgm:t>
    </dgm:pt>
    <dgm:pt modelId="{5C7FB606-A9D2-47BA-8350-18DF6027DFD7}" type="pres">
      <dgm:prSet presAssocID="{503A4C1A-0C77-416C-AD7E-8542FD7E021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B98CA-2650-4A0E-8944-95AE1661FE04}" type="pres">
      <dgm:prSet presAssocID="{EE118224-2F04-4EF1-904A-852D8209DCEE}" presName="circ2" presStyleLbl="vennNode1" presStyleIdx="1" presStyleCnt="3"/>
      <dgm:spPr/>
      <dgm:t>
        <a:bodyPr/>
        <a:lstStyle/>
        <a:p>
          <a:endParaRPr lang="ru-RU"/>
        </a:p>
      </dgm:t>
    </dgm:pt>
    <dgm:pt modelId="{334C9074-2730-4841-ABFA-A5D2465F806F}" type="pres">
      <dgm:prSet presAssocID="{EE118224-2F04-4EF1-904A-852D8209DC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3F1E0-B482-4ABE-A7F9-D83973F925E4}" type="pres">
      <dgm:prSet presAssocID="{26A76BFE-A64C-4D3A-B281-0C26AA20B788}" presName="circ3" presStyleLbl="vennNode1" presStyleIdx="2" presStyleCnt="3"/>
      <dgm:spPr/>
      <dgm:t>
        <a:bodyPr/>
        <a:lstStyle/>
        <a:p>
          <a:endParaRPr lang="ru-RU"/>
        </a:p>
      </dgm:t>
    </dgm:pt>
    <dgm:pt modelId="{6DAD7F53-F6F0-4F56-9AD6-7E1627E884FD}" type="pres">
      <dgm:prSet presAssocID="{26A76BFE-A64C-4D3A-B281-0C26AA20B78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29C938-3882-4FFB-840C-83F4E655C0D4}" type="presOf" srcId="{EE118224-2F04-4EF1-904A-852D8209DCEE}" destId="{334C9074-2730-4841-ABFA-A5D2465F806F}" srcOrd="1" destOrd="0" presId="urn:microsoft.com/office/officeart/2005/8/layout/venn1"/>
    <dgm:cxn modelId="{EF191B7A-94E4-4B69-9C62-F1BAC4AECEB4}" type="presOf" srcId="{EE118224-2F04-4EF1-904A-852D8209DCEE}" destId="{402B98CA-2650-4A0E-8944-95AE1661FE04}" srcOrd="0" destOrd="0" presId="urn:microsoft.com/office/officeart/2005/8/layout/venn1"/>
    <dgm:cxn modelId="{04F92EE8-1B42-47EA-A501-08303482FED4}" type="presOf" srcId="{503A4C1A-0C77-416C-AD7E-8542FD7E021B}" destId="{5C7FB606-A9D2-47BA-8350-18DF6027DFD7}" srcOrd="1" destOrd="0" presId="urn:microsoft.com/office/officeart/2005/8/layout/venn1"/>
    <dgm:cxn modelId="{7DE9BC87-7C16-475F-BBA0-D71B03C0BD93}" type="presOf" srcId="{7801FAA8-0053-4AF5-AAAC-538B6D3FB9F1}" destId="{B5203FC0-C9A2-40BE-A73E-868883E28596}" srcOrd="0" destOrd="0" presId="urn:microsoft.com/office/officeart/2005/8/layout/venn1"/>
    <dgm:cxn modelId="{B5190832-3FB0-4C5A-8483-12E4CDBB39D2}" srcId="{7801FAA8-0053-4AF5-AAAC-538B6D3FB9F1}" destId="{26A76BFE-A64C-4D3A-B281-0C26AA20B788}" srcOrd="2" destOrd="0" parTransId="{AB8372F5-E91A-4781-8DD7-2A74784585D2}" sibTransId="{93F9D63B-A188-41E6-A1D2-404CD22D1E3C}"/>
    <dgm:cxn modelId="{B683FB87-6B01-4A00-8833-FA2A4C5EC695}" type="presOf" srcId="{26A76BFE-A64C-4D3A-B281-0C26AA20B788}" destId="{6DAD7F53-F6F0-4F56-9AD6-7E1627E884FD}" srcOrd="1" destOrd="0" presId="urn:microsoft.com/office/officeart/2005/8/layout/venn1"/>
    <dgm:cxn modelId="{45DDA5DB-1E6A-4D1F-AAAD-769022D2D4F9}" srcId="{7801FAA8-0053-4AF5-AAAC-538B6D3FB9F1}" destId="{EE118224-2F04-4EF1-904A-852D8209DCEE}" srcOrd="1" destOrd="0" parTransId="{E987FB81-A67C-4DCC-BDB6-C9B06FFDD8F6}" sibTransId="{4EC9EEFA-80A4-435D-94DB-C95B3AE5153E}"/>
    <dgm:cxn modelId="{41DE2554-DA0C-4C16-9B6F-711BDE3A8BD2}" type="presOf" srcId="{503A4C1A-0C77-416C-AD7E-8542FD7E021B}" destId="{F73C560E-D240-41DC-A410-8692D388B0D3}" srcOrd="0" destOrd="0" presId="urn:microsoft.com/office/officeart/2005/8/layout/venn1"/>
    <dgm:cxn modelId="{B25AC151-5C32-4E75-B86D-51A9CC4A669E}" type="presOf" srcId="{26A76BFE-A64C-4D3A-B281-0C26AA20B788}" destId="{06F3F1E0-B482-4ABE-A7F9-D83973F925E4}" srcOrd="0" destOrd="0" presId="urn:microsoft.com/office/officeart/2005/8/layout/venn1"/>
    <dgm:cxn modelId="{663BC85C-FF65-416C-8620-48581ADF6E5D}" srcId="{7801FAA8-0053-4AF5-AAAC-538B6D3FB9F1}" destId="{503A4C1A-0C77-416C-AD7E-8542FD7E021B}" srcOrd="0" destOrd="0" parTransId="{8E6F37D6-4C49-4377-883A-2FCF2A2FD08B}" sibTransId="{D1D46B9A-EB42-4C92-A621-5D0BECBE77A1}"/>
    <dgm:cxn modelId="{EDC6F2E5-7E85-4307-A5B3-F1CDAB0F0FEC}" type="presParOf" srcId="{B5203FC0-C9A2-40BE-A73E-868883E28596}" destId="{F73C560E-D240-41DC-A410-8692D388B0D3}" srcOrd="0" destOrd="0" presId="urn:microsoft.com/office/officeart/2005/8/layout/venn1"/>
    <dgm:cxn modelId="{9E004C87-61F7-4EED-B6C0-2BB939F0F2E1}" type="presParOf" srcId="{B5203FC0-C9A2-40BE-A73E-868883E28596}" destId="{5C7FB606-A9D2-47BA-8350-18DF6027DFD7}" srcOrd="1" destOrd="0" presId="urn:microsoft.com/office/officeart/2005/8/layout/venn1"/>
    <dgm:cxn modelId="{8B6B481D-9FF7-46FA-BB84-93000745C31A}" type="presParOf" srcId="{B5203FC0-C9A2-40BE-A73E-868883E28596}" destId="{402B98CA-2650-4A0E-8944-95AE1661FE04}" srcOrd="2" destOrd="0" presId="urn:microsoft.com/office/officeart/2005/8/layout/venn1"/>
    <dgm:cxn modelId="{12328860-B8CC-4DF2-A44A-23D60DE4398D}" type="presParOf" srcId="{B5203FC0-C9A2-40BE-A73E-868883E28596}" destId="{334C9074-2730-4841-ABFA-A5D2465F806F}" srcOrd="3" destOrd="0" presId="urn:microsoft.com/office/officeart/2005/8/layout/venn1"/>
    <dgm:cxn modelId="{5AA2365A-1F2A-4B3F-9775-74FC457742B4}" type="presParOf" srcId="{B5203FC0-C9A2-40BE-A73E-868883E28596}" destId="{06F3F1E0-B482-4ABE-A7F9-D83973F925E4}" srcOrd="4" destOrd="0" presId="urn:microsoft.com/office/officeart/2005/8/layout/venn1"/>
    <dgm:cxn modelId="{9CE086F0-E50D-49BF-BF1C-748FF6225436}" type="presParOf" srcId="{B5203FC0-C9A2-40BE-A73E-868883E28596}" destId="{6DAD7F53-F6F0-4F56-9AD6-7E1627E884FD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500174"/>
            <a:ext cx="897553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kk-KZ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“Алып Ер Тұңға”</a:t>
            </a:r>
          </a:p>
          <a:p>
            <a:pPr algn="ctr"/>
            <a:r>
              <a:rPr lang="kk-KZ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дастаны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736"/>
            <a:ext cx="79303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Дастанның көркемдік мәнін</a:t>
            </a:r>
          </a:p>
          <a:p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арттыру мақсатымен аллитерация</a:t>
            </a:r>
          </a:p>
          <a:p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қолданылған: </a:t>
            </a:r>
          </a:p>
          <a:p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“Жүз мың әскер ереді,</a:t>
            </a:r>
          </a:p>
          <a:p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Жүз мың жебе көреді,</a:t>
            </a:r>
          </a:p>
          <a:p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Жер қайысқан қол еді”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61075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Қазақтың батырлық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kk-K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жырларымен байланысы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5860"/>
            <a:ext cx="863608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Алып Ер Тұңға шешуші шайқаста түс көреді. Жырда:</a:t>
            </a:r>
          </a:p>
          <a:p>
            <a:r>
              <a:rPr lang="kk-KZ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“Қалшылдап, айғай сап, оянып кетеді,</a:t>
            </a:r>
          </a:p>
          <a:p>
            <a:r>
              <a:rPr lang="kk-KZ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Құлындаған даусы  қиырға жетеді.</a:t>
            </a:r>
          </a:p>
          <a:p>
            <a:r>
              <a:rPr lang="kk-KZ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Долы дауыл жұрт зәресін ұшырады,</a:t>
            </a:r>
          </a:p>
          <a:p>
            <a:r>
              <a:rPr lang="kk-KZ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Байрағымды жұлып жерге түсірді. </a:t>
            </a:r>
          </a:p>
          <a:p>
            <a:r>
              <a:rPr lang="kk-KZ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Әр найзаға бір-бір басты іліпті,</a:t>
            </a:r>
          </a:p>
          <a:p>
            <a:r>
              <a:rPr lang="kk-KZ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Бір-бір басты қолтықтап та жүріпті.</a:t>
            </a:r>
          </a:p>
          <a:p>
            <a:r>
              <a:rPr lang="kk-KZ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Жарқ еткізіп алмас қылыш жасқады,</a:t>
            </a:r>
          </a:p>
          <a:p>
            <a:r>
              <a:rPr lang="kk-KZ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Қақ ортамнан екі бөліп тастапты”,- деп беріледі батырдың түс көргені.</a:t>
            </a:r>
          </a:p>
          <a:p>
            <a:r>
              <a:rPr lang="kk-KZ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Жаудың келе жатқанын батырдың түс көру арқылы жеткізу тәсілі қазақтың</a:t>
            </a:r>
          </a:p>
          <a:p>
            <a:r>
              <a:rPr lang="kk-KZ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батырлық жырларында да ұшырасады. Мәселен, “Алпамыс батыр” жырында</a:t>
            </a:r>
          </a:p>
          <a:p>
            <a:r>
              <a:rPr lang="kk-KZ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қазақ елін шабуға әзірленіп жатқан қалмақ ханы Тайшық батыр да түсінен</a:t>
            </a:r>
          </a:p>
          <a:p>
            <a:r>
              <a:rPr lang="kk-KZ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шошып оянады. Ол түсінде қалмақты қырғалы келе жатқан Алпамыс батырды</a:t>
            </a:r>
          </a:p>
          <a:p>
            <a:r>
              <a:rPr lang="kk-KZ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көреді:</a:t>
            </a:r>
          </a:p>
          <a:p>
            <a:r>
              <a:rPr lang="kk-KZ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“Мен бүгін бір түс көрдім,</a:t>
            </a:r>
          </a:p>
          <a:p>
            <a:r>
              <a:rPr lang="kk-KZ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Түсімде жаман іс көрдім. </a:t>
            </a:r>
          </a:p>
          <a:p>
            <a:r>
              <a:rPr lang="kk-KZ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Құрсаулы қара бура кеп,</a:t>
            </a:r>
          </a:p>
          <a:p>
            <a:r>
              <a:rPr lang="kk-KZ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Қарсы қарап шабынды...”</a:t>
            </a:r>
          </a:p>
          <a:p>
            <a:endParaRPr lang="kk-KZ" dirty="0" smtClean="0"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66672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i="1" u="sng" dirty="0" smtClean="0">
                <a:ln w="50800"/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«</a:t>
            </a:r>
            <a:r>
              <a:rPr lang="ru-RU" sz="3200" b="1" i="1" u="sng" dirty="0" err="1" smtClean="0">
                <a:ln w="50800"/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Алып</a:t>
            </a:r>
            <a:r>
              <a:rPr lang="ru-RU" sz="3200" b="1" i="1" u="sng" dirty="0" smtClean="0">
                <a:ln w="50800"/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 Ер </a:t>
            </a:r>
            <a:r>
              <a:rPr lang="ru-RU" sz="3200" b="1" i="1" u="sng" dirty="0" err="1" smtClean="0">
                <a:ln w="50800"/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Тұңға</a:t>
            </a:r>
            <a:r>
              <a:rPr lang="ru-RU" sz="3200" b="1" i="1" u="sng" dirty="0" smtClean="0">
                <a:ln w="50800"/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» </a:t>
            </a:r>
            <a:r>
              <a:rPr lang="ru-RU" sz="3200" b="1" i="1" u="sng" dirty="0" err="1" smtClean="0">
                <a:ln w="50800"/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дастанының</a:t>
            </a:r>
            <a:r>
              <a:rPr lang="ru-RU" sz="3200" b="1" i="1" u="sng" dirty="0" smtClean="0">
                <a:ln w="50800"/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 </a:t>
            </a:r>
          </a:p>
          <a:p>
            <a:r>
              <a:rPr lang="ru-RU" sz="3200" b="1" i="1" u="sng" dirty="0" err="1" smtClean="0">
                <a:ln w="50800"/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негізгі</a:t>
            </a:r>
            <a:r>
              <a:rPr lang="ru-RU" sz="3200" b="1" i="1" u="sng" dirty="0" smtClean="0">
                <a:ln w="50800"/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 </a:t>
            </a:r>
            <a:r>
              <a:rPr lang="ru-RU" sz="3200" b="1" i="1" u="sng" dirty="0" err="1" smtClean="0">
                <a:ln w="50800"/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идеясы</a:t>
            </a:r>
            <a:r>
              <a:rPr lang="ru-RU" sz="3200" b="1" i="1" u="sng" dirty="0" smtClean="0">
                <a:ln w="50800"/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 </a:t>
            </a:r>
            <a:endParaRPr lang="ru-RU" sz="3200" b="1" i="1" u="sng" dirty="0">
              <a:ln w="50800"/>
              <a:solidFill>
                <a:srgbClr val="0000FF"/>
              </a:solidFill>
              <a:effectLst>
                <a:glow rad="101600">
                  <a:srgbClr val="00B0F0">
                    <a:alpha val="60000"/>
                  </a:srgbClr>
                </a:glo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1071546"/>
          <a:ext cx="800105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214554"/>
            <a:ext cx="74274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</a:t>
            </a:r>
            <a:r>
              <a:rPr lang="ru-RU" sz="5400" b="1" cap="all" spc="0" dirty="0" err="1" smtClean="0">
                <a:ln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Алып</a:t>
            </a:r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ер </a:t>
            </a:r>
            <a:r>
              <a:rPr lang="ru-RU" sz="5400" b="1" cap="all" spc="0" dirty="0" err="1" smtClean="0">
                <a:ln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тұңғаны</a:t>
            </a:r>
            <a:endParaRPr lang="ru-RU" sz="5400" b="1" cap="all" dirty="0" smtClean="0">
              <a:ln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kk-KZ" sz="5400" b="1" cap="all" spc="0" dirty="0" smtClean="0">
                <a:ln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Жоқтау”</a:t>
            </a:r>
            <a:endParaRPr lang="ru-RU" sz="5400" b="1" cap="all" spc="0" dirty="0">
              <a:ln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428596" y="428604"/>
            <a:ext cx="7715304" cy="5857916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71472" y="1714488"/>
            <a:ext cx="62263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Бұл дастан Алып Ер Тұңғаның қайтыс болып, бүкіл түркі елінің</a:t>
            </a:r>
          </a:p>
          <a:p>
            <a:r>
              <a:rPr lang="kk-KZ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күңіренген жоқтау жырымен аяқталады. </a:t>
            </a:r>
          </a:p>
          <a:p>
            <a:r>
              <a:rPr lang="kk-KZ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“Алып Ер Тұңғаны жоқтау” деп аталатын жыр дастанның ең соңғы</a:t>
            </a:r>
          </a:p>
          <a:p>
            <a:r>
              <a:rPr lang="kk-KZ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тарауы болып табылады. Аяулы батыры қаза болғанда жоқтау айту</a:t>
            </a:r>
          </a:p>
          <a:p>
            <a:r>
              <a:rPr lang="kk-KZ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түркі халықтары арасында әлі күнге дейін сақталған. </a:t>
            </a:r>
          </a:p>
          <a:p>
            <a:r>
              <a:rPr lang="kk-KZ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Бұл жоқтау:</a:t>
            </a:r>
          </a:p>
          <a:p>
            <a:r>
              <a:rPr lang="kk-KZ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 –Алып Ер Тұңға өлді ме?</a:t>
            </a:r>
          </a:p>
          <a:p>
            <a:r>
              <a:rPr lang="kk-KZ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Жаман дүние қалды ма?</a:t>
            </a:r>
          </a:p>
          <a:p>
            <a:r>
              <a:rPr lang="kk-KZ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Заман өшін алды ма?</a:t>
            </a:r>
          </a:p>
          <a:p>
            <a:r>
              <a:rPr lang="kk-KZ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Енді жүрек жыртылар” – деп басталады. Жоқтаудың  көркемдік</a:t>
            </a:r>
          </a:p>
          <a:p>
            <a:r>
              <a:rPr lang="kk-KZ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мәнінің жоғары екенін басталғанына-ақ аңғарамыз. Себебі </a:t>
            </a:r>
          </a:p>
          <a:p>
            <a:r>
              <a:rPr lang="kk-KZ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риторикалық сұрау арқылы шығарма мәні артқан. 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85720" y="0"/>
            <a:ext cx="7929618" cy="628652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2976" y="2143116"/>
            <a:ext cx="72264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Алып Ер Тұңға қайтыс болғанда, бүкіл ел</a:t>
            </a:r>
          </a:p>
          <a:p>
            <a:r>
              <a:rPr lang="kk-KZ" sz="2400" dirty="0" smtClean="0"/>
              <a:t>қайғырғанын, ең Қатыгез батырлардың өзі еңіреп</a:t>
            </a:r>
          </a:p>
          <a:p>
            <a:r>
              <a:rPr lang="kk-KZ" sz="2400" dirty="0" smtClean="0"/>
              <a:t>жылағанын, адамдардың нұрлы Жүздері сарға-</a:t>
            </a:r>
          </a:p>
          <a:p>
            <a:r>
              <a:rPr lang="kk-KZ" sz="2400" dirty="0" smtClean="0"/>
              <a:t>йып кеткенін, батырлар өз жағаларын  жыртып,</a:t>
            </a:r>
          </a:p>
          <a:p>
            <a:r>
              <a:rPr lang="kk-KZ" sz="2400" dirty="0" smtClean="0"/>
              <a:t>айқай сап жылағанын эмоциялық тұрғыда әсерлі</a:t>
            </a:r>
          </a:p>
          <a:p>
            <a:r>
              <a:rPr lang="kk-KZ" sz="2400" dirty="0" smtClean="0"/>
              <a:t>етіп жеткізген. </a:t>
            </a:r>
            <a:endParaRPr lang="ru-RU" sz="2400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071678"/>
            <a:ext cx="70820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Назарларыңызға</a:t>
            </a:r>
            <a:endParaRPr lang="ru-RU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kk-KZ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Рахмет!!!!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000108"/>
            <a:ext cx="8443337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«</a:t>
            </a:r>
            <a:r>
              <a:rPr lang="ru-RU" sz="4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Алып</a:t>
            </a:r>
            <a:r>
              <a:rPr lang="ru-RU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Ер </a:t>
            </a:r>
            <a:r>
              <a:rPr lang="ru-RU" sz="4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Тұңға</a:t>
            </a:r>
            <a:r>
              <a:rPr lang="ru-RU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» </a:t>
            </a:r>
            <a:r>
              <a:rPr lang="ru-RU" sz="4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дастаны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–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түркі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  <a:p>
            <a:r>
              <a:rPr lang="kk-K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халықтарының арғы ата-тегі сана-</a:t>
            </a:r>
          </a:p>
          <a:p>
            <a:r>
              <a:rPr lang="kk-K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латын сақтар тарихынан сыр шер-</a:t>
            </a:r>
          </a:p>
          <a:p>
            <a:r>
              <a:rPr lang="kk-K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тетін, көне түркі ауыз әдебиеті-</a:t>
            </a:r>
          </a:p>
          <a:p>
            <a:r>
              <a:rPr lang="kk-K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нің дәстүрлі талаптарына сәйкес </a:t>
            </a:r>
          </a:p>
          <a:p>
            <a:r>
              <a:rPr lang="kk-K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өмірге келген қаһармандық жыр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ven\Desktop\Сакен Ботакоз\ежелги дауир\2014-02-16 15.34.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27351" y="1473385"/>
            <a:ext cx="5214974" cy="3554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-214346" y="1428736"/>
            <a:ext cx="534954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Дастанның</a:t>
            </a:r>
          </a:p>
          <a:p>
            <a:pPr algn="ctr"/>
            <a:r>
              <a:rPr lang="kk-KZ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басты </a:t>
            </a:r>
          </a:p>
          <a:p>
            <a:pPr algn="ctr"/>
            <a:r>
              <a:rPr lang="kk-KZ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кейіпкері –</a:t>
            </a:r>
          </a:p>
          <a:p>
            <a:pPr algn="ctr"/>
            <a:r>
              <a:rPr lang="kk-KZ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Алып Ер Тұңға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0"/>
          <a:ext cx="8858280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85926"/>
            <a:ext cx="858247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kk-KZ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Дастандағы Алып </a:t>
            </a:r>
          </a:p>
          <a:p>
            <a:pPr algn="ctr"/>
            <a:r>
              <a:rPr lang="kk-KZ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Ер Тұңға бейнесі</a:t>
            </a:r>
            <a:endParaRPr lang="ru-RU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571612"/>
            <a:ext cx="4929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Дастанда Ер Тұңға батылдығымен, батырлығымен, ержүректілігімен, </a:t>
            </a:r>
          </a:p>
          <a:p>
            <a:r>
              <a:rPr lang="kk-K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қайсарлығымен көзге түседі. Әсіресе, Иранмен шайқас кезінде. Екі жақ үш </a:t>
            </a:r>
          </a:p>
          <a:p>
            <a:r>
              <a:rPr lang="kk-K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күн, үш түн дамылсыз шайқасады. Жап-жасыл дала қып-қызыл қанға боялады.</a:t>
            </a:r>
          </a:p>
          <a:p>
            <a:r>
              <a:rPr lang="kk-K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Адам өліктері тау-тау болып үйіледі. Ақыры Тұран әскері жеңіске жетіп, </a:t>
            </a:r>
          </a:p>
          <a:p>
            <a:r>
              <a:rPr lang="kk-K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Иран әскері ойсырай жеңіледі. Сол күннен бастап Ер Тұңғаны “алып” деп атай  бастайды. Сөйтіп Тұран тағына отырады.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pic>
        <p:nvPicPr>
          <p:cNvPr id="2050" name="Picture 2" descr="C:\Users\seven\Desktop\Сакен Ботакоз\ежелги дауир\2014-02-16 15.34.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8736"/>
            <a:ext cx="3429024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4422"/>
            <a:ext cx="932268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Алып Ер Тұңға бейнесін дастанда “арыстандай айбатты, </a:t>
            </a:r>
          </a:p>
          <a:p>
            <a:r>
              <a:rPr lang="kk-K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жолбарыстай қайратты, көк бөрідей тәкаппар” деген теңеулер</a:t>
            </a:r>
          </a:p>
          <a:p>
            <a:r>
              <a:rPr lang="kk-K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арқылы береді. Теңеулер жырдың көркемдік мәнін ашып қана</a:t>
            </a:r>
          </a:p>
          <a:p>
            <a:r>
              <a:rPr lang="kk-K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қоймай, Алып Ер Тұңғаның батылдығын, батырлығын, ержүрек-</a:t>
            </a:r>
          </a:p>
          <a:p>
            <a:r>
              <a:rPr lang="kk-K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тілігін көрсетеді. </a:t>
            </a:r>
          </a:p>
          <a:p>
            <a:r>
              <a:rPr lang="kk-K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Жырда Алып Ер Тұңғаны былай суреттейді:</a:t>
            </a:r>
          </a:p>
          <a:p>
            <a:r>
              <a:rPr lang="kk-K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“Алып Ер Тұңға келеді,</a:t>
            </a:r>
          </a:p>
          <a:p>
            <a:r>
              <a:rPr lang="kk-K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Тәңір сүйіп жаратқан, </a:t>
            </a:r>
          </a:p>
          <a:p>
            <a:r>
              <a:rPr lang="kk-K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Әлемді өзіне қаратқан, </a:t>
            </a:r>
          </a:p>
          <a:p>
            <a:r>
              <a:rPr lang="kk-K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Қаһарын жауға таратқан, </a:t>
            </a:r>
          </a:p>
          <a:p>
            <a:r>
              <a:rPr lang="kk-K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Көк тәңірінің ұлы еді”. </a:t>
            </a:r>
          </a:p>
          <a:p>
            <a:r>
              <a:rPr lang="kk-K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Үзіндіден байқайтынымыз: Алып Ер Тұңға – қаһарман қолбасшы,</a:t>
            </a:r>
          </a:p>
          <a:p>
            <a:r>
              <a:rPr lang="kk-K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ержүрек жауынгер.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285860"/>
            <a:ext cx="902984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Дастанда Алып Ер Тұңға қалың қол бастаған</a:t>
            </a:r>
          </a:p>
          <a:p>
            <a:r>
              <a:rPr lang="kk-KZ" sz="3200" dirty="0" smtClean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батыр ғана емес, сонымен бірге көреген көсем,</a:t>
            </a:r>
          </a:p>
          <a:p>
            <a:r>
              <a:rPr lang="kk-KZ" sz="3200" dirty="0" smtClean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білімді жан, ақылды ел ағасы, елге тұтқа болған</a:t>
            </a:r>
          </a:p>
          <a:p>
            <a:r>
              <a:rPr lang="kk-KZ" sz="3200" dirty="0" smtClean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қаһарман ретінде бейнеленеді:</a:t>
            </a:r>
          </a:p>
          <a:p>
            <a:r>
              <a:rPr lang="kk-KZ" sz="3200" dirty="0" smtClean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“Білімі – даңқы ұлы, көптің сарасы,</a:t>
            </a:r>
          </a:p>
          <a:p>
            <a:r>
              <a:rPr lang="kk-KZ" sz="3200" dirty="0" smtClean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Білімді, ойлы әрі халық ағасы.</a:t>
            </a:r>
          </a:p>
          <a:p>
            <a:r>
              <a:rPr lang="kk-KZ" sz="3200" dirty="0" smtClean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Зерек, дана көңілі сара, сері еді,</a:t>
            </a:r>
          </a:p>
          <a:p>
            <a:r>
              <a:rPr lang="kk-KZ" sz="3200" dirty="0" smtClean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Жұтты жалған, елге тұтқа ер еді”. </a:t>
            </a:r>
            <a:endParaRPr lang="ru-RU" sz="3200" dirty="0">
              <a:solidFill>
                <a:srgbClr val="00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500174"/>
            <a:ext cx="472116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dirty="0" smtClean="0"/>
              <a:t>Жырдағы әсірелеудің алар орны </a:t>
            </a:r>
          </a:p>
          <a:p>
            <a:r>
              <a:rPr lang="kk-KZ" sz="1600" dirty="0" smtClean="0"/>
              <a:t>ерекше. Әсіресе шайқастар кезінде... </a:t>
            </a:r>
          </a:p>
          <a:p>
            <a:r>
              <a:rPr lang="kk-KZ" sz="1600" dirty="0" smtClean="0"/>
              <a:t>Иранмен соғыс кезінде: “Жап-жасыл дала</a:t>
            </a:r>
          </a:p>
          <a:p>
            <a:r>
              <a:rPr lang="kk-KZ" sz="1600" dirty="0" smtClean="0"/>
              <a:t>енді қып-қызыл қанға боялды. Адам </a:t>
            </a:r>
          </a:p>
          <a:p>
            <a:r>
              <a:rPr lang="kk-KZ" sz="1600" dirty="0" smtClean="0"/>
              <a:t>өліктері тау-тау болып үйілді” деген</a:t>
            </a:r>
          </a:p>
          <a:p>
            <a:r>
              <a:rPr lang="kk-KZ" sz="1600" dirty="0" smtClean="0"/>
              <a:t>әсірелеу қолданылса, Тұран елімен</a:t>
            </a:r>
          </a:p>
          <a:p>
            <a:r>
              <a:rPr lang="kk-KZ" sz="1600" dirty="0" smtClean="0"/>
              <a:t>шайқасты:”Садақ оғы жаңбырдай жа-</a:t>
            </a:r>
          </a:p>
          <a:p>
            <a:r>
              <a:rPr lang="kk-KZ" sz="1600" dirty="0" smtClean="0"/>
              <a:t>уады. Адам қаны дария болып ағады”-</a:t>
            </a:r>
          </a:p>
          <a:p>
            <a:r>
              <a:rPr lang="kk-KZ" sz="1600" dirty="0" smtClean="0"/>
              <a:t>деп әсірелеп бейнелейді. Гипербола</a:t>
            </a:r>
          </a:p>
          <a:p>
            <a:r>
              <a:rPr lang="kk-KZ" sz="1600" dirty="0" smtClean="0"/>
              <a:t>шайқастың қаншалықты ауыр болғанын,</a:t>
            </a:r>
          </a:p>
          <a:p>
            <a:r>
              <a:rPr lang="kk-KZ" sz="1600" dirty="0" smtClean="0"/>
              <a:t>екі жақтың да аянбай күрескен батыл-</a:t>
            </a:r>
          </a:p>
          <a:p>
            <a:r>
              <a:rPr lang="kk-KZ" sz="1600" dirty="0" smtClean="0"/>
              <a:t>дықтарын бейнелеу үшін қолданылған.</a:t>
            </a:r>
          </a:p>
          <a:p>
            <a:r>
              <a:rPr lang="kk-KZ" sz="1600" dirty="0" smtClean="0"/>
              <a:t>Әрі оқырман қауымы үшін экспрессивті-</a:t>
            </a:r>
          </a:p>
          <a:p>
            <a:r>
              <a:rPr lang="kk-KZ" sz="1600" dirty="0" smtClean="0"/>
              <a:t>эмоционалды мәні зор. </a:t>
            </a:r>
          </a:p>
        </p:txBody>
      </p:sp>
      <p:pic>
        <p:nvPicPr>
          <p:cNvPr id="3074" name="Picture 2" descr="C:\Users\seven\Desktop\Сакен Ботакоз\ежелги дауир\2014-02-16 15.34.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85794"/>
            <a:ext cx="3500462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</TotalTime>
  <Words>703</Words>
  <PresentationFormat>Экран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Солнцестояние</vt:lpstr>
      <vt:lpstr>Трек</vt:lpstr>
      <vt:lpstr>Поток</vt:lpstr>
      <vt:lpstr>Аспект</vt:lpstr>
      <vt:lpstr>Техническая</vt:lpstr>
      <vt:lpstr>1_Изящная</vt:lpstr>
      <vt:lpstr>Яркая</vt:lpstr>
      <vt:lpstr>Эркер</vt:lpstr>
      <vt:lpstr>1_Поток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seven</dc:creator>
  <cp:lastModifiedBy>seven</cp:lastModifiedBy>
  <cp:revision>1</cp:revision>
  <dcterms:created xsi:type="dcterms:W3CDTF">2014-02-16T09:05:11Z</dcterms:created>
  <dcterms:modified xsi:type="dcterms:W3CDTF">2014-02-16T17:16:41Z</dcterms:modified>
</cp:coreProperties>
</file>