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sldIdLst>
    <p:sldId id="288" r:id="rId3"/>
    <p:sldId id="287" r:id="rId4"/>
    <p:sldId id="257" r:id="rId5"/>
    <p:sldId id="258" r:id="rId6"/>
    <p:sldId id="259" r:id="rId7"/>
    <p:sldId id="270" r:id="rId8"/>
    <p:sldId id="262" r:id="rId9"/>
    <p:sldId id="290" r:id="rId10"/>
    <p:sldId id="271" r:id="rId11"/>
    <p:sldId id="289" r:id="rId12"/>
  </p:sldIdLst>
  <p:sldSz cx="12192000" cy="6858000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2400"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sz="2400"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sz="2400"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sz="2400"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CC"/>
    <a:srgbClr val="FF0000"/>
    <a:srgbClr val="FFFF00"/>
    <a:srgbClr val="99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691" y="62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11DFF0-2FA3-4297-9788-B8D30FD081E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657744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F5A32-6BE0-480C-BF98-AB3644F3E08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09674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294416-3599-43BD-9C48-8A7D629C145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4150050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11DFF0-2FA3-4297-9788-B8D30FD081E5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0309465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B7977-05E9-4E71-AFA3-864056ED218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6846140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A10C1-87B8-48AA-8FDC-C1420521411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7681610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79410E-CCD2-450E-BA9E-ECC24CB7127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74481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E0293A-F676-4497-BCA4-1BE2BC019DB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0392225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21C49-DC68-4FD8-AA91-776B4C55764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1869238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F4247-09A7-4453-AE57-73A4ABB2F08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0354659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1841AB-3E7E-4006-8325-1E0E7217D57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783892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B7977-05E9-4E71-AFA3-864056ED218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7392639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6C3972-97F1-468E-B4D0-1488EEF3203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409611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3CC6B9-F01D-4CFA-87D3-23C1E6104BD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2635896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3CC6B9-F01D-4CFA-87D3-23C1E6104BD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6317465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3CC6B9-F01D-4CFA-87D3-23C1E6104BD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530840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3CC6B9-F01D-4CFA-87D3-23C1E6104BD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0802813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3CC6B9-F01D-4CFA-87D3-23C1E6104BD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39798306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3CC6B9-F01D-4CFA-87D3-23C1E6104BD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7326099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F5A32-6BE0-480C-BF98-AB3644F3E08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15461792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294416-3599-43BD-9C48-8A7D629C145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565802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A10C1-87B8-48AA-8FDC-C1420521411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247598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79410E-CCD2-450E-BA9E-ECC24CB7127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366876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E0293A-F676-4497-BCA4-1BE2BC019DB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452283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21C49-DC68-4FD8-AA91-776B4C55764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105327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F4247-09A7-4453-AE57-73A4ABB2F08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560012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1841AB-3E7E-4006-8325-1E0E7217D57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306779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6C3972-97F1-468E-B4D0-1488EEF3203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367505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18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17" Type="http://schemas.openxmlformats.org/officeDocument/2006/relationships/slideLayout" Target="../slideLayouts/slideLayout28.xml"/><Relationship Id="rId2" Type="http://schemas.openxmlformats.org/officeDocument/2006/relationships/slideLayout" Target="../slideLayouts/slideLayout13.xml"/><Relationship Id="rId16" Type="http://schemas.openxmlformats.org/officeDocument/2006/relationships/slideLayout" Target="../slideLayouts/slideLayout27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3CC6B9-F01D-4CFA-87D3-23C1E6104BD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239983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DA3CC6B9-F01D-4CFA-87D3-23C1E6104BD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9990635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  <p:sldLayoutId id="214748368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3936592" y="1502287"/>
            <a:ext cx="4468852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kk-KZ" sz="2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Компьютерлік технология</a:t>
            </a:r>
            <a:endParaRPr lang="ru-RU" sz="2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133600" y="2667000"/>
            <a:ext cx="771112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kk-KZ" sz="3200" i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Тақырыбы: </a:t>
            </a:r>
            <a:r>
              <a:rPr lang="ru-RU" sz="3200" i="1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Электрондық</a:t>
            </a:r>
            <a:r>
              <a:rPr lang="ru-RU" sz="3200" i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i="1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кестеде</a:t>
            </a:r>
            <a:r>
              <a:rPr lang="ru-RU" sz="3200" i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формула, </a:t>
            </a:r>
            <a:r>
              <a:rPr lang="ru-RU" sz="3200" i="1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функцияларды</a:t>
            </a:r>
            <a:r>
              <a:rPr lang="ru-RU" sz="3200" i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i="1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қолдану</a:t>
            </a:r>
            <a:r>
              <a:rPr lang="ru-RU" sz="3200" i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ru-RU" sz="3200" i="1" dirty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302661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 rot="20291625">
            <a:off x="1908957" y="2318186"/>
            <a:ext cx="7636449" cy="2308324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7200" b="1" cap="none" spc="0" dirty="0" err="1" smtClean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Назарларыңызға</a:t>
            </a:r>
            <a:r>
              <a:rPr lang="ru-RU" sz="7200" b="1" cap="none" spc="0" dirty="0" smtClean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/>
            <a:r>
              <a:rPr lang="ru-RU" sz="7200" b="1" cap="none" spc="0" dirty="0" err="1" smtClean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рахмет</a:t>
            </a:r>
            <a:r>
              <a:rPr lang="ru-RU" sz="7200" b="1" cap="none" spc="0" dirty="0" smtClean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  <a:endParaRPr lang="ru-RU" sz="7200" b="1" cap="none" spc="0" dirty="0">
              <a:ln w="12700">
                <a:solidFill>
                  <a:schemeClr val="accent1"/>
                </a:solidFill>
                <a:prstDash val="solid"/>
              </a:ln>
              <a:pattFill prst="pct50">
                <a:fgClr>
                  <a:schemeClr val="accent1"/>
                </a:fgClr>
                <a:bgClr>
                  <a:schemeClr val="accent1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accent1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10892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6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" dur="1822" tmFilter="0,0; 0.14,0.31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+0.2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78">
                                          <p:stCondLst>
                                            <p:cond delay="182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0.25,0.07;0.50,0.2;0.75,0.467;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0.026"/>
                                          </p:val>
                                        </p:tav>
                                        <p:tav tm="10000">
                                          <p:val>
                                            <p:strVal val="ppt_y+0.052"/>
                                          </p:val>
                                        </p:tav>
                                        <p:tav tm="15000">
                                          <p:val>
                                            <p:strVal val="ppt_y+0.078"/>
                                          </p:val>
                                        </p:tav>
                                        <p:tav tm="20000">
                                          <p:val>
                                            <p:strVal val="ppt_y+0.103"/>
                                          </p:val>
                                        </p:tav>
                                        <p:tav tm="30000">
                                          <p:val>
                                            <p:strVal val="ppt_y+0.151"/>
                                          </p:val>
                                        </p:tav>
                                        <p:tav tm="40000">
                                          <p:val>
                                            <p:strVal val="ppt_y+0.196"/>
                                          </p:val>
                                        </p:tav>
                                        <p:tav tm="50000">
                                          <p:val>
                                            <p:strVal val="ppt_y+0.236"/>
                                          </p:val>
                                        </p:tav>
                                        <p:tav tm="60000">
                                          <p:val>
                                            <p:strVal val="ppt_y+0.270"/>
                                          </p:val>
                                        </p:tav>
                                        <p:tav tm="70000">
                                          <p:val>
                                            <p:strVal val="ppt_y+0.297"/>
                                          </p:val>
                                        </p:tav>
                                        <p:tav tm="80000">
                                          <p:val>
                                            <p:strVal val="ppt_y+0.317"/>
                                          </p:val>
                                        </p:tav>
                                        <p:tav tm="90000">
                                          <p:val>
                                            <p:strVal val="ppt_y+0.329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33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111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37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123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4" dur="26">
                                          <p:stCondLst>
                                            <p:cond delay="62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5" dur="166" decel="50000">
                                          <p:stCondLst>
                                            <p:cond delay="64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26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24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822" tmFilter="0,0; 0.14,0.31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+0.2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78">
                                          <p:stCondLst>
                                            <p:cond delay="182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0.25,0.07;0.50,0.2;0.75,0.467;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0.026"/>
                                          </p:val>
                                        </p:tav>
                                        <p:tav tm="10000">
                                          <p:val>
                                            <p:strVal val="ppt_y+0.052"/>
                                          </p:val>
                                        </p:tav>
                                        <p:tav tm="15000">
                                          <p:val>
                                            <p:strVal val="ppt_y+0.078"/>
                                          </p:val>
                                        </p:tav>
                                        <p:tav tm="20000">
                                          <p:val>
                                            <p:strVal val="ppt_y+0.103"/>
                                          </p:val>
                                        </p:tav>
                                        <p:tav tm="30000">
                                          <p:val>
                                            <p:strVal val="ppt_y+0.151"/>
                                          </p:val>
                                        </p:tav>
                                        <p:tav tm="40000">
                                          <p:val>
                                            <p:strVal val="ppt_y+0.196"/>
                                          </p:val>
                                        </p:tav>
                                        <p:tav tm="50000">
                                          <p:val>
                                            <p:strVal val="ppt_y+0.236"/>
                                          </p:val>
                                        </p:tav>
                                        <p:tav tm="60000">
                                          <p:val>
                                            <p:strVal val="ppt_y+0.270"/>
                                          </p:val>
                                        </p:tav>
                                        <p:tav tm="70000">
                                          <p:val>
                                            <p:strVal val="ppt_y+0.297"/>
                                          </p:val>
                                        </p:tav>
                                        <p:tav tm="80000">
                                          <p:val>
                                            <p:strVal val="ppt_y+0.317"/>
                                          </p:val>
                                        </p:tav>
                                        <p:tav tm="90000">
                                          <p:val>
                                            <p:strVal val="ppt_y+0.329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33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111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37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123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2" dur="26">
                                          <p:stCondLst>
                                            <p:cond delay="62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3" dur="166" decel="50000">
                                          <p:stCondLst>
                                            <p:cond delay="64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21000" b="-2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3" name="Rectangle 3"/>
          <p:cNvSpPr>
            <a:spLocks noChangeArrowheads="1"/>
          </p:cNvSpPr>
          <p:nvPr/>
        </p:nvSpPr>
        <p:spPr bwMode="auto">
          <a:xfrm>
            <a:off x="1066800" y="1524000"/>
            <a:ext cx="10058399" cy="28623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kk-KZ" sz="3200" i="1" dirty="0">
                <a:solidFill>
                  <a:srgbClr val="0033CC"/>
                </a:solidFill>
                <a:latin typeface="Times New Roman" panose="02020603050405020304" pitchFamily="18" charset="0"/>
              </a:rPr>
              <a:t> </a:t>
            </a:r>
            <a:r>
              <a:rPr lang="en-US" sz="3200" i="1" dirty="0">
                <a:solidFill>
                  <a:srgbClr val="0033CC"/>
                </a:solidFill>
                <a:latin typeface="Times New Roman" panose="02020603050405020304" pitchFamily="18" charset="0"/>
              </a:rPr>
              <a:t>	</a:t>
            </a:r>
            <a:r>
              <a:rPr lang="ru-RU" sz="6000" i="1" dirty="0" err="1">
                <a:solidFill>
                  <a:srgbClr val="0033CC"/>
                </a:solidFill>
                <a:latin typeface="Times New Roman" panose="02020603050405020304" pitchFamily="18" charset="0"/>
              </a:rPr>
              <a:t>Электрондық</a:t>
            </a:r>
            <a:r>
              <a:rPr lang="ru-RU" sz="6000" i="1" dirty="0">
                <a:solidFill>
                  <a:srgbClr val="0033CC"/>
                </a:solidFill>
                <a:latin typeface="Times New Roman" panose="02020603050405020304" pitchFamily="18" charset="0"/>
              </a:rPr>
              <a:t> </a:t>
            </a:r>
            <a:r>
              <a:rPr lang="ru-RU" sz="6000" i="1" dirty="0" err="1">
                <a:solidFill>
                  <a:srgbClr val="0033CC"/>
                </a:solidFill>
                <a:latin typeface="Times New Roman" panose="02020603050405020304" pitchFamily="18" charset="0"/>
              </a:rPr>
              <a:t>кестеде</a:t>
            </a:r>
            <a:r>
              <a:rPr lang="ru-RU" sz="6000" i="1" dirty="0">
                <a:solidFill>
                  <a:srgbClr val="0033CC"/>
                </a:solidFill>
                <a:latin typeface="Times New Roman" panose="02020603050405020304" pitchFamily="18" charset="0"/>
              </a:rPr>
              <a:t> формула, </a:t>
            </a:r>
            <a:r>
              <a:rPr lang="ru-RU" sz="6000" i="1" dirty="0" err="1">
                <a:solidFill>
                  <a:srgbClr val="0033CC"/>
                </a:solidFill>
                <a:latin typeface="Times New Roman" panose="02020603050405020304" pitchFamily="18" charset="0"/>
              </a:rPr>
              <a:t>функцияларды</a:t>
            </a:r>
            <a:r>
              <a:rPr lang="ru-RU" sz="6000" i="1" dirty="0">
                <a:solidFill>
                  <a:srgbClr val="0033CC"/>
                </a:solidFill>
                <a:latin typeface="Times New Roman" panose="02020603050405020304" pitchFamily="18" charset="0"/>
              </a:rPr>
              <a:t> </a:t>
            </a:r>
            <a:r>
              <a:rPr lang="ru-RU" sz="6000" i="1" dirty="0" err="1">
                <a:solidFill>
                  <a:srgbClr val="0033CC"/>
                </a:solidFill>
                <a:latin typeface="Times New Roman" panose="02020603050405020304" pitchFamily="18" charset="0"/>
              </a:rPr>
              <a:t>қолдану</a:t>
            </a:r>
            <a:r>
              <a:rPr lang="ru-RU" sz="6000" i="1" dirty="0">
                <a:solidFill>
                  <a:srgbClr val="0033CC"/>
                </a:solidFill>
                <a:latin typeface="Times New Roman" panose="02020603050405020304" pitchFamily="18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21000" b="-2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52400" y="304800"/>
            <a:ext cx="1173480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Excel электрондық кестесінің негізгі абзалдығы  онда күшті формула және функциялар </a:t>
            </a:r>
            <a:r>
              <a:rPr lang="kk-KZ" sz="28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аппартының</a:t>
            </a:r>
            <a:r>
              <a:rPr lang="kk-KZ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барлығы. Excel - де  барлық </a:t>
            </a:r>
            <a:r>
              <a:rPr lang="kk-KZ" sz="28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мәліметтерды</a:t>
            </a:r>
            <a:r>
              <a:rPr lang="kk-KZ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 өңдеу сол аппарат көмегі арқылы жүзеге асырылады. Сіздер сандарды қосуыңыз, азайтуыңыз  , бөлуіңіз, көбейтуіңіз , синусты, косинусты, </a:t>
            </a:r>
            <a:r>
              <a:rPr lang="kk-KZ" sz="28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лагорифмді</a:t>
            </a:r>
            <a:r>
              <a:rPr lang="kk-KZ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kk-KZ" sz="28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экспонентаны</a:t>
            </a:r>
            <a:r>
              <a:rPr lang="kk-KZ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 есептеулеріңіз мүмкін.</a:t>
            </a:r>
            <a:endParaRPr lang="ru-RU" sz="2800" b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        Excel электрондық кестесі  арифметикалық амалдарды , функциялармен біріктірілген сандар тізбегін  немесе ұяшықтар  адрестерінен тұратын  арифметикалық </a:t>
            </a:r>
            <a:r>
              <a:rPr lang="kk-KZ" sz="28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өрнектерды</a:t>
            </a:r>
            <a:r>
              <a:rPr lang="kk-KZ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формула ретінде қабылдайды.</a:t>
            </a:r>
            <a:endParaRPr lang="ru-RU" sz="2800" b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        Формула – бұл Excel бағдарламасы орындайтын  жазылған есептеулер.  Сіз ұяшыққа өрнекті енгізген кезде бағдарлама оны есте сақтап қалады, бірақ ұяшықтың өзінде есептеу нәтижесі ғана көрініс табады.</a:t>
            </a:r>
            <a:endParaRPr lang="ru-RU" sz="2800" b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        Формулаларды міндетті түрде   “=” теңдік немесе “+” қосу белгісінен бастап жазу керек.</a:t>
            </a:r>
            <a:endParaRPr lang="ru-RU" sz="2800" b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21000" b="-2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09600" y="914400"/>
            <a:ext cx="9753600" cy="55707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b="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Формуланы көру үшін осы </a:t>
            </a:r>
            <a:r>
              <a:rPr lang="kk-KZ" b="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орнек</a:t>
            </a:r>
            <a:r>
              <a:rPr lang="kk-KZ" b="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орналасқан ұяшықты шерту керек.  Формула формулалар жолағында көрініс табады.  Формуланы енгізу аяқталған кезде ұяшықта оның өзі емес , осы формула бойынша жүргізілген есептеу нәтижесі  көрінеді.</a:t>
            </a:r>
            <a:endParaRPr lang="ru-RU" sz="2000" b="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kk-KZ" b="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Excel  - де өрнектерді есептеу кезінде амалдар мынадай ретпен орындалады:</a:t>
            </a:r>
            <a:endParaRPr lang="ru-RU" sz="2000" b="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spcAft>
                <a:spcPts val="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kk-KZ" b="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Жақша ішіндегі өрнектер.</a:t>
            </a:r>
            <a:endParaRPr lang="ru-RU" sz="2000" b="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spcAft>
                <a:spcPts val="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kk-KZ" b="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Теріс таңба (мысалы: -2).</a:t>
            </a:r>
            <a:endParaRPr lang="ru-RU" sz="2000" b="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spcAft>
                <a:spcPts val="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kk-KZ" b="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Дәрежеге шығару (мысалы: 2^3).</a:t>
            </a:r>
            <a:endParaRPr lang="ru-RU" sz="2000" b="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spcAft>
                <a:spcPts val="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kk-KZ" b="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Процентті есептеу.</a:t>
            </a:r>
            <a:endParaRPr lang="ru-RU" sz="2000" b="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spcAft>
                <a:spcPts val="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kk-KZ" b="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Көбейту немесе бөлу.</a:t>
            </a:r>
            <a:endParaRPr lang="ru-RU" sz="2000" b="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spcAft>
                <a:spcPts val="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kk-KZ" b="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Қосу немесе алу</a:t>
            </a:r>
            <a:r>
              <a:rPr lang="kk-KZ" b="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  <a:p>
            <a:pPr lvl="0" algn="ctr">
              <a:spcAft>
                <a:spcPts val="0"/>
              </a:spcAft>
              <a:tabLst>
                <a:tab pos="457200" algn="l"/>
              </a:tabLst>
            </a:pPr>
            <a:r>
              <a:rPr lang="ru-RU" b="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А1 </a:t>
            </a:r>
            <a:r>
              <a:rPr lang="ru-RU" b="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ұяшығындағы</a:t>
            </a:r>
            <a:r>
              <a:rPr lang="ru-RU" b="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b="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деректі</a:t>
            </a:r>
            <a:r>
              <a:rPr lang="ru-RU" b="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В1 </a:t>
            </a:r>
            <a:r>
              <a:rPr lang="ru-RU" b="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ұяшығындағы</a:t>
            </a:r>
            <a:r>
              <a:rPr lang="ru-RU" b="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b="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дерекке</a:t>
            </a:r>
            <a:r>
              <a:rPr lang="ru-RU" b="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b="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бөлу</a:t>
            </a:r>
            <a:r>
              <a:rPr lang="ru-RU" b="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b="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формуласы</a:t>
            </a:r>
            <a:endParaRPr lang="ru-RU" b="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lvl="0" algn="ctr">
              <a:spcAft>
                <a:spcPts val="0"/>
              </a:spcAft>
              <a:tabLst>
                <a:tab pos="457200" algn="l"/>
              </a:tabLst>
            </a:pPr>
            <a:r>
              <a:rPr lang="en-US" b="0" dirty="0">
                <a:latin typeface="Times New Roman" panose="02020603050405020304" pitchFamily="18" charset="0"/>
                <a:ea typeface="Times New Roman" panose="02020603050405020304" pitchFamily="18" charset="0"/>
              </a:rPr>
              <a:t>Excel </a:t>
            </a:r>
            <a:r>
              <a:rPr lang="ru-RU" b="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бағдарламасында</a:t>
            </a:r>
            <a:r>
              <a:rPr lang="ru-RU" b="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b="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былайша</a:t>
            </a:r>
            <a:r>
              <a:rPr lang="ru-RU" b="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b="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көрініс</a:t>
            </a:r>
            <a:r>
              <a:rPr lang="ru-RU" b="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b="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табады</a:t>
            </a:r>
            <a:r>
              <a:rPr lang="ru-RU" b="0" dirty="0">
                <a:latin typeface="Times New Roman" panose="02020603050405020304" pitchFamily="18" charset="0"/>
                <a:ea typeface="Times New Roman" panose="02020603050405020304" pitchFamily="18" charset="0"/>
              </a:rPr>
              <a:t>: А1/В1.</a:t>
            </a:r>
          </a:p>
          <a:p>
            <a:pPr lvl="0">
              <a:spcAft>
                <a:spcPts val="0"/>
              </a:spcAft>
              <a:tabLst>
                <a:tab pos="457200" algn="l"/>
              </a:tabLst>
            </a:pPr>
            <a:endParaRPr lang="ru-RU" sz="2000" b="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21000" b="-2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62000" y="685800"/>
            <a:ext cx="10363200" cy="5324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78180" algn="ctr"/>
            <a:r>
              <a:rPr lang="kk-KZ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Формуланы енгізу:</a:t>
            </a:r>
            <a:endParaRPr lang="ru-RU" sz="20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ctr">
              <a:spcAft>
                <a:spcPts val="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kk-KZ" sz="2000" b="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Формуланы кірістіру қажет ететін ұяшықты белсенді етіңіз.</a:t>
            </a:r>
            <a:endParaRPr lang="ru-RU" sz="2000" b="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ctr">
              <a:spcAft>
                <a:spcPts val="0"/>
              </a:spcAft>
              <a:buFont typeface="+mj-lt"/>
              <a:buAutoNum type="arabicPeriod"/>
              <a:tabLst>
                <a:tab pos="270510" algn="l"/>
              </a:tabLst>
            </a:pPr>
            <a:r>
              <a:rPr lang="kk-KZ" sz="2000" b="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“=” белгісін қойып, формуланы енгізіңіз (мысалы: А5*С5).  Енгізу барысында  формула екі орында : ағымдағы ұяшықта және өрнектер жолағында көрініс табады.</a:t>
            </a:r>
            <a:endParaRPr lang="ru-RU" sz="2000" b="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ctr">
              <a:spcAft>
                <a:spcPts val="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kk-KZ" sz="2000" b="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Деректерді енгізгеннен кейін  &lt;Enter&gt; </a:t>
            </a:r>
            <a:r>
              <a:rPr lang="kk-KZ" sz="2000" b="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перенсін</a:t>
            </a:r>
            <a:r>
              <a:rPr lang="kk-KZ" sz="2000" b="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 немесе өрнектер</a:t>
            </a:r>
            <a:endParaRPr lang="ru-RU" sz="2000" b="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kk-KZ" sz="2000" b="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жолағындағы  Енгізу пернесін басыңыз</a:t>
            </a:r>
            <a:r>
              <a:rPr lang="kk-KZ" sz="2000" b="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kk-KZ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Бетте орындалатын есептеулерден ең көп таралғандарынан </a:t>
            </a:r>
            <a:r>
              <a:rPr lang="kk-KZ" sz="20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бірі-ұяшықтар</a:t>
            </a:r>
            <a:r>
              <a:rPr lang="kk-KZ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ауқымдарын қосу болып табылады. Ұяшықтар ауқымын ағымдағы қосу (+) амалдағыштарымен  бөлінген барлық ұяшықтардың  мекен жайларын қамтитын өрнек жасап қосуға болады.</a:t>
            </a:r>
            <a:endParaRPr lang="ru-RU" sz="2000" b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        Дәл осындай нәтиже алудың оңайырақ тәсілі – «ҚОСЫНДЫ» жетесін пайдалану.</a:t>
            </a:r>
            <a:endParaRPr lang="ru-RU" sz="2000" b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        Excel бағдарламасында ұяшықтар ауқымының жалпы қосындысын есептеп шығаруға мүмкіндік беретін  «ҚОСЫНДЫ» жетесін жылдам шығаруға арналған </a:t>
            </a:r>
            <a:r>
              <a:rPr lang="kk-KZ" sz="20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Өзқосынды</a:t>
            </a:r>
            <a:r>
              <a:rPr lang="kk-KZ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 (</a:t>
            </a:r>
            <a:r>
              <a:rPr lang="kk-KZ" sz="20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Автосумма</a:t>
            </a:r>
            <a:r>
              <a:rPr lang="kk-KZ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  батырмасы бар.  </a:t>
            </a:r>
            <a:endParaRPr lang="ru-RU" sz="2000" b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        Бір жолдың бойында немесе бір бағанада орналасқан ұяшықтар қосындысын есептеу үшін , ұяшықтардың барлығын бөлектеп  алыңыз да , Стандартты құралдар  үстеліндегі  </a:t>
            </a:r>
            <a:r>
              <a:rPr lang="kk-KZ" sz="20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Автосумма</a:t>
            </a:r>
            <a:r>
              <a:rPr lang="kk-KZ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батырмасын басыңыз.</a:t>
            </a:r>
            <a:endParaRPr lang="ru-RU" sz="2000" b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endParaRPr lang="ru-RU" sz="2000" b="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21000" b="-2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762000" y="457200"/>
            <a:ext cx="5257800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>
              <a:spcAft>
                <a:spcPts val="0"/>
              </a:spcAft>
            </a:pPr>
            <a:r>
              <a:rPr lang="kk-KZ" b="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2. </a:t>
            </a:r>
            <a:r>
              <a:rPr lang="kk-KZ" b="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Практикалық бөлім. </a:t>
            </a:r>
            <a:endParaRPr lang="ru-RU" b="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spcAft>
                <a:spcPts val="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kk-KZ" b="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  <a:t>MS Excel – де кесте құру.</a:t>
            </a:r>
            <a:endParaRPr lang="ru-RU" b="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spcAft>
                <a:spcPts val="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kk-KZ" b="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  <a:t>Кесте ұяшықтарына ақпараттарды </a:t>
            </a:r>
            <a:r>
              <a:rPr lang="kk-KZ" b="0" u="sng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еңгізу</a:t>
            </a:r>
            <a:r>
              <a:rPr lang="kk-KZ" b="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ru-RU" b="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spcAft>
                <a:spcPts val="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kk-KZ" b="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  <a:t>Енгізілген ақпараттарға формула </a:t>
            </a:r>
            <a:r>
              <a:rPr lang="kk-KZ" b="0" u="sng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еңгізе</a:t>
            </a:r>
            <a:r>
              <a:rPr lang="kk-KZ" b="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отырып есептеу.</a:t>
            </a:r>
            <a:endParaRPr lang="ru-RU" b="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spcAft>
                <a:spcPts val="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kk-KZ" b="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  <a:t>Есеп жауаптарын тексеру</a:t>
            </a:r>
            <a:r>
              <a:rPr lang="kk-KZ" b="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ru-RU" b="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7200">
              <a:spcAft>
                <a:spcPts val="0"/>
              </a:spcAft>
            </a:pPr>
            <a:r>
              <a:rPr lang="kk-KZ" b="0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ru-RU" b="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228600">
              <a:spcAft>
                <a:spcPts val="0"/>
              </a:spcAft>
            </a:pPr>
            <a:r>
              <a:rPr lang="kk-KZ" b="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Тапсырманы орындау реті.</a:t>
            </a:r>
            <a:endParaRPr lang="ru-RU" b="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228600">
              <a:spcAft>
                <a:spcPts val="0"/>
              </a:spcAft>
            </a:pPr>
            <a:r>
              <a:rPr lang="kk-KZ" b="0" dirty="0">
                <a:latin typeface="Times New Roman" panose="02020603050405020304" pitchFamily="18" charset="0"/>
                <a:ea typeface="Times New Roman" panose="02020603050405020304" pitchFamily="18" charset="0"/>
              </a:rPr>
              <a:t>1 – тапсырма:</a:t>
            </a:r>
            <a:endParaRPr lang="ru-RU" b="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7200">
              <a:spcAft>
                <a:spcPts val="0"/>
              </a:spcAft>
            </a:pPr>
            <a:r>
              <a:rPr lang="kk-KZ" b="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  <a:t>MS Excel – та кесте құру.</a:t>
            </a:r>
            <a:endParaRPr lang="ru-RU" b="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7200">
              <a:spcAft>
                <a:spcPts val="0"/>
              </a:spcAft>
            </a:pPr>
            <a:r>
              <a:rPr lang="kk-KZ" b="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Студенттер MS Excel бағдарламасында 16х7 кесте құрастырады. Құрастырылған кесте бойынша ұяшықтарды үлкейтіп, реттестіреді.</a:t>
            </a:r>
            <a:endParaRPr lang="ru-RU" b="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1028" name="Рисунок 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0484" r="59294" b="13960"/>
          <a:stretch>
            <a:fillRect/>
          </a:stretch>
        </p:blipFill>
        <p:spPr bwMode="auto">
          <a:xfrm>
            <a:off x="6400800" y="2496443"/>
            <a:ext cx="5161280" cy="396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21000" b="-2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066800" y="609600"/>
            <a:ext cx="101346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>
              <a:spcAft>
                <a:spcPts val="0"/>
              </a:spcAft>
            </a:pPr>
            <a:r>
              <a:rPr lang="kk-KZ" dirty="0">
                <a:latin typeface="Times New Roman" panose="02020603050405020304" pitchFamily="18" charset="0"/>
                <a:ea typeface="Times New Roman" panose="02020603050405020304" pitchFamily="18" charset="0"/>
              </a:rPr>
              <a:t>2 – тапсырма: </a:t>
            </a:r>
            <a:endParaRPr lang="ru-RU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7200">
              <a:spcAft>
                <a:spcPts val="0"/>
              </a:spcAft>
            </a:pPr>
            <a:r>
              <a:rPr lang="kk-KZ" b="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  <a:t>Кесте ұяшықтарына ақпараттарды </a:t>
            </a:r>
            <a:r>
              <a:rPr lang="kk-KZ" b="0" u="sng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еңгізу</a:t>
            </a:r>
            <a:r>
              <a:rPr lang="kk-KZ" b="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ru-RU" b="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228600" indent="220980">
              <a:spcAft>
                <a:spcPts val="0"/>
              </a:spcAft>
            </a:pPr>
            <a:r>
              <a:rPr lang="kk-KZ" b="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Кұрастырылған</a:t>
            </a:r>
            <a:r>
              <a:rPr lang="kk-KZ" b="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кестеге берілген ақпараттарды енгізіп шығады.</a:t>
            </a:r>
            <a:endParaRPr lang="ru-RU" b="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2050" name="Рисунок 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1367" r="45032" b="15669"/>
          <a:stretch>
            <a:fillRect/>
          </a:stretch>
        </p:blipFill>
        <p:spPr bwMode="auto">
          <a:xfrm>
            <a:off x="2721547" y="2209800"/>
            <a:ext cx="5605906" cy="3581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21000" b="-2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90600" y="381000"/>
            <a:ext cx="104394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>
              <a:spcAft>
                <a:spcPts val="0"/>
              </a:spcAft>
            </a:pPr>
            <a:r>
              <a:rPr lang="kk-KZ" dirty="0">
                <a:latin typeface="Times New Roman" panose="02020603050405020304" pitchFamily="18" charset="0"/>
                <a:ea typeface="Times New Roman" panose="02020603050405020304" pitchFamily="18" charset="0"/>
              </a:rPr>
              <a:t>3 – тапсырма: </a:t>
            </a:r>
            <a:endParaRPr lang="ru-RU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228600" indent="220980">
              <a:spcAft>
                <a:spcPts val="0"/>
              </a:spcAft>
            </a:pPr>
            <a:r>
              <a:rPr lang="kk-KZ" b="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  <a:t>Енгізілген ақпараттарға формула </a:t>
            </a:r>
            <a:r>
              <a:rPr lang="kk-KZ" b="0" u="sng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еңгізе</a:t>
            </a:r>
            <a:r>
              <a:rPr lang="kk-KZ" b="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отырып есептеу.</a:t>
            </a:r>
            <a:endParaRPr lang="ru-RU" b="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228600" indent="220980">
              <a:spcAft>
                <a:spcPts val="0"/>
              </a:spcAft>
            </a:pPr>
            <a:r>
              <a:rPr lang="kk-KZ" b="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Кестеге енгізілген ақпараттарды формула көмегімен (=((B4+C4)/D4)-E4*F4) есептеп шығарады. </a:t>
            </a:r>
            <a:endParaRPr lang="ru-RU" b="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3074" name="Рисунок 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9373" r="44872" b="16240"/>
          <a:stretch>
            <a:fillRect/>
          </a:stretch>
        </p:blipFill>
        <p:spPr bwMode="auto">
          <a:xfrm>
            <a:off x="2743200" y="2133600"/>
            <a:ext cx="6400800" cy="426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352044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21000" b="-2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33400" y="1219200"/>
            <a:ext cx="11049000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>
              <a:spcAft>
                <a:spcPts val="0"/>
              </a:spcAft>
            </a:pPr>
            <a:r>
              <a:rPr lang="kk-KZ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V. Сабақты бекіту</a:t>
            </a:r>
            <a:endParaRPr lang="ru-RU" dirty="0">
              <a:solidFill>
                <a:srgbClr val="0070C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lvl="0"/>
            <a:r>
              <a:rPr lang="kk-KZ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Бағдарламаны </a:t>
            </a:r>
            <a:r>
              <a:rPr lang="kk-KZ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қалай іске қосамыз?</a:t>
            </a:r>
            <a:endParaRPr lang="ru-RU" b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kk-KZ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MS Excel бағдарламасы қандай бағдарлама?</a:t>
            </a:r>
            <a:endParaRPr lang="ru-RU" b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kk-KZ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Кесте кірістіру үшін қандай әрекеттерді орындаймыз? </a:t>
            </a:r>
            <a:endParaRPr lang="ru-RU" b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kk-KZ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Кестелердің ұяшықтарына ақпараттарды қалай енгіземіз? </a:t>
            </a:r>
            <a:endParaRPr lang="ru-RU" b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kk-KZ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MS Excel бағдарламасындағы авто сумма қандай қызмет атқарады?</a:t>
            </a:r>
            <a:endParaRPr lang="ru-RU" b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kk-KZ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MS Excel бағдарламасында есептерді қалай шығаруға болады?</a:t>
            </a:r>
            <a:endParaRPr lang="ru-RU" b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kk-KZ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MS Excel бағдарламасында формулаларды қалай қолданамыз?</a:t>
            </a:r>
            <a:endParaRPr lang="ru-RU" b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Оформление по умолчанию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Сектор">
  <a:themeElements>
    <a:clrScheme name="Сектор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Сектор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Сектор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1042</TotalTime>
  <Words>152</Words>
  <Application>Microsoft Office PowerPoint</Application>
  <PresentationFormat>Широкоэкранный</PresentationFormat>
  <Paragraphs>52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2</vt:i4>
      </vt:variant>
      <vt:variant>
        <vt:lpstr>Заголовки слайдов</vt:lpstr>
      </vt:variant>
      <vt:variant>
        <vt:i4>10</vt:i4>
      </vt:variant>
    </vt:vector>
  </HeadingPairs>
  <TitlesOfParts>
    <vt:vector size="18" baseType="lpstr">
      <vt:lpstr>Arial</vt:lpstr>
      <vt:lpstr>Calibri</vt:lpstr>
      <vt:lpstr>Calibri Light</vt:lpstr>
      <vt:lpstr>Century Gothic</vt:lpstr>
      <vt:lpstr>Times New Roman</vt:lpstr>
      <vt:lpstr>Wingdings 3</vt:lpstr>
      <vt:lpstr>Оформление по умолчанию</vt:lpstr>
      <vt:lpstr>Сектор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Данагул</cp:lastModifiedBy>
  <cp:revision>32</cp:revision>
  <cp:lastPrinted>1601-01-01T00:00:00Z</cp:lastPrinted>
  <dcterms:created xsi:type="dcterms:W3CDTF">1601-01-01T00:00:00Z</dcterms:created>
  <dcterms:modified xsi:type="dcterms:W3CDTF">2025-03-11T16:33:40Z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