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7"/>
  </p:notesMasterIdLst>
  <p:sldIdLst>
    <p:sldId id="270" r:id="rId2"/>
    <p:sldId id="271" r:id="rId3"/>
    <p:sldId id="259" r:id="rId4"/>
    <p:sldId id="273" r:id="rId5"/>
    <p:sldId id="257" r:id="rId6"/>
    <p:sldId id="272" r:id="rId7"/>
    <p:sldId id="275" r:id="rId8"/>
    <p:sldId id="274" r:id="rId9"/>
    <p:sldId id="276" r:id="rId10"/>
    <p:sldId id="278" r:id="rId11"/>
    <p:sldId id="279" r:id="rId12"/>
    <p:sldId id="280" r:id="rId13"/>
    <p:sldId id="258" r:id="rId14"/>
    <p:sldId id="277" r:id="rId15"/>
    <p:sldId id="269"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A9D862-2DB8-4E04-83DB-960E93C42E48}" type="datetimeFigureOut">
              <a:rPr lang="ru-RU" smtClean="0"/>
              <a:t>06.03.2016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FE949F-4B7B-4FB1-908A-DF19AA731040}"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06.03.2016</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06.03.2016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06.03.2016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06.03.2016</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06.03.2016</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06.03.2016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06.03.2016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06.03.2016</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06.03.2016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06.03.2016</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06.03.2016</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06.03.2016</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kk.wikipedia.org/wiki/%D0%97%D0%B0%D1%82_%D0%B0%D0%BB%D0%BC%D0%B0%D1%81%D1%83" TargetMode="Externa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hyperlink" Target="http://kk.wikipedia.org/wiki/%D0%A0%D0%B5%D0%B4%D1%83%D1%86%D0%B5%D0%BD%D1%82%D1%82%D0%B5%D1%80" TargetMode="External"/><Relationship Id="rId5" Type="http://schemas.openxmlformats.org/officeDocument/2006/relationships/hyperlink" Target="http://kk.wikipedia.org/wiki/%D0%9A%D0%BE%D0%BD%D1%81%D1%83%D0%BC%D0%B5%D0%BD%D1%82%D1%82%D0%B5%D1%80" TargetMode="External"/><Relationship Id="rId4" Type="http://schemas.openxmlformats.org/officeDocument/2006/relationships/hyperlink" Target="http://kk.wikipedia.org/wiki/%D0%9F%D1%80%D0%BE%D0%B4%D1%83%D1%86%D0%B5%D0%BD%D1%82%D1%82%D0%B5%D1%80"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rot="19962417">
            <a:off x="-206800" y="1595387"/>
            <a:ext cx="10430052" cy="2400657"/>
          </a:xfrm>
          <a:prstGeom prst="rect">
            <a:avLst/>
          </a:prstGeom>
          <a:noFill/>
        </p:spPr>
        <p:txBody>
          <a:bodyPr wrap="square" rtlCol="0">
            <a:spAutoFit/>
          </a:bodyPr>
          <a:lstStyle/>
          <a:p>
            <a:r>
              <a:rPr lang="kk-KZ" sz="15000" b="1" i="1" dirty="0" smtClean="0">
                <a:solidFill>
                  <a:srgbClr val="7030A0"/>
                </a:solidFill>
              </a:rPr>
              <a:t>Экожүйе</a:t>
            </a:r>
            <a:endParaRPr lang="ru-RU" sz="15000" b="1" i="1" dirty="0">
              <a:solidFill>
                <a:srgbClr val="7030A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http://konspekta.net/studopediaorg/baza1/21643897702.files/image122.jpg"/>
          <p:cNvPicPr>
            <a:picLocks noChangeAspect="1" noChangeArrowheads="1"/>
          </p:cNvPicPr>
          <p:nvPr/>
        </p:nvPicPr>
        <p:blipFill>
          <a:blip r:embed="rId2" cstate="print"/>
          <a:srcRect/>
          <a:stretch>
            <a:fillRect/>
          </a:stretch>
        </p:blipFill>
        <p:spPr bwMode="auto">
          <a:xfrm>
            <a:off x="214282" y="571480"/>
            <a:ext cx="8501090" cy="5214974"/>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2"/>
          <p:cNvSpPr>
            <a:spLocks noGrp="1"/>
          </p:cNvSpPr>
          <p:nvPr>
            <p:ph type="title"/>
          </p:nvPr>
        </p:nvSpPr>
        <p:spPr>
          <a:xfrm>
            <a:off x="467544" y="0"/>
            <a:ext cx="8329642" cy="1484784"/>
          </a:xfrm>
          <a:prstGeom prst="roundRect">
            <a:avLst/>
          </a:prstGeom>
          <a:blipFill>
            <a:blip r:embed="rId2" cstate="print"/>
            <a:tile tx="0" ty="0" sx="100000" sy="100000" flip="none" algn="tl"/>
          </a:blipFill>
        </p:spPr>
        <p:txBody>
          <a:bodyPr>
            <a:noAutofit/>
          </a:bodyPr>
          <a:lstStyle/>
          <a:p>
            <a:pPr algn="ctr"/>
            <a:r>
              <a:rPr lang="kk-KZ" sz="2800" b="1" i="1" dirty="0" smtClean="0">
                <a:solidFill>
                  <a:srgbClr val="C00000"/>
                </a:solidFill>
                <a:latin typeface="Times New Roman" pitchFamily="18" charset="0"/>
                <a:cs typeface="Times New Roman" pitchFamily="18" charset="0"/>
              </a:rPr>
              <a:t>Энергия қуатының көзiне байланысты экологиялық</a:t>
            </a:r>
            <a:r>
              <a:rPr lang="kk-KZ" sz="2800" i="1" dirty="0" smtClean="0">
                <a:solidFill>
                  <a:srgbClr val="C00000"/>
                </a:solidFill>
                <a:latin typeface="Times New Roman" pitchFamily="18" charset="0"/>
                <a:cs typeface="Times New Roman" pitchFamily="18" charset="0"/>
              </a:rPr>
              <a:t> </a:t>
            </a:r>
            <a:r>
              <a:rPr lang="kk-KZ" sz="2800" b="1" i="1" dirty="0" smtClean="0">
                <a:solidFill>
                  <a:srgbClr val="C00000"/>
                </a:solidFill>
                <a:latin typeface="Times New Roman" pitchFamily="18" charset="0"/>
                <a:cs typeface="Times New Roman" pitchFamily="18" charset="0"/>
              </a:rPr>
              <a:t>жүйелер төмендегiдей түрлерге бөлiнедi: </a:t>
            </a:r>
            <a:endParaRPr lang="ru-RU" sz="2800" b="1" i="1" dirty="0">
              <a:latin typeface="Times New Roman" pitchFamily="18" charset="0"/>
              <a:cs typeface="Times New Roman" pitchFamily="18" charset="0"/>
            </a:endParaRPr>
          </a:p>
        </p:txBody>
      </p:sp>
      <p:sp>
        <p:nvSpPr>
          <p:cNvPr id="6" name="Прямоугольник 5"/>
          <p:cNvSpPr/>
          <p:nvPr/>
        </p:nvSpPr>
        <p:spPr>
          <a:xfrm>
            <a:off x="642910" y="2000240"/>
            <a:ext cx="8001056" cy="4308872"/>
          </a:xfrm>
          <a:prstGeom prst="rect">
            <a:avLst/>
          </a:prstGeom>
        </p:spPr>
        <p:txBody>
          <a:bodyPr wrap="square">
            <a:spAutoFit/>
          </a:bodyPr>
          <a:lstStyle/>
          <a:p>
            <a:r>
              <a:rPr lang="kk-KZ" sz="3200" dirty="0" smtClean="0"/>
              <a:t>1. Энергияны күн сәулесiнен алып, табиғаттың басқа көздерiнен, адамдардан алмайтын жүйелер.</a:t>
            </a:r>
            <a:endParaRPr lang="ru-RU" sz="3200" dirty="0" smtClean="0"/>
          </a:p>
          <a:p>
            <a:r>
              <a:rPr lang="kk-KZ" sz="3200" dirty="0" smtClean="0"/>
              <a:t>2. Энергияны күн сәулесiнен және табиғат көзiнен алатындар.</a:t>
            </a:r>
            <a:endParaRPr lang="ru-RU" sz="3200" dirty="0" smtClean="0"/>
          </a:p>
          <a:p>
            <a:r>
              <a:rPr lang="kk-KZ" sz="3200" dirty="0" smtClean="0"/>
              <a:t>3. Энергия күн сәулесiнен және адамдардан алатын топтар.</a:t>
            </a:r>
            <a:endParaRPr lang="ru-RU" sz="3200" dirty="0" smtClean="0"/>
          </a:p>
          <a:p>
            <a:r>
              <a:rPr lang="kk-KZ" sz="3200" dirty="0" smtClean="0"/>
              <a:t>4. Энергияны отыннан алатындар.</a:t>
            </a:r>
            <a:endParaRPr lang="ru-RU" sz="3200"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571744"/>
            <a:ext cx="5543560" cy="3902208"/>
          </a:xfrm>
        </p:spPr>
        <p:txBody>
          <a:bodyPr/>
          <a:lstStyle/>
          <a:p>
            <a:endParaRPr lang="kk-KZ" dirty="0" smtClean="0"/>
          </a:p>
          <a:p>
            <a:endParaRPr lang="ru-RU" dirty="0"/>
          </a:p>
        </p:txBody>
      </p:sp>
      <p:sp>
        <p:nvSpPr>
          <p:cNvPr id="4" name="Заголовок 10"/>
          <p:cNvSpPr>
            <a:spLocks noGrp="1"/>
          </p:cNvSpPr>
          <p:nvPr>
            <p:ph type="title"/>
          </p:nvPr>
        </p:nvSpPr>
        <p:spPr>
          <a:xfrm>
            <a:off x="428596" y="285728"/>
            <a:ext cx="8286808" cy="1357322"/>
          </a:xfrm>
          <a:blipFill>
            <a:blip r:embed="rId2" cstate="print"/>
            <a:tile tx="0" ty="0" sx="100000" sy="100000" flip="none" algn="tl"/>
          </a:blipFill>
        </p:spPr>
        <p:txBody>
          <a:bodyPr>
            <a:normAutofit fontScale="90000"/>
          </a:bodyPr>
          <a:lstStyle/>
          <a:p>
            <a:pPr algn="ctr"/>
            <a:r>
              <a:rPr lang="kk-KZ" sz="3100" b="1" i="1" dirty="0" smtClean="0">
                <a:solidFill>
                  <a:srgbClr val="C00000"/>
                </a:solidFill>
                <a:latin typeface="Times New Roman" pitchFamily="18" charset="0"/>
                <a:cs typeface="Times New Roman" pitchFamily="18" charset="0"/>
              </a:rPr>
              <a:t>Құрылымына байланысты экологиялық жүйелердің бiрнеше түрі бар:</a:t>
            </a:r>
            <a:r>
              <a:rPr lang="ru-RU" dirty="0" smtClean="0"/>
              <a:t/>
            </a:r>
            <a:br>
              <a:rPr lang="ru-RU" dirty="0" smtClean="0"/>
            </a:br>
            <a:endParaRPr lang="ru-RU" dirty="0"/>
          </a:p>
        </p:txBody>
      </p:sp>
      <p:sp>
        <p:nvSpPr>
          <p:cNvPr id="5" name="Скругленный прямоугольник 4"/>
          <p:cNvSpPr/>
          <p:nvPr/>
        </p:nvSpPr>
        <p:spPr>
          <a:xfrm>
            <a:off x="500034" y="2000240"/>
            <a:ext cx="2000264" cy="1500198"/>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Times New Roman" pitchFamily="18" charset="0"/>
                <a:cs typeface="Times New Roman" pitchFamily="18" charset="0"/>
              </a:rPr>
              <a:t>Құрлықтық экологиялық жүйелер</a:t>
            </a:r>
            <a:endParaRPr lang="ru-RU" sz="2000" dirty="0">
              <a:solidFill>
                <a:schemeClr val="tx1"/>
              </a:solidFill>
              <a:latin typeface="Times New Roman" pitchFamily="18" charset="0"/>
              <a:cs typeface="Times New Roman" pitchFamily="18" charset="0"/>
            </a:endParaRPr>
          </a:p>
        </p:txBody>
      </p:sp>
      <p:sp>
        <p:nvSpPr>
          <p:cNvPr id="6" name="Скругленный прямоугольник 5"/>
          <p:cNvSpPr/>
          <p:nvPr/>
        </p:nvSpPr>
        <p:spPr>
          <a:xfrm>
            <a:off x="3500430" y="2000240"/>
            <a:ext cx="2000264" cy="142876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rPr>
              <a:t>Тұшы сулар экологиялық жүйелері.</a:t>
            </a:r>
            <a:endParaRPr lang="ru-RU" dirty="0">
              <a:solidFill>
                <a:schemeClr val="tx1"/>
              </a:solidFill>
            </a:endParaRPr>
          </a:p>
        </p:txBody>
      </p:sp>
      <p:sp>
        <p:nvSpPr>
          <p:cNvPr id="7" name="Скругленный прямоугольник 6"/>
          <p:cNvSpPr/>
          <p:nvPr/>
        </p:nvSpPr>
        <p:spPr>
          <a:xfrm>
            <a:off x="6357950" y="2000240"/>
            <a:ext cx="2143140" cy="142876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rPr>
              <a:t>Теңiз сулары экологиялық жүйелерi.</a:t>
            </a:r>
            <a:endParaRPr lang="ru-RU" dirty="0">
              <a:solidFill>
                <a:schemeClr val="tx1"/>
              </a:solidFill>
            </a:endParaRPr>
          </a:p>
        </p:txBody>
      </p:sp>
      <p:sp>
        <p:nvSpPr>
          <p:cNvPr id="8" name="Скругленный прямоугольник 7"/>
          <p:cNvSpPr/>
          <p:nvPr/>
        </p:nvSpPr>
        <p:spPr>
          <a:xfrm>
            <a:off x="428596" y="4500570"/>
            <a:ext cx="2071702" cy="1500198"/>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dirty="0" smtClean="0">
                <a:solidFill>
                  <a:schemeClr val="tx1"/>
                </a:solidFill>
                <a:latin typeface="Times New Roman" pitchFamily="18" charset="0"/>
                <a:cs typeface="Times New Roman" pitchFamily="18" charset="0"/>
              </a:rPr>
              <a:t>Тундра,тайга,</a:t>
            </a:r>
          </a:p>
          <a:p>
            <a:pPr algn="ctr"/>
            <a:r>
              <a:rPr lang="kk-KZ" sz="2000" dirty="0" smtClean="0">
                <a:solidFill>
                  <a:schemeClr val="tx1"/>
                </a:solidFill>
                <a:latin typeface="Times New Roman" pitchFamily="18" charset="0"/>
                <a:cs typeface="Times New Roman" pitchFamily="18" charset="0"/>
              </a:rPr>
              <a:t>орманды дала,дала,шө-лейт,шөл,тро-пиктер,тау.</a:t>
            </a:r>
            <a:endParaRPr lang="ru-RU" sz="2000" dirty="0">
              <a:solidFill>
                <a:schemeClr val="tx1"/>
              </a:solidFill>
              <a:latin typeface="Times New Roman" pitchFamily="18" charset="0"/>
              <a:cs typeface="Times New Roman" pitchFamily="18" charset="0"/>
            </a:endParaRPr>
          </a:p>
        </p:txBody>
      </p:sp>
      <p:sp>
        <p:nvSpPr>
          <p:cNvPr id="9" name="Скругленный прямоугольник 8"/>
          <p:cNvSpPr/>
          <p:nvPr/>
        </p:nvSpPr>
        <p:spPr>
          <a:xfrm>
            <a:off x="6357950" y="4500570"/>
            <a:ext cx="2143140" cy="1500198"/>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rPr>
              <a:t>Теңіздер мен ашық мұхиттар</a:t>
            </a:r>
            <a:endParaRPr lang="ru-RU" dirty="0" smtClean="0">
              <a:solidFill>
                <a:schemeClr val="tx1"/>
              </a:solidFill>
            </a:endParaRPr>
          </a:p>
        </p:txBody>
      </p:sp>
      <p:cxnSp>
        <p:nvCxnSpPr>
          <p:cNvPr id="10" name="Прямая со стрелкой 9"/>
          <p:cNvCxnSpPr>
            <a:endCxn id="6" idx="1"/>
          </p:cNvCxnSpPr>
          <p:nvPr/>
        </p:nvCxnSpPr>
        <p:spPr>
          <a:xfrm>
            <a:off x="2571736" y="2714620"/>
            <a:ext cx="92869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1" name="Прямая со стрелкой 10"/>
          <p:cNvCxnSpPr>
            <a:stCxn id="6" idx="3"/>
            <a:endCxn id="7" idx="1"/>
          </p:cNvCxnSpPr>
          <p:nvPr/>
        </p:nvCxnSpPr>
        <p:spPr>
          <a:xfrm>
            <a:off x="5500694" y="2714620"/>
            <a:ext cx="857256"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2" name="Прямая со стрелкой 11"/>
          <p:cNvCxnSpPr/>
          <p:nvPr/>
        </p:nvCxnSpPr>
        <p:spPr>
          <a:xfrm rot="5400000">
            <a:off x="857224" y="4000504"/>
            <a:ext cx="1000926"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3" name="Прямая со стрелкой 12"/>
          <p:cNvCxnSpPr/>
          <p:nvPr/>
        </p:nvCxnSpPr>
        <p:spPr>
          <a:xfrm rot="5400000">
            <a:off x="7073124" y="3999710"/>
            <a:ext cx="114300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4" name="Скругленный прямоугольник 13"/>
          <p:cNvSpPr/>
          <p:nvPr/>
        </p:nvSpPr>
        <p:spPr>
          <a:xfrm>
            <a:off x="3500430" y="4429132"/>
            <a:ext cx="2143140" cy="1571636"/>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smtClean="0">
                <a:solidFill>
                  <a:schemeClr val="tx1"/>
                </a:solidFill>
              </a:rPr>
              <a:t>Ағынсыз су:көл,тоған; ағынды су:өзен,бұлақ,</a:t>
            </a:r>
          </a:p>
          <a:p>
            <a:pPr algn="ctr"/>
            <a:r>
              <a:rPr lang="kk-KZ" dirty="0" smtClean="0">
                <a:solidFill>
                  <a:schemeClr val="tx1"/>
                </a:solidFill>
              </a:rPr>
              <a:t>жылға.</a:t>
            </a:r>
            <a:endParaRPr lang="ru-RU" dirty="0">
              <a:solidFill>
                <a:schemeClr val="tx1"/>
              </a:solidFill>
            </a:endParaRPr>
          </a:p>
        </p:txBody>
      </p:sp>
      <p:cxnSp>
        <p:nvCxnSpPr>
          <p:cNvPr id="15" name="Прямая со стрелкой 14"/>
          <p:cNvCxnSpPr>
            <a:endCxn id="14" idx="0"/>
          </p:cNvCxnSpPr>
          <p:nvPr/>
        </p:nvCxnSpPr>
        <p:spPr>
          <a:xfrm rot="16200000" flipH="1">
            <a:off x="4107652" y="3964784"/>
            <a:ext cx="928694" cy="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sz="quarter" idx="1"/>
          </p:nvPr>
        </p:nvSpPr>
        <p:spPr/>
        <p:txBody>
          <a:bodyPr/>
          <a:lstStyle/>
          <a:p>
            <a:endParaRPr lang="ru-RU" dirty="0"/>
          </a:p>
        </p:txBody>
      </p:sp>
      <p:pic>
        <p:nvPicPr>
          <p:cNvPr id="12290" name="Picture 2" descr="http://konspekta.net/lektsiinetimg/baza1/1554661975620.files/image005.gif"/>
          <p:cNvPicPr>
            <a:picLocks noChangeAspect="1" noChangeArrowheads="1"/>
          </p:cNvPicPr>
          <p:nvPr/>
        </p:nvPicPr>
        <p:blipFill>
          <a:blip r:embed="rId2" cstate="print"/>
          <a:srcRect/>
          <a:stretch>
            <a:fillRect/>
          </a:stretch>
        </p:blipFill>
        <p:spPr bwMode="auto">
          <a:xfrm>
            <a:off x="0" y="0"/>
            <a:ext cx="8878480" cy="68580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28596" y="1142984"/>
            <a:ext cx="8143932" cy="5139869"/>
          </a:xfrm>
          <a:prstGeom prst="rect">
            <a:avLst/>
          </a:prstGeom>
        </p:spPr>
        <p:txBody>
          <a:bodyPr wrap="square">
            <a:spAutoFit/>
          </a:bodyPr>
          <a:lstStyle/>
          <a:p>
            <a:pPr>
              <a:buNone/>
            </a:pPr>
            <a:r>
              <a:rPr lang="ru-RU" sz="3200" b="1" i="1" u="sng" dirty="0" smtClean="0">
                <a:latin typeface="Times New Roman" pitchFamily="18" charset="0"/>
                <a:cs typeface="Times New Roman" pitchFamily="18" charset="0"/>
              </a:rPr>
              <a:t>        </a:t>
            </a:r>
            <a:r>
              <a:rPr lang="ru-RU" sz="4000" b="1" i="1" u="sng" dirty="0" err="1" smtClean="0">
                <a:latin typeface="Times New Roman" pitchFamily="18" charset="0"/>
                <a:cs typeface="Times New Roman" pitchFamily="18" charset="0"/>
              </a:rPr>
              <a:t>Экожүйенің деңгейлері:</a:t>
            </a:r>
            <a:r>
              <a:rPr lang="en-US" sz="4000" b="1" i="1" u="sng" dirty="0" smtClean="0">
                <a:latin typeface="Times New Roman" pitchFamily="18" charset="0"/>
                <a:cs typeface="Times New Roman" pitchFamily="18" charset="0"/>
              </a:rPr>
              <a:t>______</a:t>
            </a:r>
            <a:endParaRPr lang="ru-RU" sz="4000" b="1" i="1" u="sng" dirty="0" smtClean="0">
              <a:latin typeface="Times New Roman" pitchFamily="18" charset="0"/>
              <a:cs typeface="Times New Roman" pitchFamily="18" charset="0"/>
            </a:endParaRPr>
          </a:p>
          <a:p>
            <a:pPr lvl="0"/>
            <a:endParaRPr lang="en-US" sz="3200" dirty="0" smtClean="0">
              <a:latin typeface="Times New Roman" pitchFamily="18" charset="0"/>
              <a:cs typeface="Times New Roman" pitchFamily="18" charset="0"/>
            </a:endParaRPr>
          </a:p>
          <a:p>
            <a:pPr lvl="0" algn="just"/>
            <a:r>
              <a:rPr lang="en-US"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Микроэкожүйе- кішкене</a:t>
            </a:r>
            <a:r>
              <a:rPr lang="ru-RU" sz="3200" dirty="0" smtClean="0">
                <a:latin typeface="Times New Roman" pitchFamily="18" charset="0"/>
                <a:cs typeface="Times New Roman" pitchFamily="18" charset="0"/>
              </a:rPr>
              <a:t> су </a:t>
            </a:r>
            <a:r>
              <a:rPr lang="ru-RU" sz="3200" dirty="0" err="1" smtClean="0">
                <a:latin typeface="Times New Roman" pitchFamily="18" charset="0"/>
                <a:cs typeface="Times New Roman" pitchFamily="18" charset="0"/>
              </a:rPr>
              <a:t>қоймасы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жануарлар</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өлексесі олардың тіршілік</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ететін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әртүрлі ағзала-рымен бірге</a:t>
            </a:r>
            <a:r>
              <a:rPr lang="ru-RU" sz="3200" dirty="0" smtClean="0">
                <a:latin typeface="Times New Roman" pitchFamily="18" charset="0"/>
                <a:cs typeface="Times New Roman" pitchFamily="18" charset="0"/>
              </a:rPr>
              <a:t>, аквариум, </a:t>
            </a:r>
            <a:r>
              <a:rPr lang="ru-RU" sz="3200" dirty="0" err="1" smtClean="0">
                <a:latin typeface="Times New Roman" pitchFamily="18" charset="0"/>
                <a:cs typeface="Times New Roman" pitchFamily="18" charset="0"/>
              </a:rPr>
              <a:t>жайылым</a:t>
            </a:r>
            <a:r>
              <a:rPr lang="ru-RU" sz="3200" dirty="0" smtClean="0">
                <a:latin typeface="Times New Roman" pitchFamily="18" charset="0"/>
                <a:cs typeface="Times New Roman" pitchFamily="18" charset="0"/>
              </a:rPr>
              <a:t> , су </a:t>
            </a:r>
            <a:r>
              <a:rPr lang="ru-RU" sz="3200" dirty="0" err="1" smtClean="0">
                <a:latin typeface="Times New Roman" pitchFamily="18" charset="0"/>
                <a:cs typeface="Times New Roman" pitchFamily="18" charset="0"/>
              </a:rPr>
              <a:t>тамшысы</a:t>
            </a:r>
            <a:endParaRPr lang="ru-RU" sz="3200" dirty="0" smtClean="0">
              <a:latin typeface="Times New Roman" pitchFamily="18" charset="0"/>
              <a:cs typeface="Times New Roman" pitchFamily="18" charset="0"/>
            </a:endParaRPr>
          </a:p>
          <a:p>
            <a:pPr lvl="0" algn="just"/>
            <a:r>
              <a:rPr lang="en-US"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Мезоэкожүйе </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орман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өзен, тоған, </a:t>
            </a:r>
            <a:r>
              <a:rPr lang="ru-RU" sz="3200" dirty="0" smtClean="0">
                <a:latin typeface="Times New Roman" pitchFamily="18" charset="0"/>
                <a:cs typeface="Times New Roman" pitchFamily="18" charset="0"/>
              </a:rPr>
              <a:t>т.б.</a:t>
            </a:r>
          </a:p>
          <a:p>
            <a:pPr lvl="0" algn="just"/>
            <a:r>
              <a:rPr lang="en-US"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Макроэкожүйе- мұхит, </a:t>
            </a:r>
            <a:r>
              <a:rPr lang="ru-RU" sz="3200" dirty="0" smtClean="0">
                <a:latin typeface="Times New Roman" pitchFamily="18" charset="0"/>
                <a:cs typeface="Times New Roman" pitchFamily="18" charset="0"/>
              </a:rPr>
              <a:t>континент, </a:t>
            </a:r>
            <a:r>
              <a:rPr lang="ru-RU" sz="3200" dirty="0" err="1" smtClean="0">
                <a:latin typeface="Times New Roman" pitchFamily="18" charset="0"/>
                <a:cs typeface="Times New Roman" pitchFamily="18" charset="0"/>
              </a:rPr>
              <a:t>табиғи </a:t>
            </a:r>
            <a:r>
              <a:rPr lang="ru-RU" sz="3200" dirty="0" smtClean="0">
                <a:latin typeface="Times New Roman" pitchFamily="18" charset="0"/>
                <a:cs typeface="Times New Roman" pitchFamily="18" charset="0"/>
              </a:rPr>
              <a:t>зона, т.б.</a:t>
            </a:r>
          </a:p>
          <a:p>
            <a:pPr lvl="0" algn="just"/>
            <a:r>
              <a:rPr lang="en-US"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Глобальдық экожүйе </a:t>
            </a:r>
            <a:r>
              <a:rPr lang="ru-RU" sz="3200" dirty="0" smtClean="0">
                <a:latin typeface="Times New Roman" pitchFamily="18" charset="0"/>
                <a:cs typeface="Times New Roman" pitchFamily="18" charset="0"/>
              </a:rPr>
              <a:t>– биосфера.</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rot="20478852">
            <a:off x="-43128" y="2149352"/>
            <a:ext cx="8964488" cy="2585323"/>
          </a:xfrm>
          <a:prstGeom prst="rect">
            <a:avLst/>
          </a:prstGeom>
          <a:noFill/>
        </p:spPr>
        <p:txBody>
          <a:bodyPr wrap="square" lIns="91440" tIns="45720" rIns="91440" bIns="45720">
            <a:spAutoFit/>
          </a:bodyPr>
          <a:lstStyle/>
          <a:p>
            <a:pPr algn="ctr"/>
            <a:r>
              <a:rPr lang="kk-KZ"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НАЗАР АУДАРЫП ТЫҢДАҒАНДАРЫҢЫЗҒА РАХМЕТ!</a:t>
            </a:r>
            <a:endParaRPr lang="ru-RU"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4286248" y="714356"/>
            <a:ext cx="4572032" cy="5016758"/>
          </a:xfrm>
          <a:prstGeom prst="rect">
            <a:avLst/>
          </a:prstGeom>
        </p:spPr>
        <p:txBody>
          <a:bodyPr wrap="square">
            <a:spAutoFit/>
          </a:bodyPr>
          <a:lstStyle/>
          <a:p>
            <a:pPr algn="just"/>
            <a:r>
              <a:rPr lang="kk-KZ" sz="3200" b="1" i="1" u="sng" dirty="0" smtClean="0">
                <a:latin typeface="Times New Roman" pitchFamily="18" charset="0"/>
                <a:cs typeface="Times New Roman" pitchFamily="18" charset="0"/>
              </a:rPr>
              <a:t>Экожүйе</a:t>
            </a:r>
            <a:r>
              <a:rPr lang="kk-KZ" sz="3200" dirty="0" smtClean="0">
                <a:latin typeface="Times New Roman" pitchFamily="18" charset="0"/>
                <a:cs typeface="Times New Roman" pitchFamily="18" charset="0"/>
              </a:rPr>
              <a:t> дегеніміз- тірі ағзалар өмір сүретін табиғаттың өлі бөліктерімен қарым-қатынас жасайтын жанды және жансыз бөліктер арасындағы заттар айналымы.Бұл терминді 1935 жылы А.Тенсли ұсынды.</a:t>
            </a:r>
          </a:p>
        </p:txBody>
      </p:sp>
      <p:pic>
        <p:nvPicPr>
          <p:cNvPr id="40963" name="Picture 3" descr="http://otvet.imgsmail.ru/download/50954fe467cdee919d8950cf737d9f4d_i-1989.jpg"/>
          <p:cNvPicPr>
            <a:picLocks noChangeAspect="1" noChangeArrowheads="1"/>
          </p:cNvPicPr>
          <p:nvPr/>
        </p:nvPicPr>
        <p:blipFill>
          <a:blip r:embed="rId2" cstate="print"/>
          <a:srcRect/>
          <a:stretch>
            <a:fillRect/>
          </a:stretch>
        </p:blipFill>
        <p:spPr bwMode="auto">
          <a:xfrm>
            <a:off x="428596" y="785794"/>
            <a:ext cx="3571900" cy="492922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1"/>
          <p:cNvSpPr>
            <a:spLocks noGrp="1"/>
          </p:cNvSpPr>
          <p:nvPr>
            <p:ph idx="4294967295"/>
          </p:nvPr>
        </p:nvSpPr>
        <p:spPr>
          <a:xfrm>
            <a:off x="642910" y="357166"/>
            <a:ext cx="7586690" cy="5143536"/>
          </a:xfrm>
          <a:prstGeom prst="roundRect">
            <a:avLst/>
          </a:prstGeom>
          <a:blipFill>
            <a:blip r:embed="rId2" cstate="print"/>
            <a:tile tx="0" ty="0" sx="100000" sy="100000" flip="none" algn="tl"/>
          </a:blipFill>
        </p:spPr>
        <p:txBody>
          <a:bodyPr/>
          <a:lstStyle/>
          <a:p>
            <a:r>
              <a:rPr lang="ru-RU" sz="2800" dirty="0" err="1" smtClean="0">
                <a:latin typeface="Times New Roman" pitchFamily="18" charset="0"/>
                <a:cs typeface="Times New Roman" pitchFamily="18" charset="0"/>
              </a:rPr>
              <a:t>Табиғаттағы </a:t>
            </a:r>
            <a:r>
              <a:rPr lang="ru-RU" sz="2800" dirty="0" err="1" smtClean="0">
                <a:latin typeface="Times New Roman" pitchFamily="18" charset="0"/>
                <a:cs typeface="Times New Roman" pitchFamily="18" charset="0"/>
                <a:hlinkClick r:id="rId3" tooltip="Зат алмасу"/>
              </a:rPr>
              <a:t>зат</a:t>
            </a:r>
            <a:r>
              <a:rPr lang="ru-RU" sz="2800" dirty="0" smtClean="0">
                <a:latin typeface="Times New Roman" pitchFamily="18" charset="0"/>
                <a:cs typeface="Times New Roman" pitchFamily="18" charset="0"/>
                <a:hlinkClick r:id="rId3" tooltip="Зат алмасу"/>
              </a:rPr>
              <a:t> </a:t>
            </a:r>
            <a:r>
              <a:rPr lang="ru-RU" sz="2800" dirty="0" err="1" smtClean="0">
                <a:latin typeface="Times New Roman" pitchFamily="18" charset="0"/>
                <a:cs typeface="Times New Roman" pitchFamily="18" charset="0"/>
                <a:hlinkClick r:id="rId3" tooltip="Зат алмасу"/>
              </a:rPr>
              <a:t>алмасу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процесіне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байланысты</a:t>
            </a:r>
            <a:r>
              <a:rPr lang="ru-RU" sz="2800" dirty="0" smtClean="0">
                <a:latin typeface="Times New Roman" pitchFamily="18" charset="0"/>
                <a:cs typeface="Times New Roman" pitchFamily="18" charset="0"/>
              </a:rPr>
              <a:t>   </a:t>
            </a:r>
            <a:r>
              <a:rPr lang="ru-RU" sz="2800" b="1" i="1" dirty="0" err="1" smtClean="0">
                <a:latin typeface="Times New Roman" pitchFamily="18" charset="0"/>
                <a:cs typeface="Times New Roman" pitchFamily="18" charset="0"/>
              </a:rPr>
              <a:t>биоценоздағы</a:t>
            </a:r>
            <a:r>
              <a:rPr lang="ru-RU" sz="2800" dirty="0" err="1" smtClean="0">
                <a:latin typeface="Times New Roman" pitchFamily="18" charset="0"/>
                <a:cs typeface="Times New Roman" pitchFamily="18" charset="0"/>
              </a:rPr>
              <a:t> организмдерді</a:t>
            </a:r>
            <a:r>
              <a:rPr lang="ru-RU" sz="2800" dirty="0" smtClean="0">
                <a:latin typeface="Times New Roman" pitchFamily="18" charset="0"/>
                <a:cs typeface="Times New Roman" pitchFamily="18" charset="0"/>
              </a:rPr>
              <a:t> 3 </a:t>
            </a:r>
            <a:r>
              <a:rPr lang="ru-RU" sz="2800" dirty="0" err="1" smtClean="0">
                <a:latin typeface="Times New Roman" pitchFamily="18" charset="0"/>
                <a:cs typeface="Times New Roman" pitchFamily="18" charset="0"/>
              </a:rPr>
              <a:t>топқа бөледі</a:t>
            </a:r>
            <a:r>
              <a:rPr lang="ru-RU" sz="2800" dirty="0" smtClean="0">
                <a:latin typeface="Times New Roman" pitchFamily="18" charset="0"/>
                <a:cs typeface="Times New Roman" pitchFamily="18" charset="0"/>
              </a:rPr>
              <a:t>:</a:t>
            </a:r>
          </a:p>
          <a:p>
            <a:endParaRPr lang="ru-RU" sz="2800" dirty="0" smtClean="0">
              <a:latin typeface="Times New Roman" pitchFamily="18" charset="0"/>
              <a:cs typeface="Times New Roman" pitchFamily="18" charset="0"/>
            </a:endParaRPr>
          </a:p>
          <a:p>
            <a:r>
              <a:rPr lang="ru-RU" sz="2800" dirty="0" err="1" smtClean="0">
                <a:latin typeface="Times New Roman" pitchFamily="18" charset="0"/>
                <a:cs typeface="Times New Roman" pitchFamily="18" charset="0"/>
                <a:hlinkClick r:id="rId4" tooltip="Продуценттер"/>
              </a:rPr>
              <a:t>продуценттер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(өндірушілер</a:t>
            </a:r>
            <a:r>
              <a:rPr lang="ru-RU" sz="2800" dirty="0" smtClean="0">
                <a:latin typeface="Times New Roman" pitchFamily="18" charset="0"/>
                <a:cs typeface="Times New Roman" pitchFamily="18" charset="0"/>
              </a:rPr>
              <a:t>);</a:t>
            </a:r>
          </a:p>
          <a:p>
            <a:endParaRPr lang="ru-RU" sz="2800" dirty="0" smtClean="0">
              <a:latin typeface="Times New Roman" pitchFamily="18" charset="0"/>
              <a:cs typeface="Times New Roman" pitchFamily="18" charset="0"/>
              <a:hlinkClick r:id="rId5" tooltip="Консументтер"/>
            </a:endParaRPr>
          </a:p>
          <a:p>
            <a:r>
              <a:rPr lang="ru-RU" sz="2800" dirty="0" err="1" smtClean="0">
                <a:latin typeface="Times New Roman" pitchFamily="18" charset="0"/>
                <a:cs typeface="Times New Roman" pitchFamily="18" charset="0"/>
                <a:hlinkClick r:id="rId5" tooltip="Консументтер"/>
              </a:rPr>
              <a:t>консументтер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(тұтынушылар</a:t>
            </a:r>
            <a:r>
              <a:rPr lang="ru-RU" sz="2800" dirty="0" smtClean="0">
                <a:latin typeface="Times New Roman" pitchFamily="18" charset="0"/>
                <a:cs typeface="Times New Roman" pitchFamily="18" charset="0"/>
              </a:rPr>
              <a:t>);</a:t>
            </a:r>
          </a:p>
          <a:p>
            <a:endParaRPr lang="ru-RU" sz="2800" dirty="0" smtClean="0">
              <a:latin typeface="Times New Roman" pitchFamily="18" charset="0"/>
              <a:cs typeface="Times New Roman" pitchFamily="18" charset="0"/>
              <a:hlinkClick r:id="rId6" tooltip="Редуценттер"/>
            </a:endParaRPr>
          </a:p>
          <a:p>
            <a:r>
              <a:rPr lang="ru-RU" sz="2800" dirty="0" err="1" smtClean="0">
                <a:latin typeface="Times New Roman" pitchFamily="18" charset="0"/>
                <a:cs typeface="Times New Roman" pitchFamily="18" charset="0"/>
                <a:hlinkClick r:id="rId6" tooltip="Редуценттер"/>
              </a:rPr>
              <a:t>редуценттер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ыдыратушылар</a:t>
            </a:r>
            <a:r>
              <a:rPr lang="ru-RU" sz="2800" dirty="0" smtClean="0">
                <a:latin typeface="Times New Roman" pitchFamily="18" charset="0"/>
                <a:cs typeface="Times New Roman" pitchFamily="18" charset="0"/>
              </a:rPr>
              <a:t>).</a:t>
            </a:r>
          </a:p>
          <a:p>
            <a:pPr>
              <a:buNone/>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sz="quarter" idx="1"/>
          </p:nvPr>
        </p:nvSpPr>
        <p:spPr/>
        <p:txBody>
          <a:bodyPr/>
          <a:lstStyle/>
          <a:p>
            <a:endParaRPr lang="ru-RU" dirty="0"/>
          </a:p>
        </p:txBody>
      </p:sp>
      <p:pic>
        <p:nvPicPr>
          <p:cNvPr id="41986" name="Picture 2" descr="http://900igr.net/datai/ekologija/Faktory/0042-016-Troficheskuju-strukturu-biotsenoza-obrazujut-3-ekologicheskie-gruppy.jpg"/>
          <p:cNvPicPr>
            <a:picLocks noChangeAspect="1" noChangeArrowheads="1"/>
          </p:cNvPicPr>
          <p:nvPr/>
        </p:nvPicPr>
        <p:blipFill>
          <a:blip r:embed="rId2" cstate="print"/>
          <a:srcRect/>
          <a:stretch>
            <a:fillRect/>
          </a:stretch>
        </p:blipFill>
        <p:spPr bwMode="auto">
          <a:xfrm>
            <a:off x="0" y="0"/>
            <a:ext cx="9138310" cy="6858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3"/>
          <p:cNvSpPr>
            <a:spLocks noGrp="1"/>
          </p:cNvSpPr>
          <p:nvPr>
            <p:ph idx="1"/>
          </p:nvPr>
        </p:nvSpPr>
        <p:spPr>
          <a:xfrm>
            <a:off x="357158" y="928670"/>
            <a:ext cx="8229600" cy="4525962"/>
          </a:xfrm>
        </p:spPr>
        <p:txBody>
          <a:bodyPr/>
          <a:lstStyle/>
          <a:p>
            <a:pPr algn="just"/>
            <a:r>
              <a:rPr lang="kk-KZ" sz="2800" b="1" i="1" u="sng" dirty="0" smtClean="0">
                <a:latin typeface="Times New Roman" pitchFamily="18" charset="0"/>
                <a:cs typeface="Times New Roman" pitchFamily="18" charset="0"/>
              </a:rPr>
              <a:t>Продуценттер</a:t>
            </a:r>
            <a:r>
              <a:rPr lang="kk-KZ" sz="2800" b="1" i="1" dirty="0" smtClean="0">
                <a:latin typeface="Times New Roman" pitchFamily="18" charset="0"/>
                <a:cs typeface="Times New Roman" pitchFamily="18" charset="0"/>
              </a:rPr>
              <a:t> </a:t>
            </a:r>
            <a:r>
              <a:rPr lang="kk-KZ" sz="2800" dirty="0" smtClean="0">
                <a:latin typeface="Times New Roman" pitchFamily="18" charset="0"/>
                <a:cs typeface="Times New Roman" pitchFamily="18" charset="0"/>
              </a:rPr>
              <a:t>- күн энергиясын пайдаланатын жасыл өсімдіктер немесе органикалық заттарды биогенді элементтерден құрайтын жасыл өсімдіктер. Олар (алғашқы өнімді өндірушілер) автотрофты организмдер, яғни біздің планетамыздағы бүкіл тірі әлемді органикалық заттармен қамтамасыз ететін жасыл өсімдіктер әлем</a:t>
            </a:r>
            <a:r>
              <a:rPr lang="kk-KZ" dirty="0" smtClean="0"/>
              <a:t>і.</a:t>
            </a:r>
            <a:endParaRPr lang="ru-RU" dirty="0"/>
          </a:p>
        </p:txBody>
      </p:sp>
      <p:pic>
        <p:nvPicPr>
          <p:cNvPr id="13316" name="Picture 4" descr="http://ped.kz/images/photos/medium/article61.jpg"/>
          <p:cNvPicPr>
            <a:picLocks noChangeAspect="1" noChangeArrowheads="1"/>
          </p:cNvPicPr>
          <p:nvPr/>
        </p:nvPicPr>
        <p:blipFill>
          <a:blip r:embed="rId2" cstate="print"/>
          <a:srcRect/>
          <a:stretch>
            <a:fillRect/>
          </a:stretch>
        </p:blipFill>
        <p:spPr bwMode="auto">
          <a:xfrm rot="363404">
            <a:off x="5566414" y="3941602"/>
            <a:ext cx="3069101" cy="2762192"/>
          </a:xfrm>
          <a:prstGeom prst="rect">
            <a:avLst/>
          </a:prstGeom>
          <a:noFill/>
        </p:spPr>
      </p:pic>
      <p:pic>
        <p:nvPicPr>
          <p:cNvPr id="13318" name="Picture 6" descr="http://www.massaget.kz/userdata/users/user_51387/1360647796.jpg"/>
          <p:cNvPicPr>
            <a:picLocks noChangeAspect="1" noChangeArrowheads="1"/>
          </p:cNvPicPr>
          <p:nvPr/>
        </p:nvPicPr>
        <p:blipFill>
          <a:blip r:embed="rId3" cstate="print"/>
          <a:srcRect/>
          <a:stretch>
            <a:fillRect/>
          </a:stretch>
        </p:blipFill>
        <p:spPr bwMode="auto">
          <a:xfrm rot="556445">
            <a:off x="2072273" y="4103245"/>
            <a:ext cx="3286116" cy="2933701"/>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1"/>
          <p:cNvSpPr txBox="1">
            <a:spLocks/>
          </p:cNvSpPr>
          <p:nvPr/>
        </p:nvSpPr>
        <p:spPr>
          <a:xfrm>
            <a:off x="285720" y="3214686"/>
            <a:ext cx="8229600" cy="3286148"/>
          </a:xfrm>
          <a:prstGeom prst="rect">
            <a:avLst/>
          </a:prstGeom>
        </p:spPr>
        <p:txBody>
          <a:bodyPr vert="horz">
            <a:normAutofit fontScale="92500" lnSpcReduction="20000"/>
          </a:bodyPr>
          <a:lstStyle/>
          <a:p>
            <a:pPr marL="274320" marR="0" lvl="0" indent="-274320" algn="just"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kk-KZ" sz="2800" b="1" i="1" u="sng"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Консументтер</a:t>
            </a:r>
            <a:r>
              <a:rPr kumimoji="0" lang="kk-KZ" sz="28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өсімдіктер синтездеген органикалық заттарды жаңа формаға айналдыратын тұтынушылар, яғни олар (латынша-«consumo»-тұтынамын) продуцентттер жасаған органикалық заттарды пайдалантын гетеротрофты  организмдер. Бұларға жануарлар, көптеген микроорганизмдер, кейбір насеком қоректі өсімдіктер жатады. 1-ші қатар консументтері-өсімдік қоректі, 2-ші қатар консументтері-жыртқыш жануарлар болып табылады.</a:t>
            </a:r>
            <a:endParaRPr kumimoji="0" lang="ru-RU" sz="2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pic>
        <p:nvPicPr>
          <p:cNvPr id="43010" name="Picture 2" descr="http://www.xn--90aeobaarlnb3f3fe.xn--p1ai/_ld/1/06295653.png"/>
          <p:cNvPicPr>
            <a:picLocks noChangeAspect="1" noChangeArrowheads="1"/>
          </p:cNvPicPr>
          <p:nvPr/>
        </p:nvPicPr>
        <p:blipFill>
          <a:blip r:embed="rId2" cstate="print"/>
          <a:srcRect/>
          <a:stretch>
            <a:fillRect/>
          </a:stretch>
        </p:blipFill>
        <p:spPr bwMode="auto">
          <a:xfrm>
            <a:off x="785786" y="214290"/>
            <a:ext cx="7200900" cy="3109897"/>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1"/>
          <p:cNvSpPr txBox="1">
            <a:spLocks/>
          </p:cNvSpPr>
          <p:nvPr/>
        </p:nvSpPr>
        <p:spPr>
          <a:xfrm>
            <a:off x="214282" y="285728"/>
            <a:ext cx="8715436" cy="4721240"/>
          </a:xfrm>
          <a:prstGeom prst="rect">
            <a:avLst/>
          </a:prstGeom>
        </p:spPr>
        <p:txBody>
          <a:bodyPr vert="horz">
            <a:normAutofit lnSpcReduction="10000"/>
          </a:bodyPr>
          <a:lstStyle/>
          <a:p>
            <a:pPr marL="274320" marR="0" lvl="0" indent="-274320" algn="just"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kk-KZ" sz="2800" b="1" i="1"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kk-KZ" sz="2800" b="1" i="1" u="sng"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Редуценттер</a:t>
            </a:r>
            <a:r>
              <a:rPr kumimoji="0" lang="kk-KZ" sz="2800" b="0" i="0" u="sng"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a:t>
            </a:r>
            <a:r>
              <a:rPr kumimoji="0" lang="kk-KZ" sz="28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органикалық қосылыстарды минералды қосылыстарға дейін ыдырататын организмдер, яғни олар (латынша «reduceus, reducentis» - қалпына келтірушілер, деструктор) органикалық заттарды ыдырататын және оларды басқа организмдер игеретін бейорганикалық заттарға айналдыратын ағзалар. Редуценттер биологиялық зат айналымның соңғы звенолары. Олардың қатарына саңырауқұлақтар, бактериялар, сонымен қатар өсімдіктер және жануарлардың өлі қалдықтарын өңдейтін кейбір ұсақ түрлер жатады.</a:t>
            </a:r>
            <a:endParaRPr kumimoji="0" lang="ru-RU" sz="28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endParaRPr kumimoji="0" lang="ru-RU" sz="2400" b="0" i="0" u="none" strike="noStrike" kern="1200" cap="none" spc="0" normalizeH="0" baseline="0" noProof="0" dirty="0">
              <a:ln>
                <a:noFill/>
              </a:ln>
              <a:solidFill>
                <a:schemeClr val="tx1"/>
              </a:solidFill>
              <a:effectLst/>
              <a:uLnTx/>
              <a:uFillTx/>
              <a:latin typeface="+mn-lt"/>
              <a:ea typeface="+mn-ea"/>
              <a:cs typeface="+mn-cs"/>
            </a:endParaRPr>
          </a:p>
        </p:txBody>
      </p:sp>
      <p:pic>
        <p:nvPicPr>
          <p:cNvPr id="44034" name="Picture 2" descr="http://images.aif.ru/006/941/65700a025ea71105f7ca5b39e4bdbdcc.jpg"/>
          <p:cNvPicPr>
            <a:picLocks noChangeAspect="1" noChangeArrowheads="1"/>
          </p:cNvPicPr>
          <p:nvPr/>
        </p:nvPicPr>
        <p:blipFill>
          <a:blip r:embed="rId2" cstate="print"/>
          <a:srcRect/>
          <a:stretch>
            <a:fillRect/>
          </a:stretch>
        </p:blipFill>
        <p:spPr bwMode="auto">
          <a:xfrm>
            <a:off x="428596" y="4643446"/>
            <a:ext cx="4357686" cy="2214554"/>
          </a:xfrm>
          <a:prstGeom prst="rect">
            <a:avLst/>
          </a:prstGeom>
          <a:noFill/>
        </p:spPr>
      </p:pic>
      <p:pic>
        <p:nvPicPr>
          <p:cNvPr id="44036" name="Picture 4" descr="http://microbak.ru/wp-content/uploads/2015/06/gde-zhivut-ploxie-microbi-1.jpg"/>
          <p:cNvPicPr>
            <a:picLocks noChangeAspect="1" noChangeArrowheads="1"/>
          </p:cNvPicPr>
          <p:nvPr/>
        </p:nvPicPr>
        <p:blipFill>
          <a:blip r:embed="rId3" cstate="print"/>
          <a:srcRect/>
          <a:stretch>
            <a:fillRect/>
          </a:stretch>
        </p:blipFill>
        <p:spPr bwMode="auto">
          <a:xfrm>
            <a:off x="4929190" y="4643447"/>
            <a:ext cx="3929090" cy="2214553"/>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p:txBody>
          <a:bodyPr/>
          <a:lstStyle/>
          <a:p>
            <a:endParaRPr lang="ru-RU"/>
          </a:p>
        </p:txBody>
      </p:sp>
      <p:sp>
        <p:nvSpPr>
          <p:cNvPr id="4" name="Заголовок 2"/>
          <p:cNvSpPr>
            <a:spLocks noGrp="1"/>
          </p:cNvSpPr>
          <p:nvPr>
            <p:ph type="title"/>
          </p:nvPr>
        </p:nvSpPr>
        <p:spPr>
          <a:prstGeom prst="roundRect">
            <a:avLst/>
          </a:prstGeom>
          <a:blipFill>
            <a:blip r:embed="rId2" cstate="print"/>
            <a:tile tx="0" ty="0" sx="100000" sy="100000" flip="none" algn="tl"/>
          </a:blipFill>
        </p:spPr>
        <p:txBody>
          <a:bodyPr>
            <a:normAutofit fontScale="90000"/>
          </a:bodyPr>
          <a:lstStyle/>
          <a:p>
            <a:pPr algn="ctr"/>
            <a:r>
              <a:rPr lang="ru-RU" sz="3200" dirty="0" err="1" smtClean="0">
                <a:latin typeface="Times New Roman" pitchFamily="18" charset="0"/>
                <a:cs typeface="Times New Roman" pitchFamily="18" charset="0"/>
              </a:rPr>
              <a:t>Биоценозда</a:t>
            </a:r>
            <a:r>
              <a:rPr lang="kk-KZ" sz="3200" dirty="0" smtClean="0">
                <a:latin typeface="Times New Roman" pitchFamily="18" charset="0"/>
                <a:cs typeface="Times New Roman" pitchFamily="18" charset="0"/>
              </a:rPr>
              <a:t>ғы организмдер арасындағы байланыс</a:t>
            </a:r>
            <a:endParaRPr lang="ru-RU" sz="3200" dirty="0">
              <a:latin typeface="Times New Roman" pitchFamily="18" charset="0"/>
              <a:cs typeface="Times New Roman" pitchFamily="18" charset="0"/>
            </a:endParaRPr>
          </a:p>
        </p:txBody>
      </p:sp>
      <p:pic>
        <p:nvPicPr>
          <p:cNvPr id="5" name="Содержимое 4" descr="http://dic.academic.ru/pictures/dic_biology/be_030.jpg"/>
          <p:cNvPicPr>
            <a:picLocks/>
          </p:cNvPicPr>
          <p:nvPr/>
        </p:nvPicPr>
        <p:blipFill>
          <a:blip r:embed="rId3" cstate="print"/>
          <a:srcRect/>
          <a:stretch>
            <a:fillRect/>
          </a:stretch>
        </p:blipFill>
        <p:spPr bwMode="auto">
          <a:xfrm>
            <a:off x="142844" y="1357298"/>
            <a:ext cx="8786874" cy="5286412"/>
          </a:xfrm>
          <a:prstGeom prst="round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4" name="Заголовок 2"/>
          <p:cNvSpPr txBox="1">
            <a:spLocks/>
          </p:cNvSpPr>
          <p:nvPr/>
        </p:nvSpPr>
        <p:spPr>
          <a:xfrm>
            <a:off x="500034" y="214290"/>
            <a:ext cx="8229600" cy="1143000"/>
          </a:xfrm>
          <a:prstGeom prst="flowChartAlternateProcess">
            <a:avLst/>
          </a:prstGeom>
          <a:blipFill>
            <a:blip r:embed="rId2" cstate="print"/>
            <a:tile tx="0" ty="0" sx="100000" sy="100000" flip="none" algn="tl"/>
          </a:blipFill>
        </p:spPr>
        <p:txBody>
          <a:bodyPr vert="horz" anchor="b">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3000" b="1" i="1" u="none" strike="noStrike" kern="1200" cap="small" spc="0" normalizeH="0" baseline="0" noProof="0" dirty="0" err="1" smtClean="0">
                <a:ln>
                  <a:noFill/>
                </a:ln>
                <a:solidFill>
                  <a:schemeClr val="tx2"/>
                </a:solidFill>
                <a:effectLst/>
                <a:uLnTx/>
                <a:uFillTx/>
                <a:latin typeface="+mj-lt"/>
                <a:ea typeface="+mj-ea"/>
                <a:cs typeface="+mj-cs"/>
              </a:rPr>
              <a:t>Экологиялық </a:t>
            </a:r>
            <a:r>
              <a:rPr kumimoji="0" lang="ru-RU" sz="3000" b="1" i="1" u="none" strike="noStrike" kern="1200" cap="small" spc="0" normalizeH="0" baseline="0" noProof="0" dirty="0" smtClean="0">
                <a:ln>
                  <a:noFill/>
                </a:ln>
                <a:solidFill>
                  <a:schemeClr val="tx2"/>
                </a:solidFill>
                <a:effectLst/>
                <a:uLnTx/>
                <a:uFillTx/>
                <a:latin typeface="+mj-lt"/>
                <a:ea typeface="+mj-ea"/>
                <a:cs typeface="+mj-cs"/>
              </a:rPr>
              <a:t>пирамида</a:t>
            </a:r>
            <a:endParaRPr kumimoji="0" lang="ru-RU" sz="3000" b="1" i="1" u="none" strike="noStrike" kern="1200" cap="small" spc="0" normalizeH="0" baseline="0" noProof="0" dirty="0">
              <a:ln>
                <a:noFill/>
              </a:ln>
              <a:solidFill>
                <a:schemeClr val="tx2"/>
              </a:solidFill>
              <a:effectLst/>
              <a:uLnTx/>
              <a:uFillTx/>
              <a:latin typeface="+mj-lt"/>
              <a:ea typeface="+mj-ea"/>
              <a:cs typeface="+mj-cs"/>
            </a:endParaRPr>
          </a:p>
        </p:txBody>
      </p:sp>
      <p:sp>
        <p:nvSpPr>
          <p:cNvPr id="5" name="Содержимое 1"/>
          <p:cNvSpPr>
            <a:spLocks noGrp="1"/>
          </p:cNvSpPr>
          <p:nvPr>
            <p:ph idx="1"/>
          </p:nvPr>
        </p:nvSpPr>
        <p:spPr>
          <a:xfrm>
            <a:off x="457200" y="1357298"/>
            <a:ext cx="8229600" cy="4500594"/>
          </a:xfrm>
          <a:prstGeom prst="roundRect">
            <a:avLst/>
          </a:prstGeom>
          <a:blipFill>
            <a:blip r:embed="rId3" cstate="print"/>
            <a:tile tx="0" ty="0" sx="100000" sy="100000" flip="none" algn="tl"/>
          </a:blipFill>
        </p:spPr>
        <p:txBody>
          <a:bodyPr>
            <a:normAutofit lnSpcReduction="10000"/>
          </a:bodyPr>
          <a:lstStyle/>
          <a:p>
            <a:pPr algn="just"/>
            <a:r>
              <a:rPr lang="ru-RU" sz="2800" b="1" i="1" dirty="0" err="1" smtClean="0">
                <a:solidFill>
                  <a:srgbClr val="C00000"/>
                </a:solidFill>
                <a:latin typeface="Times New Roman" pitchFamily="18" charset="0"/>
                <a:cs typeface="Times New Roman" pitchFamily="18" charset="0"/>
              </a:rPr>
              <a:t>Экологиялық </a:t>
            </a:r>
            <a:r>
              <a:rPr lang="ru-RU" sz="2800" b="1" i="1" dirty="0" smtClean="0">
                <a:solidFill>
                  <a:srgbClr val="C00000"/>
                </a:solidFill>
                <a:latin typeface="Times New Roman" pitchFamily="18" charset="0"/>
                <a:cs typeface="Times New Roman" pitchFamily="18" charset="0"/>
              </a:rPr>
              <a:t>пирамида</a:t>
            </a:r>
            <a:r>
              <a:rPr lang="ru-RU" sz="2800" dirty="0" smtClean="0">
                <a:latin typeface="Times New Roman" pitchFamily="18" charset="0"/>
                <a:cs typeface="Times New Roman" pitchFamily="18" charset="0"/>
              </a:rPr>
              <a:t> – </a:t>
            </a:r>
            <a:r>
              <a:rPr lang="ru-RU" sz="2800" dirty="0" err="1" smtClean="0">
                <a:latin typeface="Times New Roman" pitchFamily="18" charset="0"/>
                <a:cs typeface="Times New Roman" pitchFamily="18" charset="0"/>
              </a:rPr>
              <a:t>экожүйедегі продуценттер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консументтер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бірінші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және екінші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реттік</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және редуценттер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арасындағы олардың массасымен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өрнектелген арақатынас</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Нәтижесінде, бір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трофикалық деңгейден екіншісіне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өткен сайын</a:t>
            </a:r>
            <a:r>
              <a:rPr lang="ru-RU" sz="2800" dirty="0" smtClean="0">
                <a:latin typeface="Times New Roman" pitchFamily="18" charset="0"/>
                <a:cs typeface="Times New Roman" pitchFamily="18" charset="0"/>
              </a:rPr>
              <a:t> биомасса, </a:t>
            </a:r>
            <a:r>
              <a:rPr lang="ru-RU" sz="2800" dirty="0" err="1" smtClean="0">
                <a:latin typeface="Times New Roman" pitchFamily="18" charset="0"/>
                <a:cs typeface="Times New Roman" pitchFamily="18" charset="0"/>
              </a:rPr>
              <a:t>сандық құрамы және </a:t>
            </a:r>
            <a:r>
              <a:rPr lang="ru-RU" sz="2800" dirty="0" smtClean="0">
                <a:latin typeface="Times New Roman" pitchFamily="18" charset="0"/>
                <a:cs typeface="Times New Roman" pitchFamily="18" charset="0"/>
              </a:rPr>
              <a:t>энергия </a:t>
            </a:r>
            <a:r>
              <a:rPr lang="ru-RU" sz="2800" dirty="0" err="1" smtClean="0">
                <a:latin typeface="Times New Roman" pitchFamily="18" charset="0"/>
                <a:cs typeface="Times New Roman" pitchFamily="18" charset="0"/>
              </a:rPr>
              <a:t>қоры азайып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отыратыны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анықталған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Бүл заңдылықты кезінде</a:t>
            </a:r>
            <a:r>
              <a:rPr lang="ru-RU" sz="2800" dirty="0" smtClean="0">
                <a:latin typeface="Times New Roman" pitchFamily="18" charset="0"/>
                <a:cs typeface="Times New Roman" pitchFamily="18" charset="0"/>
              </a:rPr>
              <a:t> эколог Ч. </a:t>
            </a:r>
            <a:r>
              <a:rPr lang="ru-RU" sz="2800" dirty="0" err="1" smtClean="0">
                <a:latin typeface="Times New Roman" pitchFamily="18" charset="0"/>
                <a:cs typeface="Times New Roman" pitchFamily="18" charset="0"/>
              </a:rPr>
              <a:t>Элтон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зерттеп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өзінің есімімен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Элтон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пирамидасы</a:t>
            </a:r>
            <a:r>
              <a:rPr lang="ru-RU" sz="2800" i="1"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деп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атаған.</a:t>
            </a:r>
            <a:endParaRPr lang="ru-RU" sz="28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49</TotalTime>
  <Words>273</Words>
  <Application>Microsoft Office PowerPoint</Application>
  <PresentationFormat>Экран (4:3)</PresentationFormat>
  <Paragraphs>36</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Эркер</vt:lpstr>
      <vt:lpstr>Слайд 1</vt:lpstr>
      <vt:lpstr>Слайд 2</vt:lpstr>
      <vt:lpstr>Слайд 3</vt:lpstr>
      <vt:lpstr>Слайд 4</vt:lpstr>
      <vt:lpstr>Слайд 5</vt:lpstr>
      <vt:lpstr>Слайд 6</vt:lpstr>
      <vt:lpstr>Слайд 7</vt:lpstr>
      <vt:lpstr>Биоценоздағы организмдер арасындағы байланыс</vt:lpstr>
      <vt:lpstr>Слайд 9</vt:lpstr>
      <vt:lpstr>Слайд 10</vt:lpstr>
      <vt:lpstr>Энергия қуатының көзiне байланысты экологиялық жүйелер төмендегiдей түрлерге бөлiнедi: </vt:lpstr>
      <vt:lpstr>Құрылымына байланысты экологиялық жүйелердің бiрнеше түрі бар: </vt:lpstr>
      <vt:lpstr>Слайд 13</vt:lpstr>
      <vt:lpstr>Слайд 14</vt:lpstr>
      <vt:lpstr>Слайд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USER-PS</dc:creator>
  <cp:lastModifiedBy>Макпал</cp:lastModifiedBy>
  <cp:revision>7</cp:revision>
  <dcterms:created xsi:type="dcterms:W3CDTF">2016-03-03T02:13:39Z</dcterms:created>
  <dcterms:modified xsi:type="dcterms:W3CDTF">2016-03-06T14:45:19Z</dcterms:modified>
</cp:coreProperties>
</file>