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83" r:id="rId3"/>
    <p:sldId id="291" r:id="rId4"/>
    <p:sldId id="299" r:id="rId5"/>
    <p:sldId id="313" r:id="rId6"/>
    <p:sldId id="298" r:id="rId7"/>
    <p:sldId id="294" r:id="rId8"/>
    <p:sldId id="296" r:id="rId9"/>
    <p:sldId id="300" r:id="rId10"/>
    <p:sldId id="303" r:id="rId11"/>
    <p:sldId id="326" r:id="rId12"/>
    <p:sldId id="327" r:id="rId13"/>
    <p:sldId id="324"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5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C7EA08EE-BDE5-4B26-8661-FAFC21089355}" type="datetimeFigureOut">
              <a:rPr lang="ru-RU" smtClean="0"/>
              <a:pPr/>
              <a:t>16.02.2025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70B5E4-0BFA-40FC-8B6F-D7944763F11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7EA08EE-BDE5-4B26-8661-FAFC21089355}" type="datetimeFigureOut">
              <a:rPr lang="ru-RU" smtClean="0"/>
              <a:pPr/>
              <a:t>16.02.2025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70B5E4-0BFA-40FC-8B6F-D7944763F11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7EA08EE-BDE5-4B26-8661-FAFC21089355}" type="datetimeFigureOut">
              <a:rPr lang="ru-RU" smtClean="0"/>
              <a:pPr/>
              <a:t>16.02.2025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70B5E4-0BFA-40FC-8B6F-D7944763F11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7EA08EE-BDE5-4B26-8661-FAFC21089355}" type="datetimeFigureOut">
              <a:rPr lang="ru-RU" smtClean="0"/>
              <a:pPr/>
              <a:t>16.02.2025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70B5E4-0BFA-40FC-8B6F-D7944763F11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7EA08EE-BDE5-4B26-8661-FAFC21089355}" type="datetimeFigureOut">
              <a:rPr lang="ru-RU" smtClean="0"/>
              <a:pPr/>
              <a:t>16.02.2025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70B5E4-0BFA-40FC-8B6F-D7944763F11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7EA08EE-BDE5-4B26-8661-FAFC21089355}" type="datetimeFigureOut">
              <a:rPr lang="ru-RU" smtClean="0"/>
              <a:pPr/>
              <a:t>16.02.2025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70B5E4-0BFA-40FC-8B6F-D7944763F11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C7EA08EE-BDE5-4B26-8661-FAFC21089355}" type="datetimeFigureOut">
              <a:rPr lang="ru-RU" smtClean="0"/>
              <a:pPr/>
              <a:t>16.02.2025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D70B5E4-0BFA-40FC-8B6F-D7944763F11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C7EA08EE-BDE5-4B26-8661-FAFC21089355}" type="datetimeFigureOut">
              <a:rPr lang="ru-RU" smtClean="0"/>
              <a:pPr/>
              <a:t>16.02.2025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D70B5E4-0BFA-40FC-8B6F-D7944763F11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A08EE-BDE5-4B26-8661-FAFC21089355}" type="datetimeFigureOut">
              <a:rPr lang="ru-RU" smtClean="0"/>
              <a:pPr/>
              <a:t>16.02.2025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D70B5E4-0BFA-40FC-8B6F-D7944763F11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7EA08EE-BDE5-4B26-8661-FAFC21089355}" type="datetimeFigureOut">
              <a:rPr lang="ru-RU" smtClean="0"/>
              <a:pPr/>
              <a:t>16.02.2025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70B5E4-0BFA-40FC-8B6F-D7944763F11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7EA08EE-BDE5-4B26-8661-FAFC21089355}" type="datetimeFigureOut">
              <a:rPr lang="ru-RU" smtClean="0"/>
              <a:pPr/>
              <a:t>16.02.2025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70B5E4-0BFA-40FC-8B6F-D7944763F111}" type="slidenum">
              <a:rPr lang="ru-RU" smtClean="0"/>
              <a:pPr/>
              <a:t>‹#›</a:t>
            </a:fld>
            <a:endParaRPr lang="ru-RU"/>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C7EA08EE-BDE5-4B26-8661-FAFC21089355}" type="datetimeFigureOut">
              <a:rPr lang="ru-RU" smtClean="0"/>
              <a:pPr/>
              <a:t>16.02.2025</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BD70B5E4-0BFA-40FC-8B6F-D7944763F111}"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404664"/>
            <a:ext cx="8511270" cy="1008112"/>
          </a:xfrm>
        </p:spPr>
        <p:txBody>
          <a:bodyPr>
            <a:noAutofit/>
          </a:bodyPr>
          <a:lstStyle/>
          <a:p>
            <a:r>
              <a:rPr lang="kk-KZ"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anose="02020603050405020304" pitchFamily="18" charset="0"/>
                <a:cs typeface="Times New Roman" panose="02020603050405020304" pitchFamily="18" charset="0"/>
              </a:rPr>
              <a:t>Темір дәуіріндегі Қазақстан</a:t>
            </a:r>
            <a:endParaRPr lang="ru-RU"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anose="02020603050405020304" pitchFamily="18" charset="0"/>
              <a:cs typeface="Times New Roman" panose="02020603050405020304" pitchFamily="18" charset="0"/>
            </a:endParaRPr>
          </a:p>
        </p:txBody>
      </p:sp>
      <p:sp>
        <p:nvSpPr>
          <p:cNvPr id="4" name="Заголовок 1"/>
          <p:cNvSpPr txBox="1">
            <a:spLocks/>
          </p:cNvSpPr>
          <p:nvPr/>
        </p:nvSpPr>
        <p:spPr>
          <a:xfrm>
            <a:off x="3851920" y="4869160"/>
            <a:ext cx="4022264" cy="1837924"/>
          </a:xfrm>
          <a:prstGeom prst="rect">
            <a:avLst/>
          </a:prstGeom>
        </p:spPr>
        <p:txBody>
          <a:bodyPr anchor="b">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kk-KZ" sz="2800" b="1" dirty="0" smtClean="0">
                <a:ln w="50800"/>
                <a:solidFill>
                  <a:schemeClr val="bg1">
                    <a:shade val="50000"/>
                  </a:schemeClr>
                </a:solidFill>
                <a:latin typeface="Times New Roman" panose="02020603050405020304" pitchFamily="18" charset="0"/>
                <a:ea typeface="+mj-ea"/>
                <a:cs typeface="Times New Roman" panose="02020603050405020304" pitchFamily="18" charset="0"/>
              </a:rPr>
              <a:t>Жарылқасын Айдана</a:t>
            </a:r>
          </a:p>
          <a:p>
            <a:pPr marL="0" marR="0" lvl="0" indent="0" algn="r" defTabSz="914400" rtl="0" eaLnBrk="1" fontAlgn="auto" latinLnBrk="0" hangingPunct="1">
              <a:lnSpc>
                <a:spcPct val="100000"/>
              </a:lnSpc>
              <a:spcBef>
                <a:spcPct val="0"/>
              </a:spcBef>
              <a:spcAft>
                <a:spcPts val="0"/>
              </a:spcAft>
              <a:buClrTx/>
              <a:buSzTx/>
              <a:buFontTx/>
              <a:buNone/>
              <a:tabLst/>
              <a:defRPr/>
            </a:pPr>
            <a:r>
              <a:rPr lang="kk-KZ" sz="2800" b="1" dirty="0" smtClean="0">
                <a:ln w="50800"/>
                <a:solidFill>
                  <a:schemeClr val="bg1">
                    <a:shade val="50000"/>
                  </a:schemeClr>
                </a:solidFill>
                <a:latin typeface="Times New Roman" panose="02020603050405020304" pitchFamily="18" charset="0"/>
                <a:ea typeface="+mj-ea"/>
                <a:cs typeface="Times New Roman" panose="02020603050405020304" pitchFamily="18" charset="0"/>
              </a:rPr>
              <a:t>Қалдыбаева Толқын</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kk-KZ" sz="2800" b="1" i="0" u="none" strike="noStrike" kern="1200" normalizeH="0" baseline="0" noProof="0" dirty="0" smtClean="0">
                <a:ln w="50800"/>
                <a:solidFill>
                  <a:schemeClr val="bg1">
                    <a:shade val="50000"/>
                  </a:schemeClr>
                </a:solidFill>
                <a:uLnTx/>
                <a:uFillTx/>
                <a:latin typeface="Times New Roman" panose="02020603050405020304" pitchFamily="18" charset="0"/>
                <a:ea typeface="+mj-ea"/>
                <a:cs typeface="Times New Roman" panose="02020603050405020304" pitchFamily="18" charset="0"/>
              </a:rPr>
              <a:t>Мәлік</a:t>
            </a:r>
            <a:r>
              <a:rPr kumimoji="0" lang="kk-KZ" sz="2800" b="1" i="0" u="none" strike="noStrike" kern="1200" normalizeH="0" noProof="0" dirty="0" smtClean="0">
                <a:ln w="50800"/>
                <a:solidFill>
                  <a:schemeClr val="bg1">
                    <a:shade val="50000"/>
                  </a:schemeClr>
                </a:solidFill>
                <a:uLnTx/>
                <a:uFillTx/>
                <a:latin typeface="Times New Roman" panose="02020603050405020304" pitchFamily="18" charset="0"/>
                <a:ea typeface="+mj-ea"/>
                <a:cs typeface="Times New Roman" panose="02020603050405020304" pitchFamily="18" charset="0"/>
              </a:rPr>
              <a:t> Ақгүл</a:t>
            </a:r>
          </a:p>
          <a:p>
            <a:pPr marL="0" marR="0" lvl="0" indent="0" algn="r" defTabSz="914400" rtl="0" eaLnBrk="1" fontAlgn="auto" latinLnBrk="0" hangingPunct="1">
              <a:lnSpc>
                <a:spcPct val="100000"/>
              </a:lnSpc>
              <a:spcBef>
                <a:spcPct val="0"/>
              </a:spcBef>
              <a:spcAft>
                <a:spcPts val="0"/>
              </a:spcAft>
              <a:buClrTx/>
              <a:buSzTx/>
              <a:buFontTx/>
              <a:buNone/>
              <a:tabLst/>
              <a:defRPr/>
            </a:pPr>
            <a:r>
              <a:rPr lang="kk-KZ" sz="2800" b="1" baseline="0" dirty="0" smtClean="0">
                <a:ln w="50800"/>
                <a:solidFill>
                  <a:schemeClr val="bg1">
                    <a:shade val="50000"/>
                  </a:schemeClr>
                </a:solidFill>
                <a:latin typeface="Times New Roman" panose="02020603050405020304" pitchFamily="18" charset="0"/>
                <a:ea typeface="+mj-ea"/>
                <a:cs typeface="Times New Roman" panose="02020603050405020304" pitchFamily="18" charset="0"/>
              </a:rPr>
              <a:t>Нұрлыбекова</a:t>
            </a:r>
            <a:r>
              <a:rPr lang="kk-KZ" sz="2800" b="1" dirty="0" smtClean="0">
                <a:ln w="50800"/>
                <a:solidFill>
                  <a:schemeClr val="bg1">
                    <a:shade val="50000"/>
                  </a:schemeClr>
                </a:solidFill>
                <a:latin typeface="Times New Roman" panose="02020603050405020304" pitchFamily="18" charset="0"/>
                <a:ea typeface="+mj-ea"/>
                <a:cs typeface="Times New Roman" panose="02020603050405020304" pitchFamily="18" charset="0"/>
              </a:rPr>
              <a:t> Құралай</a:t>
            </a:r>
            <a:endParaRPr kumimoji="0" lang="ru-RU" sz="2800" b="1" i="0" u="none" strike="noStrike" kern="1200" normalizeH="0" baseline="0" noProof="0" dirty="0">
              <a:ln w="50800"/>
              <a:solidFill>
                <a:schemeClr val="bg1">
                  <a:shade val="50000"/>
                </a:schemeClr>
              </a:solidFill>
              <a:uLnTx/>
              <a:uFillTx/>
              <a:latin typeface="Times New Roman" panose="02020603050405020304" pitchFamily="18" charset="0"/>
              <a:ea typeface="+mj-ea"/>
              <a:cs typeface="Times New Roman" panose="02020603050405020304" pitchFamily="18" charset="0"/>
            </a:endParaRPr>
          </a:p>
        </p:txBody>
      </p:sp>
      <p:pic>
        <p:nvPicPr>
          <p:cNvPr id="1027" name="Picture 3" descr="D:\Алишер\Сабақ\тарих\Новая папка\сақ суреттер\bf535fc3f4fa693d0ddec30e70e8db5e.jpg"/>
          <p:cNvPicPr>
            <a:picLocks noChangeAspect="1" noChangeArrowheads="1"/>
          </p:cNvPicPr>
          <p:nvPr/>
        </p:nvPicPr>
        <p:blipFill>
          <a:blip r:embed="rId2"/>
          <a:srcRect/>
          <a:stretch>
            <a:fillRect/>
          </a:stretch>
        </p:blipFill>
        <p:spPr bwMode="auto">
          <a:xfrm>
            <a:off x="1187624" y="1578959"/>
            <a:ext cx="6408712" cy="3077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Скругленный прямоугольник 2"/>
          <p:cNvSpPr/>
          <p:nvPr/>
        </p:nvSpPr>
        <p:spPr>
          <a:xfrm>
            <a:off x="3871316" y="4973722"/>
            <a:ext cx="4373091" cy="17333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kk-KZ" dirty="0" smtClean="0"/>
              <a:t>Орындаған</a:t>
            </a:r>
            <a:r>
              <a:rPr lang="en-US" dirty="0" smtClean="0"/>
              <a:t>: </a:t>
            </a:r>
          </a:p>
          <a:p>
            <a:pPr algn="ctr"/>
            <a:endParaRPr lang="en-US" dirty="0"/>
          </a:p>
          <a:p>
            <a:pPr algn="ctr"/>
            <a:endParaRPr lang="en-US" dirty="0" smtClean="0"/>
          </a:p>
          <a:p>
            <a:pPr algn="ctr"/>
            <a:endParaRPr lang="en-US" dirty="0"/>
          </a:p>
          <a:p>
            <a:pPr algn="ctr"/>
            <a:endParaRPr lang="en-US" dirty="0" smtClean="0"/>
          </a:p>
          <a:p>
            <a:pPr algn="ct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9" presetClass="entr" presetSubtype="0" decel="100000"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500" fill="hold"/>
                                        <p:tgtEl>
                                          <p:spTgt spid="1027"/>
                                        </p:tgtEl>
                                        <p:attrNameLst>
                                          <p:attrName>ppt_w</p:attrName>
                                        </p:attrNameLst>
                                      </p:cBhvr>
                                      <p:tavLst>
                                        <p:tav tm="0">
                                          <p:val>
                                            <p:fltVal val="0"/>
                                          </p:val>
                                        </p:tav>
                                        <p:tav tm="100000">
                                          <p:val>
                                            <p:strVal val="#ppt_w"/>
                                          </p:val>
                                        </p:tav>
                                      </p:tavLst>
                                    </p:anim>
                                    <p:anim calcmode="lin" valueType="num">
                                      <p:cBhvr>
                                        <p:cTn id="13" dur="500" fill="hold"/>
                                        <p:tgtEl>
                                          <p:spTgt spid="1027"/>
                                        </p:tgtEl>
                                        <p:attrNameLst>
                                          <p:attrName>ppt_h</p:attrName>
                                        </p:attrNameLst>
                                      </p:cBhvr>
                                      <p:tavLst>
                                        <p:tav tm="0">
                                          <p:val>
                                            <p:fltVal val="0"/>
                                          </p:val>
                                        </p:tav>
                                        <p:tav tm="100000">
                                          <p:val>
                                            <p:strVal val="#ppt_h"/>
                                          </p:val>
                                        </p:tav>
                                      </p:tavLst>
                                    </p:anim>
                                    <p:anim calcmode="lin" valueType="num">
                                      <p:cBhvr>
                                        <p:cTn id="14" dur="500" fill="hold"/>
                                        <p:tgtEl>
                                          <p:spTgt spid="1027"/>
                                        </p:tgtEl>
                                        <p:attrNameLst>
                                          <p:attrName>style.rotation</p:attrName>
                                        </p:attrNameLst>
                                      </p:cBhvr>
                                      <p:tavLst>
                                        <p:tav tm="0">
                                          <p:val>
                                            <p:fltVal val="360"/>
                                          </p:val>
                                        </p:tav>
                                        <p:tav tm="100000">
                                          <p:val>
                                            <p:fltVal val="0"/>
                                          </p:val>
                                        </p:tav>
                                      </p:tavLst>
                                    </p:anim>
                                    <p:animEffect transition="in" filter="fade">
                                      <p:cBhvr>
                                        <p:cTn id="15" dur="500"/>
                                        <p:tgtEl>
                                          <p:spTgt spid="102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Новая папка\Изображение 198.jpg"/>
          <p:cNvPicPr>
            <a:picLocks noGrp="1" noChangeAspect="1" noChangeArrowheads="1"/>
          </p:cNvPicPr>
          <p:nvPr>
            <p:ph idx="1"/>
          </p:nvPr>
        </p:nvPicPr>
        <p:blipFill>
          <a:blip r:embed="rId2" cstate="email"/>
          <a:srcRect/>
          <a:stretch>
            <a:fillRect/>
          </a:stretch>
        </p:blipFill>
        <p:spPr bwMode="auto">
          <a:xfrm>
            <a:off x="214282" y="642918"/>
            <a:ext cx="2866910" cy="56436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Прямоугольник 4"/>
          <p:cNvSpPr/>
          <p:nvPr/>
        </p:nvSpPr>
        <p:spPr>
          <a:xfrm>
            <a:off x="-928726" y="5500702"/>
            <a:ext cx="4789003" cy="95410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2800" b="1" dirty="0" err="1" smtClean="0">
                <a:ln w="11430"/>
                <a:solidFill>
                  <a:srgbClr val="FFFF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Тұмар</a:t>
            </a:r>
            <a:r>
              <a:rPr lang="ru-RU" sz="2800" b="1" dirty="0" smtClean="0">
                <a:ln w="11430"/>
                <a:solidFill>
                  <a:srgbClr val="FFFF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ru-RU" sz="2800" b="1" dirty="0" err="1" smtClean="0">
                <a:ln w="11430"/>
                <a:solidFill>
                  <a:srgbClr val="FFFF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ханым</a:t>
            </a:r>
            <a:endParaRPr lang="ru-RU" sz="2800" b="1" dirty="0" smtClean="0">
              <a:ln w="11430"/>
              <a:solidFill>
                <a:srgbClr val="FFFF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kk-KZ" sz="2800" b="1" dirty="0" smtClean="0">
                <a:ln w="11430"/>
                <a:solidFill>
                  <a:srgbClr val="FFFF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ТОМИРИС</a:t>
            </a:r>
            <a:endParaRPr lang="ru-RU" sz="2800" b="1" dirty="0">
              <a:ln w="11430"/>
              <a:solidFill>
                <a:srgbClr val="FFFF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pic>
        <p:nvPicPr>
          <p:cNvPr id="6" name="Picture 3" descr="C:\Documents and Settings\Администратор\Мои документы\Мои рисунки\Изображение\Изображение 001.jpg"/>
          <p:cNvPicPr>
            <a:picLocks noChangeAspect="1" noChangeArrowheads="1"/>
          </p:cNvPicPr>
          <p:nvPr/>
        </p:nvPicPr>
        <p:blipFill>
          <a:blip r:embed="rId3" cstate="print"/>
          <a:srcRect/>
          <a:stretch>
            <a:fillRect/>
          </a:stretch>
        </p:blipFill>
        <p:spPr bwMode="auto">
          <a:xfrm>
            <a:off x="3071802" y="714356"/>
            <a:ext cx="3000396" cy="2500330"/>
          </a:xfrm>
          <a:prstGeom prst="rect">
            <a:avLst/>
          </a:prstGeom>
          <a:ln w="88900" cap="sq" cmpd="thickThin">
            <a:solidFill>
              <a:srgbClr val="00B050"/>
            </a:solidFill>
            <a:prstDash val="solid"/>
            <a:miter lim="800000"/>
          </a:ln>
          <a:effectLst>
            <a:innerShdw blurRad="76200">
              <a:srgbClr val="000000"/>
            </a:innerShdw>
          </a:effectLst>
        </p:spPr>
      </p:pic>
      <p:pic>
        <p:nvPicPr>
          <p:cNvPr id="7" name="Picture 2" descr="C:\Documents and Settings\Администратор\Мои документы\Мои рисунки\Изображение\Изображение 003.jpg"/>
          <p:cNvPicPr>
            <a:picLocks noChangeAspect="1" noChangeArrowheads="1"/>
          </p:cNvPicPr>
          <p:nvPr/>
        </p:nvPicPr>
        <p:blipFill>
          <a:blip r:embed="rId4" cstate="print"/>
          <a:srcRect/>
          <a:stretch>
            <a:fillRect/>
          </a:stretch>
        </p:blipFill>
        <p:spPr bwMode="auto">
          <a:xfrm>
            <a:off x="3000364" y="3357562"/>
            <a:ext cx="3071834" cy="2876795"/>
          </a:xfrm>
          <a:prstGeom prst="rect">
            <a:avLst/>
          </a:prstGeom>
          <a:ln w="88900" cap="sq" cmpd="thickThin">
            <a:solidFill>
              <a:srgbClr val="000000"/>
            </a:solidFill>
            <a:prstDash val="solid"/>
            <a:miter lim="800000"/>
          </a:ln>
          <a:effectLst>
            <a:innerShdw blurRad="76200">
              <a:srgbClr val="000000"/>
            </a:innerShdw>
          </a:effectLst>
        </p:spPr>
      </p:pic>
      <p:pic>
        <p:nvPicPr>
          <p:cNvPr id="8" name="Picture 2" descr="I:\Новая папка\Изображение 207.jpg"/>
          <p:cNvPicPr>
            <a:picLocks noChangeAspect="1" noChangeArrowheads="1"/>
          </p:cNvPicPr>
          <p:nvPr/>
        </p:nvPicPr>
        <p:blipFill>
          <a:blip r:embed="rId5" cstate="email"/>
          <a:srcRect/>
          <a:stretch>
            <a:fillRect/>
          </a:stretch>
        </p:blipFill>
        <p:spPr bwMode="auto">
          <a:xfrm>
            <a:off x="6000760" y="857232"/>
            <a:ext cx="2857500" cy="573816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9" name="Прямоугольник 8"/>
          <p:cNvSpPr/>
          <p:nvPr/>
        </p:nvSpPr>
        <p:spPr>
          <a:xfrm>
            <a:off x="4643438" y="6072206"/>
            <a:ext cx="4789003" cy="58477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kk-KZ" sz="3200" b="1" dirty="0" smtClean="0">
                <a:ln w="11430"/>
                <a:solidFill>
                  <a:srgbClr val="FFFF00"/>
                </a:solidFill>
                <a:effectLst>
                  <a:outerShdw blurRad="50800" dist="39000" dir="5460000" algn="tl">
                    <a:srgbClr val="000000">
                      <a:alpha val="38000"/>
                    </a:srgbClr>
                  </a:outerShdw>
                </a:effectLst>
                <a:latin typeface="+mn-lt"/>
              </a:rPr>
              <a:t>Алтын адам</a:t>
            </a:r>
            <a:endParaRPr lang="ru-RU" sz="3200" b="1" dirty="0">
              <a:ln w="11430"/>
              <a:solidFill>
                <a:srgbClr val="FFFF00"/>
              </a:solidFill>
              <a:effectLst>
                <a:outerShdw blurRad="50800" dist="39000" dir="5460000" algn="tl">
                  <a:srgbClr val="000000">
                    <a:alpha val="38000"/>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par>
                                <p:cTn id="10" presetID="1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6"/>
                                        </p:tgtEl>
                                        <p:attrNameLst>
                                          <p:attrName>ppt_y</p:attrName>
                                        </p:attrNameLst>
                                      </p:cBhvr>
                                      <p:tavLst>
                                        <p:tav tm="0" fmla="#ppt_y+(sin(-2*pi*(1-$))*-#ppt_x+cos(-2*pi*(1-$))*(1-#ppt_y))*(1-$)">
                                          <p:val>
                                            <p:fltVal val="0"/>
                                          </p:val>
                                        </p:tav>
                                        <p:tav tm="100000">
                                          <p:val>
                                            <p:fltVal val="1"/>
                                          </p:val>
                                        </p:tav>
                                      </p:tavLst>
                                    </p:anim>
                                  </p:childTnLst>
                                </p:cTn>
                              </p:par>
                              <p:par>
                                <p:cTn id="16" presetID="49" presetClass="entr" presetSubtype="0" decel="10000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style.rotation</p:attrName>
                                        </p:attrNameLst>
                                      </p:cBhvr>
                                      <p:tavLst>
                                        <p:tav tm="0">
                                          <p:val>
                                            <p:fltVal val="360"/>
                                          </p:val>
                                        </p:tav>
                                        <p:tav tm="100000">
                                          <p:val>
                                            <p:fltVal val="0"/>
                                          </p:val>
                                        </p:tav>
                                      </p:tavLst>
                                    </p:anim>
                                    <p:animEffect transition="in" filter="fade">
                                      <p:cBhvr>
                                        <p:cTn id="21" dur="500"/>
                                        <p:tgtEl>
                                          <p:spTgt spid="7"/>
                                        </p:tgtEl>
                                      </p:cBhvr>
                                    </p:animEffect>
                                  </p:childTnLst>
                                </p:cTn>
                              </p:par>
                              <p:par>
                                <p:cTn id="22" presetID="17" presetClass="entr" presetSubtype="1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5"/>
          <p:cNvPicPr>
            <a:picLocks noGrp="1" noChangeAspect="1" noChangeArrowheads="1"/>
          </p:cNvPicPr>
          <p:nvPr>
            <p:ph type="pic" idx="4294967295"/>
          </p:nvPr>
        </p:nvPicPr>
        <p:blipFill>
          <a:blip r:embed="rId2">
            <a:extLst>
              <a:ext uri="{28A0092B-C50C-407E-A947-70E740481C1C}">
                <a14:useLocalDpi xmlns:a14="http://schemas.microsoft.com/office/drawing/2010/main" val="0"/>
              </a:ext>
            </a:extLst>
          </a:blip>
          <a:srcRect t="191" b="191"/>
          <a:stretch>
            <a:fillRect/>
          </a:stretch>
        </p:blipFill>
        <p:spPr>
          <a:xfrm>
            <a:off x="827584" y="548680"/>
            <a:ext cx="6408712" cy="4330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12700" cap="flat">
                <a:solidFill>
                  <a:srgbClr val="000000"/>
                </a:solidFill>
                <a:miter lim="800000"/>
                <a:headEnd type="none" w="sm" len="sm"/>
                <a:tailEnd type="none" w="sm" len="sm"/>
              </a14:hiddenLine>
            </a:ext>
          </a:extLst>
        </p:spPr>
      </p:pic>
      <p:sp>
        <p:nvSpPr>
          <p:cNvPr id="21508" name="Текст 7"/>
          <p:cNvSpPr>
            <a:spLocks noGrp="1"/>
          </p:cNvSpPr>
          <p:nvPr>
            <p:ph type="body" sz="half" idx="2"/>
          </p:nvPr>
        </p:nvSpPr>
        <p:spPr>
          <a:xfrm>
            <a:off x="1043608" y="5229200"/>
            <a:ext cx="6135687" cy="1025227"/>
          </a:xfrm>
        </p:spPr>
        <p:txBody>
          <a:bodyPr>
            <a:noAutofit/>
          </a:bodyPr>
          <a:lstStyle/>
          <a:p>
            <a:pPr algn="ctr"/>
            <a:r>
              <a:rPr lang="kk-KZ" altLang="ru-RU" sz="2800" dirty="0" smtClean="0">
                <a:latin typeface="Times New Roman" panose="02020603050405020304" pitchFamily="18" charset="0"/>
                <a:cs typeface="Times New Roman" panose="02020603050405020304" pitchFamily="18" charset="0"/>
              </a:rPr>
              <a:t>Сақ тайпалары мекендеген территория аумағы</a:t>
            </a:r>
            <a:endParaRPr lang="ru-RU" altLang="ru-RU"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3034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Текст 6"/>
          <p:cNvSpPr>
            <a:spLocks noGrp="1"/>
          </p:cNvSpPr>
          <p:nvPr>
            <p:ph type="body" sz="half" idx="2"/>
          </p:nvPr>
        </p:nvSpPr>
        <p:spPr>
          <a:xfrm>
            <a:off x="395536" y="1844824"/>
            <a:ext cx="4320480" cy="428625"/>
          </a:xfrm>
        </p:spPr>
        <p:txBody>
          <a:bodyPr>
            <a:noAutofit/>
          </a:bodyPr>
          <a:lstStyle/>
          <a:p>
            <a:pPr algn="ctr"/>
            <a:r>
              <a:rPr lang="kk-KZ" altLang="ru-RU" sz="3200" dirty="0" smtClean="0">
                <a:latin typeface="Times New Roman" panose="02020603050405020304" pitchFamily="18" charset="0"/>
                <a:cs typeface="Times New Roman" panose="02020603050405020304" pitchFamily="18" charset="0"/>
              </a:rPr>
              <a:t>Парсыларға тұтқынға ұсталған сақтардың Скунха деген көсемі</a:t>
            </a:r>
            <a:endParaRPr lang="ru-RU" altLang="ru-RU" sz="3200" dirty="0" smtClean="0">
              <a:latin typeface="Times New Roman" panose="02020603050405020304" pitchFamily="18" charset="0"/>
              <a:cs typeface="Times New Roman" panose="02020603050405020304" pitchFamily="18" charset="0"/>
            </a:endParaRPr>
          </a:p>
        </p:txBody>
      </p:sp>
      <p:pic>
        <p:nvPicPr>
          <p:cNvPr id="2253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052736"/>
            <a:ext cx="2520280" cy="4320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392676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ChangeArrowheads="1"/>
          </p:cNvSpPr>
          <p:nvPr/>
        </p:nvSpPr>
        <p:spPr bwMode="auto">
          <a:xfrm>
            <a:off x="2114550" y="2147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95000"/>
              <a:buFont typeface="Wingdings" pitchFamily="2" charset="2"/>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ClrTx/>
              <a:buSzTx/>
              <a:buFontTx/>
              <a:buNone/>
            </a:pPr>
            <a:endParaRPr lang="ru-RU" altLang="ru-RU" sz="1200"/>
          </a:p>
        </p:txBody>
      </p:sp>
      <p:sp>
        <p:nvSpPr>
          <p:cNvPr id="19459" name="Заголовок 4"/>
          <p:cNvSpPr>
            <a:spLocks noGrp="1"/>
          </p:cNvSpPr>
          <p:nvPr>
            <p:ph type="title"/>
          </p:nvPr>
        </p:nvSpPr>
        <p:spPr>
          <a:xfrm>
            <a:off x="971600" y="548680"/>
            <a:ext cx="6186487" cy="571500"/>
          </a:xfrm>
        </p:spPr>
        <p:txBody>
          <a:bodyPr/>
          <a:lstStyle/>
          <a:p>
            <a:r>
              <a:rPr lang="kk-KZ" altLang="ru-RU" sz="48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Қорытынды</a:t>
            </a:r>
            <a:endParaRPr lang="ru-RU" altLang="ru-RU" sz="48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9460" name="Содержимое 5"/>
          <p:cNvSpPr>
            <a:spLocks noGrp="1"/>
          </p:cNvSpPr>
          <p:nvPr>
            <p:ph idx="1"/>
          </p:nvPr>
        </p:nvSpPr>
        <p:spPr>
          <a:xfrm>
            <a:off x="428625" y="1143000"/>
            <a:ext cx="6519639" cy="5000625"/>
          </a:xfrm>
        </p:spPr>
        <p:txBody>
          <a:bodyPr/>
          <a:lstStyle/>
          <a:p>
            <a:pPr algn="just">
              <a:buFont typeface="Wingdings" pitchFamily="2" charset="2"/>
              <a:buNone/>
            </a:pPr>
            <a:r>
              <a:rPr lang="kk-KZ" altLang="ru-RU" sz="2000" dirty="0" smtClean="0">
                <a:latin typeface="Times New Roman" panose="02020603050405020304" pitchFamily="18" charset="0"/>
                <a:cs typeface="Times New Roman" panose="02020603050405020304" pitchFamily="18" charset="0"/>
              </a:rPr>
              <a:t>        Сақ тайпалары тарихы мен олардың материалдық және рухани мәдениетінің аса маңызды бастау деректері — қорымдар, жартастағы суреттер, сақ бұйымдарының көмбелері. Археологиялық зерттеулері Қазақстанның әртүрлі аймақтарынан сақтардың аса жарқын, байырғы мәдениетін ашуға мүмкіндіқ берді. Сақ тайпасынан мұраға қалып отырған жәдігерлер қазіргі Тәуелсіз Қазақстанның басты байлығы болып табылады. Себебі, бұл жәдігерлер біздің ата-бабаларымыздың бізге қалдырған өсиеті деп айтсақ қателеспейміз.</a:t>
            </a:r>
            <a:endParaRPr lang="ru-RU" altLang="ru-RU" sz="2000" dirty="0" smtClean="0">
              <a:latin typeface="Times New Roman" panose="02020603050405020304" pitchFamily="18" charset="0"/>
              <a:cs typeface="Times New Roman" panose="02020603050405020304" pitchFamily="18" charset="0"/>
            </a:endParaRPr>
          </a:p>
          <a:p>
            <a:pPr>
              <a:buFont typeface="Wingdings" pitchFamily="2" charset="2"/>
              <a:buNone/>
            </a:pPr>
            <a:endParaRPr lang="ru-RU" altLang="ru-RU" dirty="0" smtClean="0"/>
          </a:p>
        </p:txBody>
      </p:sp>
    </p:spTree>
    <p:extLst>
      <p:ext uri="{BB962C8B-B14F-4D97-AF65-F5344CB8AC3E}">
        <p14:creationId xmlns:p14="http://schemas.microsoft.com/office/powerpoint/2010/main" val="1990286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ChangeArrowheads="1"/>
          </p:cNvSpPr>
          <p:nvPr/>
        </p:nvSpPr>
        <p:spPr bwMode="auto">
          <a:xfrm>
            <a:off x="3563938" y="2276475"/>
            <a:ext cx="2378075" cy="425450"/>
          </a:xfrm>
          <a:prstGeom prst="rect">
            <a:avLst/>
          </a:prstGeom>
          <a:gradFill rotWithShape="1">
            <a:gsLst>
              <a:gs pos="0">
                <a:srgbClr val="005CBF"/>
              </a:gs>
              <a:gs pos="25000">
                <a:srgbClr val="0087E6"/>
              </a:gs>
              <a:gs pos="75000">
                <a:srgbClr val="21D6E0"/>
              </a:gs>
              <a:gs pos="100000">
                <a:srgbClr val="03D4A8"/>
              </a:gs>
            </a:gsLst>
            <a:path path="shape">
              <a:fillToRect l="50000" t="50000" r="50000" b="50000"/>
            </a:path>
          </a:gradFill>
          <a:ln w="9525">
            <a:solidFill>
              <a:srgbClr val="000000"/>
            </a:solidFill>
            <a:miter lim="800000"/>
            <a:headEnd/>
            <a:tailEnd/>
          </a:ln>
        </p:spPr>
        <p:txBody>
          <a:bodyPr anchor="ctr"/>
          <a:lstStyle/>
          <a:p>
            <a:pPr algn="ctr"/>
            <a:r>
              <a:rPr lang="kk-KZ"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Шаруашылығы</a:t>
            </a:r>
            <a:endParaRPr lang="ru-RU"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702" name="Rectangle 6"/>
          <p:cNvSpPr>
            <a:spLocks noChangeArrowheads="1"/>
          </p:cNvSpPr>
          <p:nvPr/>
        </p:nvSpPr>
        <p:spPr bwMode="auto">
          <a:xfrm>
            <a:off x="785786" y="2714620"/>
            <a:ext cx="1906574" cy="409580"/>
          </a:xfrm>
          <a:prstGeom prst="rect">
            <a:avLst/>
          </a:prstGeom>
          <a:gradFill rotWithShape="1">
            <a:gsLst>
              <a:gs pos="0">
                <a:srgbClr val="005CBF"/>
              </a:gs>
              <a:gs pos="25000">
                <a:srgbClr val="0087E6"/>
              </a:gs>
              <a:gs pos="75000">
                <a:srgbClr val="21D6E0"/>
              </a:gs>
              <a:gs pos="100000">
                <a:srgbClr val="03D4A8"/>
              </a:gs>
            </a:gsLst>
            <a:path path="shape">
              <a:fillToRect l="50000" t="50000" r="50000" b="50000"/>
            </a:path>
          </a:gradFill>
          <a:ln w="9525">
            <a:solidFill>
              <a:srgbClr val="000000"/>
            </a:solidFill>
            <a:miter lim="800000"/>
            <a:headEnd/>
            <a:tailEnd/>
          </a:ln>
        </p:spPr>
        <p:txBody>
          <a:bodyPr anchor="ctr"/>
          <a:lstStyle/>
          <a:p>
            <a:pPr algn="ctr"/>
            <a:endParaRPr lang="ru-RU"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b="1"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Тарихы</a:t>
            </a:r>
            <a:endParaRPr lang="ru-RU"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ru-RU" sz="1600" b="1" dirty="0">
              <a:solidFill>
                <a:srgbClr val="FFFF00"/>
              </a:solidFill>
              <a:effectLst>
                <a:outerShdw blurRad="38100" dist="38100" dir="2700000" algn="tl">
                  <a:srgbClr val="000000">
                    <a:alpha val="43137"/>
                  </a:srgbClr>
                </a:outerShdw>
              </a:effectLst>
            </a:endParaRPr>
          </a:p>
        </p:txBody>
      </p:sp>
      <p:sp>
        <p:nvSpPr>
          <p:cNvPr id="29703" name="Rectangle 7"/>
          <p:cNvSpPr>
            <a:spLocks noChangeArrowheads="1"/>
          </p:cNvSpPr>
          <p:nvPr/>
        </p:nvSpPr>
        <p:spPr bwMode="auto">
          <a:xfrm>
            <a:off x="6715140" y="2643182"/>
            <a:ext cx="1908000" cy="396000"/>
          </a:xfrm>
          <a:prstGeom prst="rect">
            <a:avLst/>
          </a:prstGeom>
          <a:gradFill rotWithShape="1">
            <a:gsLst>
              <a:gs pos="0">
                <a:srgbClr val="005CBF"/>
              </a:gs>
              <a:gs pos="25000">
                <a:srgbClr val="0087E6"/>
              </a:gs>
              <a:gs pos="75000">
                <a:srgbClr val="21D6E0"/>
              </a:gs>
              <a:gs pos="100000">
                <a:srgbClr val="03D4A8"/>
              </a:gs>
            </a:gsLst>
            <a:path path="shape">
              <a:fillToRect l="50000" t="50000" r="50000" b="50000"/>
            </a:path>
          </a:gradFill>
          <a:ln w="9525">
            <a:solidFill>
              <a:srgbClr val="000000"/>
            </a:solidFill>
            <a:miter lim="800000"/>
            <a:headEnd/>
            <a:tailEnd/>
          </a:ln>
        </p:spPr>
        <p:txBody>
          <a:bodyPr anchor="ctr"/>
          <a:lstStyle/>
          <a:p>
            <a:pPr algn="ctr"/>
            <a:r>
              <a:rPr lang="kk-KZ" sz="2000" b="1" dirty="0" smtClean="0">
                <a:solidFill>
                  <a:srgbClr val="FFFF00"/>
                </a:solidFill>
                <a:latin typeface="Times New Roman" pitchFamily="18" charset="0"/>
                <a:cs typeface="Times New Roman" pitchFamily="18" charset="0"/>
              </a:rPr>
              <a:t>Қоғам</a:t>
            </a:r>
            <a:endParaRPr lang="ru-RU" sz="2000" b="1" dirty="0">
              <a:solidFill>
                <a:srgbClr val="FFFF00"/>
              </a:solidFill>
              <a:latin typeface="Times New Roman" pitchFamily="18" charset="0"/>
              <a:cs typeface="Times New Roman" pitchFamily="18" charset="0"/>
            </a:endParaRPr>
          </a:p>
        </p:txBody>
      </p:sp>
      <p:sp>
        <p:nvSpPr>
          <p:cNvPr id="29704" name="Rectangle 8"/>
          <p:cNvSpPr>
            <a:spLocks noChangeArrowheads="1"/>
          </p:cNvSpPr>
          <p:nvPr/>
        </p:nvSpPr>
        <p:spPr bwMode="auto">
          <a:xfrm>
            <a:off x="3571868" y="4286256"/>
            <a:ext cx="2376000" cy="432000"/>
          </a:xfrm>
          <a:prstGeom prst="rect">
            <a:avLst/>
          </a:prstGeom>
          <a:gradFill rotWithShape="1">
            <a:gsLst>
              <a:gs pos="0">
                <a:srgbClr val="005CBF"/>
              </a:gs>
              <a:gs pos="25000">
                <a:srgbClr val="0087E6"/>
              </a:gs>
              <a:gs pos="75000">
                <a:srgbClr val="21D6E0"/>
              </a:gs>
              <a:gs pos="100000">
                <a:srgbClr val="03D4A8"/>
              </a:gs>
            </a:gsLst>
            <a:path path="shape">
              <a:fillToRect l="50000" t="50000" r="50000" b="50000"/>
            </a:path>
          </a:gradFill>
          <a:ln w="9525">
            <a:solidFill>
              <a:srgbClr val="000000"/>
            </a:solidFill>
            <a:miter lim="800000"/>
            <a:headEnd/>
            <a:tailEnd/>
          </a:ln>
        </p:spPr>
        <p:txBody>
          <a:bodyPr anchor="ctr"/>
          <a:lstStyle/>
          <a:p>
            <a:pPr algn="ctr"/>
            <a:r>
              <a:rPr lang="kk-KZ"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Сатылар</a:t>
            </a:r>
            <a:endParaRPr lang="ru-RU"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705" name="Rectangle 9"/>
          <p:cNvSpPr>
            <a:spLocks noChangeArrowheads="1"/>
          </p:cNvSpPr>
          <p:nvPr/>
        </p:nvSpPr>
        <p:spPr bwMode="auto">
          <a:xfrm>
            <a:off x="785786" y="4000504"/>
            <a:ext cx="1908000" cy="410400"/>
          </a:xfrm>
          <a:prstGeom prst="rect">
            <a:avLst/>
          </a:prstGeom>
          <a:gradFill rotWithShape="1">
            <a:gsLst>
              <a:gs pos="0">
                <a:srgbClr val="005CBF"/>
              </a:gs>
              <a:gs pos="25000">
                <a:srgbClr val="0087E6"/>
              </a:gs>
              <a:gs pos="75000">
                <a:srgbClr val="21D6E0"/>
              </a:gs>
              <a:gs pos="100000">
                <a:srgbClr val="03D4A8"/>
              </a:gs>
            </a:gsLst>
            <a:path path="shape">
              <a:fillToRect l="50000" t="50000" r="50000" b="50000"/>
            </a:path>
          </a:gradFill>
          <a:ln w="9525">
            <a:solidFill>
              <a:srgbClr val="000000"/>
            </a:solidFill>
            <a:miter lim="800000"/>
            <a:headEnd/>
            <a:tailEnd/>
          </a:ln>
        </p:spPr>
        <p:txBody>
          <a:bodyPr anchor="ctr"/>
          <a:lstStyle/>
          <a:p>
            <a:pPr algn="ctr"/>
            <a:r>
              <a:rPr lang="kk-KZ"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Мәдениеті</a:t>
            </a:r>
            <a:endParaRPr lang="ru-RU"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706" name="Rectangle 10"/>
          <p:cNvSpPr>
            <a:spLocks noChangeArrowheads="1"/>
          </p:cNvSpPr>
          <p:nvPr/>
        </p:nvSpPr>
        <p:spPr bwMode="auto">
          <a:xfrm>
            <a:off x="6715139" y="4000503"/>
            <a:ext cx="1980000" cy="432000"/>
          </a:xfrm>
          <a:prstGeom prst="rect">
            <a:avLst/>
          </a:prstGeom>
          <a:gradFill rotWithShape="1">
            <a:gsLst>
              <a:gs pos="0">
                <a:srgbClr val="005CBF"/>
              </a:gs>
              <a:gs pos="25000">
                <a:srgbClr val="0087E6"/>
              </a:gs>
              <a:gs pos="75000">
                <a:srgbClr val="21D6E0"/>
              </a:gs>
              <a:gs pos="100000">
                <a:srgbClr val="03D4A8"/>
              </a:gs>
            </a:gsLst>
            <a:path path="shape">
              <a:fillToRect l="50000" t="50000" r="50000" b="50000"/>
            </a:path>
          </a:gradFill>
          <a:ln w="9525">
            <a:solidFill>
              <a:srgbClr val="000000"/>
            </a:solidFill>
            <a:miter lim="800000"/>
            <a:headEnd/>
            <a:tailEnd/>
          </a:ln>
        </p:spPr>
        <p:txBody>
          <a:bodyPr anchor="ctr"/>
          <a:lstStyle/>
          <a:p>
            <a:pPr algn="ctr"/>
            <a:r>
              <a:rPr lang="kk-KZ"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Е</a:t>
            </a:r>
            <a:r>
              <a:rPr lang="kk-KZ"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рекшелігі</a:t>
            </a:r>
            <a:endParaRPr lang="ru-RU"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707" name="Rectangle 11"/>
          <p:cNvSpPr>
            <a:spLocks noChangeArrowheads="1"/>
          </p:cNvSpPr>
          <p:nvPr/>
        </p:nvSpPr>
        <p:spPr bwMode="auto">
          <a:xfrm>
            <a:off x="0" y="4714884"/>
            <a:ext cx="3237719" cy="1954476"/>
          </a:xfrm>
          <a:prstGeom prst="rect">
            <a:avLst/>
          </a:prstGeom>
          <a:solidFill>
            <a:schemeClr val="tx2"/>
          </a:solidFill>
          <a:ln w="9525">
            <a:solidFill>
              <a:srgbClr val="000000"/>
            </a:solidFill>
            <a:miter lim="800000"/>
            <a:headEnd/>
            <a:tailEnd/>
          </a:ln>
        </p:spPr>
        <p:txBody>
          <a:bodyPr/>
          <a:lstStyle/>
          <a:p>
            <a:pPr algn="ctr"/>
            <a:r>
              <a:rPr lang="ru-RU" sz="1400" dirty="0" err="1">
                <a:solidFill>
                  <a:schemeClr val="bg1"/>
                </a:solidFill>
                <a:latin typeface="Times New Roman" pitchFamily="18" charset="0"/>
                <a:cs typeface="Times New Roman" pitchFamily="18" charset="0"/>
              </a:rPr>
              <a:t>Тұрғындардың негізгі</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бөлігі таулы</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өңірлерде шоғырланды</a:t>
            </a:r>
            <a:r>
              <a:rPr lang="ru-RU" sz="1400" dirty="0" err="1" smtClean="0">
                <a:solidFill>
                  <a:schemeClr val="bg1"/>
                </a:solidFill>
                <a:latin typeface="Times New Roman" pitchFamily="18" charset="0"/>
                <a:cs typeface="Times New Roman" pitchFamily="18" charset="0"/>
              </a:rPr>
              <a:t>.</a:t>
            </a:r>
            <a:r>
              <a:rPr lang="ru-RU" sz="1400" dirty="0">
                <a:solidFill>
                  <a:schemeClr val="bg1"/>
                </a:solidFill>
                <a:latin typeface="Times New Roman" pitchFamily="18" charset="0"/>
                <a:cs typeface="Times New Roman" pitchFamily="18" charset="0"/>
              </a:rPr>
              <a:t> Тасмола </a:t>
            </a:r>
            <a:r>
              <a:rPr lang="ru-RU" sz="1400" dirty="0" err="1">
                <a:solidFill>
                  <a:schemeClr val="bg1"/>
                </a:solidFill>
                <a:latin typeface="Times New Roman" pitchFamily="18" charset="0"/>
                <a:cs typeface="Times New Roman" pitchFamily="18" charset="0"/>
              </a:rPr>
              <a:t>тайпалары</a:t>
            </a:r>
            <a:r>
              <a:rPr lang="ru-RU" sz="1400" dirty="0">
                <a:solidFill>
                  <a:schemeClr val="bg1"/>
                </a:solidFill>
                <a:latin typeface="Times New Roman" pitchFamily="18" charset="0"/>
                <a:cs typeface="Times New Roman" pitchFamily="18" charset="0"/>
              </a:rPr>
              <a:t> </a:t>
            </a:r>
            <a:r>
              <a:rPr lang="ru-RU" sz="1400" dirty="0" err="1" smtClean="0">
                <a:solidFill>
                  <a:schemeClr val="bg1"/>
                </a:solidFill>
                <a:latin typeface="Times New Roman" pitchFamily="18" charset="0"/>
                <a:cs typeface="Times New Roman" pitchFamily="18" charset="0"/>
              </a:rPr>
              <a:t>мекендеген</a:t>
            </a:r>
            <a:r>
              <a:rPr lang="ru-RU" sz="1400" dirty="0" smtClean="0">
                <a:solidFill>
                  <a:schemeClr val="bg1"/>
                </a:solidFill>
                <a:latin typeface="Times New Roman" pitchFamily="18" charset="0"/>
                <a:cs typeface="Times New Roman" pitchFamily="18" charset="0"/>
              </a:rPr>
              <a:t> </a:t>
            </a:r>
            <a:r>
              <a:rPr lang="ru-RU" sz="1400" dirty="0" err="1" smtClean="0">
                <a:solidFill>
                  <a:schemeClr val="bg1"/>
                </a:solidFill>
                <a:latin typeface="Times New Roman" pitchFamily="18" charset="0"/>
                <a:cs typeface="Times New Roman" pitchFamily="18" charset="0"/>
              </a:rPr>
              <a:t>ерте</a:t>
            </a:r>
            <a:r>
              <a:rPr lang="ru-RU" sz="1400" dirty="0" smtClean="0">
                <a:solidFill>
                  <a:schemeClr val="bg1"/>
                </a:solidFill>
                <a:latin typeface="Times New Roman" pitchFamily="18" charset="0"/>
                <a:cs typeface="Times New Roman" pitchFamily="18" charset="0"/>
              </a:rPr>
              <a:t> </a:t>
            </a:r>
            <a:r>
              <a:rPr lang="ru-RU" sz="1400" dirty="0" err="1" smtClean="0">
                <a:solidFill>
                  <a:schemeClr val="bg1"/>
                </a:solidFill>
                <a:latin typeface="Times New Roman" pitchFamily="18" charset="0"/>
                <a:cs typeface="Times New Roman" pitchFamily="18" charset="0"/>
              </a:rPr>
              <a:t>темір</a:t>
            </a:r>
            <a:r>
              <a:rPr lang="ru-RU" sz="1400" dirty="0" smtClean="0">
                <a:solidFill>
                  <a:schemeClr val="bg1"/>
                </a:solidFill>
                <a:latin typeface="Times New Roman" pitchFamily="18" charset="0"/>
                <a:cs typeface="Times New Roman" pitchFamily="18" charset="0"/>
              </a:rPr>
              <a:t> </a:t>
            </a:r>
            <a:r>
              <a:rPr lang="ru-RU" sz="1400" dirty="0" err="1" smtClean="0">
                <a:solidFill>
                  <a:schemeClr val="bg1"/>
                </a:solidFill>
                <a:latin typeface="Times New Roman" pitchFamily="18" charset="0"/>
                <a:cs typeface="Times New Roman" pitchFamily="18" charset="0"/>
              </a:rPr>
              <a:t>дәуірінде </a:t>
            </a:r>
            <a:r>
              <a:rPr lang="ru-RU" sz="1400" dirty="0" err="1">
                <a:solidFill>
                  <a:schemeClr val="bg1"/>
                </a:solidFill>
                <a:latin typeface="Times New Roman" pitchFamily="18" charset="0"/>
                <a:cs typeface="Times New Roman" pitchFamily="18" charset="0"/>
              </a:rPr>
              <a:t>шаруашылықтың жаңа прогрессивті</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түрі кеңінен тараған</a:t>
            </a:r>
            <a:r>
              <a:rPr lang="ru-RU" sz="1400" dirty="0" smtClean="0">
                <a:solidFill>
                  <a:schemeClr val="bg1"/>
                </a:solidFill>
                <a:latin typeface="Times New Roman" pitchFamily="18" charset="0"/>
                <a:cs typeface="Times New Roman" pitchFamily="18" charset="0"/>
              </a:rPr>
              <a:t>.</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Көшпелілер </a:t>
            </a:r>
            <a:r>
              <a:rPr lang="ru-RU" sz="1400" dirty="0" err="1" smtClean="0">
                <a:solidFill>
                  <a:schemeClr val="bg1"/>
                </a:solidFill>
                <a:latin typeface="Times New Roman" pitchFamily="18" charset="0"/>
                <a:cs typeface="Times New Roman" pitchFamily="18" charset="0"/>
              </a:rPr>
              <a:t>өзінің </a:t>
            </a:r>
            <a:r>
              <a:rPr lang="ru-RU" sz="1400" dirty="0" err="1">
                <a:solidFill>
                  <a:schemeClr val="bg1"/>
                </a:solidFill>
                <a:latin typeface="Times New Roman" pitchFamily="18" charset="0"/>
                <a:cs typeface="Times New Roman" pitchFamily="18" charset="0"/>
              </a:rPr>
              <a:t>күшті көшпелі орталықтарын құрды, олар</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келешек</a:t>
            </a:r>
            <a:r>
              <a:rPr lang="ru-RU" sz="1400" dirty="0">
                <a:solidFill>
                  <a:schemeClr val="bg1"/>
                </a:solidFill>
                <a:latin typeface="Times New Roman" pitchFamily="18" charset="0"/>
                <a:cs typeface="Times New Roman" pitchFamily="18" charset="0"/>
              </a:rPr>
              <a:t> </a:t>
            </a:r>
            <a:r>
              <a:rPr lang="ru-RU" sz="1400" dirty="0" err="1" smtClean="0">
                <a:solidFill>
                  <a:schemeClr val="bg1"/>
                </a:solidFill>
                <a:latin typeface="Times New Roman" pitchFamily="18" charset="0"/>
                <a:cs typeface="Times New Roman" pitchFamily="18" charset="0"/>
              </a:rPr>
              <a:t>империялардың </a:t>
            </a:r>
            <a:r>
              <a:rPr lang="ru-RU" sz="1400" dirty="0" err="1">
                <a:solidFill>
                  <a:schemeClr val="bg1"/>
                </a:solidFill>
                <a:latin typeface="Times New Roman" pitchFamily="18" charset="0"/>
                <a:cs typeface="Times New Roman" pitchFamily="18" charset="0"/>
              </a:rPr>
              <a:t>бастамалары</a:t>
            </a:r>
            <a:r>
              <a:rPr lang="ru-RU" sz="1400" dirty="0">
                <a:solidFill>
                  <a:schemeClr val="bg1"/>
                </a:solidFill>
                <a:latin typeface="Times New Roman" pitchFamily="18" charset="0"/>
                <a:cs typeface="Times New Roman" pitchFamily="18" charset="0"/>
              </a:rPr>
              <a:t> </a:t>
            </a:r>
            <a:r>
              <a:rPr lang="ru-RU" sz="1400" dirty="0" err="1" smtClean="0">
                <a:solidFill>
                  <a:schemeClr val="bg1"/>
                </a:solidFill>
                <a:latin typeface="Times New Roman" pitchFamily="18" charset="0"/>
                <a:cs typeface="Times New Roman" pitchFamily="18" charset="0"/>
              </a:rPr>
              <a:t>болды</a:t>
            </a:r>
            <a:endParaRPr lang="ru-RU" sz="1400" b="1" dirty="0">
              <a:solidFill>
                <a:schemeClr val="bg1"/>
              </a:solidFill>
              <a:latin typeface="Times New Roman" pitchFamily="18" charset="0"/>
              <a:cs typeface="Times New Roman" pitchFamily="18" charset="0"/>
            </a:endParaRPr>
          </a:p>
        </p:txBody>
      </p:sp>
      <p:sp>
        <p:nvSpPr>
          <p:cNvPr id="29708" name="Rectangle 12"/>
          <p:cNvSpPr>
            <a:spLocks noChangeArrowheads="1"/>
          </p:cNvSpPr>
          <p:nvPr/>
        </p:nvSpPr>
        <p:spPr bwMode="auto">
          <a:xfrm>
            <a:off x="3428992" y="5000636"/>
            <a:ext cx="2736850" cy="1668724"/>
          </a:xfrm>
          <a:prstGeom prst="rect">
            <a:avLst/>
          </a:prstGeom>
          <a:solidFill>
            <a:schemeClr val="tx2"/>
          </a:solidFill>
          <a:ln w="9525">
            <a:solidFill>
              <a:srgbClr val="000000"/>
            </a:solidFill>
            <a:miter lim="800000"/>
            <a:headEnd/>
            <a:tailEnd/>
          </a:ln>
        </p:spPr>
        <p:txBody>
          <a:bodyPr/>
          <a:lstStyle/>
          <a:p>
            <a:pPr algn="ctr"/>
            <a:endParaRPr lang="kk-KZ" sz="1290" dirty="0" smtClean="0">
              <a:solidFill>
                <a:schemeClr val="bg1"/>
              </a:solidFill>
              <a:latin typeface="Times New Roman" pitchFamily="18" charset="0"/>
              <a:cs typeface="Times New Roman" pitchFamily="18" charset="0"/>
            </a:endParaRPr>
          </a:p>
          <a:p>
            <a:pPr algn="ctr"/>
            <a:r>
              <a:rPr lang="kk-KZ" sz="1400" dirty="0" smtClean="0">
                <a:solidFill>
                  <a:schemeClr val="bg1"/>
                </a:solidFill>
                <a:latin typeface="Times New Roman" pitchFamily="18" charset="0"/>
                <a:cs typeface="Times New Roman" pitchFamily="18" charset="0"/>
              </a:rPr>
              <a:t>Темір дәуірі 3 сатыға бөлінген:</a:t>
            </a:r>
            <a:endParaRPr lang="ru-RU" sz="1400" dirty="0" smtClean="0">
              <a:solidFill>
                <a:schemeClr val="bg1"/>
              </a:solidFill>
              <a:latin typeface="Times New Roman" pitchFamily="18" charset="0"/>
              <a:cs typeface="Times New Roman" pitchFamily="18" charset="0"/>
            </a:endParaRPr>
          </a:p>
          <a:p>
            <a:pPr algn="just">
              <a:buFont typeface="Wingdings" pitchFamily="2" charset="2"/>
              <a:buChar char="Ø"/>
            </a:pPr>
            <a:r>
              <a:rPr lang="ru-RU" sz="1400" dirty="0" err="1" smtClean="0">
                <a:solidFill>
                  <a:schemeClr val="bg1"/>
                </a:solidFill>
                <a:latin typeface="Times New Roman" pitchFamily="18" charset="0"/>
                <a:cs typeface="Times New Roman" pitchFamily="18" charset="0"/>
              </a:rPr>
              <a:t>Бірінші</a:t>
            </a:r>
            <a:r>
              <a:rPr lang="ru-RU" sz="1400" dirty="0" smtClean="0">
                <a:solidFill>
                  <a:schemeClr val="bg1"/>
                </a:solidFill>
                <a:latin typeface="Times New Roman" pitchFamily="18" charset="0"/>
                <a:cs typeface="Times New Roman" pitchFamily="18" charset="0"/>
              </a:rPr>
              <a:t> </a:t>
            </a:r>
            <a:r>
              <a:rPr lang="ru-RU" sz="1400" dirty="0" err="1" smtClean="0">
                <a:solidFill>
                  <a:schemeClr val="bg1"/>
                </a:solidFill>
                <a:latin typeface="Times New Roman" pitchFamily="18" charset="0"/>
                <a:cs typeface="Times New Roman" pitchFamily="18" charset="0"/>
              </a:rPr>
              <a:t>саты</a:t>
            </a:r>
            <a:r>
              <a:rPr lang="ru-RU" sz="1400" dirty="0" smtClean="0">
                <a:solidFill>
                  <a:schemeClr val="bg1"/>
                </a:solidFill>
                <a:latin typeface="Times New Roman" pitchFamily="18" charset="0"/>
                <a:cs typeface="Times New Roman" pitchFamily="18" charset="0"/>
              </a:rPr>
              <a:t> </a:t>
            </a:r>
            <a:r>
              <a:rPr lang="ru-RU" sz="1400" dirty="0">
                <a:solidFill>
                  <a:schemeClr val="bg1"/>
                </a:solidFill>
                <a:latin typeface="Times New Roman" pitchFamily="18" charset="0"/>
                <a:cs typeface="Times New Roman" pitchFamily="18" charset="0"/>
              </a:rPr>
              <a:t>(б. </a:t>
            </a:r>
            <a:r>
              <a:rPr lang="ru-RU" sz="1400" dirty="0" err="1">
                <a:solidFill>
                  <a:schemeClr val="bg1"/>
                </a:solidFill>
                <a:latin typeface="Times New Roman" pitchFamily="18" charset="0"/>
                <a:cs typeface="Times New Roman" pitchFamily="18" charset="0"/>
              </a:rPr>
              <a:t>з</a:t>
            </a:r>
            <a:r>
              <a:rPr lang="ru-RU" sz="1400" dirty="0">
                <a:solidFill>
                  <a:schemeClr val="bg1"/>
                </a:solidFill>
                <a:latin typeface="Times New Roman" pitchFamily="18" charset="0"/>
                <a:cs typeface="Times New Roman" pitchFamily="18" charset="0"/>
              </a:rPr>
              <a:t>. б. VII-VI </a:t>
            </a:r>
            <a:r>
              <a:rPr lang="ru-RU" sz="1400" dirty="0" err="1">
                <a:solidFill>
                  <a:schemeClr val="bg1"/>
                </a:solidFill>
                <a:latin typeface="Times New Roman" pitchFamily="18" charset="0"/>
                <a:cs typeface="Times New Roman" pitchFamily="18" charset="0"/>
              </a:rPr>
              <a:t>-ғ</a:t>
            </a:r>
            <a:r>
              <a:rPr lang="ru-RU" sz="1400" dirty="0" smtClean="0">
                <a:solidFill>
                  <a:schemeClr val="bg1"/>
                </a:solidFill>
                <a:latin typeface="Times New Roman" pitchFamily="18" charset="0"/>
                <a:cs typeface="Times New Roman" pitchFamily="18" charset="0"/>
              </a:rPr>
              <a:t>.)</a:t>
            </a:r>
          </a:p>
          <a:p>
            <a:pPr algn="just">
              <a:buFont typeface="Wingdings" pitchFamily="2" charset="2"/>
              <a:buChar char="Ø"/>
            </a:pPr>
            <a:r>
              <a:rPr lang="ru-RU" sz="1400" dirty="0" err="1">
                <a:solidFill>
                  <a:schemeClr val="bg1"/>
                </a:solidFill>
                <a:latin typeface="Times New Roman" pitchFamily="18" charset="0"/>
                <a:cs typeface="Times New Roman" pitchFamily="18" charset="0"/>
              </a:rPr>
              <a:t>Екінші</a:t>
            </a:r>
            <a:r>
              <a:rPr lang="ru-RU" sz="1400" dirty="0">
                <a:solidFill>
                  <a:schemeClr val="bg1"/>
                </a:solidFill>
                <a:latin typeface="Times New Roman" pitchFamily="18" charset="0"/>
                <a:cs typeface="Times New Roman" pitchFamily="18" charset="0"/>
              </a:rPr>
              <a:t> </a:t>
            </a:r>
            <a:r>
              <a:rPr lang="ru-RU" sz="1400" dirty="0" err="1" smtClean="0">
                <a:solidFill>
                  <a:schemeClr val="bg1"/>
                </a:solidFill>
                <a:latin typeface="Times New Roman" pitchFamily="18" charset="0"/>
                <a:cs typeface="Times New Roman" pitchFamily="18" charset="0"/>
              </a:rPr>
              <a:t>саты</a:t>
            </a:r>
            <a:r>
              <a:rPr lang="ru-RU" sz="1400" dirty="0" smtClean="0">
                <a:solidFill>
                  <a:schemeClr val="bg1"/>
                </a:solidFill>
                <a:latin typeface="Times New Roman" pitchFamily="18" charset="0"/>
                <a:cs typeface="Times New Roman" pitchFamily="18" charset="0"/>
              </a:rPr>
              <a:t> </a:t>
            </a:r>
            <a:r>
              <a:rPr lang="ru-RU" sz="1400" dirty="0">
                <a:solidFill>
                  <a:schemeClr val="bg1"/>
                </a:solidFill>
                <a:latin typeface="Times New Roman" pitchFamily="18" charset="0"/>
                <a:cs typeface="Times New Roman" pitchFamily="18" charset="0"/>
              </a:rPr>
              <a:t>(б. </a:t>
            </a:r>
            <a:r>
              <a:rPr lang="ru-RU" sz="1400" dirty="0" err="1">
                <a:solidFill>
                  <a:schemeClr val="bg1"/>
                </a:solidFill>
                <a:latin typeface="Times New Roman" pitchFamily="18" charset="0"/>
                <a:cs typeface="Times New Roman" pitchFamily="18" charset="0"/>
              </a:rPr>
              <a:t>з</a:t>
            </a:r>
            <a:r>
              <a:rPr lang="ru-RU" sz="1400" dirty="0">
                <a:solidFill>
                  <a:schemeClr val="bg1"/>
                </a:solidFill>
                <a:latin typeface="Times New Roman" pitchFamily="18" charset="0"/>
                <a:cs typeface="Times New Roman" pitchFamily="18" charset="0"/>
              </a:rPr>
              <a:t>. б. </a:t>
            </a:r>
            <a:r>
              <a:rPr lang="ru-RU" sz="1400" dirty="0" err="1">
                <a:solidFill>
                  <a:schemeClr val="bg1"/>
                </a:solidFill>
                <a:latin typeface="Times New Roman" pitchFamily="18" charset="0"/>
                <a:cs typeface="Times New Roman" pitchFamily="18" charset="0"/>
              </a:rPr>
              <a:t>V-IV-ғ</a:t>
            </a:r>
            <a:r>
              <a:rPr lang="ru-RU" sz="1400" dirty="0" err="1" smtClean="0">
                <a:solidFill>
                  <a:schemeClr val="bg1"/>
                </a:solidFill>
                <a:latin typeface="Times New Roman" pitchFamily="18" charset="0"/>
                <a:cs typeface="Times New Roman" pitchFamily="18" charset="0"/>
              </a:rPr>
              <a:t>.</a:t>
            </a:r>
            <a:r>
              <a:rPr lang="ru-RU" sz="1400" dirty="0" smtClean="0">
                <a:solidFill>
                  <a:schemeClr val="bg1"/>
                </a:solidFill>
                <a:latin typeface="Times New Roman" pitchFamily="18" charset="0"/>
                <a:cs typeface="Times New Roman" pitchFamily="18" charset="0"/>
              </a:rPr>
              <a:t>)</a:t>
            </a:r>
          </a:p>
          <a:p>
            <a:pPr algn="just">
              <a:buFont typeface="Wingdings" pitchFamily="2" charset="2"/>
              <a:buChar char="Ø"/>
            </a:pPr>
            <a:r>
              <a:rPr lang="ru-RU" sz="1400" dirty="0" err="1">
                <a:solidFill>
                  <a:schemeClr val="bg1"/>
                </a:solidFill>
                <a:latin typeface="Times New Roman" pitchFamily="18" charset="0"/>
                <a:cs typeface="Times New Roman" pitchFamily="18" charset="0"/>
              </a:rPr>
              <a:t>Үшінші </a:t>
            </a:r>
            <a:r>
              <a:rPr lang="ru-RU" sz="1400" dirty="0" err="1" smtClean="0">
                <a:solidFill>
                  <a:schemeClr val="bg1"/>
                </a:solidFill>
                <a:latin typeface="Times New Roman" pitchFamily="18" charset="0"/>
                <a:cs typeface="Times New Roman" pitchFamily="18" charset="0"/>
              </a:rPr>
              <a:t> саты</a:t>
            </a:r>
            <a:r>
              <a:rPr lang="ru-RU" sz="1400" dirty="0" smtClean="0">
                <a:solidFill>
                  <a:schemeClr val="bg1"/>
                </a:solidFill>
                <a:latin typeface="Times New Roman" pitchFamily="18" charset="0"/>
                <a:cs typeface="Times New Roman" pitchFamily="18" charset="0"/>
              </a:rPr>
              <a:t>(б</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з</a:t>
            </a:r>
            <a:r>
              <a:rPr lang="ru-RU" sz="1400" dirty="0">
                <a:solidFill>
                  <a:schemeClr val="bg1"/>
                </a:solidFill>
                <a:latin typeface="Times New Roman" pitchFamily="18" charset="0"/>
                <a:cs typeface="Times New Roman" pitchFamily="18" charset="0"/>
              </a:rPr>
              <a:t>. б. </a:t>
            </a:r>
            <a:r>
              <a:rPr lang="ru-RU" sz="1400" dirty="0" err="1">
                <a:solidFill>
                  <a:schemeClr val="bg1"/>
                </a:solidFill>
                <a:latin typeface="Times New Roman" pitchFamily="18" charset="0"/>
                <a:cs typeface="Times New Roman" pitchFamily="18" charset="0"/>
              </a:rPr>
              <a:t>III-I-ғ.</a:t>
            </a:r>
            <a:r>
              <a:rPr lang="ru-RU" sz="1400" dirty="0">
                <a:solidFill>
                  <a:schemeClr val="bg1"/>
                </a:solidFill>
                <a:latin typeface="Times New Roman" pitchFamily="18" charset="0"/>
                <a:cs typeface="Times New Roman" pitchFamily="18" charset="0"/>
              </a:rPr>
              <a:t>) </a:t>
            </a:r>
            <a:r>
              <a:rPr lang="ru-RU" sz="1400" dirty="0" smtClean="0">
                <a:solidFill>
                  <a:schemeClr val="bg1"/>
                </a:solidFill>
                <a:latin typeface="Times New Roman" pitchFamily="18" charset="0"/>
                <a:cs typeface="Times New Roman" pitchFamily="18" charset="0"/>
              </a:rPr>
              <a:t>    </a:t>
            </a:r>
          </a:p>
        </p:txBody>
      </p:sp>
      <p:sp>
        <p:nvSpPr>
          <p:cNvPr id="29709" name="Rectangle 13"/>
          <p:cNvSpPr>
            <a:spLocks noChangeArrowheads="1"/>
          </p:cNvSpPr>
          <p:nvPr/>
        </p:nvSpPr>
        <p:spPr bwMode="auto">
          <a:xfrm>
            <a:off x="6444000" y="4714884"/>
            <a:ext cx="2700000" cy="1954476"/>
          </a:xfrm>
          <a:prstGeom prst="rect">
            <a:avLst/>
          </a:prstGeom>
          <a:solidFill>
            <a:schemeClr val="tx2"/>
          </a:solidFill>
          <a:ln w="9525">
            <a:solidFill>
              <a:srgbClr val="000000"/>
            </a:solidFill>
            <a:miter lim="800000"/>
            <a:headEnd/>
            <a:tailEnd/>
          </a:ln>
        </p:spPr>
        <p:txBody>
          <a:bodyPr/>
          <a:lstStyle/>
          <a:p>
            <a:pPr algn="ctr"/>
            <a:r>
              <a:rPr lang="ru-RU" sz="1400" dirty="0" err="1" smtClean="0">
                <a:solidFill>
                  <a:schemeClr val="bg1"/>
                </a:solidFill>
                <a:latin typeface="Times New Roman" panose="02020603050405020304" pitchFamily="18" charset="0"/>
                <a:cs typeface="Times New Roman" pitchFamily="18" charset="0"/>
              </a:rPr>
              <a:t>Әлеуметтік-экономикалық</a:t>
            </a:r>
            <a:r>
              <a:rPr lang="ru-RU" sz="1400" dirty="0" smtClean="0">
                <a:solidFill>
                  <a:schemeClr val="bg1"/>
                </a:solidFill>
                <a:latin typeface="Times New Roman" panose="02020603050405020304" pitchFamily="18" charset="0"/>
                <a:cs typeface="Times New Roman" pitchFamily="18" charset="0"/>
              </a:rPr>
              <a:t> </a:t>
            </a:r>
            <a:r>
              <a:rPr lang="ru-RU" sz="1400" dirty="0" err="1" smtClean="0">
                <a:solidFill>
                  <a:schemeClr val="bg1"/>
                </a:solidFill>
                <a:latin typeface="Times New Roman" panose="02020603050405020304" pitchFamily="18" charset="0"/>
                <a:cs typeface="Times New Roman" pitchFamily="18" charset="0"/>
              </a:rPr>
              <a:t>саяси</a:t>
            </a:r>
            <a:r>
              <a:rPr lang="ru-RU" sz="1400" dirty="0">
                <a:solidFill>
                  <a:schemeClr val="bg1"/>
                </a:solidFill>
                <a:latin typeface="Times New Roman" pitchFamily="18" charset="0"/>
                <a:cs typeface="Times New Roman" pitchFamily="18" charset="0"/>
              </a:rPr>
              <a:t>, </a:t>
            </a:r>
            <a:r>
              <a:rPr lang="ru-RU" sz="1400" dirty="0" err="1" smtClean="0">
                <a:solidFill>
                  <a:schemeClr val="bg1"/>
                </a:solidFill>
                <a:latin typeface="Times New Roman" pitchFamily="18" charset="0"/>
                <a:cs typeface="Times New Roman" pitchFamily="18" charset="0"/>
              </a:rPr>
              <a:t>демографиялық</a:t>
            </a:r>
            <a:r>
              <a:rPr lang="ru-RU" sz="1400" dirty="0" smtClean="0">
                <a:solidFill>
                  <a:schemeClr val="bg1"/>
                </a:solidFill>
                <a:latin typeface="Times New Roman" pitchFamily="18" charset="0"/>
                <a:cs typeface="Times New Roman" pitchFamily="18" charset="0"/>
              </a:rPr>
              <a:t>,</a:t>
            </a:r>
            <a:r>
              <a:rPr lang="ru-RU" sz="1400" dirty="0">
                <a:solidFill>
                  <a:schemeClr val="bg1"/>
                </a:solidFill>
                <a:latin typeface="Times New Roman" pitchFamily="18" charset="0"/>
                <a:cs typeface="Times New Roman" pitchFamily="18" charset="0"/>
              </a:rPr>
              <a:t> </a:t>
            </a:r>
            <a:r>
              <a:rPr lang="ru-RU" sz="1400" dirty="0" smtClean="0">
                <a:solidFill>
                  <a:schemeClr val="bg1"/>
                </a:solidFill>
                <a:latin typeface="Times New Roman" pitchFamily="18" charset="0"/>
                <a:cs typeface="Times New Roman" pitchFamily="18" charset="0"/>
              </a:rPr>
              <a:t>                    </a:t>
            </a:r>
            <a:r>
              <a:rPr lang="ru-RU" sz="1400" dirty="0" err="1" smtClean="0">
                <a:solidFill>
                  <a:schemeClr val="bg1"/>
                </a:solidFill>
                <a:latin typeface="Times New Roman" pitchFamily="18" charset="0"/>
                <a:cs typeface="Times New Roman" pitchFamily="18" charset="0"/>
              </a:rPr>
              <a:t>технологиялық</a:t>
            </a:r>
            <a:r>
              <a:rPr lang="ru-RU" sz="1400" dirty="0" smtClean="0">
                <a:solidFill>
                  <a:schemeClr val="bg1"/>
                </a:solidFill>
                <a:latin typeface="Times New Roman" pitchFamily="18" charset="0"/>
                <a:cs typeface="Times New Roman" pitchFamily="18" charset="0"/>
              </a:rPr>
              <a:t>  </a:t>
            </a:r>
            <a:r>
              <a:rPr lang="ru-RU" sz="1400" dirty="0" err="1" smtClean="0">
                <a:solidFill>
                  <a:schemeClr val="bg1"/>
                </a:solidFill>
                <a:latin typeface="Times New Roman" pitchFamily="18" charset="0"/>
                <a:cs typeface="Times New Roman" pitchFamily="18" charset="0"/>
              </a:rPr>
              <a:t>өзгерістерді</a:t>
            </a:r>
            <a:r>
              <a:rPr lang="ru-RU" sz="1400" dirty="0" smtClean="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дүниеге</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әкелген</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жаңа</a:t>
            </a:r>
            <a:r>
              <a:rPr lang="ru-RU" sz="1400" dirty="0">
                <a:solidFill>
                  <a:schemeClr val="bg1"/>
                </a:solidFill>
                <a:latin typeface="Times New Roman" pitchFamily="18" charset="0"/>
                <a:cs typeface="Times New Roman" pitchFamily="18" charset="0"/>
              </a:rPr>
              <a:t> </a:t>
            </a:r>
            <a:r>
              <a:rPr lang="ru-RU" sz="1400" dirty="0" err="1" smtClean="0">
                <a:solidFill>
                  <a:schemeClr val="bg1"/>
                </a:solidFill>
                <a:latin typeface="Times New Roman" pitchFamily="18" charset="0"/>
                <a:cs typeface="Times New Roman" pitchFamily="18" charset="0"/>
              </a:rPr>
              <a:t>кезең</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ірі</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тайпалық</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бірлестіктер</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қалыптасты</a:t>
            </a:r>
            <a:r>
              <a:rPr lang="ru-RU" sz="1400" dirty="0" smtClean="0">
                <a:solidFill>
                  <a:schemeClr val="bg1"/>
                </a:solidFill>
                <a:latin typeface="Times New Roman" pitchFamily="18" charset="0"/>
                <a:cs typeface="Times New Roman"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ірі</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smtClean="0">
                <a:solidFill>
                  <a:schemeClr val="bg1"/>
                </a:solidFill>
                <a:latin typeface="Times New Roman" panose="02020603050405020304" pitchFamily="18" charset="0"/>
                <a:cs typeface="Times New Roman" panose="02020603050405020304" pitchFamily="18" charset="0"/>
              </a:rPr>
              <a:t>обалар</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smtClean="0">
                <a:solidFill>
                  <a:schemeClr val="bg1"/>
                </a:solidFill>
                <a:latin typeface="Times New Roman" panose="02020603050405020304" pitchFamily="18" charset="0"/>
                <a:cs typeface="Times New Roman" panose="02020603050405020304" pitchFamily="18" charset="0"/>
              </a:rPr>
              <a:t>тұрғызылды </a:t>
            </a:r>
            <a:r>
              <a:rPr lang="ru-RU" sz="1400" dirty="0" smtClean="0">
                <a:solidFill>
                  <a:schemeClr val="bg1"/>
                </a:solidFill>
                <a:latin typeface="Times New Roman" panose="02020603050405020304" pitchFamily="18" charset="0"/>
                <a:cs typeface="Times New Roman" panose="02020603050405020304" pitchFamily="18" charset="0"/>
              </a:rPr>
              <a:t>. </a:t>
            </a:r>
            <a:r>
              <a:rPr lang="ru-RU" sz="1400" dirty="0" err="1" smtClean="0">
                <a:solidFill>
                  <a:schemeClr val="bg1"/>
                </a:solidFill>
                <a:latin typeface="Times New Roman" panose="02020603050405020304" pitchFamily="18" charset="0"/>
                <a:cs typeface="Times New Roman" panose="02020603050405020304" pitchFamily="18" charset="0"/>
              </a:rPr>
              <a:t>Темір</a:t>
            </a:r>
            <a:r>
              <a:rPr lang="ru-RU" sz="1400" dirty="0" smtClean="0">
                <a:solidFill>
                  <a:schemeClr val="bg1"/>
                </a:solidFill>
                <a:latin typeface="Times New Roman" panose="02020603050405020304" pitchFamily="18" charset="0"/>
                <a:cs typeface="Times New Roman" panose="02020603050405020304" pitchFamily="18" charset="0"/>
              </a:rPr>
              <a:t> </a:t>
            </a:r>
            <a:r>
              <a:rPr lang="ru-RU" sz="1400" dirty="0" err="1" smtClean="0">
                <a:solidFill>
                  <a:schemeClr val="bg1"/>
                </a:solidFill>
                <a:latin typeface="Times New Roman" panose="02020603050405020304" pitchFamily="18" charset="0"/>
                <a:cs typeface="Times New Roman" panose="02020603050405020304" pitchFamily="18" charset="0"/>
              </a:rPr>
              <a:t>кеңінен қолданылды</a:t>
            </a:r>
            <a:r>
              <a:rPr lang="ru-RU" sz="1400" dirty="0" err="1" smtClean="0">
                <a:solidFill>
                  <a:schemeClr val="bg1"/>
                </a:solidFill>
              </a:rPr>
              <a:t>.</a:t>
            </a:r>
            <a:r>
              <a:rPr lang="ru-RU" sz="1400" dirty="0" smtClean="0">
                <a:solidFill>
                  <a:schemeClr val="bg1"/>
                </a:solidFill>
              </a:rPr>
              <a:t>  </a:t>
            </a:r>
            <a:endParaRPr lang="ru-RU" sz="1400" b="1" dirty="0">
              <a:solidFill>
                <a:schemeClr val="bg1"/>
              </a:solidFill>
              <a:latin typeface="Times New Roman" pitchFamily="18" charset="0"/>
              <a:cs typeface="Times New Roman" pitchFamily="18" charset="0"/>
            </a:endParaRPr>
          </a:p>
        </p:txBody>
      </p:sp>
      <p:sp>
        <p:nvSpPr>
          <p:cNvPr id="29710" name="Rectangle 14"/>
          <p:cNvSpPr>
            <a:spLocks noChangeArrowheads="1"/>
          </p:cNvSpPr>
          <p:nvPr/>
        </p:nvSpPr>
        <p:spPr bwMode="auto">
          <a:xfrm>
            <a:off x="0" y="691724"/>
            <a:ext cx="3132138" cy="1737144"/>
          </a:xfrm>
          <a:prstGeom prst="rect">
            <a:avLst/>
          </a:prstGeom>
          <a:solidFill>
            <a:schemeClr val="tx2"/>
          </a:solidFill>
          <a:ln>
            <a:headEnd/>
            <a:tailEnd/>
          </a:ln>
        </p:spPr>
        <p:style>
          <a:lnRef idx="1">
            <a:schemeClr val="accent1"/>
          </a:lnRef>
          <a:fillRef idx="2">
            <a:schemeClr val="accent1"/>
          </a:fillRef>
          <a:effectRef idx="1">
            <a:schemeClr val="accent1"/>
          </a:effectRef>
          <a:fontRef idx="minor">
            <a:schemeClr val="dk1"/>
          </a:fontRef>
        </p:style>
        <p:txBody>
          <a:bodyPr/>
          <a:lstStyle/>
          <a:p>
            <a:pPr algn="ctr"/>
            <a:r>
              <a:rPr lang="ru-RU" sz="1400" dirty="0" err="1">
                <a:solidFill>
                  <a:schemeClr val="bg1"/>
                </a:solidFill>
                <a:latin typeface="Times New Roman" pitchFamily="18" charset="0"/>
                <a:cs typeface="Times New Roman" pitchFamily="18" charset="0"/>
              </a:rPr>
              <a:t>Темір</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дәуірі </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адамзат</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тарихында</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қола дәуірін алмастырған, </a:t>
            </a:r>
            <a:r>
              <a:rPr lang="ru-RU" sz="1400" dirty="0">
                <a:solidFill>
                  <a:schemeClr val="bg1"/>
                </a:solidFill>
                <a:latin typeface="Times New Roman" pitchFamily="18" charset="0"/>
                <a:cs typeface="Times New Roman" pitchFamily="18" charset="0"/>
              </a:rPr>
              <a:t>аса </a:t>
            </a:r>
            <a:r>
              <a:rPr lang="ru-RU" sz="1400" dirty="0" err="1">
                <a:solidFill>
                  <a:schemeClr val="bg1"/>
                </a:solidFill>
                <a:latin typeface="Times New Roman" pitchFamily="18" charset="0"/>
                <a:cs typeface="Times New Roman" pitchFamily="18" charset="0"/>
              </a:rPr>
              <a:t>маңызды әлеуметтік-экономикалық</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саяси</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демографиялық</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технологиялық өзгерістерді дүниеге әкелген жаңа кезең </a:t>
            </a:r>
            <a:r>
              <a:rPr lang="ru-RU" sz="1400" dirty="0" err="1" smtClean="0">
                <a:solidFill>
                  <a:schemeClr val="bg1"/>
                </a:solidFill>
                <a:latin typeface="Times New Roman" pitchFamily="18" charset="0"/>
                <a:cs typeface="Times New Roman" pitchFamily="18" charset="0"/>
              </a:rPr>
              <a:t>Қазақстандағы </a:t>
            </a:r>
            <a:r>
              <a:rPr lang="ru-RU" sz="1400" dirty="0" err="1">
                <a:solidFill>
                  <a:schemeClr val="bg1"/>
                </a:solidFill>
                <a:latin typeface="Times New Roman" pitchFamily="18" charset="0"/>
                <a:cs typeface="Times New Roman" pitchFamily="18" charset="0"/>
              </a:rPr>
              <a:t>ерте</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темір</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дәуірінің </a:t>
            </a:r>
            <a:r>
              <a:rPr lang="ru-RU" sz="1400" dirty="0">
                <a:solidFill>
                  <a:schemeClr val="bg1"/>
                </a:solidFill>
                <a:latin typeface="Times New Roman" pitchFamily="18" charset="0"/>
                <a:cs typeface="Times New Roman" pitchFamily="18" charset="0"/>
              </a:rPr>
              <a:t>басы </a:t>
            </a:r>
            <a:r>
              <a:rPr lang="ru-RU" sz="1400" dirty="0" err="1">
                <a:solidFill>
                  <a:schemeClr val="bg1"/>
                </a:solidFill>
                <a:latin typeface="Times New Roman" pitchFamily="18" charset="0"/>
                <a:cs typeface="Times New Roman" pitchFamily="18" charset="0"/>
              </a:rPr>
              <a:t>б.з.д</a:t>
            </a:r>
            <a:r>
              <a:rPr lang="ru-RU" sz="1400" dirty="0">
                <a:solidFill>
                  <a:schemeClr val="bg1"/>
                </a:solidFill>
                <a:latin typeface="Times New Roman" pitchFamily="18" charset="0"/>
                <a:cs typeface="Times New Roman" pitchFamily="18" charset="0"/>
              </a:rPr>
              <a:t>. VIII - VII </a:t>
            </a:r>
            <a:r>
              <a:rPr lang="ru-RU" sz="1400" dirty="0" err="1">
                <a:solidFill>
                  <a:schemeClr val="bg1"/>
                </a:solidFill>
                <a:latin typeface="Times New Roman" pitchFamily="18" charset="0"/>
                <a:cs typeface="Times New Roman" pitchFamily="18" charset="0"/>
              </a:rPr>
              <a:t>ғасырларына </a:t>
            </a:r>
            <a:r>
              <a:rPr lang="ru-RU" sz="1400" dirty="0" err="1" smtClean="0">
                <a:solidFill>
                  <a:schemeClr val="bg1"/>
                </a:solidFill>
                <a:latin typeface="Times New Roman" pitchFamily="18" charset="0"/>
                <a:cs typeface="Times New Roman" pitchFamily="18" charset="0"/>
              </a:rPr>
              <a:t>жатады</a:t>
            </a:r>
            <a:endParaRPr lang="ru-RU" sz="1400" b="1" dirty="0">
              <a:solidFill>
                <a:schemeClr val="bg1"/>
              </a:solidFill>
              <a:latin typeface="Times New Roman" pitchFamily="18" charset="0"/>
              <a:cs typeface="Times New Roman" pitchFamily="18" charset="0"/>
            </a:endParaRPr>
          </a:p>
        </p:txBody>
      </p:sp>
      <p:sp>
        <p:nvSpPr>
          <p:cNvPr id="29711" name="Rectangle 15"/>
          <p:cNvSpPr>
            <a:spLocks noChangeArrowheads="1"/>
          </p:cNvSpPr>
          <p:nvPr/>
        </p:nvSpPr>
        <p:spPr bwMode="auto">
          <a:xfrm>
            <a:off x="3203575" y="749300"/>
            <a:ext cx="3132000" cy="1239838"/>
          </a:xfrm>
          <a:prstGeom prst="rect">
            <a:avLst/>
          </a:prstGeom>
          <a:solidFill>
            <a:schemeClr val="tx2"/>
          </a:solidFill>
          <a:ln w="9525">
            <a:solidFill>
              <a:srgbClr val="000000"/>
            </a:solidFill>
            <a:miter lim="800000"/>
            <a:headEnd/>
            <a:tailEnd/>
          </a:ln>
        </p:spPr>
        <p:txBody>
          <a:bodyPr anchor="ctr"/>
          <a:lstStyle/>
          <a:p>
            <a:pPr algn="ctr"/>
            <a:r>
              <a:rPr lang="ru-RU" sz="1400" dirty="0" err="1" smtClean="0">
                <a:solidFill>
                  <a:schemeClr val="bg1"/>
                </a:solidFill>
                <a:latin typeface="Times New Roman" pitchFamily="18" charset="0"/>
                <a:cs typeface="Times New Roman" pitchFamily="18" charset="0"/>
              </a:rPr>
              <a:t>Егіншілік</a:t>
            </a:r>
            <a:r>
              <a:rPr lang="ru-RU" sz="1400" dirty="0" smtClean="0">
                <a:solidFill>
                  <a:schemeClr val="bg1"/>
                </a:solidFill>
                <a:latin typeface="Times New Roman" pitchFamily="18" charset="0"/>
                <a:cs typeface="Times New Roman" pitchFamily="18" charset="0"/>
              </a:rPr>
              <a:t>, </a:t>
            </a:r>
            <a:r>
              <a:rPr lang="ru-RU" sz="1400" dirty="0" err="1" smtClean="0">
                <a:solidFill>
                  <a:schemeClr val="bg1"/>
                </a:solidFill>
                <a:latin typeface="Times New Roman" pitchFamily="18" charset="0"/>
                <a:cs typeface="Times New Roman" pitchFamily="18" charset="0"/>
              </a:rPr>
              <a:t>"көшпелі </a:t>
            </a:r>
            <a:r>
              <a:rPr lang="ru-RU" sz="1400" dirty="0">
                <a:solidFill>
                  <a:schemeClr val="bg1"/>
                </a:solidFill>
                <a:latin typeface="Times New Roman" pitchFamily="18" charset="0"/>
                <a:cs typeface="Times New Roman" pitchFamily="18" charset="0"/>
              </a:rPr>
              <a:t>"</a:t>
            </a:r>
            <a:r>
              <a:rPr lang="ru-RU" sz="1400" dirty="0" err="1">
                <a:solidFill>
                  <a:schemeClr val="bg1"/>
                </a:solidFill>
                <a:latin typeface="Times New Roman" pitchFamily="18" charset="0"/>
                <a:cs typeface="Times New Roman" pitchFamily="18" charset="0"/>
              </a:rPr>
              <a:t>жартылай</a:t>
            </a:r>
            <a:r>
              <a:rPr lang="ru-RU" sz="1400" dirty="0">
                <a:solidFill>
                  <a:schemeClr val="bg1"/>
                </a:solidFill>
                <a:latin typeface="Times New Roman" pitchFamily="18" charset="0"/>
                <a:cs typeface="Times New Roman" pitchFamily="18" charset="0"/>
              </a:rPr>
              <a:t> </a:t>
            </a:r>
            <a:r>
              <a:rPr lang="ru-RU" sz="1400" dirty="0" err="1" smtClean="0">
                <a:solidFill>
                  <a:schemeClr val="bg1"/>
                </a:solidFill>
                <a:latin typeface="Times New Roman" pitchFamily="18" charset="0"/>
                <a:cs typeface="Times New Roman" pitchFamily="18" charset="0"/>
              </a:rPr>
              <a:t>көшпелі</a:t>
            </a:r>
            <a:r>
              <a:rPr lang="en-US" sz="1400" dirty="0" smtClean="0">
                <a:solidFill>
                  <a:schemeClr val="bg1"/>
                </a:solidFill>
                <a:latin typeface="Times New Roman" pitchFamily="18" charset="0"/>
                <a:cs typeface="Times New Roman" pitchFamily="18" charset="0"/>
              </a:rPr>
              <a:t>”</a:t>
            </a:r>
            <a:r>
              <a:rPr lang="ru-RU" sz="1400" dirty="0" smtClean="0">
                <a:solidFill>
                  <a:schemeClr val="bg1"/>
                </a:solidFill>
                <a:latin typeface="Times New Roman" pitchFamily="18" charset="0"/>
                <a:cs typeface="Times New Roman" pitchFamily="18" charset="0"/>
              </a:rPr>
              <a:t> </a:t>
            </a:r>
            <a:r>
              <a:rPr lang="ru-RU" sz="1400" dirty="0">
                <a:solidFill>
                  <a:schemeClr val="bg1"/>
                </a:solidFill>
                <a:latin typeface="Times New Roman" pitchFamily="18" charset="0"/>
                <a:cs typeface="Times New Roman" pitchFamily="18" charset="0"/>
              </a:rPr>
              <a:t>мал </a:t>
            </a:r>
            <a:r>
              <a:rPr lang="ru-RU" sz="1400" dirty="0" err="1" smtClean="0">
                <a:solidFill>
                  <a:schemeClr val="bg1"/>
                </a:solidFill>
                <a:latin typeface="Times New Roman" pitchFamily="18" charset="0"/>
                <a:cs typeface="Times New Roman" pitchFamily="18" charset="0"/>
              </a:rPr>
              <a:t>шаруашылығы болған</a:t>
            </a:r>
            <a:r>
              <a:rPr lang="ru-RU" sz="1400" dirty="0" smtClean="0">
                <a:solidFill>
                  <a:schemeClr val="bg1"/>
                </a:solidFill>
                <a:latin typeface="Times New Roman" pitchFamily="18" charset="0"/>
                <a:cs typeface="Times New Roman" pitchFamily="18" charset="0"/>
              </a:rPr>
              <a:t>.</a:t>
            </a:r>
            <a:r>
              <a:rPr lang="ru-RU" sz="1400" dirty="0">
                <a:solidFill>
                  <a:schemeClr val="bg1"/>
                </a:solidFill>
                <a:latin typeface="Times New Roman" pitchFamily="18" charset="0"/>
                <a:cs typeface="Times New Roman" pitchFamily="18" charset="0"/>
              </a:rPr>
              <a:t> </a:t>
            </a:r>
            <a:r>
              <a:rPr lang="kk-KZ" sz="1400" dirty="0" err="1">
                <a:solidFill>
                  <a:schemeClr val="bg1"/>
                </a:solidFill>
                <a:latin typeface="Times New Roman" pitchFamily="18" charset="0"/>
                <a:cs typeface="Times New Roman" pitchFamily="18" charset="0"/>
              </a:rPr>
              <a:t>М</a:t>
            </a:r>
            <a:r>
              <a:rPr lang="ru-RU" sz="1400" dirty="0" err="1" smtClean="0">
                <a:solidFill>
                  <a:schemeClr val="bg1"/>
                </a:solidFill>
                <a:latin typeface="Times New Roman" pitchFamily="18" charset="0"/>
                <a:cs typeface="Times New Roman" pitchFamily="18" charset="0"/>
              </a:rPr>
              <a:t>алшылықтың </a:t>
            </a:r>
            <a:r>
              <a:rPr lang="ru-RU" sz="1400" dirty="0" err="1">
                <a:solidFill>
                  <a:schemeClr val="bg1"/>
                </a:solidFill>
                <a:latin typeface="Times New Roman" pitchFamily="18" charset="0"/>
                <a:cs typeface="Times New Roman" pitchFamily="18" charset="0"/>
              </a:rPr>
              <a:t>жылжымалы</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түріне </a:t>
            </a:r>
            <a:r>
              <a:rPr lang="ru-RU" sz="1400" dirty="0" err="1" smtClean="0">
                <a:solidFill>
                  <a:schemeClr val="bg1"/>
                </a:solidFill>
                <a:latin typeface="Times New Roman" pitchFamily="18" charset="0"/>
                <a:cs typeface="Times New Roman" pitchFamily="18" charset="0"/>
              </a:rPr>
              <a:t>ауысуына</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даланың құрғақтануы </a:t>
            </a:r>
            <a:r>
              <a:rPr lang="ru-RU" sz="1400" dirty="0">
                <a:solidFill>
                  <a:schemeClr val="bg1"/>
                </a:solidFill>
                <a:latin typeface="Times New Roman" pitchFamily="18" charset="0"/>
                <a:cs typeface="Times New Roman" pitchFamily="18" charset="0"/>
              </a:rPr>
              <a:t>(</a:t>
            </a:r>
            <a:r>
              <a:rPr lang="ru-RU" sz="1400" dirty="0" err="1">
                <a:solidFill>
                  <a:schemeClr val="bg1"/>
                </a:solidFill>
                <a:latin typeface="Times New Roman" pitchFamily="18" charset="0"/>
                <a:cs typeface="Times New Roman" pitchFamily="18" charset="0"/>
              </a:rPr>
              <a:t>аридизация</a:t>
            </a:r>
            <a:r>
              <a:rPr lang="ru-RU" sz="1400" dirty="0">
                <a:solidFill>
                  <a:schemeClr val="bg1"/>
                </a:solidFill>
                <a:latin typeface="Times New Roman" pitchFamily="18" charset="0"/>
                <a:cs typeface="Times New Roman" pitchFamily="18" charset="0"/>
              </a:rPr>
              <a:t>) </a:t>
            </a:r>
            <a:r>
              <a:rPr lang="ru-RU" sz="1400" dirty="0" smtClean="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ықпал етті</a:t>
            </a:r>
            <a:r>
              <a:rPr lang="ru-RU" sz="1400" dirty="0">
                <a:solidFill>
                  <a:schemeClr val="bg1"/>
                </a:solidFill>
                <a:latin typeface="Times New Roman" pitchFamily="18" charset="0"/>
                <a:cs typeface="Times New Roman" pitchFamily="18" charset="0"/>
              </a:rPr>
              <a:t>.</a:t>
            </a:r>
            <a:endParaRPr lang="ru-RU" sz="1400" b="1" dirty="0">
              <a:solidFill>
                <a:schemeClr val="bg1"/>
              </a:solidFill>
              <a:latin typeface="Times New Roman" pitchFamily="18" charset="0"/>
              <a:cs typeface="Times New Roman" pitchFamily="18" charset="0"/>
            </a:endParaRPr>
          </a:p>
        </p:txBody>
      </p:sp>
      <p:sp>
        <p:nvSpPr>
          <p:cNvPr id="29712" name="Rectangle 16"/>
          <p:cNvSpPr>
            <a:spLocks noChangeArrowheads="1"/>
          </p:cNvSpPr>
          <p:nvPr/>
        </p:nvSpPr>
        <p:spPr bwMode="auto">
          <a:xfrm>
            <a:off x="6429388" y="785794"/>
            <a:ext cx="2714612" cy="1548000"/>
          </a:xfrm>
          <a:prstGeom prst="rect">
            <a:avLst/>
          </a:prstGeom>
          <a:solidFill>
            <a:schemeClr val="tx2"/>
          </a:solidFill>
          <a:ln w="9525">
            <a:solidFill>
              <a:srgbClr val="000000"/>
            </a:solidFill>
            <a:miter lim="800000"/>
            <a:headEnd/>
            <a:tailEnd/>
          </a:ln>
        </p:spPr>
        <p:txBody>
          <a:bodyPr/>
          <a:lstStyle/>
          <a:p>
            <a:pPr algn="ctr"/>
            <a:r>
              <a:rPr lang="ru-RU" sz="1400" dirty="0" err="1">
                <a:solidFill>
                  <a:schemeClr val="bg1"/>
                </a:solidFill>
                <a:latin typeface="Times New Roman" pitchFamily="18" charset="0"/>
                <a:cs typeface="Times New Roman" pitchFamily="18" charset="0"/>
              </a:rPr>
              <a:t>Тарихи</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сахнада</a:t>
            </a:r>
            <a:r>
              <a:rPr lang="ru-RU" sz="1400" dirty="0">
                <a:solidFill>
                  <a:schemeClr val="bg1"/>
                </a:solidFill>
                <a:latin typeface="Times New Roman" pitchFamily="18" charset="0"/>
                <a:cs typeface="Times New Roman" pitchFamily="18" charset="0"/>
              </a:rPr>
              <a:t> </a:t>
            </a:r>
            <a:r>
              <a:rPr lang="ru-RU" sz="1400" dirty="0" err="1" smtClean="0">
                <a:solidFill>
                  <a:schemeClr val="bg1"/>
                </a:solidFill>
                <a:latin typeface="Times New Roman" pitchFamily="18" charset="0"/>
                <a:cs typeface="Times New Roman" pitchFamily="18" charset="0"/>
              </a:rPr>
              <a:t>скифтер</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сактар</a:t>
            </a:r>
            <a:r>
              <a:rPr lang="ru-RU" sz="1400" dirty="0">
                <a:solidFill>
                  <a:schemeClr val="bg1"/>
                </a:solidFill>
                <a:latin typeface="Times New Roman" pitchFamily="18" charset="0"/>
                <a:cs typeface="Times New Roman" pitchFamily="18" charset="0"/>
              </a:rPr>
              <a:t>, </a:t>
            </a:r>
            <a:r>
              <a:rPr lang="ru-RU" sz="1400" dirty="0" err="1" smtClean="0">
                <a:solidFill>
                  <a:schemeClr val="bg1"/>
                </a:solidFill>
                <a:latin typeface="Times New Roman" pitchFamily="18" charset="0"/>
                <a:cs typeface="Times New Roman" pitchFamily="18" charset="0"/>
              </a:rPr>
              <a:t>савроматтар,үйсіндер, қаңлылар, ғұндар </a:t>
            </a:r>
            <a:r>
              <a:rPr lang="ru-RU" sz="1400" dirty="0" err="1">
                <a:solidFill>
                  <a:schemeClr val="bg1"/>
                </a:solidFill>
                <a:latin typeface="Times New Roman" pitchFamily="18" charset="0"/>
                <a:cs typeface="Times New Roman" pitchFamily="18" charset="0"/>
              </a:rPr>
              <a:t>деп</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атаған тайпалар</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пайда</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болды</a:t>
            </a:r>
            <a:r>
              <a:rPr lang="ru-RU" sz="1400" dirty="0" smtClean="0">
                <a:solidFill>
                  <a:schemeClr val="bg1"/>
                </a:solidFill>
                <a:latin typeface="Times New Roman" pitchFamily="18" charset="0"/>
                <a:cs typeface="Times New Roman" pitchFamily="18" charset="0"/>
              </a:rPr>
              <a:t>.</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Ерте</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темір</a:t>
            </a:r>
            <a:r>
              <a:rPr lang="ru-RU" sz="1400" dirty="0">
                <a:solidFill>
                  <a:schemeClr val="bg1"/>
                </a:solidFill>
                <a:latin typeface="Times New Roman" pitchFamily="18" charset="0"/>
                <a:cs typeface="Times New Roman" pitchFamily="18" charset="0"/>
              </a:rPr>
              <a:t> </a:t>
            </a:r>
            <a:r>
              <a:rPr lang="ru-RU" sz="1400" dirty="0" err="1" smtClean="0">
                <a:solidFill>
                  <a:schemeClr val="bg1"/>
                </a:solidFill>
                <a:latin typeface="Times New Roman" pitchFamily="18" charset="0"/>
                <a:cs typeface="Times New Roman" pitchFamily="18" charset="0"/>
              </a:rPr>
              <a:t>дәуірінде </a:t>
            </a:r>
            <a:r>
              <a:rPr lang="ru-RU" sz="1400" dirty="0">
                <a:solidFill>
                  <a:schemeClr val="bg1"/>
                </a:solidFill>
                <a:latin typeface="Times New Roman" pitchFamily="18" charset="0"/>
                <a:cs typeface="Times New Roman" pitchFamily="18" charset="0"/>
              </a:rPr>
              <a:t>металл </a:t>
            </a:r>
            <a:r>
              <a:rPr lang="ru-RU" sz="1400" dirty="0" err="1">
                <a:solidFill>
                  <a:schemeClr val="bg1"/>
                </a:solidFill>
                <a:latin typeface="Times New Roman" pitchFamily="18" charset="0"/>
                <a:cs typeface="Times New Roman" pitchFamily="18" charset="0"/>
              </a:rPr>
              <a:t>өндірісі</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сауда</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айырбасы</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гүлденді</a:t>
            </a:r>
            <a:r>
              <a:rPr lang="ru-RU" sz="1400" dirty="0">
                <a:solidFill>
                  <a:schemeClr val="bg1"/>
                </a:solidFill>
                <a:latin typeface="Times New Roman" pitchFamily="18" charset="0"/>
                <a:cs typeface="Times New Roman" pitchFamily="18" charset="0"/>
              </a:rPr>
              <a:t>. </a:t>
            </a:r>
            <a:endParaRPr lang="ru-RU" sz="1400" b="1" dirty="0">
              <a:solidFill>
                <a:schemeClr val="bg1"/>
              </a:solidFill>
              <a:latin typeface="Times New Roman" pitchFamily="18" charset="0"/>
              <a:cs typeface="Times New Roman" pitchFamily="18" charset="0"/>
            </a:endParaRPr>
          </a:p>
        </p:txBody>
      </p:sp>
      <p:sp>
        <p:nvSpPr>
          <p:cNvPr id="29713" name="Line 17"/>
          <p:cNvSpPr>
            <a:spLocks noChangeShapeType="1"/>
          </p:cNvSpPr>
          <p:nvPr/>
        </p:nvSpPr>
        <p:spPr bwMode="auto">
          <a:xfrm flipH="1" flipV="1">
            <a:off x="1928793" y="3143247"/>
            <a:ext cx="1277956" cy="366715"/>
          </a:xfrm>
          <a:prstGeom prst="line">
            <a:avLst/>
          </a:prstGeom>
          <a:noFill/>
          <a:ln w="28575">
            <a:solidFill>
              <a:srgbClr val="FFFF00"/>
            </a:solidFill>
            <a:round/>
            <a:headEnd/>
            <a:tailEnd type="triangle" w="med" len="med"/>
          </a:ln>
        </p:spPr>
        <p:txBody>
          <a:bodyPr/>
          <a:lstStyle/>
          <a:p>
            <a:endParaRPr lang="ru-RU"/>
          </a:p>
        </p:txBody>
      </p:sp>
      <p:sp>
        <p:nvSpPr>
          <p:cNvPr id="29714" name="Line 18"/>
          <p:cNvSpPr>
            <a:spLocks noChangeShapeType="1"/>
          </p:cNvSpPr>
          <p:nvPr/>
        </p:nvSpPr>
        <p:spPr bwMode="auto">
          <a:xfrm flipV="1">
            <a:off x="6208713" y="3071809"/>
            <a:ext cx="1149369" cy="407990"/>
          </a:xfrm>
          <a:prstGeom prst="line">
            <a:avLst/>
          </a:prstGeom>
          <a:noFill/>
          <a:ln w="28575">
            <a:solidFill>
              <a:srgbClr val="FFFF00"/>
            </a:solidFill>
            <a:round/>
            <a:headEnd/>
            <a:tailEnd type="triangle" w="med" len="med"/>
          </a:ln>
        </p:spPr>
        <p:txBody>
          <a:bodyPr/>
          <a:lstStyle/>
          <a:p>
            <a:endParaRPr lang="ru-RU"/>
          </a:p>
        </p:txBody>
      </p:sp>
      <p:sp>
        <p:nvSpPr>
          <p:cNvPr id="29715" name="Line 19"/>
          <p:cNvSpPr>
            <a:spLocks noChangeShapeType="1"/>
          </p:cNvSpPr>
          <p:nvPr/>
        </p:nvSpPr>
        <p:spPr bwMode="auto">
          <a:xfrm flipH="1">
            <a:off x="2000232" y="3571876"/>
            <a:ext cx="1214446" cy="428628"/>
          </a:xfrm>
          <a:prstGeom prst="line">
            <a:avLst/>
          </a:prstGeom>
          <a:noFill/>
          <a:ln w="28575">
            <a:solidFill>
              <a:srgbClr val="FFFF00"/>
            </a:solidFill>
            <a:round/>
            <a:headEnd/>
            <a:tailEnd type="triangle" w="med" len="med"/>
          </a:ln>
        </p:spPr>
        <p:txBody>
          <a:bodyPr/>
          <a:lstStyle/>
          <a:p>
            <a:endParaRPr lang="ru-RU" b="1">
              <a:solidFill>
                <a:srgbClr val="FFFF00"/>
              </a:solidFill>
              <a:effectLst>
                <a:outerShdw blurRad="38100" dist="38100" dir="2700000" algn="tl">
                  <a:srgbClr val="000000">
                    <a:alpha val="43137"/>
                  </a:srgbClr>
                </a:outerShdw>
              </a:effectLst>
            </a:endParaRPr>
          </a:p>
        </p:txBody>
      </p:sp>
      <p:sp>
        <p:nvSpPr>
          <p:cNvPr id="29716" name="Line 20"/>
          <p:cNvSpPr>
            <a:spLocks noChangeShapeType="1"/>
          </p:cNvSpPr>
          <p:nvPr/>
        </p:nvSpPr>
        <p:spPr bwMode="auto">
          <a:xfrm>
            <a:off x="6143636" y="3571876"/>
            <a:ext cx="1332000" cy="371478"/>
          </a:xfrm>
          <a:prstGeom prst="line">
            <a:avLst/>
          </a:prstGeom>
          <a:noFill/>
          <a:ln w="28575">
            <a:solidFill>
              <a:srgbClr val="FFFF00"/>
            </a:solidFill>
            <a:round/>
            <a:headEnd/>
            <a:tailEnd type="triangle" w="med" len="med"/>
          </a:ln>
        </p:spPr>
        <p:txBody>
          <a:bodyPr/>
          <a:lstStyle/>
          <a:p>
            <a:endParaRPr lang="ru-RU"/>
          </a:p>
        </p:txBody>
      </p:sp>
      <p:sp>
        <p:nvSpPr>
          <p:cNvPr id="29717" name="Line 21"/>
          <p:cNvSpPr>
            <a:spLocks noChangeShapeType="1"/>
          </p:cNvSpPr>
          <p:nvPr/>
        </p:nvSpPr>
        <p:spPr bwMode="auto">
          <a:xfrm rot="-900000" flipV="1">
            <a:off x="4638249" y="2708958"/>
            <a:ext cx="73025" cy="252000"/>
          </a:xfrm>
          <a:prstGeom prst="line">
            <a:avLst/>
          </a:prstGeom>
          <a:noFill/>
          <a:ln w="28575">
            <a:solidFill>
              <a:srgbClr val="FFFF00"/>
            </a:solidFill>
            <a:round/>
            <a:headEnd/>
            <a:tailEnd type="triangle" w="med" len="med"/>
          </a:ln>
        </p:spPr>
        <p:txBody>
          <a:bodyPr/>
          <a:lstStyle/>
          <a:p>
            <a:endParaRPr lang="ru-RU"/>
          </a:p>
        </p:txBody>
      </p:sp>
      <p:sp>
        <p:nvSpPr>
          <p:cNvPr id="29718" name="Line 22"/>
          <p:cNvSpPr>
            <a:spLocks noChangeShapeType="1"/>
          </p:cNvSpPr>
          <p:nvPr/>
        </p:nvSpPr>
        <p:spPr bwMode="auto">
          <a:xfrm>
            <a:off x="4768850" y="3989388"/>
            <a:ext cx="0" cy="342900"/>
          </a:xfrm>
          <a:prstGeom prst="line">
            <a:avLst/>
          </a:prstGeom>
          <a:noFill/>
          <a:ln w="28575">
            <a:solidFill>
              <a:srgbClr val="FFFF00"/>
            </a:solidFill>
            <a:round/>
            <a:headEnd/>
            <a:tailEnd type="triangle" w="med" len="med"/>
          </a:ln>
        </p:spPr>
        <p:txBody>
          <a:bodyPr/>
          <a:lstStyle/>
          <a:p>
            <a:endParaRPr lang="ru-RU"/>
          </a:p>
        </p:txBody>
      </p:sp>
      <p:sp>
        <p:nvSpPr>
          <p:cNvPr id="29719" name="Line 23"/>
          <p:cNvSpPr>
            <a:spLocks noChangeShapeType="1"/>
          </p:cNvSpPr>
          <p:nvPr/>
        </p:nvSpPr>
        <p:spPr bwMode="auto">
          <a:xfrm>
            <a:off x="1714480" y="4429132"/>
            <a:ext cx="0" cy="288000"/>
          </a:xfrm>
          <a:prstGeom prst="line">
            <a:avLst/>
          </a:prstGeom>
          <a:noFill/>
          <a:ln w="28575">
            <a:solidFill>
              <a:srgbClr val="FFFF00"/>
            </a:solidFill>
            <a:round/>
            <a:headEnd/>
            <a:tailEnd type="triangle" w="med" len="med"/>
          </a:ln>
        </p:spPr>
        <p:txBody>
          <a:bodyPr/>
          <a:lstStyle/>
          <a:p>
            <a:endParaRPr lang="ru-RU" b="1"/>
          </a:p>
        </p:txBody>
      </p:sp>
      <p:sp>
        <p:nvSpPr>
          <p:cNvPr id="29720" name="Line 24"/>
          <p:cNvSpPr>
            <a:spLocks noChangeShapeType="1"/>
          </p:cNvSpPr>
          <p:nvPr/>
        </p:nvSpPr>
        <p:spPr bwMode="auto">
          <a:xfrm>
            <a:off x="7572396" y="4429132"/>
            <a:ext cx="0" cy="288000"/>
          </a:xfrm>
          <a:prstGeom prst="line">
            <a:avLst/>
          </a:prstGeom>
          <a:noFill/>
          <a:ln w="28575">
            <a:solidFill>
              <a:srgbClr val="FFFF00"/>
            </a:solidFill>
            <a:round/>
            <a:headEnd/>
            <a:tailEnd type="triangle" w="med" len="med"/>
          </a:ln>
        </p:spPr>
        <p:txBody>
          <a:bodyPr/>
          <a:lstStyle/>
          <a:p>
            <a:endParaRPr lang="ru-RU" b="1"/>
          </a:p>
        </p:txBody>
      </p:sp>
      <p:sp>
        <p:nvSpPr>
          <p:cNvPr id="29721" name="Line 25"/>
          <p:cNvSpPr>
            <a:spLocks noChangeShapeType="1"/>
          </p:cNvSpPr>
          <p:nvPr/>
        </p:nvSpPr>
        <p:spPr bwMode="auto">
          <a:xfrm flipH="1" flipV="1">
            <a:off x="1655763" y="2572868"/>
            <a:ext cx="58717" cy="144000"/>
          </a:xfrm>
          <a:prstGeom prst="line">
            <a:avLst/>
          </a:prstGeom>
          <a:noFill/>
          <a:ln w="28575">
            <a:solidFill>
              <a:srgbClr val="FFFF00"/>
            </a:solidFill>
            <a:round/>
            <a:headEnd/>
            <a:tailEnd type="triangle" w="med" len="med"/>
          </a:ln>
        </p:spPr>
        <p:txBody>
          <a:bodyPr/>
          <a:lstStyle/>
          <a:p>
            <a:endParaRPr lang="ru-RU" b="1"/>
          </a:p>
        </p:txBody>
      </p:sp>
      <p:sp>
        <p:nvSpPr>
          <p:cNvPr id="29722" name="Line 26"/>
          <p:cNvSpPr>
            <a:spLocks noChangeShapeType="1"/>
          </p:cNvSpPr>
          <p:nvPr/>
        </p:nvSpPr>
        <p:spPr bwMode="auto">
          <a:xfrm rot="540000" flipH="1" flipV="1">
            <a:off x="4670741" y="2000238"/>
            <a:ext cx="45719" cy="252000"/>
          </a:xfrm>
          <a:prstGeom prst="line">
            <a:avLst/>
          </a:prstGeom>
          <a:noFill/>
          <a:ln w="28575">
            <a:solidFill>
              <a:srgbClr val="FFFF00"/>
            </a:solidFill>
            <a:round/>
            <a:headEnd/>
            <a:tailEnd type="triangle" w="med" len="med"/>
          </a:ln>
        </p:spPr>
        <p:txBody>
          <a:bodyPr/>
          <a:lstStyle/>
          <a:p>
            <a:endParaRPr lang="ru-RU" b="1"/>
          </a:p>
        </p:txBody>
      </p:sp>
      <p:sp>
        <p:nvSpPr>
          <p:cNvPr id="29723" name="Line 27"/>
          <p:cNvSpPr>
            <a:spLocks noChangeShapeType="1"/>
          </p:cNvSpPr>
          <p:nvPr/>
        </p:nvSpPr>
        <p:spPr bwMode="auto">
          <a:xfrm flipV="1">
            <a:off x="7643834" y="2357430"/>
            <a:ext cx="0" cy="288000"/>
          </a:xfrm>
          <a:prstGeom prst="line">
            <a:avLst/>
          </a:prstGeom>
          <a:noFill/>
          <a:ln w="28575">
            <a:solidFill>
              <a:srgbClr val="FFFF00"/>
            </a:solidFill>
            <a:round/>
            <a:headEnd/>
            <a:tailEnd type="triangle" w="med" len="med"/>
          </a:ln>
        </p:spPr>
        <p:txBody>
          <a:bodyPr/>
          <a:lstStyle/>
          <a:p>
            <a:endParaRPr lang="ru-RU" b="1"/>
          </a:p>
        </p:txBody>
      </p:sp>
      <p:sp>
        <p:nvSpPr>
          <p:cNvPr id="29724" name="Line 28"/>
          <p:cNvSpPr>
            <a:spLocks noChangeShapeType="1"/>
          </p:cNvSpPr>
          <p:nvPr/>
        </p:nvSpPr>
        <p:spPr bwMode="auto">
          <a:xfrm>
            <a:off x="4786314" y="4714884"/>
            <a:ext cx="0" cy="288000"/>
          </a:xfrm>
          <a:prstGeom prst="line">
            <a:avLst/>
          </a:prstGeom>
          <a:noFill/>
          <a:ln w="28575">
            <a:solidFill>
              <a:srgbClr val="FFFF00"/>
            </a:solidFill>
            <a:round/>
            <a:headEnd/>
            <a:tailEnd type="triangle" w="med" len="med"/>
          </a:ln>
        </p:spPr>
        <p:txBody>
          <a:bodyPr/>
          <a:lstStyle/>
          <a:p>
            <a:endParaRPr lang="ru-RU" b="1"/>
          </a:p>
        </p:txBody>
      </p:sp>
      <p:sp>
        <p:nvSpPr>
          <p:cNvPr id="29700" name="Oval 4"/>
          <p:cNvSpPr>
            <a:spLocks noChangeArrowheads="1"/>
          </p:cNvSpPr>
          <p:nvPr/>
        </p:nvSpPr>
        <p:spPr bwMode="auto">
          <a:xfrm>
            <a:off x="3203575" y="2924175"/>
            <a:ext cx="3024188" cy="1081088"/>
          </a:xfrm>
          <a:prstGeom prst="ellipse">
            <a:avLst/>
          </a:prstGeom>
          <a:solidFill>
            <a:schemeClr val="accent6">
              <a:lumMod val="60000"/>
              <a:lumOff val="40000"/>
            </a:schemeClr>
          </a:solidFill>
          <a:ln w="9525">
            <a:solidFill>
              <a:srgbClr val="00B050"/>
            </a:solidFill>
            <a:round/>
            <a:headEnd/>
            <a:tailEnd/>
          </a:ln>
        </p:spPr>
        <p:txBody>
          <a:bodyPr anchor="ctr"/>
          <a:lstStyle/>
          <a:p>
            <a:pPr algn="ctr"/>
            <a:r>
              <a:rPr lang="kk-KZ"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Темір дәуірі</a:t>
            </a:r>
            <a:endParaRPr lang="ru-RU"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725" name="Rectangle 29"/>
          <p:cNvSpPr>
            <a:spLocks noChangeArrowheads="1"/>
          </p:cNvSpPr>
          <p:nvPr/>
        </p:nvSpPr>
        <p:spPr bwMode="auto">
          <a:xfrm>
            <a:off x="395288" y="230059"/>
            <a:ext cx="8280400" cy="461665"/>
          </a:xfrm>
          <a:prstGeom prst="rect">
            <a:avLst/>
          </a:prstGeom>
          <a:noFill/>
          <a:ln w="9525">
            <a:noFill/>
            <a:miter lim="800000"/>
            <a:headEnd/>
            <a:tailEnd/>
          </a:ln>
          <a:effectLst/>
        </p:spPr>
        <p:txBody>
          <a:bodyPr anchor="ctr">
            <a:spAutoFit/>
          </a:bodyPr>
          <a:lstStyle/>
          <a:p>
            <a:pPr algn="ctr"/>
            <a:r>
              <a:rPr lang="kk-KZ" sz="2400" b="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Segoe Print" pitchFamily="2" charset="0"/>
              </a:rPr>
              <a:t>Темір дәуіріне сипаттама</a:t>
            </a:r>
            <a:endParaRPr lang="kk-KZ" sz="24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Segoe Print"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725"/>
                                        </p:tgtEl>
                                        <p:attrNameLst>
                                          <p:attrName>style.visibility</p:attrName>
                                        </p:attrNameLst>
                                      </p:cBhvr>
                                      <p:to>
                                        <p:strVal val="visible"/>
                                      </p:to>
                                    </p:set>
                                    <p:anim calcmode="discrete" valueType="clr">
                                      <p:cBhvr override="childStyle">
                                        <p:cTn id="7" dur="80"/>
                                        <p:tgtEl>
                                          <p:spTgt spid="2972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725"/>
                                        </p:tgtEl>
                                        <p:attrNameLst>
                                          <p:attrName>fillcolor</p:attrName>
                                        </p:attrNameLst>
                                      </p:cBhvr>
                                      <p:tavLst>
                                        <p:tav tm="0">
                                          <p:val>
                                            <p:clrVal>
                                              <a:schemeClr val="accent2"/>
                                            </p:clrVal>
                                          </p:val>
                                        </p:tav>
                                        <p:tav tm="50000">
                                          <p:val>
                                            <p:clrVal>
                                              <a:schemeClr val="hlink"/>
                                            </p:clrVal>
                                          </p:val>
                                        </p:tav>
                                      </p:tavLst>
                                    </p:anim>
                                    <p:set>
                                      <p:cBhvr>
                                        <p:cTn id="9" dur="80"/>
                                        <p:tgtEl>
                                          <p:spTgt spid="2972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29700"/>
                                        </p:tgtEl>
                                        <p:attrNameLst>
                                          <p:attrName>style.visibility</p:attrName>
                                        </p:attrNameLst>
                                      </p:cBhvr>
                                      <p:to>
                                        <p:strVal val="visible"/>
                                      </p:to>
                                    </p:set>
                                    <p:animEffect transition="in" filter="diamond(in)">
                                      <p:cBhvr>
                                        <p:cTn id="14" dur="2000"/>
                                        <p:tgtEl>
                                          <p:spTgt spid="29700"/>
                                        </p:tgtEl>
                                      </p:cBhvr>
                                    </p:animEffect>
                                  </p:childTnLst>
                                </p:cTn>
                              </p:par>
                            </p:childTnLst>
                          </p:cTn>
                        </p:par>
                        <p:par>
                          <p:cTn id="15" fill="hold">
                            <p:stCondLst>
                              <p:cond delay="2000"/>
                            </p:stCondLst>
                            <p:childTnLst>
                              <p:par>
                                <p:cTn id="16" presetID="24" presetClass="entr" presetSubtype="0" fill="hold" grpId="0" nodeType="afterEffect">
                                  <p:stCondLst>
                                    <p:cond delay="0"/>
                                  </p:stCondLst>
                                  <p:childTnLst>
                                    <p:set>
                                      <p:cBhvr>
                                        <p:cTn id="17" dur="1" fill="hold">
                                          <p:stCondLst>
                                            <p:cond delay="0"/>
                                          </p:stCondLst>
                                        </p:cTn>
                                        <p:tgtEl>
                                          <p:spTgt spid="29713"/>
                                        </p:tgtEl>
                                        <p:attrNameLst>
                                          <p:attrName>style.visibility</p:attrName>
                                        </p:attrNameLst>
                                      </p:cBhvr>
                                      <p:to>
                                        <p:strVal val="visible"/>
                                      </p:to>
                                    </p:set>
                                    <p:anim to="" calcmode="lin" valueType="num">
                                      <p:cBhvr>
                                        <p:cTn id="18" dur="1" fill="hold"/>
                                        <p:tgtEl>
                                          <p:spTgt spid="29713"/>
                                        </p:tgtEl>
                                        <p:attrNameLst>
                                          <p:attrName/>
                                        </p:attrNameLst>
                                      </p:cBhvr>
                                    </p:anim>
                                  </p:childTnLst>
                                </p:cTn>
                              </p:par>
                            </p:childTnLst>
                          </p:cTn>
                        </p:par>
                        <p:par>
                          <p:cTn id="19" fill="hold">
                            <p:stCondLst>
                              <p:cond delay="2000"/>
                            </p:stCondLst>
                            <p:childTnLst>
                              <p:par>
                                <p:cTn id="20" presetID="24" presetClass="entr" presetSubtype="0" fill="hold" grpId="0" nodeType="afterEffect">
                                  <p:stCondLst>
                                    <p:cond delay="0"/>
                                  </p:stCondLst>
                                  <p:childTnLst>
                                    <p:set>
                                      <p:cBhvr>
                                        <p:cTn id="21" dur="1" fill="hold">
                                          <p:stCondLst>
                                            <p:cond delay="0"/>
                                          </p:stCondLst>
                                        </p:cTn>
                                        <p:tgtEl>
                                          <p:spTgt spid="29702"/>
                                        </p:tgtEl>
                                        <p:attrNameLst>
                                          <p:attrName>style.visibility</p:attrName>
                                        </p:attrNameLst>
                                      </p:cBhvr>
                                      <p:to>
                                        <p:strVal val="visible"/>
                                      </p:to>
                                    </p:set>
                                    <p:anim to="" calcmode="lin" valueType="num">
                                      <p:cBhvr>
                                        <p:cTn id="22" dur="1" fill="hold"/>
                                        <p:tgtEl>
                                          <p:spTgt spid="29702"/>
                                        </p:tgtEl>
                                        <p:attrNameLst>
                                          <p:attrName/>
                                        </p:attrNameLst>
                                      </p:cBhvr>
                                    </p:anim>
                                  </p:childTnLst>
                                </p:cTn>
                              </p:par>
                            </p:childTnLst>
                          </p:cTn>
                        </p:par>
                        <p:par>
                          <p:cTn id="23" fill="hold">
                            <p:stCondLst>
                              <p:cond delay="2000"/>
                            </p:stCondLst>
                            <p:childTnLst>
                              <p:par>
                                <p:cTn id="24" presetID="24" presetClass="entr" presetSubtype="0" fill="hold" grpId="0" nodeType="afterEffect">
                                  <p:stCondLst>
                                    <p:cond delay="0"/>
                                  </p:stCondLst>
                                  <p:childTnLst>
                                    <p:set>
                                      <p:cBhvr>
                                        <p:cTn id="25" dur="1" fill="hold">
                                          <p:stCondLst>
                                            <p:cond delay="0"/>
                                          </p:stCondLst>
                                        </p:cTn>
                                        <p:tgtEl>
                                          <p:spTgt spid="29717"/>
                                        </p:tgtEl>
                                        <p:attrNameLst>
                                          <p:attrName>style.visibility</p:attrName>
                                        </p:attrNameLst>
                                      </p:cBhvr>
                                      <p:to>
                                        <p:strVal val="visible"/>
                                      </p:to>
                                    </p:set>
                                    <p:anim to="" calcmode="lin" valueType="num">
                                      <p:cBhvr>
                                        <p:cTn id="26" dur="1" fill="hold"/>
                                        <p:tgtEl>
                                          <p:spTgt spid="29717"/>
                                        </p:tgtEl>
                                        <p:attrNameLst>
                                          <p:attrName/>
                                        </p:attrNameLst>
                                      </p:cBhvr>
                                    </p:anim>
                                  </p:childTnLst>
                                </p:cTn>
                              </p:par>
                            </p:childTnLst>
                          </p:cTn>
                        </p:par>
                        <p:par>
                          <p:cTn id="27" fill="hold">
                            <p:stCondLst>
                              <p:cond delay="2000"/>
                            </p:stCondLst>
                            <p:childTnLst>
                              <p:par>
                                <p:cTn id="28" presetID="24" presetClass="entr" presetSubtype="0" fill="hold" grpId="0" nodeType="afterEffect">
                                  <p:stCondLst>
                                    <p:cond delay="0"/>
                                  </p:stCondLst>
                                  <p:childTnLst>
                                    <p:set>
                                      <p:cBhvr>
                                        <p:cTn id="29" dur="1" fill="hold">
                                          <p:stCondLst>
                                            <p:cond delay="0"/>
                                          </p:stCondLst>
                                        </p:cTn>
                                        <p:tgtEl>
                                          <p:spTgt spid="29701"/>
                                        </p:tgtEl>
                                        <p:attrNameLst>
                                          <p:attrName>style.visibility</p:attrName>
                                        </p:attrNameLst>
                                      </p:cBhvr>
                                      <p:to>
                                        <p:strVal val="visible"/>
                                      </p:to>
                                    </p:set>
                                    <p:anim to="" calcmode="lin" valueType="num">
                                      <p:cBhvr>
                                        <p:cTn id="30" dur="1" fill="hold"/>
                                        <p:tgtEl>
                                          <p:spTgt spid="29701"/>
                                        </p:tgtEl>
                                        <p:attrNameLst>
                                          <p:attrName/>
                                        </p:attrNameLst>
                                      </p:cBhvr>
                                    </p:anim>
                                  </p:childTnLst>
                                </p:cTn>
                              </p:par>
                            </p:childTnLst>
                          </p:cTn>
                        </p:par>
                        <p:par>
                          <p:cTn id="31" fill="hold">
                            <p:stCondLst>
                              <p:cond delay="2000"/>
                            </p:stCondLst>
                            <p:childTnLst>
                              <p:par>
                                <p:cTn id="32" presetID="24" presetClass="entr" presetSubtype="0" fill="hold" grpId="0" nodeType="afterEffect">
                                  <p:stCondLst>
                                    <p:cond delay="0"/>
                                  </p:stCondLst>
                                  <p:childTnLst>
                                    <p:set>
                                      <p:cBhvr>
                                        <p:cTn id="33" dur="1" fill="hold">
                                          <p:stCondLst>
                                            <p:cond delay="0"/>
                                          </p:stCondLst>
                                        </p:cTn>
                                        <p:tgtEl>
                                          <p:spTgt spid="29714"/>
                                        </p:tgtEl>
                                        <p:attrNameLst>
                                          <p:attrName>style.visibility</p:attrName>
                                        </p:attrNameLst>
                                      </p:cBhvr>
                                      <p:to>
                                        <p:strVal val="visible"/>
                                      </p:to>
                                    </p:set>
                                    <p:anim to="" calcmode="lin" valueType="num">
                                      <p:cBhvr>
                                        <p:cTn id="34" dur="1" fill="hold"/>
                                        <p:tgtEl>
                                          <p:spTgt spid="29714"/>
                                        </p:tgtEl>
                                        <p:attrNameLst>
                                          <p:attrName/>
                                        </p:attrNameLst>
                                      </p:cBhvr>
                                    </p:anim>
                                  </p:childTnLst>
                                </p:cTn>
                              </p:par>
                            </p:childTnLst>
                          </p:cTn>
                        </p:par>
                        <p:par>
                          <p:cTn id="35" fill="hold">
                            <p:stCondLst>
                              <p:cond delay="2000"/>
                            </p:stCondLst>
                            <p:childTnLst>
                              <p:par>
                                <p:cTn id="36" presetID="24" presetClass="entr" presetSubtype="0" fill="hold" grpId="0" nodeType="afterEffect">
                                  <p:stCondLst>
                                    <p:cond delay="0"/>
                                  </p:stCondLst>
                                  <p:childTnLst>
                                    <p:set>
                                      <p:cBhvr>
                                        <p:cTn id="37" dur="1" fill="hold">
                                          <p:stCondLst>
                                            <p:cond delay="0"/>
                                          </p:stCondLst>
                                        </p:cTn>
                                        <p:tgtEl>
                                          <p:spTgt spid="29703"/>
                                        </p:tgtEl>
                                        <p:attrNameLst>
                                          <p:attrName>style.visibility</p:attrName>
                                        </p:attrNameLst>
                                      </p:cBhvr>
                                      <p:to>
                                        <p:strVal val="visible"/>
                                      </p:to>
                                    </p:set>
                                    <p:anim to="" calcmode="lin" valueType="num">
                                      <p:cBhvr>
                                        <p:cTn id="38" dur="1" fill="hold"/>
                                        <p:tgtEl>
                                          <p:spTgt spid="29703"/>
                                        </p:tgtEl>
                                        <p:attrNameLst>
                                          <p:attrName/>
                                        </p:attrNameLst>
                                      </p:cBhvr>
                                    </p:anim>
                                  </p:childTnLst>
                                </p:cTn>
                              </p:par>
                            </p:childTnLst>
                          </p:cTn>
                        </p:par>
                        <p:par>
                          <p:cTn id="39" fill="hold">
                            <p:stCondLst>
                              <p:cond delay="2000"/>
                            </p:stCondLst>
                            <p:childTnLst>
                              <p:par>
                                <p:cTn id="40" presetID="24" presetClass="entr" presetSubtype="0" fill="hold" grpId="0" nodeType="afterEffect">
                                  <p:stCondLst>
                                    <p:cond delay="0"/>
                                  </p:stCondLst>
                                  <p:childTnLst>
                                    <p:set>
                                      <p:cBhvr>
                                        <p:cTn id="41" dur="1" fill="hold">
                                          <p:stCondLst>
                                            <p:cond delay="0"/>
                                          </p:stCondLst>
                                        </p:cTn>
                                        <p:tgtEl>
                                          <p:spTgt spid="29716"/>
                                        </p:tgtEl>
                                        <p:attrNameLst>
                                          <p:attrName>style.visibility</p:attrName>
                                        </p:attrNameLst>
                                      </p:cBhvr>
                                      <p:to>
                                        <p:strVal val="visible"/>
                                      </p:to>
                                    </p:set>
                                    <p:anim to="" calcmode="lin" valueType="num">
                                      <p:cBhvr>
                                        <p:cTn id="42" dur="1" fill="hold"/>
                                        <p:tgtEl>
                                          <p:spTgt spid="29716"/>
                                        </p:tgtEl>
                                        <p:attrNameLst>
                                          <p:attrName/>
                                        </p:attrNameLst>
                                      </p:cBhvr>
                                    </p:anim>
                                  </p:childTnLst>
                                </p:cTn>
                              </p:par>
                            </p:childTnLst>
                          </p:cTn>
                        </p:par>
                        <p:par>
                          <p:cTn id="43" fill="hold">
                            <p:stCondLst>
                              <p:cond delay="2000"/>
                            </p:stCondLst>
                            <p:childTnLst>
                              <p:par>
                                <p:cTn id="44" presetID="24" presetClass="entr" presetSubtype="0" fill="hold" grpId="0" nodeType="afterEffect">
                                  <p:stCondLst>
                                    <p:cond delay="0"/>
                                  </p:stCondLst>
                                  <p:childTnLst>
                                    <p:set>
                                      <p:cBhvr>
                                        <p:cTn id="45" dur="1" fill="hold">
                                          <p:stCondLst>
                                            <p:cond delay="0"/>
                                          </p:stCondLst>
                                        </p:cTn>
                                        <p:tgtEl>
                                          <p:spTgt spid="29706"/>
                                        </p:tgtEl>
                                        <p:attrNameLst>
                                          <p:attrName>style.visibility</p:attrName>
                                        </p:attrNameLst>
                                      </p:cBhvr>
                                      <p:to>
                                        <p:strVal val="visible"/>
                                      </p:to>
                                    </p:set>
                                    <p:anim to="" calcmode="lin" valueType="num">
                                      <p:cBhvr>
                                        <p:cTn id="46" dur="1" fill="hold"/>
                                        <p:tgtEl>
                                          <p:spTgt spid="29706"/>
                                        </p:tgtEl>
                                        <p:attrNameLst>
                                          <p:attrName/>
                                        </p:attrNameLst>
                                      </p:cBhvr>
                                    </p:anim>
                                  </p:childTnLst>
                                </p:cTn>
                              </p:par>
                            </p:childTnLst>
                          </p:cTn>
                        </p:par>
                        <p:par>
                          <p:cTn id="47" fill="hold">
                            <p:stCondLst>
                              <p:cond delay="2000"/>
                            </p:stCondLst>
                            <p:childTnLst>
                              <p:par>
                                <p:cTn id="48" presetID="24" presetClass="entr" presetSubtype="0" fill="hold" grpId="0" nodeType="afterEffect">
                                  <p:stCondLst>
                                    <p:cond delay="0"/>
                                  </p:stCondLst>
                                  <p:childTnLst>
                                    <p:set>
                                      <p:cBhvr>
                                        <p:cTn id="49" dur="1" fill="hold">
                                          <p:stCondLst>
                                            <p:cond delay="0"/>
                                          </p:stCondLst>
                                        </p:cTn>
                                        <p:tgtEl>
                                          <p:spTgt spid="29718"/>
                                        </p:tgtEl>
                                        <p:attrNameLst>
                                          <p:attrName>style.visibility</p:attrName>
                                        </p:attrNameLst>
                                      </p:cBhvr>
                                      <p:to>
                                        <p:strVal val="visible"/>
                                      </p:to>
                                    </p:set>
                                    <p:anim to="" calcmode="lin" valueType="num">
                                      <p:cBhvr>
                                        <p:cTn id="50" dur="1" fill="hold"/>
                                        <p:tgtEl>
                                          <p:spTgt spid="29718"/>
                                        </p:tgtEl>
                                        <p:attrNameLst>
                                          <p:attrName/>
                                        </p:attrNameLst>
                                      </p:cBhvr>
                                    </p:anim>
                                  </p:childTnLst>
                                </p:cTn>
                              </p:par>
                            </p:childTnLst>
                          </p:cTn>
                        </p:par>
                        <p:par>
                          <p:cTn id="51" fill="hold">
                            <p:stCondLst>
                              <p:cond delay="2000"/>
                            </p:stCondLst>
                            <p:childTnLst>
                              <p:par>
                                <p:cTn id="52" presetID="24" presetClass="entr" presetSubtype="0" fill="hold" grpId="0" nodeType="afterEffect">
                                  <p:stCondLst>
                                    <p:cond delay="0"/>
                                  </p:stCondLst>
                                  <p:childTnLst>
                                    <p:set>
                                      <p:cBhvr>
                                        <p:cTn id="53" dur="1" fill="hold">
                                          <p:stCondLst>
                                            <p:cond delay="0"/>
                                          </p:stCondLst>
                                        </p:cTn>
                                        <p:tgtEl>
                                          <p:spTgt spid="29704"/>
                                        </p:tgtEl>
                                        <p:attrNameLst>
                                          <p:attrName>style.visibility</p:attrName>
                                        </p:attrNameLst>
                                      </p:cBhvr>
                                      <p:to>
                                        <p:strVal val="visible"/>
                                      </p:to>
                                    </p:set>
                                    <p:anim to="" calcmode="lin" valueType="num">
                                      <p:cBhvr>
                                        <p:cTn id="54" dur="1" fill="hold"/>
                                        <p:tgtEl>
                                          <p:spTgt spid="29704"/>
                                        </p:tgtEl>
                                        <p:attrNameLst>
                                          <p:attrName/>
                                        </p:attrNameLst>
                                      </p:cBhvr>
                                    </p:anim>
                                  </p:childTnLst>
                                </p:cTn>
                              </p:par>
                            </p:childTnLst>
                          </p:cTn>
                        </p:par>
                        <p:par>
                          <p:cTn id="55" fill="hold">
                            <p:stCondLst>
                              <p:cond delay="2000"/>
                            </p:stCondLst>
                            <p:childTnLst>
                              <p:par>
                                <p:cTn id="56" presetID="24" presetClass="entr" presetSubtype="0" fill="hold" grpId="0" nodeType="afterEffect">
                                  <p:stCondLst>
                                    <p:cond delay="0"/>
                                  </p:stCondLst>
                                  <p:childTnLst>
                                    <p:set>
                                      <p:cBhvr>
                                        <p:cTn id="57" dur="1" fill="hold">
                                          <p:stCondLst>
                                            <p:cond delay="0"/>
                                          </p:stCondLst>
                                        </p:cTn>
                                        <p:tgtEl>
                                          <p:spTgt spid="29715"/>
                                        </p:tgtEl>
                                        <p:attrNameLst>
                                          <p:attrName>style.visibility</p:attrName>
                                        </p:attrNameLst>
                                      </p:cBhvr>
                                      <p:to>
                                        <p:strVal val="visible"/>
                                      </p:to>
                                    </p:set>
                                    <p:anim to="" calcmode="lin" valueType="num">
                                      <p:cBhvr>
                                        <p:cTn id="58" dur="1" fill="hold"/>
                                        <p:tgtEl>
                                          <p:spTgt spid="29715"/>
                                        </p:tgtEl>
                                        <p:attrNameLst>
                                          <p:attrName/>
                                        </p:attrNameLst>
                                      </p:cBhvr>
                                    </p:anim>
                                  </p:childTnLst>
                                </p:cTn>
                              </p:par>
                            </p:childTnLst>
                          </p:cTn>
                        </p:par>
                        <p:par>
                          <p:cTn id="59" fill="hold">
                            <p:stCondLst>
                              <p:cond delay="2000"/>
                            </p:stCondLst>
                            <p:childTnLst>
                              <p:par>
                                <p:cTn id="60" presetID="24" presetClass="entr" presetSubtype="0" fill="hold" grpId="0" nodeType="afterEffect">
                                  <p:stCondLst>
                                    <p:cond delay="0"/>
                                  </p:stCondLst>
                                  <p:childTnLst>
                                    <p:set>
                                      <p:cBhvr>
                                        <p:cTn id="61" dur="1" fill="hold">
                                          <p:stCondLst>
                                            <p:cond delay="0"/>
                                          </p:stCondLst>
                                        </p:cTn>
                                        <p:tgtEl>
                                          <p:spTgt spid="29705"/>
                                        </p:tgtEl>
                                        <p:attrNameLst>
                                          <p:attrName>style.visibility</p:attrName>
                                        </p:attrNameLst>
                                      </p:cBhvr>
                                      <p:to>
                                        <p:strVal val="visible"/>
                                      </p:to>
                                    </p:set>
                                    <p:anim to="" calcmode="lin" valueType="num">
                                      <p:cBhvr>
                                        <p:cTn id="62" dur="1" fill="hold"/>
                                        <p:tgtEl>
                                          <p:spTgt spid="29705"/>
                                        </p:tgtEl>
                                        <p:attrNameLst>
                                          <p:attrName/>
                                        </p:attrNameLst>
                                      </p:cBhvr>
                                    </p:anim>
                                  </p:childTnLst>
                                </p:cTn>
                              </p:par>
                            </p:childTnLst>
                          </p:cTn>
                        </p:par>
                        <p:par>
                          <p:cTn id="63" fill="hold">
                            <p:stCondLst>
                              <p:cond delay="2000"/>
                            </p:stCondLst>
                            <p:childTnLst>
                              <p:par>
                                <p:cTn id="64" presetID="24" presetClass="entr" presetSubtype="0" fill="hold" grpId="0" nodeType="afterEffect">
                                  <p:stCondLst>
                                    <p:cond delay="0"/>
                                  </p:stCondLst>
                                  <p:childTnLst>
                                    <p:set>
                                      <p:cBhvr>
                                        <p:cTn id="65" dur="1" fill="hold">
                                          <p:stCondLst>
                                            <p:cond delay="0"/>
                                          </p:stCondLst>
                                        </p:cTn>
                                        <p:tgtEl>
                                          <p:spTgt spid="29721"/>
                                        </p:tgtEl>
                                        <p:attrNameLst>
                                          <p:attrName>style.visibility</p:attrName>
                                        </p:attrNameLst>
                                      </p:cBhvr>
                                      <p:to>
                                        <p:strVal val="visible"/>
                                      </p:to>
                                    </p:set>
                                    <p:anim to="" calcmode="lin" valueType="num">
                                      <p:cBhvr>
                                        <p:cTn id="66" dur="1" fill="hold"/>
                                        <p:tgtEl>
                                          <p:spTgt spid="29721"/>
                                        </p:tgtEl>
                                        <p:attrNameLst>
                                          <p:attrName/>
                                        </p:attrNameLst>
                                      </p:cBhvr>
                                    </p:anim>
                                  </p:childTnLst>
                                </p:cTn>
                              </p:par>
                            </p:childTnLst>
                          </p:cTn>
                        </p:par>
                        <p:par>
                          <p:cTn id="67" fill="hold">
                            <p:stCondLst>
                              <p:cond delay="2000"/>
                            </p:stCondLst>
                            <p:childTnLst>
                              <p:par>
                                <p:cTn id="68" presetID="24" presetClass="entr" presetSubtype="0" fill="hold" grpId="0" nodeType="afterEffect">
                                  <p:stCondLst>
                                    <p:cond delay="0"/>
                                  </p:stCondLst>
                                  <p:childTnLst>
                                    <p:set>
                                      <p:cBhvr>
                                        <p:cTn id="69" dur="1" fill="hold">
                                          <p:stCondLst>
                                            <p:cond delay="0"/>
                                          </p:stCondLst>
                                        </p:cTn>
                                        <p:tgtEl>
                                          <p:spTgt spid="29710"/>
                                        </p:tgtEl>
                                        <p:attrNameLst>
                                          <p:attrName>style.visibility</p:attrName>
                                        </p:attrNameLst>
                                      </p:cBhvr>
                                      <p:to>
                                        <p:strVal val="visible"/>
                                      </p:to>
                                    </p:set>
                                    <p:anim to="" calcmode="lin" valueType="num">
                                      <p:cBhvr>
                                        <p:cTn id="70" dur="1" fill="hold"/>
                                        <p:tgtEl>
                                          <p:spTgt spid="29710"/>
                                        </p:tgtEl>
                                        <p:attrNameLst>
                                          <p:attrName/>
                                        </p:attrNameLst>
                                      </p:cBhvr>
                                    </p:anim>
                                  </p:childTnLst>
                                </p:cTn>
                              </p:par>
                            </p:childTnLst>
                          </p:cTn>
                        </p:par>
                        <p:par>
                          <p:cTn id="71" fill="hold">
                            <p:stCondLst>
                              <p:cond delay="2000"/>
                            </p:stCondLst>
                            <p:childTnLst>
                              <p:par>
                                <p:cTn id="72" presetID="24" presetClass="entr" presetSubtype="0" fill="hold" grpId="0" nodeType="afterEffect">
                                  <p:stCondLst>
                                    <p:cond delay="0"/>
                                  </p:stCondLst>
                                  <p:childTnLst>
                                    <p:set>
                                      <p:cBhvr>
                                        <p:cTn id="73" dur="1" fill="hold">
                                          <p:stCondLst>
                                            <p:cond delay="0"/>
                                          </p:stCondLst>
                                        </p:cTn>
                                        <p:tgtEl>
                                          <p:spTgt spid="29722"/>
                                        </p:tgtEl>
                                        <p:attrNameLst>
                                          <p:attrName>style.visibility</p:attrName>
                                        </p:attrNameLst>
                                      </p:cBhvr>
                                      <p:to>
                                        <p:strVal val="visible"/>
                                      </p:to>
                                    </p:set>
                                    <p:anim to="" calcmode="lin" valueType="num">
                                      <p:cBhvr>
                                        <p:cTn id="74" dur="1" fill="hold"/>
                                        <p:tgtEl>
                                          <p:spTgt spid="29722"/>
                                        </p:tgtEl>
                                        <p:attrNameLst>
                                          <p:attrName/>
                                        </p:attrNameLst>
                                      </p:cBhvr>
                                    </p:anim>
                                  </p:childTnLst>
                                </p:cTn>
                              </p:par>
                            </p:childTnLst>
                          </p:cTn>
                        </p:par>
                        <p:par>
                          <p:cTn id="75" fill="hold">
                            <p:stCondLst>
                              <p:cond delay="2000"/>
                            </p:stCondLst>
                            <p:childTnLst>
                              <p:par>
                                <p:cTn id="76" presetID="24" presetClass="entr" presetSubtype="0" fill="hold" grpId="0" nodeType="afterEffect">
                                  <p:stCondLst>
                                    <p:cond delay="0"/>
                                  </p:stCondLst>
                                  <p:childTnLst>
                                    <p:set>
                                      <p:cBhvr>
                                        <p:cTn id="77" dur="1" fill="hold">
                                          <p:stCondLst>
                                            <p:cond delay="0"/>
                                          </p:stCondLst>
                                        </p:cTn>
                                        <p:tgtEl>
                                          <p:spTgt spid="29711"/>
                                        </p:tgtEl>
                                        <p:attrNameLst>
                                          <p:attrName>style.visibility</p:attrName>
                                        </p:attrNameLst>
                                      </p:cBhvr>
                                      <p:to>
                                        <p:strVal val="visible"/>
                                      </p:to>
                                    </p:set>
                                    <p:anim to="" calcmode="lin" valueType="num">
                                      <p:cBhvr>
                                        <p:cTn id="78" dur="1" fill="hold"/>
                                        <p:tgtEl>
                                          <p:spTgt spid="29711"/>
                                        </p:tgtEl>
                                        <p:attrNameLst>
                                          <p:attrName/>
                                        </p:attrNameLst>
                                      </p:cBhvr>
                                    </p:anim>
                                  </p:childTnLst>
                                </p:cTn>
                              </p:par>
                            </p:childTnLst>
                          </p:cTn>
                        </p:par>
                        <p:par>
                          <p:cTn id="79" fill="hold">
                            <p:stCondLst>
                              <p:cond delay="2000"/>
                            </p:stCondLst>
                            <p:childTnLst>
                              <p:par>
                                <p:cTn id="80" presetID="24" presetClass="entr" presetSubtype="0" fill="hold" grpId="0" nodeType="afterEffect">
                                  <p:stCondLst>
                                    <p:cond delay="0"/>
                                  </p:stCondLst>
                                  <p:childTnLst>
                                    <p:set>
                                      <p:cBhvr>
                                        <p:cTn id="81" dur="1" fill="hold">
                                          <p:stCondLst>
                                            <p:cond delay="0"/>
                                          </p:stCondLst>
                                        </p:cTn>
                                        <p:tgtEl>
                                          <p:spTgt spid="29723"/>
                                        </p:tgtEl>
                                        <p:attrNameLst>
                                          <p:attrName>style.visibility</p:attrName>
                                        </p:attrNameLst>
                                      </p:cBhvr>
                                      <p:to>
                                        <p:strVal val="visible"/>
                                      </p:to>
                                    </p:set>
                                    <p:anim to="" calcmode="lin" valueType="num">
                                      <p:cBhvr>
                                        <p:cTn id="82" dur="1" fill="hold"/>
                                        <p:tgtEl>
                                          <p:spTgt spid="29723"/>
                                        </p:tgtEl>
                                        <p:attrNameLst>
                                          <p:attrName/>
                                        </p:attrNameLst>
                                      </p:cBhvr>
                                    </p:anim>
                                  </p:childTnLst>
                                </p:cTn>
                              </p:par>
                            </p:childTnLst>
                          </p:cTn>
                        </p:par>
                        <p:par>
                          <p:cTn id="83" fill="hold">
                            <p:stCondLst>
                              <p:cond delay="2000"/>
                            </p:stCondLst>
                            <p:childTnLst>
                              <p:par>
                                <p:cTn id="84" presetID="24" presetClass="entr" presetSubtype="0" fill="hold" grpId="0" nodeType="afterEffect">
                                  <p:stCondLst>
                                    <p:cond delay="0"/>
                                  </p:stCondLst>
                                  <p:childTnLst>
                                    <p:set>
                                      <p:cBhvr>
                                        <p:cTn id="85" dur="1" fill="hold">
                                          <p:stCondLst>
                                            <p:cond delay="0"/>
                                          </p:stCondLst>
                                        </p:cTn>
                                        <p:tgtEl>
                                          <p:spTgt spid="29712"/>
                                        </p:tgtEl>
                                        <p:attrNameLst>
                                          <p:attrName>style.visibility</p:attrName>
                                        </p:attrNameLst>
                                      </p:cBhvr>
                                      <p:to>
                                        <p:strVal val="visible"/>
                                      </p:to>
                                    </p:set>
                                    <p:anim to="" calcmode="lin" valueType="num">
                                      <p:cBhvr>
                                        <p:cTn id="86" dur="1" fill="hold"/>
                                        <p:tgtEl>
                                          <p:spTgt spid="29712"/>
                                        </p:tgtEl>
                                        <p:attrNameLst>
                                          <p:attrName/>
                                        </p:attrNameLst>
                                      </p:cBhvr>
                                    </p:anim>
                                  </p:childTnLst>
                                </p:cTn>
                              </p:par>
                            </p:childTnLst>
                          </p:cTn>
                        </p:par>
                        <p:par>
                          <p:cTn id="87" fill="hold">
                            <p:stCondLst>
                              <p:cond delay="2000"/>
                            </p:stCondLst>
                            <p:childTnLst>
                              <p:par>
                                <p:cTn id="88" presetID="24" presetClass="entr" presetSubtype="0" fill="hold" grpId="0" nodeType="afterEffect">
                                  <p:stCondLst>
                                    <p:cond delay="0"/>
                                  </p:stCondLst>
                                  <p:childTnLst>
                                    <p:set>
                                      <p:cBhvr>
                                        <p:cTn id="89" dur="1" fill="hold">
                                          <p:stCondLst>
                                            <p:cond delay="0"/>
                                          </p:stCondLst>
                                        </p:cTn>
                                        <p:tgtEl>
                                          <p:spTgt spid="29720"/>
                                        </p:tgtEl>
                                        <p:attrNameLst>
                                          <p:attrName>style.visibility</p:attrName>
                                        </p:attrNameLst>
                                      </p:cBhvr>
                                      <p:to>
                                        <p:strVal val="visible"/>
                                      </p:to>
                                    </p:set>
                                    <p:anim to="" calcmode="lin" valueType="num">
                                      <p:cBhvr>
                                        <p:cTn id="90" dur="1" fill="hold"/>
                                        <p:tgtEl>
                                          <p:spTgt spid="29720"/>
                                        </p:tgtEl>
                                        <p:attrNameLst>
                                          <p:attrName/>
                                        </p:attrNameLst>
                                      </p:cBhvr>
                                    </p:anim>
                                  </p:childTnLst>
                                </p:cTn>
                              </p:par>
                            </p:childTnLst>
                          </p:cTn>
                        </p:par>
                        <p:par>
                          <p:cTn id="91" fill="hold">
                            <p:stCondLst>
                              <p:cond delay="2000"/>
                            </p:stCondLst>
                            <p:childTnLst>
                              <p:par>
                                <p:cTn id="92" presetID="24" presetClass="entr" presetSubtype="0" fill="hold" grpId="0" nodeType="afterEffect">
                                  <p:stCondLst>
                                    <p:cond delay="0"/>
                                  </p:stCondLst>
                                  <p:childTnLst>
                                    <p:set>
                                      <p:cBhvr>
                                        <p:cTn id="93" dur="1" fill="hold">
                                          <p:stCondLst>
                                            <p:cond delay="0"/>
                                          </p:stCondLst>
                                        </p:cTn>
                                        <p:tgtEl>
                                          <p:spTgt spid="29709"/>
                                        </p:tgtEl>
                                        <p:attrNameLst>
                                          <p:attrName>style.visibility</p:attrName>
                                        </p:attrNameLst>
                                      </p:cBhvr>
                                      <p:to>
                                        <p:strVal val="visible"/>
                                      </p:to>
                                    </p:set>
                                    <p:anim to="" calcmode="lin" valueType="num">
                                      <p:cBhvr>
                                        <p:cTn id="94" dur="1" fill="hold"/>
                                        <p:tgtEl>
                                          <p:spTgt spid="29709"/>
                                        </p:tgtEl>
                                        <p:attrNameLst>
                                          <p:attrName/>
                                        </p:attrNameLst>
                                      </p:cBhvr>
                                    </p:anim>
                                  </p:childTnLst>
                                </p:cTn>
                              </p:par>
                            </p:childTnLst>
                          </p:cTn>
                        </p:par>
                        <p:par>
                          <p:cTn id="95" fill="hold">
                            <p:stCondLst>
                              <p:cond delay="2000"/>
                            </p:stCondLst>
                            <p:childTnLst>
                              <p:par>
                                <p:cTn id="96" presetID="24" presetClass="entr" presetSubtype="0" fill="hold" grpId="0" nodeType="afterEffect">
                                  <p:stCondLst>
                                    <p:cond delay="0"/>
                                  </p:stCondLst>
                                  <p:childTnLst>
                                    <p:set>
                                      <p:cBhvr>
                                        <p:cTn id="97" dur="1" fill="hold">
                                          <p:stCondLst>
                                            <p:cond delay="0"/>
                                          </p:stCondLst>
                                        </p:cTn>
                                        <p:tgtEl>
                                          <p:spTgt spid="29724"/>
                                        </p:tgtEl>
                                        <p:attrNameLst>
                                          <p:attrName>style.visibility</p:attrName>
                                        </p:attrNameLst>
                                      </p:cBhvr>
                                      <p:to>
                                        <p:strVal val="visible"/>
                                      </p:to>
                                    </p:set>
                                    <p:anim to="" calcmode="lin" valueType="num">
                                      <p:cBhvr>
                                        <p:cTn id="98" dur="1" fill="hold"/>
                                        <p:tgtEl>
                                          <p:spTgt spid="29724"/>
                                        </p:tgtEl>
                                        <p:attrNameLst>
                                          <p:attrName/>
                                        </p:attrNameLst>
                                      </p:cBhvr>
                                    </p:anim>
                                  </p:childTnLst>
                                </p:cTn>
                              </p:par>
                            </p:childTnLst>
                          </p:cTn>
                        </p:par>
                        <p:par>
                          <p:cTn id="99" fill="hold">
                            <p:stCondLst>
                              <p:cond delay="2000"/>
                            </p:stCondLst>
                            <p:childTnLst>
                              <p:par>
                                <p:cTn id="100" presetID="24" presetClass="entr" presetSubtype="0" fill="hold" grpId="0" nodeType="afterEffect">
                                  <p:stCondLst>
                                    <p:cond delay="0"/>
                                  </p:stCondLst>
                                  <p:childTnLst>
                                    <p:set>
                                      <p:cBhvr>
                                        <p:cTn id="101" dur="1" fill="hold">
                                          <p:stCondLst>
                                            <p:cond delay="0"/>
                                          </p:stCondLst>
                                        </p:cTn>
                                        <p:tgtEl>
                                          <p:spTgt spid="29708"/>
                                        </p:tgtEl>
                                        <p:attrNameLst>
                                          <p:attrName>style.visibility</p:attrName>
                                        </p:attrNameLst>
                                      </p:cBhvr>
                                      <p:to>
                                        <p:strVal val="visible"/>
                                      </p:to>
                                    </p:set>
                                    <p:anim to="" calcmode="lin" valueType="num">
                                      <p:cBhvr>
                                        <p:cTn id="102" dur="1" fill="hold"/>
                                        <p:tgtEl>
                                          <p:spTgt spid="29708"/>
                                        </p:tgtEl>
                                        <p:attrNameLst>
                                          <p:attrName/>
                                        </p:attrNameLst>
                                      </p:cBhvr>
                                    </p:anim>
                                  </p:childTnLst>
                                </p:cTn>
                              </p:par>
                            </p:childTnLst>
                          </p:cTn>
                        </p:par>
                        <p:par>
                          <p:cTn id="103" fill="hold">
                            <p:stCondLst>
                              <p:cond delay="2000"/>
                            </p:stCondLst>
                            <p:childTnLst>
                              <p:par>
                                <p:cTn id="104" presetID="24" presetClass="entr" presetSubtype="0" fill="hold" grpId="0" nodeType="afterEffect">
                                  <p:stCondLst>
                                    <p:cond delay="0"/>
                                  </p:stCondLst>
                                  <p:childTnLst>
                                    <p:set>
                                      <p:cBhvr>
                                        <p:cTn id="105" dur="1" fill="hold">
                                          <p:stCondLst>
                                            <p:cond delay="0"/>
                                          </p:stCondLst>
                                        </p:cTn>
                                        <p:tgtEl>
                                          <p:spTgt spid="29719"/>
                                        </p:tgtEl>
                                        <p:attrNameLst>
                                          <p:attrName>style.visibility</p:attrName>
                                        </p:attrNameLst>
                                      </p:cBhvr>
                                      <p:to>
                                        <p:strVal val="visible"/>
                                      </p:to>
                                    </p:set>
                                    <p:anim to="" calcmode="lin" valueType="num">
                                      <p:cBhvr>
                                        <p:cTn id="106" dur="1" fill="hold"/>
                                        <p:tgtEl>
                                          <p:spTgt spid="29719"/>
                                        </p:tgtEl>
                                        <p:attrNameLst>
                                          <p:attrName/>
                                        </p:attrNameLst>
                                      </p:cBhvr>
                                    </p:anim>
                                  </p:childTnLst>
                                </p:cTn>
                              </p:par>
                            </p:childTnLst>
                          </p:cTn>
                        </p:par>
                        <p:par>
                          <p:cTn id="107" fill="hold">
                            <p:stCondLst>
                              <p:cond delay="2000"/>
                            </p:stCondLst>
                            <p:childTnLst>
                              <p:par>
                                <p:cTn id="108" presetID="24" presetClass="entr" presetSubtype="0" fill="hold" grpId="0" nodeType="afterEffect">
                                  <p:stCondLst>
                                    <p:cond delay="0"/>
                                  </p:stCondLst>
                                  <p:childTnLst>
                                    <p:set>
                                      <p:cBhvr>
                                        <p:cTn id="109" dur="1" fill="hold">
                                          <p:stCondLst>
                                            <p:cond delay="0"/>
                                          </p:stCondLst>
                                        </p:cTn>
                                        <p:tgtEl>
                                          <p:spTgt spid="29707"/>
                                        </p:tgtEl>
                                        <p:attrNameLst>
                                          <p:attrName>style.visibility</p:attrName>
                                        </p:attrNameLst>
                                      </p:cBhvr>
                                      <p:to>
                                        <p:strVal val="visible"/>
                                      </p:to>
                                    </p:set>
                                    <p:anim to="" calcmode="lin" valueType="num">
                                      <p:cBhvr>
                                        <p:cTn id="110" dur="1" fill="hold"/>
                                        <p:tgtEl>
                                          <p:spTgt spid="2970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nimBg="1"/>
      <p:bldP spid="29702" grpId="0" animBg="1"/>
      <p:bldP spid="29703" grpId="0" animBg="1"/>
      <p:bldP spid="29704" grpId="0" animBg="1"/>
      <p:bldP spid="29705" grpId="0" animBg="1"/>
      <p:bldP spid="29706" grpId="0" animBg="1"/>
      <p:bldP spid="29707" grpId="0" animBg="1"/>
      <p:bldP spid="29708" grpId="0" animBg="1"/>
      <p:bldP spid="29709" grpId="0" animBg="1"/>
      <p:bldP spid="29710" grpId="0" animBg="1"/>
      <p:bldP spid="29711" grpId="0" animBg="1"/>
      <p:bldP spid="29712" grpId="0" animBg="1"/>
      <p:bldP spid="29713" grpId="0" animBg="1"/>
      <p:bldP spid="29714" grpId="0" animBg="1"/>
      <p:bldP spid="29715" grpId="0" animBg="1"/>
      <p:bldP spid="29716" grpId="0" animBg="1"/>
      <p:bldP spid="29717" grpId="0" animBg="1"/>
      <p:bldP spid="29718" grpId="0" animBg="1"/>
      <p:bldP spid="29719" grpId="0" animBg="1"/>
      <p:bldP spid="29720" grpId="0" animBg="1"/>
      <p:bldP spid="29721" grpId="0" animBg="1"/>
      <p:bldP spid="29722" grpId="0" animBg="1"/>
      <p:bldP spid="29723" grpId="0" animBg="1"/>
      <p:bldP spid="29724" grpId="0" animBg="1"/>
      <p:bldP spid="29700" grpId="0" animBg="1"/>
      <p:bldP spid="297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1520" y="152400"/>
            <a:ext cx="8435280" cy="633394"/>
          </a:xfrm>
        </p:spPr>
        <p:txBody>
          <a:bodyPr>
            <a:normAutofit/>
          </a:bodyPr>
          <a:lstStyle/>
          <a:p>
            <a:pPr algn="ctr"/>
            <a:r>
              <a:rPr lang="kk-KZ" sz="3200"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Темір дәуірінің ескерткіштері</a:t>
            </a:r>
            <a:endParaRPr lang="ru-RU"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1685" name="Picture 5" descr="D:\Алишер\Сабақ\тарих\Новая папка\темір суреттер\Капсырма-300x191.jpg"/>
          <p:cNvPicPr>
            <a:picLocks noGrp="1" noChangeAspect="1" noChangeArrowheads="1"/>
          </p:cNvPicPr>
          <p:nvPr>
            <p:ph idx="1"/>
          </p:nvPr>
        </p:nvPicPr>
        <p:blipFill>
          <a:blip r:embed="rId2"/>
          <a:srcRect/>
          <a:stretch>
            <a:fillRect/>
          </a:stretch>
        </p:blipFill>
        <p:spPr bwMode="auto">
          <a:xfrm>
            <a:off x="3286116" y="1071546"/>
            <a:ext cx="2857520" cy="2406333"/>
          </a:xfrm>
          <a:prstGeom prst="rect">
            <a:avLst/>
          </a:prstGeom>
          <a:solidFill>
            <a:srgbClr val="FFFFFF">
              <a:shade val="85000"/>
            </a:srgbClr>
          </a:solidFill>
          <a:ln w="190500" cap="sq">
            <a:solidFill>
              <a:schemeClr val="accent3">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1686" name="Picture 6" descr="D:\Алишер\Сабақ\тарих\Новая папка\темір суреттер\200px-Ancient_iron_pot.JPG"/>
          <p:cNvPicPr>
            <a:picLocks noChangeAspect="1" noChangeArrowheads="1"/>
          </p:cNvPicPr>
          <p:nvPr/>
        </p:nvPicPr>
        <p:blipFill>
          <a:blip r:embed="rId3"/>
          <a:srcRect/>
          <a:stretch>
            <a:fillRect/>
          </a:stretch>
        </p:blipFill>
        <p:spPr bwMode="auto">
          <a:xfrm>
            <a:off x="500034" y="3357562"/>
            <a:ext cx="2880847" cy="3143272"/>
          </a:xfrm>
          <a:prstGeom prst="rect">
            <a:avLst/>
          </a:prstGeom>
          <a:solidFill>
            <a:srgbClr val="FFFFFF">
              <a:shade val="85000"/>
            </a:srgbClr>
          </a:solidFill>
          <a:ln w="190500" cap="sq">
            <a:solidFill>
              <a:schemeClr val="accent3">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1687" name="Picture 7" descr="D:\Алишер\Сабақ\тарих\Новая папка\темір суреттер\220px-A_hoard_of_Iron_Age_coins_from_Beverly.jpg"/>
          <p:cNvPicPr>
            <a:picLocks noChangeAspect="1" noChangeArrowheads="1"/>
          </p:cNvPicPr>
          <p:nvPr/>
        </p:nvPicPr>
        <p:blipFill>
          <a:blip r:embed="rId4"/>
          <a:srcRect/>
          <a:stretch>
            <a:fillRect/>
          </a:stretch>
        </p:blipFill>
        <p:spPr bwMode="auto">
          <a:xfrm>
            <a:off x="6143636" y="928670"/>
            <a:ext cx="2567715" cy="2428892"/>
          </a:xfrm>
          <a:prstGeom prst="rect">
            <a:avLst/>
          </a:prstGeom>
          <a:solidFill>
            <a:srgbClr val="FFFFFF">
              <a:shade val="85000"/>
            </a:srgbClr>
          </a:solidFill>
          <a:ln w="190500" cap="sq">
            <a:solidFill>
              <a:schemeClr val="accent3">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1688" name="Picture 8" descr="D:\Алишер\Сабақ\тарих\Новая папка\темір суреттер\7ff7974ac6b7407ea58aa89333c5731c.jpg"/>
          <p:cNvPicPr>
            <a:picLocks noChangeAspect="1" noChangeArrowheads="1"/>
          </p:cNvPicPr>
          <p:nvPr/>
        </p:nvPicPr>
        <p:blipFill>
          <a:blip r:embed="rId5"/>
          <a:srcRect/>
          <a:stretch>
            <a:fillRect/>
          </a:stretch>
        </p:blipFill>
        <p:spPr bwMode="auto">
          <a:xfrm>
            <a:off x="357158" y="1000108"/>
            <a:ext cx="3143272" cy="2309342"/>
          </a:xfrm>
          <a:prstGeom prst="rect">
            <a:avLst/>
          </a:prstGeom>
          <a:solidFill>
            <a:srgbClr val="FFFFFF">
              <a:shade val="85000"/>
            </a:srgbClr>
          </a:solidFill>
          <a:ln w="190500" cap="sq">
            <a:solidFill>
              <a:schemeClr val="accent3">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1689" name="Picture 9" descr="D:\Алишер\Сабақ\тарих\Новая папка\темір суреттер\21.jpg"/>
          <p:cNvPicPr>
            <a:picLocks noChangeAspect="1" noChangeArrowheads="1"/>
          </p:cNvPicPr>
          <p:nvPr/>
        </p:nvPicPr>
        <p:blipFill>
          <a:blip r:embed="rId6"/>
          <a:srcRect/>
          <a:stretch>
            <a:fillRect/>
          </a:stretch>
        </p:blipFill>
        <p:spPr bwMode="auto">
          <a:xfrm>
            <a:off x="3500430" y="3286124"/>
            <a:ext cx="2714644" cy="3093414"/>
          </a:xfrm>
          <a:prstGeom prst="rect">
            <a:avLst/>
          </a:prstGeom>
          <a:solidFill>
            <a:srgbClr val="FFFFFF">
              <a:shade val="85000"/>
            </a:srgbClr>
          </a:solidFill>
          <a:ln w="190500" cap="sq">
            <a:solidFill>
              <a:schemeClr val="accent3">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1690" name="Picture 10" descr="D:\Алишер\Сабақ\тарих\Новая папка\темір суреттер\22.jpg"/>
          <p:cNvPicPr>
            <a:picLocks noChangeAspect="1" noChangeArrowheads="1"/>
          </p:cNvPicPr>
          <p:nvPr/>
        </p:nvPicPr>
        <p:blipFill>
          <a:blip r:embed="rId7"/>
          <a:srcRect/>
          <a:stretch>
            <a:fillRect/>
          </a:stretch>
        </p:blipFill>
        <p:spPr bwMode="auto">
          <a:xfrm>
            <a:off x="6215074" y="3286124"/>
            <a:ext cx="2620161" cy="3124056"/>
          </a:xfrm>
          <a:prstGeom prst="rect">
            <a:avLst/>
          </a:prstGeom>
          <a:solidFill>
            <a:srgbClr val="FFFFFF">
              <a:shade val="85000"/>
            </a:srgbClr>
          </a:solidFill>
          <a:ln w="190500" cap="sq">
            <a:solidFill>
              <a:schemeClr val="accent3">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71688"/>
                                        </p:tgtEl>
                                        <p:attrNameLst>
                                          <p:attrName>style.visibility</p:attrName>
                                        </p:attrNameLst>
                                      </p:cBhvr>
                                      <p:to>
                                        <p:strVal val="visible"/>
                                      </p:to>
                                    </p:set>
                                    <p:animEffect transition="in" filter="fade">
                                      <p:cBhvr>
                                        <p:cTn id="7" dur="800" decel="100000"/>
                                        <p:tgtEl>
                                          <p:spTgt spid="71688"/>
                                        </p:tgtEl>
                                      </p:cBhvr>
                                    </p:animEffect>
                                    <p:anim calcmode="lin" valueType="num">
                                      <p:cBhvr>
                                        <p:cTn id="8" dur="800" decel="100000" fill="hold"/>
                                        <p:tgtEl>
                                          <p:spTgt spid="71688"/>
                                        </p:tgtEl>
                                        <p:attrNameLst>
                                          <p:attrName>style.rotation</p:attrName>
                                        </p:attrNameLst>
                                      </p:cBhvr>
                                      <p:tavLst>
                                        <p:tav tm="0">
                                          <p:val>
                                            <p:fltVal val="-90"/>
                                          </p:val>
                                        </p:tav>
                                        <p:tav tm="100000">
                                          <p:val>
                                            <p:fltVal val="0"/>
                                          </p:val>
                                        </p:tav>
                                      </p:tavLst>
                                    </p:anim>
                                    <p:anim calcmode="lin" valueType="num">
                                      <p:cBhvr>
                                        <p:cTn id="9" dur="800" decel="100000" fill="hold"/>
                                        <p:tgtEl>
                                          <p:spTgt spid="71688"/>
                                        </p:tgtEl>
                                        <p:attrNameLst>
                                          <p:attrName>ppt_x</p:attrName>
                                        </p:attrNameLst>
                                      </p:cBhvr>
                                      <p:tavLst>
                                        <p:tav tm="0">
                                          <p:val>
                                            <p:strVal val="#ppt_x+0.4"/>
                                          </p:val>
                                        </p:tav>
                                        <p:tav tm="100000">
                                          <p:val>
                                            <p:strVal val="#ppt_x-0.05"/>
                                          </p:val>
                                        </p:tav>
                                      </p:tavLst>
                                    </p:anim>
                                    <p:anim calcmode="lin" valueType="num">
                                      <p:cBhvr>
                                        <p:cTn id="10" dur="800" decel="100000" fill="hold"/>
                                        <p:tgtEl>
                                          <p:spTgt spid="7168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168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1688"/>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71688"/>
                                        </p:tgtEl>
                                        <p:attrNameLst>
                                          <p:attrName>style.visibility</p:attrName>
                                        </p:attrNameLst>
                                      </p:cBhvr>
                                      <p:to>
                                        <p:strVal val="visible"/>
                                      </p:to>
                                    </p:set>
                                    <p:animEffect transition="in" filter="fade">
                                      <p:cBhvr>
                                        <p:cTn id="15" dur="800" decel="100000"/>
                                        <p:tgtEl>
                                          <p:spTgt spid="71688"/>
                                        </p:tgtEl>
                                      </p:cBhvr>
                                    </p:animEffect>
                                    <p:anim calcmode="lin" valueType="num">
                                      <p:cBhvr>
                                        <p:cTn id="16" dur="800" decel="100000" fill="hold"/>
                                        <p:tgtEl>
                                          <p:spTgt spid="71688"/>
                                        </p:tgtEl>
                                        <p:attrNameLst>
                                          <p:attrName>style.rotation</p:attrName>
                                        </p:attrNameLst>
                                      </p:cBhvr>
                                      <p:tavLst>
                                        <p:tav tm="0">
                                          <p:val>
                                            <p:fltVal val="-90"/>
                                          </p:val>
                                        </p:tav>
                                        <p:tav tm="100000">
                                          <p:val>
                                            <p:fltVal val="0"/>
                                          </p:val>
                                        </p:tav>
                                      </p:tavLst>
                                    </p:anim>
                                    <p:anim calcmode="lin" valueType="num">
                                      <p:cBhvr>
                                        <p:cTn id="17" dur="800" decel="100000" fill="hold"/>
                                        <p:tgtEl>
                                          <p:spTgt spid="71688"/>
                                        </p:tgtEl>
                                        <p:attrNameLst>
                                          <p:attrName>ppt_x</p:attrName>
                                        </p:attrNameLst>
                                      </p:cBhvr>
                                      <p:tavLst>
                                        <p:tav tm="0">
                                          <p:val>
                                            <p:strVal val="#ppt_x+0.4"/>
                                          </p:val>
                                        </p:tav>
                                        <p:tav tm="100000">
                                          <p:val>
                                            <p:strVal val="#ppt_x-0.05"/>
                                          </p:val>
                                        </p:tav>
                                      </p:tavLst>
                                    </p:anim>
                                    <p:anim calcmode="lin" valueType="num">
                                      <p:cBhvr>
                                        <p:cTn id="18" dur="800" decel="100000" fill="hold"/>
                                        <p:tgtEl>
                                          <p:spTgt spid="7168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168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1688"/>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71685"/>
                                        </p:tgtEl>
                                        <p:attrNameLst>
                                          <p:attrName>style.visibility</p:attrName>
                                        </p:attrNameLst>
                                      </p:cBhvr>
                                      <p:to>
                                        <p:strVal val="visible"/>
                                      </p:to>
                                    </p:set>
                                    <p:animEffect transition="in" filter="fade">
                                      <p:cBhvr>
                                        <p:cTn id="23" dur="800" decel="100000"/>
                                        <p:tgtEl>
                                          <p:spTgt spid="71685"/>
                                        </p:tgtEl>
                                      </p:cBhvr>
                                    </p:animEffect>
                                    <p:anim calcmode="lin" valueType="num">
                                      <p:cBhvr>
                                        <p:cTn id="24" dur="800" decel="100000" fill="hold"/>
                                        <p:tgtEl>
                                          <p:spTgt spid="71685"/>
                                        </p:tgtEl>
                                        <p:attrNameLst>
                                          <p:attrName>style.rotation</p:attrName>
                                        </p:attrNameLst>
                                      </p:cBhvr>
                                      <p:tavLst>
                                        <p:tav tm="0">
                                          <p:val>
                                            <p:fltVal val="-90"/>
                                          </p:val>
                                        </p:tav>
                                        <p:tav tm="100000">
                                          <p:val>
                                            <p:fltVal val="0"/>
                                          </p:val>
                                        </p:tav>
                                      </p:tavLst>
                                    </p:anim>
                                    <p:anim calcmode="lin" valueType="num">
                                      <p:cBhvr>
                                        <p:cTn id="25" dur="800" decel="100000" fill="hold"/>
                                        <p:tgtEl>
                                          <p:spTgt spid="71685"/>
                                        </p:tgtEl>
                                        <p:attrNameLst>
                                          <p:attrName>ppt_x</p:attrName>
                                        </p:attrNameLst>
                                      </p:cBhvr>
                                      <p:tavLst>
                                        <p:tav tm="0">
                                          <p:val>
                                            <p:strVal val="#ppt_x+0.4"/>
                                          </p:val>
                                        </p:tav>
                                        <p:tav tm="100000">
                                          <p:val>
                                            <p:strVal val="#ppt_x-0.05"/>
                                          </p:val>
                                        </p:tav>
                                      </p:tavLst>
                                    </p:anim>
                                    <p:anim calcmode="lin" valueType="num">
                                      <p:cBhvr>
                                        <p:cTn id="26" dur="800" decel="100000" fill="hold"/>
                                        <p:tgtEl>
                                          <p:spTgt spid="7168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7168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71685"/>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71687"/>
                                        </p:tgtEl>
                                        <p:attrNameLst>
                                          <p:attrName>style.visibility</p:attrName>
                                        </p:attrNameLst>
                                      </p:cBhvr>
                                      <p:to>
                                        <p:strVal val="visible"/>
                                      </p:to>
                                    </p:set>
                                    <p:animEffect transition="in" filter="fade">
                                      <p:cBhvr>
                                        <p:cTn id="31" dur="800" decel="100000"/>
                                        <p:tgtEl>
                                          <p:spTgt spid="71687"/>
                                        </p:tgtEl>
                                      </p:cBhvr>
                                    </p:animEffect>
                                    <p:anim calcmode="lin" valueType="num">
                                      <p:cBhvr>
                                        <p:cTn id="32" dur="800" decel="100000" fill="hold"/>
                                        <p:tgtEl>
                                          <p:spTgt spid="71687"/>
                                        </p:tgtEl>
                                        <p:attrNameLst>
                                          <p:attrName>style.rotation</p:attrName>
                                        </p:attrNameLst>
                                      </p:cBhvr>
                                      <p:tavLst>
                                        <p:tav tm="0">
                                          <p:val>
                                            <p:fltVal val="-90"/>
                                          </p:val>
                                        </p:tav>
                                        <p:tav tm="100000">
                                          <p:val>
                                            <p:fltVal val="0"/>
                                          </p:val>
                                        </p:tav>
                                      </p:tavLst>
                                    </p:anim>
                                    <p:anim calcmode="lin" valueType="num">
                                      <p:cBhvr>
                                        <p:cTn id="33" dur="800" decel="100000" fill="hold"/>
                                        <p:tgtEl>
                                          <p:spTgt spid="71687"/>
                                        </p:tgtEl>
                                        <p:attrNameLst>
                                          <p:attrName>ppt_x</p:attrName>
                                        </p:attrNameLst>
                                      </p:cBhvr>
                                      <p:tavLst>
                                        <p:tav tm="0">
                                          <p:val>
                                            <p:strVal val="#ppt_x+0.4"/>
                                          </p:val>
                                        </p:tav>
                                        <p:tav tm="100000">
                                          <p:val>
                                            <p:strVal val="#ppt_x-0.05"/>
                                          </p:val>
                                        </p:tav>
                                      </p:tavLst>
                                    </p:anim>
                                    <p:anim calcmode="lin" valueType="num">
                                      <p:cBhvr>
                                        <p:cTn id="34" dur="800" decel="100000" fill="hold"/>
                                        <p:tgtEl>
                                          <p:spTgt spid="71687"/>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71687"/>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71687"/>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71686"/>
                                        </p:tgtEl>
                                        <p:attrNameLst>
                                          <p:attrName>style.visibility</p:attrName>
                                        </p:attrNameLst>
                                      </p:cBhvr>
                                      <p:to>
                                        <p:strVal val="visible"/>
                                      </p:to>
                                    </p:set>
                                    <p:animEffect transition="in" filter="fade">
                                      <p:cBhvr>
                                        <p:cTn id="39" dur="800" decel="100000"/>
                                        <p:tgtEl>
                                          <p:spTgt spid="71686"/>
                                        </p:tgtEl>
                                      </p:cBhvr>
                                    </p:animEffect>
                                    <p:anim calcmode="lin" valueType="num">
                                      <p:cBhvr>
                                        <p:cTn id="40" dur="800" decel="100000" fill="hold"/>
                                        <p:tgtEl>
                                          <p:spTgt spid="71686"/>
                                        </p:tgtEl>
                                        <p:attrNameLst>
                                          <p:attrName>style.rotation</p:attrName>
                                        </p:attrNameLst>
                                      </p:cBhvr>
                                      <p:tavLst>
                                        <p:tav tm="0">
                                          <p:val>
                                            <p:fltVal val="-90"/>
                                          </p:val>
                                        </p:tav>
                                        <p:tav tm="100000">
                                          <p:val>
                                            <p:fltVal val="0"/>
                                          </p:val>
                                        </p:tav>
                                      </p:tavLst>
                                    </p:anim>
                                    <p:anim calcmode="lin" valueType="num">
                                      <p:cBhvr>
                                        <p:cTn id="41" dur="800" decel="100000" fill="hold"/>
                                        <p:tgtEl>
                                          <p:spTgt spid="71686"/>
                                        </p:tgtEl>
                                        <p:attrNameLst>
                                          <p:attrName>ppt_x</p:attrName>
                                        </p:attrNameLst>
                                      </p:cBhvr>
                                      <p:tavLst>
                                        <p:tav tm="0">
                                          <p:val>
                                            <p:strVal val="#ppt_x+0.4"/>
                                          </p:val>
                                        </p:tav>
                                        <p:tav tm="100000">
                                          <p:val>
                                            <p:strVal val="#ppt_x-0.05"/>
                                          </p:val>
                                        </p:tav>
                                      </p:tavLst>
                                    </p:anim>
                                    <p:anim calcmode="lin" valueType="num">
                                      <p:cBhvr>
                                        <p:cTn id="42" dur="800" decel="100000" fill="hold"/>
                                        <p:tgtEl>
                                          <p:spTgt spid="71686"/>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71686"/>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71686"/>
                                        </p:tgtEl>
                                        <p:attrNameLst>
                                          <p:attrName>ppt_y</p:attrName>
                                        </p:attrNameLst>
                                      </p:cBhvr>
                                      <p:tavLst>
                                        <p:tav tm="0">
                                          <p:val>
                                            <p:strVal val="#ppt_y+0.1"/>
                                          </p:val>
                                        </p:tav>
                                        <p:tav tm="100000">
                                          <p:val>
                                            <p:strVal val="#ppt_y"/>
                                          </p:val>
                                        </p:tav>
                                      </p:tavLst>
                                    </p:anim>
                                  </p:childTnLst>
                                </p:cTn>
                              </p:par>
                              <p:par>
                                <p:cTn id="45" presetID="30" presetClass="entr" presetSubtype="0" fill="hold" nodeType="withEffect">
                                  <p:stCondLst>
                                    <p:cond delay="0"/>
                                  </p:stCondLst>
                                  <p:childTnLst>
                                    <p:set>
                                      <p:cBhvr>
                                        <p:cTn id="46" dur="1" fill="hold">
                                          <p:stCondLst>
                                            <p:cond delay="0"/>
                                          </p:stCondLst>
                                        </p:cTn>
                                        <p:tgtEl>
                                          <p:spTgt spid="71689"/>
                                        </p:tgtEl>
                                        <p:attrNameLst>
                                          <p:attrName>style.visibility</p:attrName>
                                        </p:attrNameLst>
                                      </p:cBhvr>
                                      <p:to>
                                        <p:strVal val="visible"/>
                                      </p:to>
                                    </p:set>
                                    <p:animEffect transition="in" filter="fade">
                                      <p:cBhvr>
                                        <p:cTn id="47" dur="800" decel="100000"/>
                                        <p:tgtEl>
                                          <p:spTgt spid="71689"/>
                                        </p:tgtEl>
                                      </p:cBhvr>
                                    </p:animEffect>
                                    <p:anim calcmode="lin" valueType="num">
                                      <p:cBhvr>
                                        <p:cTn id="48" dur="800" decel="100000" fill="hold"/>
                                        <p:tgtEl>
                                          <p:spTgt spid="71689"/>
                                        </p:tgtEl>
                                        <p:attrNameLst>
                                          <p:attrName>style.rotation</p:attrName>
                                        </p:attrNameLst>
                                      </p:cBhvr>
                                      <p:tavLst>
                                        <p:tav tm="0">
                                          <p:val>
                                            <p:fltVal val="-90"/>
                                          </p:val>
                                        </p:tav>
                                        <p:tav tm="100000">
                                          <p:val>
                                            <p:fltVal val="0"/>
                                          </p:val>
                                        </p:tav>
                                      </p:tavLst>
                                    </p:anim>
                                    <p:anim calcmode="lin" valueType="num">
                                      <p:cBhvr>
                                        <p:cTn id="49" dur="800" decel="100000" fill="hold"/>
                                        <p:tgtEl>
                                          <p:spTgt spid="71689"/>
                                        </p:tgtEl>
                                        <p:attrNameLst>
                                          <p:attrName>ppt_x</p:attrName>
                                        </p:attrNameLst>
                                      </p:cBhvr>
                                      <p:tavLst>
                                        <p:tav tm="0">
                                          <p:val>
                                            <p:strVal val="#ppt_x+0.4"/>
                                          </p:val>
                                        </p:tav>
                                        <p:tav tm="100000">
                                          <p:val>
                                            <p:strVal val="#ppt_x-0.05"/>
                                          </p:val>
                                        </p:tav>
                                      </p:tavLst>
                                    </p:anim>
                                    <p:anim calcmode="lin" valueType="num">
                                      <p:cBhvr>
                                        <p:cTn id="50" dur="800" decel="100000" fill="hold"/>
                                        <p:tgtEl>
                                          <p:spTgt spid="71689"/>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71689"/>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71689"/>
                                        </p:tgtEl>
                                        <p:attrNameLst>
                                          <p:attrName>ppt_y</p:attrName>
                                        </p:attrNameLst>
                                      </p:cBhvr>
                                      <p:tavLst>
                                        <p:tav tm="0">
                                          <p:val>
                                            <p:strVal val="#ppt_y+0.1"/>
                                          </p:val>
                                        </p:tav>
                                        <p:tav tm="100000">
                                          <p:val>
                                            <p:strVal val="#ppt_y"/>
                                          </p:val>
                                        </p:tav>
                                      </p:tavLst>
                                    </p:anim>
                                  </p:childTnLst>
                                </p:cTn>
                              </p:par>
                              <p:par>
                                <p:cTn id="53" presetID="30" presetClass="entr" presetSubtype="0" fill="hold" nodeType="withEffect">
                                  <p:stCondLst>
                                    <p:cond delay="0"/>
                                  </p:stCondLst>
                                  <p:childTnLst>
                                    <p:set>
                                      <p:cBhvr>
                                        <p:cTn id="54" dur="1" fill="hold">
                                          <p:stCondLst>
                                            <p:cond delay="0"/>
                                          </p:stCondLst>
                                        </p:cTn>
                                        <p:tgtEl>
                                          <p:spTgt spid="71690"/>
                                        </p:tgtEl>
                                        <p:attrNameLst>
                                          <p:attrName>style.visibility</p:attrName>
                                        </p:attrNameLst>
                                      </p:cBhvr>
                                      <p:to>
                                        <p:strVal val="visible"/>
                                      </p:to>
                                    </p:set>
                                    <p:animEffect transition="in" filter="fade">
                                      <p:cBhvr>
                                        <p:cTn id="55" dur="800" decel="100000"/>
                                        <p:tgtEl>
                                          <p:spTgt spid="71690"/>
                                        </p:tgtEl>
                                      </p:cBhvr>
                                    </p:animEffect>
                                    <p:anim calcmode="lin" valueType="num">
                                      <p:cBhvr>
                                        <p:cTn id="56" dur="800" decel="100000" fill="hold"/>
                                        <p:tgtEl>
                                          <p:spTgt spid="71690"/>
                                        </p:tgtEl>
                                        <p:attrNameLst>
                                          <p:attrName>style.rotation</p:attrName>
                                        </p:attrNameLst>
                                      </p:cBhvr>
                                      <p:tavLst>
                                        <p:tav tm="0">
                                          <p:val>
                                            <p:fltVal val="-90"/>
                                          </p:val>
                                        </p:tav>
                                        <p:tav tm="100000">
                                          <p:val>
                                            <p:fltVal val="0"/>
                                          </p:val>
                                        </p:tav>
                                      </p:tavLst>
                                    </p:anim>
                                    <p:anim calcmode="lin" valueType="num">
                                      <p:cBhvr>
                                        <p:cTn id="57" dur="800" decel="100000" fill="hold"/>
                                        <p:tgtEl>
                                          <p:spTgt spid="71690"/>
                                        </p:tgtEl>
                                        <p:attrNameLst>
                                          <p:attrName>ppt_x</p:attrName>
                                        </p:attrNameLst>
                                      </p:cBhvr>
                                      <p:tavLst>
                                        <p:tav tm="0">
                                          <p:val>
                                            <p:strVal val="#ppt_x+0.4"/>
                                          </p:val>
                                        </p:tav>
                                        <p:tav tm="100000">
                                          <p:val>
                                            <p:strVal val="#ppt_x-0.05"/>
                                          </p:val>
                                        </p:tav>
                                      </p:tavLst>
                                    </p:anim>
                                    <p:anim calcmode="lin" valueType="num">
                                      <p:cBhvr>
                                        <p:cTn id="58" dur="800" decel="100000" fill="hold"/>
                                        <p:tgtEl>
                                          <p:spTgt spid="71690"/>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71690"/>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7169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04664"/>
            <a:ext cx="5580112" cy="6336704"/>
          </a:xfrm>
        </p:spPr>
        <p:txBody>
          <a:bodyPr>
            <a:normAutofit fontScale="77500" lnSpcReduction="20000"/>
          </a:bodyPr>
          <a:lstStyle/>
          <a:p>
            <a:pPr marL="365125" indent="84138">
              <a:buNone/>
            </a:pPr>
            <a:r>
              <a:rPr lang="ru-RU" sz="2400" b="1" i="1" dirty="0" smtClean="0">
                <a:solidFill>
                  <a:schemeClr val="accent3">
                    <a:lumMod val="75000"/>
                  </a:schemeClr>
                </a:solidFill>
                <a:latin typeface="Times New Roman" pitchFamily="18" charset="0"/>
                <a:cs typeface="Times New Roman" pitchFamily="18" charset="0"/>
              </a:rPr>
              <a:t>   </a:t>
            </a:r>
            <a:r>
              <a:rPr lang="ru-RU" sz="3400" b="1" i="1"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Сақтар</a:t>
            </a:r>
            <a:r>
              <a:rPr lang="ru-RU" sz="3400" b="1" i="1" dirty="0" smtClean="0">
                <a:solidFill>
                  <a:srgbClr val="FFC000"/>
                </a:solidFill>
                <a:latin typeface="Times New Roman" pitchFamily="18" charset="0"/>
                <a:cs typeface="Times New Roman" pitchFamily="18" charset="0"/>
              </a:rPr>
              <a:t> </a:t>
            </a:r>
            <a:r>
              <a:rPr lang="ru-RU" sz="2400" i="1" dirty="0" smtClean="0">
                <a:solidFill>
                  <a:schemeClr val="accent3">
                    <a:lumMod val="75000"/>
                  </a:schemeClr>
                </a:solidFill>
                <a:latin typeface="Times New Roman" pitchFamily="18" charset="0"/>
                <a:cs typeface="Times New Roman" pitchFamily="18" charset="0"/>
              </a:rPr>
              <a:t>–   </a:t>
            </a:r>
            <a:r>
              <a:rPr lang="ru-RU" sz="2900" i="1" dirty="0" smtClean="0">
                <a:latin typeface="Times New Roman" pitchFamily="18" charset="0"/>
                <a:cs typeface="Times New Roman" pitchFamily="18" charset="0"/>
              </a:rPr>
              <a:t>б. </a:t>
            </a:r>
            <a:r>
              <a:rPr lang="ru-RU" sz="2900" i="1" dirty="0" err="1" smtClean="0">
                <a:latin typeface="Times New Roman" pitchFamily="18" charset="0"/>
                <a:cs typeface="Times New Roman" pitchFamily="18" charset="0"/>
              </a:rPr>
              <a:t>з</a:t>
            </a:r>
            <a:r>
              <a:rPr lang="ru-RU" sz="2900" i="1" dirty="0" smtClean="0">
                <a:latin typeface="Times New Roman" pitchFamily="18" charset="0"/>
                <a:cs typeface="Times New Roman" pitchFamily="18" charset="0"/>
              </a:rPr>
              <a:t>. б.  1 </a:t>
            </a:r>
            <a:r>
              <a:rPr lang="ru-RU" sz="2900" i="1" dirty="0" err="1" smtClean="0">
                <a:latin typeface="Times New Roman" pitchFamily="18" charset="0"/>
                <a:cs typeface="Times New Roman" pitchFamily="18" charset="0"/>
              </a:rPr>
              <a:t>мыңжылдықта</a:t>
            </a:r>
            <a:r>
              <a:rPr lang="ru-RU" sz="2900" i="1" dirty="0" smtClean="0">
                <a:latin typeface="Times New Roman" pitchFamily="18" charset="0"/>
                <a:cs typeface="Times New Roman" pitchFamily="18" charset="0"/>
              </a:rPr>
              <a:t> Орта</a:t>
            </a:r>
            <a:r>
              <a:rPr lang="ru-RU" sz="2900" i="1" u="sng" dirty="0" smtClean="0">
                <a:latin typeface="Times New Roman" pitchFamily="18" charset="0"/>
                <a:cs typeface="Times New Roman" pitchFamily="18" charset="0"/>
              </a:rPr>
              <a:t> </a:t>
            </a:r>
            <a:r>
              <a:rPr lang="ru-RU" sz="2900" i="1" dirty="0" smtClean="0">
                <a:latin typeface="Times New Roman" pitchFamily="18" charset="0"/>
                <a:cs typeface="Times New Roman" pitchFamily="18" charset="0"/>
              </a:rPr>
              <a:t>Азия мен </a:t>
            </a:r>
            <a:r>
              <a:rPr lang="ru-RU" sz="2900" i="1" dirty="0" err="1" smtClean="0">
                <a:latin typeface="Times New Roman" pitchFamily="18" charset="0"/>
                <a:cs typeface="Times New Roman" pitchFamily="18" charset="0"/>
              </a:rPr>
              <a:t>Қазақстан</a:t>
            </a:r>
            <a:r>
              <a:rPr lang="ru-RU" sz="2900" i="1" dirty="0" smtClean="0">
                <a:latin typeface="Times New Roman" pitchFamily="18" charset="0"/>
                <a:cs typeface="Times New Roman" pitchFamily="18" charset="0"/>
              </a:rPr>
              <a:t>,  </a:t>
            </a:r>
            <a:r>
              <a:rPr lang="ru-RU" sz="2900" i="1" dirty="0" err="1" smtClean="0">
                <a:latin typeface="Times New Roman" pitchFamily="18" charset="0"/>
                <a:cs typeface="Times New Roman" pitchFamily="18" charset="0"/>
              </a:rPr>
              <a:t>Шығыс</a:t>
            </a:r>
            <a:r>
              <a:rPr lang="ru-RU" sz="2900" i="1" dirty="0">
                <a:latin typeface="Times New Roman" pitchFamily="18" charset="0"/>
                <a:cs typeface="Times New Roman" pitchFamily="18" charset="0"/>
              </a:rPr>
              <a:t> </a:t>
            </a:r>
            <a:r>
              <a:rPr lang="ru-RU" sz="2900" i="1" dirty="0" err="1" smtClean="0">
                <a:latin typeface="Times New Roman" pitchFamily="18" charset="0"/>
                <a:cs typeface="Times New Roman" pitchFamily="18" charset="0"/>
              </a:rPr>
              <a:t>Түркістан</a:t>
            </a:r>
            <a:r>
              <a:rPr lang="ru-RU" sz="2900" i="1" dirty="0" smtClean="0">
                <a:latin typeface="Times New Roman" pitchFamily="18" charset="0"/>
                <a:cs typeface="Times New Roman" pitchFamily="18" charset="0"/>
              </a:rPr>
              <a:t> </a:t>
            </a:r>
            <a:r>
              <a:rPr lang="ru-RU" sz="2900" i="1" dirty="0" err="1" smtClean="0">
                <a:latin typeface="Times New Roman" pitchFamily="18" charset="0"/>
                <a:cs typeface="Times New Roman" pitchFamily="18" charset="0"/>
              </a:rPr>
              <a:t>жерін</a:t>
            </a:r>
            <a:r>
              <a:rPr lang="ru-RU" sz="2900" i="1" dirty="0" smtClean="0">
                <a:latin typeface="Times New Roman" pitchFamily="18" charset="0"/>
                <a:cs typeface="Times New Roman" pitchFamily="18" charset="0"/>
              </a:rPr>
              <a:t> </a:t>
            </a:r>
            <a:r>
              <a:rPr lang="ru-RU" sz="2900" i="1" dirty="0" err="1" smtClean="0">
                <a:latin typeface="Times New Roman" pitchFamily="18" charset="0"/>
                <a:cs typeface="Times New Roman" pitchFamily="18" charset="0"/>
              </a:rPr>
              <a:t>мекен</a:t>
            </a:r>
            <a:r>
              <a:rPr lang="ru-RU" sz="2900" i="1" dirty="0" smtClean="0">
                <a:latin typeface="Times New Roman" pitchFamily="18" charset="0"/>
                <a:cs typeface="Times New Roman" pitchFamily="18" charset="0"/>
              </a:rPr>
              <a:t> </a:t>
            </a:r>
            <a:r>
              <a:rPr lang="ru-RU" sz="2900" i="1" dirty="0" err="1" smtClean="0">
                <a:latin typeface="Times New Roman" pitchFamily="18" charset="0"/>
                <a:cs typeface="Times New Roman" pitchFamily="18" charset="0"/>
              </a:rPr>
              <a:t>еткен</a:t>
            </a:r>
            <a:r>
              <a:rPr lang="ru-RU" sz="2900" i="1" dirty="0" smtClean="0">
                <a:latin typeface="Times New Roman" pitchFamily="18" charset="0"/>
                <a:cs typeface="Times New Roman" pitchFamily="18" charset="0"/>
              </a:rPr>
              <a:t> </a:t>
            </a:r>
            <a:r>
              <a:rPr lang="ru-RU" sz="2900" i="1" dirty="0" err="1" smtClean="0">
                <a:latin typeface="Times New Roman" pitchFamily="18" charset="0"/>
                <a:cs typeface="Times New Roman" pitchFamily="18" charset="0"/>
              </a:rPr>
              <a:t>ежелгі</a:t>
            </a:r>
            <a:r>
              <a:rPr lang="ru-RU" sz="2900" i="1" dirty="0" smtClean="0">
                <a:latin typeface="Times New Roman" pitchFamily="18" charset="0"/>
                <a:cs typeface="Times New Roman" pitchFamily="18" charset="0"/>
              </a:rPr>
              <a:t> </a:t>
            </a:r>
            <a:r>
              <a:rPr lang="ru-RU" sz="2900" i="1" dirty="0" err="1" smtClean="0">
                <a:latin typeface="Times New Roman" pitchFamily="18" charset="0"/>
                <a:cs typeface="Times New Roman" pitchFamily="18" charset="0"/>
              </a:rPr>
              <a:t>тайпалар</a:t>
            </a:r>
            <a:r>
              <a:rPr lang="ru-RU" sz="2900" i="1" dirty="0" smtClean="0">
                <a:latin typeface="Times New Roman" pitchFamily="18" charset="0"/>
                <a:cs typeface="Times New Roman" pitchFamily="18" charset="0"/>
              </a:rPr>
              <a:t>. </a:t>
            </a:r>
            <a:r>
              <a:rPr lang="ru-RU" sz="2900" i="1" dirty="0" err="1" smtClean="0">
                <a:latin typeface="Times New Roman" pitchFamily="18" charset="0"/>
                <a:cs typeface="Times New Roman" pitchFamily="18" charset="0"/>
              </a:rPr>
              <a:t>Бұларды </a:t>
            </a:r>
            <a:r>
              <a:rPr lang="ru-RU" sz="2900" i="1" dirty="0" smtClean="0">
                <a:latin typeface="Times New Roman" pitchFamily="18" charset="0"/>
                <a:cs typeface="Times New Roman" pitchFamily="18" charset="0"/>
              </a:rPr>
              <a:t>грек </a:t>
            </a:r>
            <a:r>
              <a:rPr lang="ru-RU" sz="2900" i="1" dirty="0" err="1" smtClean="0">
                <a:latin typeface="Times New Roman" pitchFamily="18" charset="0"/>
                <a:cs typeface="Times New Roman" pitchFamily="18" charset="0"/>
              </a:rPr>
              <a:t>тарихшысы</a:t>
            </a:r>
            <a:r>
              <a:rPr lang="ru-RU" sz="2900" i="1" dirty="0" smtClean="0">
                <a:latin typeface="Times New Roman" pitchFamily="18" charset="0"/>
                <a:cs typeface="Times New Roman" pitchFamily="18" charset="0"/>
              </a:rPr>
              <a:t> </a:t>
            </a:r>
            <a:r>
              <a:rPr lang="ru-RU" sz="2900" i="1" dirty="0" err="1" smtClean="0">
                <a:latin typeface="Times New Roman" pitchFamily="18" charset="0"/>
                <a:cs typeface="Times New Roman" pitchFamily="18" charset="0"/>
              </a:rPr>
              <a:t>Страбон</a:t>
            </a:r>
            <a:r>
              <a:rPr lang="ru-RU" sz="2900" i="1" u="sng" dirty="0" smtClean="0">
                <a:latin typeface="Times New Roman" pitchFamily="18" charset="0"/>
                <a:cs typeface="Times New Roman" pitchFamily="18" charset="0"/>
              </a:rPr>
              <a:t> </a:t>
            </a:r>
            <a:r>
              <a:rPr lang="ru-RU" sz="2900" i="1" dirty="0" smtClean="0">
                <a:latin typeface="Times New Roman" pitchFamily="18" charset="0"/>
                <a:cs typeface="Times New Roman" pitchFamily="18" charset="0"/>
              </a:rPr>
              <a:t>«</a:t>
            </a:r>
            <a:r>
              <a:rPr lang="ru-RU" sz="2900" i="1" dirty="0" err="1" smtClean="0">
                <a:latin typeface="Times New Roman" pitchFamily="18" charset="0"/>
                <a:cs typeface="Times New Roman" pitchFamily="18" charset="0"/>
              </a:rPr>
              <a:t>азиялық скифтер</a:t>
            </a:r>
            <a:r>
              <a:rPr lang="ru-RU" sz="2900" i="1" dirty="0" smtClean="0">
                <a:latin typeface="Times New Roman" pitchFamily="18" charset="0"/>
                <a:cs typeface="Times New Roman" pitchFamily="18" charset="0"/>
              </a:rPr>
              <a:t>» </a:t>
            </a:r>
            <a:r>
              <a:rPr lang="ru-RU" sz="2900" i="1" dirty="0" err="1" smtClean="0">
                <a:latin typeface="Times New Roman" pitchFamily="18" charset="0"/>
                <a:cs typeface="Times New Roman" pitchFamily="18" charset="0"/>
              </a:rPr>
              <a:t>деп</a:t>
            </a:r>
            <a:r>
              <a:rPr lang="ru-RU" sz="2900" i="1" dirty="0" smtClean="0">
                <a:latin typeface="Times New Roman" pitchFamily="18" charset="0"/>
                <a:cs typeface="Times New Roman" pitchFamily="18" charset="0"/>
              </a:rPr>
              <a:t> </a:t>
            </a:r>
            <a:r>
              <a:rPr lang="ru-RU" sz="2900" i="1" dirty="0" err="1" smtClean="0">
                <a:latin typeface="Times New Roman" pitchFamily="18" charset="0"/>
                <a:cs typeface="Times New Roman" pitchFamily="18" charset="0"/>
              </a:rPr>
              <a:t>жазды</a:t>
            </a:r>
            <a:r>
              <a:rPr lang="ru-RU" sz="2900" i="1" dirty="0" smtClean="0">
                <a:latin typeface="Times New Roman" pitchFamily="18" charset="0"/>
                <a:cs typeface="Times New Roman" pitchFamily="18" charset="0"/>
              </a:rPr>
              <a:t>. Рим </a:t>
            </a:r>
            <a:r>
              <a:rPr lang="ru-RU" sz="2900" i="1" dirty="0" err="1" smtClean="0">
                <a:latin typeface="Times New Roman" pitchFamily="18" charset="0"/>
                <a:cs typeface="Times New Roman" pitchFamily="18" charset="0"/>
              </a:rPr>
              <a:t>жазушысы</a:t>
            </a:r>
            <a:r>
              <a:rPr lang="ru-RU" sz="2900" i="1" dirty="0" smtClean="0">
                <a:latin typeface="Times New Roman" pitchFamily="18" charset="0"/>
                <a:cs typeface="Times New Roman" pitchFamily="18" charset="0"/>
              </a:rPr>
              <a:t> </a:t>
            </a:r>
            <a:r>
              <a:rPr lang="ru-RU" sz="2900" i="1" dirty="0" err="1" smtClean="0">
                <a:latin typeface="Times New Roman" pitchFamily="18" charset="0"/>
                <a:cs typeface="Times New Roman" pitchFamily="18" charset="0"/>
              </a:rPr>
              <a:t>үлкен </a:t>
            </a:r>
            <a:r>
              <a:rPr lang="ru-RU" sz="2900" i="1" dirty="0" smtClean="0">
                <a:latin typeface="Times New Roman" pitchFamily="18" charset="0"/>
                <a:cs typeface="Times New Roman" pitchFamily="18" charset="0"/>
              </a:rPr>
              <a:t>Плиний де </a:t>
            </a:r>
            <a:r>
              <a:rPr lang="ru-RU" sz="2900" i="1" dirty="0" err="1" smtClean="0">
                <a:latin typeface="Times New Roman" pitchFamily="18" charset="0"/>
                <a:cs typeface="Times New Roman" pitchFamily="18" charset="0"/>
              </a:rPr>
              <a:t>осылай</a:t>
            </a:r>
            <a:r>
              <a:rPr lang="ru-RU" sz="2900" i="1" dirty="0" smtClean="0">
                <a:latin typeface="Times New Roman" pitchFamily="18" charset="0"/>
                <a:cs typeface="Times New Roman" pitchFamily="18" charset="0"/>
              </a:rPr>
              <a:t> </a:t>
            </a:r>
            <a:r>
              <a:rPr lang="ru-RU" sz="2900" i="1" dirty="0" err="1" smtClean="0">
                <a:latin typeface="Times New Roman" pitchFamily="18" charset="0"/>
                <a:cs typeface="Times New Roman" pitchFamily="18" charset="0"/>
              </a:rPr>
              <a:t>деген</a:t>
            </a:r>
            <a:r>
              <a:rPr lang="ru-RU" sz="2900" i="1" dirty="0" smtClean="0">
                <a:latin typeface="Times New Roman" pitchFamily="18" charset="0"/>
                <a:cs typeface="Times New Roman" pitchFamily="18" charset="0"/>
              </a:rPr>
              <a:t>. </a:t>
            </a:r>
            <a:r>
              <a:rPr lang="ru-RU" sz="2900" i="1" dirty="0" err="1" smtClean="0">
                <a:latin typeface="Times New Roman" pitchFamily="18" charset="0"/>
                <a:cs typeface="Times New Roman" pitchFamily="18" charset="0"/>
              </a:rPr>
              <a:t>Оның</a:t>
            </a:r>
            <a:r>
              <a:rPr lang="ru-RU" sz="2900" i="1" dirty="0" smtClean="0">
                <a:latin typeface="Times New Roman" pitchFamily="18" charset="0"/>
                <a:cs typeface="Times New Roman" pitchFamily="18" charset="0"/>
              </a:rPr>
              <a:t> </a:t>
            </a:r>
            <a:r>
              <a:rPr lang="ru-RU" sz="2900" i="1" dirty="0" err="1" smtClean="0">
                <a:latin typeface="Times New Roman" pitchFamily="18" charset="0"/>
                <a:cs typeface="Times New Roman" pitchFamily="18" charset="0"/>
              </a:rPr>
              <a:t>жазуынша</a:t>
            </a:r>
            <a:r>
              <a:rPr lang="ru-RU" sz="2900" i="1" dirty="0" smtClean="0">
                <a:latin typeface="Times New Roman" pitchFamily="18" charset="0"/>
                <a:cs typeface="Times New Roman" pitchFamily="18" charset="0"/>
              </a:rPr>
              <a:t> </a:t>
            </a:r>
            <a:r>
              <a:rPr lang="ru-RU" sz="2900" i="1" dirty="0" err="1" smtClean="0">
                <a:latin typeface="Times New Roman" pitchFamily="18" charset="0"/>
                <a:cs typeface="Times New Roman" pitchFamily="18" charset="0"/>
              </a:rPr>
              <a:t>скифтерді</a:t>
            </a:r>
            <a:r>
              <a:rPr lang="ru-RU" sz="2900" i="1" dirty="0" smtClean="0">
                <a:latin typeface="Times New Roman" pitchFamily="18" charset="0"/>
                <a:cs typeface="Times New Roman" pitchFamily="18" charset="0"/>
              </a:rPr>
              <a:t> </a:t>
            </a:r>
            <a:r>
              <a:rPr lang="ru-RU" sz="2900" i="1" dirty="0" err="1" smtClean="0">
                <a:latin typeface="Times New Roman" pitchFamily="18" charset="0"/>
                <a:cs typeface="Times New Roman" pitchFamily="18" charset="0"/>
              </a:rPr>
              <a:t>парсылар</a:t>
            </a:r>
            <a:r>
              <a:rPr lang="ru-RU" sz="2900" i="1" dirty="0" smtClean="0">
                <a:latin typeface="Times New Roman" pitchFamily="18" charset="0"/>
                <a:cs typeface="Times New Roman" pitchFamily="18" charset="0"/>
              </a:rPr>
              <a:t> «</a:t>
            </a:r>
            <a:r>
              <a:rPr lang="ru-RU" sz="2900" i="1" dirty="0" err="1" smtClean="0">
                <a:latin typeface="Times New Roman" pitchFamily="18" charset="0"/>
                <a:cs typeface="Times New Roman" pitchFamily="18" charset="0"/>
              </a:rPr>
              <a:t>саға</a:t>
            </a:r>
            <a:r>
              <a:rPr lang="ru-RU" sz="2900" i="1" dirty="0" smtClean="0">
                <a:latin typeface="Times New Roman" pitchFamily="18" charset="0"/>
                <a:cs typeface="Times New Roman" pitchFamily="18" charset="0"/>
              </a:rPr>
              <a:t>» («</a:t>
            </a:r>
            <a:r>
              <a:rPr lang="ru-RU" sz="2900" i="1" dirty="0" err="1" smtClean="0">
                <a:latin typeface="Times New Roman" pitchFamily="18" charset="0"/>
                <a:cs typeface="Times New Roman" pitchFamily="18" charset="0"/>
              </a:rPr>
              <a:t>сақа</a:t>
            </a:r>
            <a:r>
              <a:rPr lang="ru-RU" sz="2900" i="1" dirty="0" smtClean="0">
                <a:latin typeface="Times New Roman" pitchFamily="18" charset="0"/>
                <a:cs typeface="Times New Roman" pitchFamily="18" charset="0"/>
              </a:rPr>
              <a:t>», «</a:t>
            </a:r>
            <a:r>
              <a:rPr lang="ru-RU" sz="2900" i="1" dirty="0" err="1" smtClean="0">
                <a:latin typeface="Times New Roman" pitchFamily="18" charset="0"/>
                <a:cs typeface="Times New Roman" pitchFamily="18" charset="0"/>
              </a:rPr>
              <a:t>сақ</a:t>
            </a:r>
            <a:r>
              <a:rPr lang="ru-RU" sz="2900" i="1" u="sng" dirty="0" smtClean="0">
                <a:latin typeface="Times New Roman" pitchFamily="18" charset="0"/>
                <a:cs typeface="Times New Roman" pitchFamily="18" charset="0"/>
              </a:rPr>
              <a:t>»</a:t>
            </a:r>
            <a:r>
              <a:rPr lang="ru-RU" sz="2900" i="1" dirty="0" smtClean="0">
                <a:latin typeface="Times New Roman" pitchFamily="18" charset="0"/>
                <a:cs typeface="Times New Roman" pitchFamily="18" charset="0"/>
              </a:rPr>
              <a:t> </a:t>
            </a:r>
            <a:r>
              <a:rPr lang="ru-RU" sz="2900" i="1" dirty="0" err="1" smtClean="0">
                <a:latin typeface="Times New Roman" pitchFamily="18" charset="0"/>
                <a:cs typeface="Times New Roman" pitchFamily="18" charset="0"/>
              </a:rPr>
              <a:t>аты</a:t>
            </a:r>
            <a:r>
              <a:rPr lang="ru-RU" sz="2900" i="1" dirty="0" smtClean="0">
                <a:latin typeface="Times New Roman" pitchFamily="18" charset="0"/>
                <a:cs typeface="Times New Roman" pitchFamily="18" charset="0"/>
              </a:rPr>
              <a:t> </a:t>
            </a:r>
            <a:r>
              <a:rPr lang="ru-RU" sz="2900" i="1" dirty="0" err="1" smtClean="0">
                <a:latin typeface="Times New Roman" pitchFamily="18" charset="0"/>
                <a:cs typeface="Times New Roman" pitchFamily="18" charset="0"/>
              </a:rPr>
              <a:t>осыдан</a:t>
            </a:r>
            <a:r>
              <a:rPr lang="ru-RU" sz="2900" i="1" dirty="0" smtClean="0">
                <a:latin typeface="Times New Roman" pitchFamily="18" charset="0"/>
                <a:cs typeface="Times New Roman" pitchFamily="18" charset="0"/>
              </a:rPr>
              <a:t> </a:t>
            </a:r>
            <a:r>
              <a:rPr lang="ru-RU" sz="2900" i="1" dirty="0" err="1" smtClean="0">
                <a:latin typeface="Times New Roman" pitchFamily="18" charset="0"/>
                <a:cs typeface="Times New Roman" pitchFamily="18" charset="0"/>
              </a:rPr>
              <a:t>шыққан</a:t>
            </a:r>
            <a:r>
              <a:rPr lang="ru-RU" sz="2900" i="1" dirty="0" smtClean="0">
                <a:latin typeface="Times New Roman" pitchFamily="18" charset="0"/>
                <a:cs typeface="Times New Roman" pitchFamily="18" charset="0"/>
              </a:rPr>
              <a:t>) </a:t>
            </a:r>
            <a:r>
              <a:rPr lang="ru-RU" sz="2900" i="1" dirty="0" err="1" smtClean="0">
                <a:latin typeface="Times New Roman" pitchFamily="18" charset="0"/>
                <a:cs typeface="Times New Roman" pitchFamily="18" charset="0"/>
              </a:rPr>
              <a:t>дейді</a:t>
            </a:r>
            <a:r>
              <a:rPr lang="ru-RU" sz="2900" i="1" dirty="0" smtClean="0">
                <a:latin typeface="Times New Roman" pitchFamily="18" charset="0"/>
                <a:cs typeface="Times New Roman" pitchFamily="18" charset="0"/>
              </a:rPr>
              <a:t>.</a:t>
            </a:r>
          </a:p>
          <a:p>
            <a:pPr marL="365125" indent="84138">
              <a:buNone/>
            </a:pPr>
            <a:r>
              <a:rPr lang="kk-KZ" altLang="ru-RU" sz="2900" i="1" dirty="0">
                <a:latin typeface="Times New Roman" panose="02020603050405020304" pitchFamily="18" charset="0"/>
                <a:cs typeface="Times New Roman" panose="02020603050405020304" pitchFamily="18" charset="0"/>
              </a:rPr>
              <a:t> Көне сына жазуларда сақтардың үш тобы туралы сөз айтылады: парадарайя (теңіздің арғы бетіндегі сақтар), хаомаварга (хаома сусынын жасайтын сақтар), тиграхауд-сақтар (шошақ бөрікті сақтар). Парадарайя сақтары Арал </a:t>
            </a:r>
            <a:r>
              <a:rPr lang="kk-KZ" altLang="ru-RU" sz="2900" i="1" dirty="0" smtClean="0">
                <a:latin typeface="Times New Roman" panose="02020603050405020304" pitchFamily="18" charset="0"/>
                <a:cs typeface="Times New Roman" panose="02020603050405020304" pitchFamily="18" charset="0"/>
              </a:rPr>
              <a:t>өңірінде</a:t>
            </a:r>
            <a:r>
              <a:rPr lang="kk-KZ" altLang="ru-RU" sz="2900" i="1" dirty="0">
                <a:latin typeface="Times New Roman" panose="02020603050405020304" pitchFamily="18" charset="0"/>
                <a:cs typeface="Times New Roman" panose="02020603050405020304" pitchFamily="18" charset="0"/>
              </a:rPr>
              <a:t>, Сырдария мен Қаратеңіздің теріскей жағында өмір сүріп, тіршілік құрған, тиграхауд-сақтары  Сырдарияның орта ағысы мен Тянь-Шаньды мекендеген.</a:t>
            </a:r>
            <a:endParaRPr lang="ru-RU" sz="2900" i="1" dirty="0">
              <a:latin typeface="Times New Roman" pitchFamily="18" charset="0"/>
              <a:cs typeface="Times New Roman" pitchFamily="18" charset="0"/>
            </a:endParaRPr>
          </a:p>
        </p:txBody>
      </p:sp>
      <p:pic>
        <p:nvPicPr>
          <p:cNvPr id="75778" name="Picture 2" descr="D:\Алишер\Сабақ\тарих\Новая папка\сақ суреттер\Сарыарқадағы сақ патшаларының қорымы.jpg"/>
          <p:cNvPicPr>
            <a:picLocks noChangeAspect="1" noChangeArrowheads="1"/>
          </p:cNvPicPr>
          <p:nvPr/>
        </p:nvPicPr>
        <p:blipFill>
          <a:blip r:embed="rId2"/>
          <a:srcRect/>
          <a:stretch>
            <a:fillRect/>
          </a:stretch>
        </p:blipFill>
        <p:spPr bwMode="auto">
          <a:xfrm>
            <a:off x="5652120" y="781157"/>
            <a:ext cx="3168352" cy="516723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15" presetClass="entr" presetSubtype="0" fill="hold" nodeType="withEffect">
                                  <p:stCondLst>
                                    <p:cond delay="0"/>
                                  </p:stCondLst>
                                  <p:childTnLst>
                                    <p:set>
                                      <p:cBhvr>
                                        <p:cTn id="16" dur="1" fill="hold">
                                          <p:stCondLst>
                                            <p:cond delay="0"/>
                                          </p:stCondLst>
                                        </p:cTn>
                                        <p:tgtEl>
                                          <p:spTgt spid="75778"/>
                                        </p:tgtEl>
                                        <p:attrNameLst>
                                          <p:attrName>style.visibility</p:attrName>
                                        </p:attrNameLst>
                                      </p:cBhvr>
                                      <p:to>
                                        <p:strVal val="visible"/>
                                      </p:to>
                                    </p:set>
                                    <p:anim calcmode="lin" valueType="num">
                                      <p:cBhvr>
                                        <p:cTn id="17" dur="1000" fill="hold"/>
                                        <p:tgtEl>
                                          <p:spTgt spid="75778"/>
                                        </p:tgtEl>
                                        <p:attrNameLst>
                                          <p:attrName>ppt_w</p:attrName>
                                        </p:attrNameLst>
                                      </p:cBhvr>
                                      <p:tavLst>
                                        <p:tav tm="0">
                                          <p:val>
                                            <p:fltVal val="0"/>
                                          </p:val>
                                        </p:tav>
                                        <p:tav tm="100000">
                                          <p:val>
                                            <p:strVal val="#ppt_w"/>
                                          </p:val>
                                        </p:tav>
                                      </p:tavLst>
                                    </p:anim>
                                    <p:anim calcmode="lin" valueType="num">
                                      <p:cBhvr>
                                        <p:cTn id="18" dur="1000" fill="hold"/>
                                        <p:tgtEl>
                                          <p:spTgt spid="75778"/>
                                        </p:tgtEl>
                                        <p:attrNameLst>
                                          <p:attrName>ppt_h</p:attrName>
                                        </p:attrNameLst>
                                      </p:cBhvr>
                                      <p:tavLst>
                                        <p:tav tm="0">
                                          <p:val>
                                            <p:fltVal val="0"/>
                                          </p:val>
                                        </p:tav>
                                        <p:tav tm="100000">
                                          <p:val>
                                            <p:strVal val="#ppt_h"/>
                                          </p:val>
                                        </p:tav>
                                      </p:tavLst>
                                    </p:anim>
                                    <p:anim calcmode="lin" valueType="num">
                                      <p:cBhvr>
                                        <p:cTn id="19" dur="1000" fill="hold"/>
                                        <p:tgtEl>
                                          <p:spTgt spid="75778"/>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577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1"/>
          <p:cNvSpPr>
            <a:spLocks noGrp="1"/>
          </p:cNvSpPr>
          <p:nvPr>
            <p:ph type="title"/>
          </p:nvPr>
        </p:nvSpPr>
        <p:spPr>
          <a:xfrm>
            <a:off x="428625" y="428625"/>
            <a:ext cx="8572500" cy="571500"/>
          </a:xfrm>
        </p:spPr>
        <p:txBody>
          <a:bodyPr/>
          <a:lstStyle/>
          <a:p>
            <a:r>
              <a:rPr lang="kk-KZ" altLang="ru-RU" sz="3200" dirty="0" smtClean="0"/>
              <a:t>               </a:t>
            </a:r>
            <a:r>
              <a:rPr lang="kk-KZ" altLang="ru-RU" sz="4400"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Сақ тайпалары</a:t>
            </a:r>
            <a:endParaRPr lang="ru-RU" altLang="ru-RU" sz="4400"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195" name="Содержимое 12"/>
          <p:cNvSpPr>
            <a:spLocks noGrp="1"/>
          </p:cNvSpPr>
          <p:nvPr>
            <p:ph idx="1"/>
          </p:nvPr>
        </p:nvSpPr>
        <p:spPr>
          <a:xfrm>
            <a:off x="323528" y="1340768"/>
            <a:ext cx="8535292" cy="3456383"/>
          </a:xfrm>
        </p:spPr>
        <p:txBody>
          <a:bodyPr>
            <a:normAutofit lnSpcReduction="10000"/>
          </a:bodyPr>
          <a:lstStyle/>
          <a:p>
            <a:pPr algn="just">
              <a:buFont typeface="Wingdings" pitchFamily="2" charset="2"/>
              <a:buNone/>
            </a:pPr>
            <a:r>
              <a:rPr lang="kk-KZ" altLang="ru-RU" sz="2000" dirty="0" smtClean="0"/>
              <a:t>        </a:t>
            </a:r>
            <a:r>
              <a:rPr lang="kk-KZ" altLang="ru-RU" sz="2400" dirty="0" smtClean="0">
                <a:latin typeface="Times New Roman" panose="02020603050405020304" pitchFamily="18" charset="0"/>
                <a:cs typeface="Times New Roman" panose="02020603050405020304" pitchFamily="18" charset="0"/>
              </a:rPr>
              <a:t>Гректер мен парсылар скифтер мен сақтар атын айтқанда, бәрінен бұрын туыс тайпалардың сансыз көп одақтарын айтады. Олардың ішіндегі ең көбі массагеттер болған. Геродот олар туралы былай деп жазады: “Бұл халық Аракс (тегі Сырдария) өзенінің арғы бетінде, исседондарға қарсы тұрады... Киетін киімдеріне, тұрмыс салтына қарасақ , скифтерге ұқсайды”. </a:t>
            </a:r>
          </a:p>
          <a:p>
            <a:pPr algn="just">
              <a:buFont typeface="Wingdings" pitchFamily="2" charset="2"/>
              <a:buNone/>
            </a:pPr>
            <a:r>
              <a:rPr lang="kk-KZ" altLang="ru-RU" sz="2400" dirty="0" smtClean="0">
                <a:latin typeface="Times New Roman" panose="02020603050405020304" pitchFamily="18" charset="0"/>
                <a:cs typeface="Times New Roman" panose="02020603050405020304" pitchFamily="18" charset="0"/>
              </a:rPr>
              <a:t>      М.Қ.Қадырбаев исседондарды Орталық Қазақстан кеңістігіне орналастырады.</a:t>
            </a:r>
            <a:endParaRPr lang="ru-RU" altLang="ru-RU"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3431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ChangeArrowheads="1"/>
          </p:cNvSpPr>
          <p:nvPr/>
        </p:nvSpPr>
        <p:spPr bwMode="auto">
          <a:xfrm>
            <a:off x="3563938" y="2276475"/>
            <a:ext cx="2378075" cy="425450"/>
          </a:xfrm>
          <a:prstGeom prst="rect">
            <a:avLst/>
          </a:prstGeom>
          <a:gradFill rotWithShape="1">
            <a:gsLst>
              <a:gs pos="0">
                <a:srgbClr val="005CBF"/>
              </a:gs>
              <a:gs pos="25000">
                <a:srgbClr val="0087E6"/>
              </a:gs>
              <a:gs pos="75000">
                <a:srgbClr val="21D6E0"/>
              </a:gs>
              <a:gs pos="100000">
                <a:srgbClr val="03D4A8"/>
              </a:gs>
            </a:gsLst>
            <a:path path="shape">
              <a:fillToRect l="50000" t="50000" r="50000" b="50000"/>
            </a:path>
          </a:gradFill>
          <a:ln w="9525">
            <a:solidFill>
              <a:srgbClr val="000000"/>
            </a:solidFill>
            <a:miter lim="800000"/>
            <a:headEnd/>
            <a:tailEnd/>
          </a:ln>
        </p:spPr>
        <p:txBody>
          <a:bodyPr anchor="ctr"/>
          <a:lstStyle/>
          <a:p>
            <a:pPr algn="ctr"/>
            <a:r>
              <a:rPr lang="ru-RU" b="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Кәсіпшілігі</a:t>
            </a:r>
            <a:endParaRPr lang="ru-RU"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702" name="Rectangle 6"/>
          <p:cNvSpPr>
            <a:spLocks noChangeArrowheads="1"/>
          </p:cNvSpPr>
          <p:nvPr/>
        </p:nvSpPr>
        <p:spPr bwMode="auto">
          <a:xfrm>
            <a:off x="714348" y="2714620"/>
            <a:ext cx="1906574" cy="409580"/>
          </a:xfrm>
          <a:prstGeom prst="rect">
            <a:avLst/>
          </a:prstGeom>
          <a:gradFill rotWithShape="1">
            <a:gsLst>
              <a:gs pos="0">
                <a:srgbClr val="005CBF"/>
              </a:gs>
              <a:gs pos="25000">
                <a:srgbClr val="0087E6"/>
              </a:gs>
              <a:gs pos="75000">
                <a:srgbClr val="21D6E0"/>
              </a:gs>
              <a:gs pos="100000">
                <a:srgbClr val="03D4A8"/>
              </a:gs>
            </a:gsLst>
            <a:path path="shape">
              <a:fillToRect l="50000" t="50000" r="50000" b="50000"/>
            </a:path>
          </a:gradFill>
          <a:ln w="9525">
            <a:solidFill>
              <a:srgbClr val="000000"/>
            </a:solidFill>
            <a:miter lim="800000"/>
            <a:headEnd/>
            <a:tailEnd/>
          </a:ln>
        </p:spPr>
        <p:txBody>
          <a:bodyPr anchor="ctr"/>
          <a:lstStyle/>
          <a:p>
            <a:pPr algn="ctr"/>
            <a:endParaRPr lang="ru-RU"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b="1"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Мәдениеті</a:t>
            </a:r>
            <a:endParaRPr lang="ru-RU"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ru-RU" sz="1600" b="1" dirty="0">
              <a:solidFill>
                <a:srgbClr val="FFFF00"/>
              </a:solidFill>
              <a:effectLst>
                <a:outerShdw blurRad="38100" dist="38100" dir="2700000" algn="tl">
                  <a:srgbClr val="000000">
                    <a:alpha val="43137"/>
                  </a:srgbClr>
                </a:outerShdw>
              </a:effectLst>
            </a:endParaRPr>
          </a:p>
        </p:txBody>
      </p:sp>
      <p:sp>
        <p:nvSpPr>
          <p:cNvPr id="29703" name="Rectangle 7"/>
          <p:cNvSpPr>
            <a:spLocks noChangeArrowheads="1"/>
          </p:cNvSpPr>
          <p:nvPr/>
        </p:nvSpPr>
        <p:spPr bwMode="auto">
          <a:xfrm>
            <a:off x="6715140" y="2643182"/>
            <a:ext cx="1908000" cy="396000"/>
          </a:xfrm>
          <a:prstGeom prst="rect">
            <a:avLst/>
          </a:prstGeom>
          <a:gradFill rotWithShape="1">
            <a:gsLst>
              <a:gs pos="0">
                <a:srgbClr val="005CBF"/>
              </a:gs>
              <a:gs pos="25000">
                <a:srgbClr val="0087E6"/>
              </a:gs>
              <a:gs pos="75000">
                <a:srgbClr val="21D6E0"/>
              </a:gs>
              <a:gs pos="100000">
                <a:srgbClr val="03D4A8"/>
              </a:gs>
            </a:gsLst>
            <a:path path="shape">
              <a:fillToRect l="50000" t="50000" r="50000" b="50000"/>
            </a:path>
          </a:gradFill>
          <a:ln w="9525">
            <a:solidFill>
              <a:srgbClr val="000000"/>
            </a:solidFill>
            <a:miter lim="800000"/>
            <a:headEnd/>
            <a:tailEnd/>
          </a:ln>
        </p:spPr>
        <p:txBody>
          <a:bodyPr anchor="ctr"/>
          <a:lstStyle/>
          <a:p>
            <a:pPr algn="ctr"/>
            <a:r>
              <a:rPr lang="ru-RU" b="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Саудасы</a:t>
            </a:r>
            <a:endParaRPr lang="ru-RU"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704" name="Rectangle 8"/>
          <p:cNvSpPr>
            <a:spLocks noChangeArrowheads="1"/>
          </p:cNvSpPr>
          <p:nvPr/>
        </p:nvSpPr>
        <p:spPr bwMode="auto">
          <a:xfrm>
            <a:off x="3571868" y="4286256"/>
            <a:ext cx="2571768" cy="432000"/>
          </a:xfrm>
          <a:prstGeom prst="rect">
            <a:avLst/>
          </a:prstGeom>
          <a:gradFill rotWithShape="1">
            <a:gsLst>
              <a:gs pos="0">
                <a:srgbClr val="005CBF"/>
              </a:gs>
              <a:gs pos="25000">
                <a:srgbClr val="0087E6"/>
              </a:gs>
              <a:gs pos="75000">
                <a:srgbClr val="21D6E0"/>
              </a:gs>
              <a:gs pos="100000">
                <a:srgbClr val="03D4A8"/>
              </a:gs>
            </a:gsLst>
            <a:path path="shape">
              <a:fillToRect l="50000" t="50000" r="50000" b="50000"/>
            </a:path>
          </a:gradFill>
          <a:ln w="9525">
            <a:solidFill>
              <a:srgbClr val="000000"/>
            </a:solidFill>
            <a:miter lim="800000"/>
            <a:headEnd/>
            <a:tailEnd/>
          </a:ln>
        </p:spPr>
        <p:txBody>
          <a:bodyPr anchor="ctr"/>
          <a:lstStyle/>
          <a:p>
            <a:pPr algn="ctr"/>
            <a:r>
              <a:rPr lang="ru-RU" b="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Ауыл</a:t>
            </a:r>
            <a:r>
              <a:rPr lang="ru-RU"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шаруашылығы</a:t>
            </a:r>
            <a:endParaRPr lang="ru-RU"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705" name="Rectangle 9"/>
          <p:cNvSpPr>
            <a:spLocks noChangeArrowheads="1"/>
          </p:cNvSpPr>
          <p:nvPr/>
        </p:nvSpPr>
        <p:spPr bwMode="auto">
          <a:xfrm>
            <a:off x="785786" y="3875856"/>
            <a:ext cx="1908000" cy="410400"/>
          </a:xfrm>
          <a:prstGeom prst="rect">
            <a:avLst/>
          </a:prstGeom>
          <a:gradFill rotWithShape="1">
            <a:gsLst>
              <a:gs pos="0">
                <a:srgbClr val="005CBF"/>
              </a:gs>
              <a:gs pos="25000">
                <a:srgbClr val="0087E6"/>
              </a:gs>
              <a:gs pos="75000">
                <a:srgbClr val="21D6E0"/>
              </a:gs>
              <a:gs pos="100000">
                <a:srgbClr val="03D4A8"/>
              </a:gs>
            </a:gsLst>
            <a:path path="shape">
              <a:fillToRect l="50000" t="50000" r="50000" b="50000"/>
            </a:path>
          </a:gradFill>
          <a:ln w="9525">
            <a:solidFill>
              <a:srgbClr val="000000"/>
            </a:solidFill>
            <a:miter lim="800000"/>
            <a:headEnd/>
            <a:tailEnd/>
          </a:ln>
        </p:spPr>
        <p:txBody>
          <a:bodyPr anchor="ctr"/>
          <a:lstStyle/>
          <a:p>
            <a:pPr algn="ctr"/>
            <a:r>
              <a:rPr lang="ru-RU" b="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Соғыстары</a:t>
            </a:r>
            <a:endParaRPr lang="ru-RU"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706" name="Rectangle 10"/>
          <p:cNvSpPr>
            <a:spLocks noChangeArrowheads="1"/>
          </p:cNvSpPr>
          <p:nvPr/>
        </p:nvSpPr>
        <p:spPr bwMode="auto">
          <a:xfrm>
            <a:off x="6715139" y="4000503"/>
            <a:ext cx="1980000" cy="432000"/>
          </a:xfrm>
          <a:prstGeom prst="rect">
            <a:avLst/>
          </a:prstGeom>
          <a:gradFill rotWithShape="1">
            <a:gsLst>
              <a:gs pos="0">
                <a:srgbClr val="005CBF"/>
              </a:gs>
              <a:gs pos="25000">
                <a:srgbClr val="0087E6"/>
              </a:gs>
              <a:gs pos="75000">
                <a:srgbClr val="21D6E0"/>
              </a:gs>
              <a:gs pos="100000">
                <a:srgbClr val="03D4A8"/>
              </a:gs>
            </a:gsLst>
            <a:path path="shape">
              <a:fillToRect l="50000" t="50000" r="50000" b="50000"/>
            </a:path>
          </a:gradFill>
          <a:ln w="9525">
            <a:solidFill>
              <a:srgbClr val="000000"/>
            </a:solidFill>
            <a:miter lim="800000"/>
            <a:headEnd/>
            <a:tailEnd/>
          </a:ln>
        </p:spPr>
        <p:txBody>
          <a:bodyPr anchor="ctr"/>
          <a:lstStyle/>
          <a:p>
            <a:pPr algn="ctr"/>
            <a:r>
              <a:rPr lang="ru-RU" b="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Қоғамы</a:t>
            </a:r>
            <a:endParaRPr lang="ru-RU"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707" name="Rectangle 11"/>
          <p:cNvSpPr>
            <a:spLocks noChangeArrowheads="1"/>
          </p:cNvSpPr>
          <p:nvPr/>
        </p:nvSpPr>
        <p:spPr bwMode="auto">
          <a:xfrm>
            <a:off x="1" y="4573132"/>
            <a:ext cx="3310724" cy="2284868"/>
          </a:xfrm>
          <a:prstGeom prst="rect">
            <a:avLst/>
          </a:prstGeom>
          <a:solidFill>
            <a:schemeClr val="tx2">
              <a:lumMod val="90000"/>
            </a:schemeClr>
          </a:solidFill>
          <a:ln w="9525">
            <a:solidFill>
              <a:srgbClr val="000000"/>
            </a:solidFill>
            <a:miter lim="800000"/>
            <a:headEnd/>
            <a:tailEnd/>
          </a:ln>
        </p:spPr>
        <p:txBody>
          <a:bodyPr/>
          <a:lstStyle/>
          <a:p>
            <a:pPr algn="ctr"/>
            <a:r>
              <a:rPr lang="ru-RU" sz="1600" dirty="0" err="1" smtClean="0">
                <a:solidFill>
                  <a:schemeClr val="bg1"/>
                </a:solidFill>
                <a:latin typeface="Times New Roman" pitchFamily="18" charset="0"/>
                <a:cs typeface="Times New Roman" pitchFamily="18" charset="0"/>
              </a:rPr>
              <a:t>Ахемен</a:t>
            </a:r>
            <a:r>
              <a:rPr lang="ru-RU" sz="1600" dirty="0" smtClean="0">
                <a:solidFill>
                  <a:schemeClr val="bg1"/>
                </a:solidFill>
                <a:latin typeface="Times New Roman" pitchFamily="18" charset="0"/>
                <a:cs typeface="Times New Roman" pitchFamily="18" charset="0"/>
              </a:rPr>
              <a:t> </a:t>
            </a:r>
            <a:r>
              <a:rPr lang="ru-RU" sz="1600" dirty="0" err="1">
                <a:solidFill>
                  <a:schemeClr val="bg1"/>
                </a:solidFill>
                <a:latin typeface="Times New Roman" pitchFamily="18" charset="0"/>
                <a:cs typeface="Times New Roman" pitchFamily="18" charset="0"/>
              </a:rPr>
              <a:t>әулетінің патшалары</a:t>
            </a:r>
            <a:r>
              <a:rPr lang="ru-RU" sz="1600" dirty="0">
                <a:solidFill>
                  <a:schemeClr val="bg1"/>
                </a:solidFill>
                <a:latin typeface="Times New Roman" pitchFamily="18" charset="0"/>
                <a:cs typeface="Times New Roman" pitchFamily="18" charset="0"/>
              </a:rPr>
              <a:t> Кир ІІ, Дарий І </a:t>
            </a:r>
            <a:r>
              <a:rPr lang="ru-RU" sz="1600" dirty="0" err="1">
                <a:solidFill>
                  <a:schemeClr val="bg1"/>
                </a:solidFill>
                <a:latin typeface="Times New Roman" pitchFamily="18" charset="0"/>
                <a:cs typeface="Times New Roman" pitchFamily="18" charset="0"/>
              </a:rPr>
              <a:t>Сақтардың әр түрлі тайпаларымен</a:t>
            </a:r>
            <a:r>
              <a:rPr lang="ru-RU" sz="1600" dirty="0">
                <a:solidFill>
                  <a:schemeClr val="bg1"/>
                </a:solidFill>
                <a:latin typeface="Times New Roman" pitchFamily="18" charset="0"/>
                <a:cs typeface="Times New Roman" pitchFamily="18" charset="0"/>
              </a:rPr>
              <a:t> </a:t>
            </a:r>
            <a:r>
              <a:rPr lang="ru-RU" sz="1600" dirty="0" err="1">
                <a:solidFill>
                  <a:schemeClr val="bg1"/>
                </a:solidFill>
                <a:latin typeface="Times New Roman" pitchFamily="18" charset="0"/>
                <a:cs typeface="Times New Roman" pitchFamily="18" charset="0"/>
              </a:rPr>
              <a:t>жауласып</a:t>
            </a:r>
            <a:r>
              <a:rPr lang="ru-RU" sz="1600" dirty="0">
                <a:solidFill>
                  <a:schemeClr val="bg1"/>
                </a:solidFill>
                <a:latin typeface="Times New Roman" pitchFamily="18" charset="0"/>
                <a:cs typeface="Times New Roman" pitchFamily="18" charset="0"/>
              </a:rPr>
              <a:t>, </a:t>
            </a:r>
            <a:r>
              <a:rPr lang="ru-RU" sz="1600" dirty="0" err="1">
                <a:solidFill>
                  <a:schemeClr val="bg1"/>
                </a:solidFill>
                <a:latin typeface="Times New Roman" pitchFamily="18" charset="0"/>
                <a:cs typeface="Times New Roman" pitchFamily="18" charset="0"/>
              </a:rPr>
              <a:t>бірде</a:t>
            </a:r>
            <a:r>
              <a:rPr lang="ru-RU" sz="1600" dirty="0">
                <a:solidFill>
                  <a:schemeClr val="bg1"/>
                </a:solidFill>
                <a:latin typeface="Times New Roman" pitchFamily="18" charset="0"/>
                <a:cs typeface="Times New Roman" pitchFamily="18" charset="0"/>
              </a:rPr>
              <a:t> </a:t>
            </a:r>
            <a:r>
              <a:rPr lang="ru-RU" sz="1600" dirty="0" err="1">
                <a:solidFill>
                  <a:schemeClr val="bg1"/>
                </a:solidFill>
                <a:latin typeface="Times New Roman" pitchFamily="18" charset="0"/>
                <a:cs typeface="Times New Roman" pitchFamily="18" charset="0"/>
              </a:rPr>
              <a:t>жеңіп</a:t>
            </a:r>
            <a:r>
              <a:rPr lang="ru-RU" sz="1600" dirty="0">
                <a:solidFill>
                  <a:schemeClr val="bg1"/>
                </a:solidFill>
                <a:latin typeface="Times New Roman" pitchFamily="18" charset="0"/>
                <a:cs typeface="Times New Roman" pitchFamily="18" charset="0"/>
              </a:rPr>
              <a:t>, </a:t>
            </a:r>
            <a:r>
              <a:rPr lang="ru-RU" sz="1600" dirty="0" err="1">
                <a:solidFill>
                  <a:schemeClr val="bg1"/>
                </a:solidFill>
                <a:latin typeface="Times New Roman" pitchFamily="18" charset="0"/>
                <a:cs typeface="Times New Roman" pitchFamily="18" charset="0"/>
              </a:rPr>
              <a:t>бірде</a:t>
            </a:r>
            <a:r>
              <a:rPr lang="ru-RU" sz="1600" dirty="0">
                <a:solidFill>
                  <a:schemeClr val="bg1"/>
                </a:solidFill>
                <a:latin typeface="Times New Roman" pitchFamily="18" charset="0"/>
                <a:cs typeface="Times New Roman" pitchFamily="18" charset="0"/>
              </a:rPr>
              <a:t> </a:t>
            </a:r>
            <a:r>
              <a:rPr lang="ru-RU" sz="1600" dirty="0" err="1">
                <a:solidFill>
                  <a:schemeClr val="bg1"/>
                </a:solidFill>
                <a:latin typeface="Times New Roman" pitchFamily="18" charset="0"/>
                <a:cs typeface="Times New Roman" pitchFamily="18" charset="0"/>
              </a:rPr>
              <a:t>жеңіліп отырған</a:t>
            </a:r>
            <a:r>
              <a:rPr lang="ru-RU" sz="1600" dirty="0">
                <a:solidFill>
                  <a:schemeClr val="bg1"/>
                </a:solidFill>
                <a:latin typeface="Times New Roman" pitchFamily="18" charset="0"/>
                <a:cs typeface="Times New Roman" pitchFamily="18" charset="0"/>
              </a:rPr>
              <a:t>. </a:t>
            </a:r>
            <a:r>
              <a:rPr lang="ru-RU" sz="1600" dirty="0" err="1">
                <a:solidFill>
                  <a:schemeClr val="bg1"/>
                </a:solidFill>
                <a:latin typeface="Times New Roman" pitchFamily="18" charset="0"/>
                <a:cs typeface="Times New Roman" pitchFamily="18" charset="0"/>
              </a:rPr>
              <a:t>Сақтар </a:t>
            </a:r>
            <a:r>
              <a:rPr lang="ru-RU" sz="1600" dirty="0">
                <a:solidFill>
                  <a:schemeClr val="bg1"/>
                </a:solidFill>
                <a:latin typeface="Times New Roman" pitchFamily="18" charset="0"/>
                <a:cs typeface="Times New Roman" pitchFamily="18" charset="0"/>
              </a:rPr>
              <a:t>парсы </a:t>
            </a:r>
            <a:r>
              <a:rPr lang="ru-RU" sz="1600" dirty="0" err="1">
                <a:solidFill>
                  <a:schemeClr val="bg1"/>
                </a:solidFill>
                <a:latin typeface="Times New Roman" pitchFamily="18" charset="0"/>
                <a:cs typeface="Times New Roman" pitchFamily="18" charset="0"/>
              </a:rPr>
              <a:t>әскерінің құрамында грек-парсы</a:t>
            </a:r>
            <a:r>
              <a:rPr lang="ru-RU" sz="1600" dirty="0">
                <a:solidFill>
                  <a:schemeClr val="bg1"/>
                </a:solidFill>
                <a:latin typeface="Times New Roman" pitchFamily="18" charset="0"/>
                <a:cs typeface="Times New Roman" pitchFamily="18" charset="0"/>
              </a:rPr>
              <a:t> </a:t>
            </a:r>
            <a:r>
              <a:rPr lang="ru-RU" sz="1600" dirty="0" err="1">
                <a:solidFill>
                  <a:schemeClr val="bg1"/>
                </a:solidFill>
                <a:latin typeface="Times New Roman" pitchFamily="18" charset="0"/>
                <a:cs typeface="Times New Roman" pitchFamily="18" charset="0"/>
              </a:rPr>
              <a:t>соғыстарына </a:t>
            </a:r>
            <a:r>
              <a:rPr lang="ru-RU" sz="1600" dirty="0" err="1" smtClean="0">
                <a:solidFill>
                  <a:schemeClr val="bg1"/>
                </a:solidFill>
                <a:latin typeface="Times New Roman" pitchFamily="18" charset="0"/>
                <a:cs typeface="Times New Roman" pitchFamily="18" charset="0"/>
              </a:rPr>
              <a:t>қатысты</a:t>
            </a:r>
            <a:r>
              <a:rPr lang="ru-RU" sz="1600" dirty="0">
                <a:solidFill>
                  <a:schemeClr val="bg1"/>
                </a:solidFill>
                <a:latin typeface="Times New Roman" pitchFamily="18" charset="0"/>
                <a:cs typeface="Times New Roman" pitchFamily="18" charset="0"/>
              </a:rPr>
              <a:t>.</a:t>
            </a:r>
            <a:r>
              <a:rPr lang="ru-RU" sz="1600" dirty="0" smtClean="0">
                <a:solidFill>
                  <a:schemeClr val="bg1"/>
                </a:solidFill>
                <a:latin typeface="Times New Roman" pitchFamily="18" charset="0"/>
                <a:cs typeface="Times New Roman" pitchFamily="18" charset="0"/>
              </a:rPr>
              <a:t> Александр </a:t>
            </a:r>
            <a:r>
              <a:rPr lang="ru-RU" sz="1600" dirty="0">
                <a:solidFill>
                  <a:schemeClr val="bg1"/>
                </a:solidFill>
                <a:latin typeface="Times New Roman" pitchFamily="18" charset="0"/>
                <a:cs typeface="Times New Roman" pitchFamily="18" charset="0"/>
              </a:rPr>
              <a:t>Македонский, </a:t>
            </a:r>
            <a:r>
              <a:rPr lang="ru-RU" sz="1600" dirty="0" err="1">
                <a:solidFill>
                  <a:schemeClr val="bg1"/>
                </a:solidFill>
                <a:latin typeface="Times New Roman" pitchFamily="18" charset="0"/>
                <a:cs typeface="Times New Roman" pitchFamily="18" charset="0"/>
              </a:rPr>
              <a:t>кейіннен</a:t>
            </a:r>
            <a:r>
              <a:rPr lang="ru-RU" sz="1600" dirty="0">
                <a:solidFill>
                  <a:schemeClr val="bg1"/>
                </a:solidFill>
                <a:latin typeface="Times New Roman" pitchFamily="18" charset="0"/>
                <a:cs typeface="Times New Roman" pitchFamily="18" charset="0"/>
              </a:rPr>
              <a:t> </a:t>
            </a:r>
            <a:r>
              <a:rPr lang="ru-RU" sz="1600" dirty="0" err="1">
                <a:solidFill>
                  <a:schemeClr val="bg1"/>
                </a:solidFill>
                <a:latin typeface="Times New Roman" pitchFamily="18" charset="0"/>
                <a:cs typeface="Times New Roman" pitchFamily="18" charset="0"/>
              </a:rPr>
              <a:t>Селевкилер</a:t>
            </a:r>
            <a:r>
              <a:rPr lang="ru-RU" sz="1600" dirty="0">
                <a:solidFill>
                  <a:schemeClr val="bg1"/>
                </a:solidFill>
                <a:latin typeface="Times New Roman" pitchFamily="18" charset="0"/>
                <a:cs typeface="Times New Roman" pitchFamily="18" charset="0"/>
              </a:rPr>
              <a:t> де </a:t>
            </a:r>
            <a:r>
              <a:rPr lang="ru-RU" sz="1600" dirty="0" err="1">
                <a:solidFill>
                  <a:schemeClr val="bg1"/>
                </a:solidFill>
                <a:latin typeface="Times New Roman" pitchFamily="18" charset="0"/>
                <a:cs typeface="Times New Roman" pitchFamily="18" charset="0"/>
              </a:rPr>
              <a:t>Сақтарға қарсы соғысты</a:t>
            </a:r>
            <a:r>
              <a:rPr lang="ru-RU" sz="1600" dirty="0">
                <a:solidFill>
                  <a:schemeClr val="bg1"/>
                </a:solidFill>
                <a:latin typeface="Times New Roman" pitchFamily="18" charset="0"/>
                <a:cs typeface="Times New Roman" pitchFamily="18" charset="0"/>
              </a:rPr>
              <a:t>. </a:t>
            </a:r>
            <a:endParaRPr lang="ru-RU" sz="1600" b="1" dirty="0">
              <a:solidFill>
                <a:schemeClr val="bg1"/>
              </a:solidFill>
              <a:latin typeface="Times New Roman" pitchFamily="18" charset="0"/>
              <a:cs typeface="Times New Roman" pitchFamily="18" charset="0"/>
            </a:endParaRPr>
          </a:p>
        </p:txBody>
      </p:sp>
      <p:sp>
        <p:nvSpPr>
          <p:cNvPr id="29708" name="Rectangle 12"/>
          <p:cNvSpPr>
            <a:spLocks noChangeArrowheads="1"/>
          </p:cNvSpPr>
          <p:nvPr/>
        </p:nvSpPr>
        <p:spPr bwMode="auto">
          <a:xfrm>
            <a:off x="3310726" y="5002884"/>
            <a:ext cx="2832910" cy="1855116"/>
          </a:xfrm>
          <a:prstGeom prst="rect">
            <a:avLst/>
          </a:prstGeom>
          <a:solidFill>
            <a:schemeClr val="tx2">
              <a:lumMod val="90000"/>
            </a:schemeClr>
          </a:solidFill>
          <a:ln w="9525">
            <a:solidFill>
              <a:srgbClr val="000000"/>
            </a:solidFill>
            <a:miter lim="800000"/>
            <a:headEnd/>
            <a:tailEnd/>
          </a:ln>
        </p:spPr>
        <p:txBody>
          <a:bodyPr/>
          <a:lstStyle/>
          <a:p>
            <a:pPr algn="ctr"/>
            <a:r>
              <a:rPr lang="ru-RU" sz="1600" dirty="0">
                <a:solidFill>
                  <a:schemeClr val="bg1"/>
                </a:solidFill>
                <a:latin typeface="Times New Roman" pitchFamily="18" charset="0"/>
                <a:cs typeface="Times New Roman" pitchFamily="18" charset="0"/>
              </a:rPr>
              <a:t>Мал </a:t>
            </a:r>
            <a:r>
              <a:rPr lang="ru-RU" sz="1600" dirty="0" err="1">
                <a:solidFill>
                  <a:schemeClr val="bg1"/>
                </a:solidFill>
                <a:latin typeface="Times New Roman" pitchFamily="18" charset="0"/>
                <a:cs typeface="Times New Roman" pitchFamily="18" charset="0"/>
              </a:rPr>
              <a:t>шаруашылығымен</a:t>
            </a:r>
            <a:r>
              <a:rPr lang="ru-RU" sz="1600" dirty="0">
                <a:solidFill>
                  <a:schemeClr val="bg1"/>
                </a:solidFill>
                <a:latin typeface="Times New Roman" pitchFamily="18" charset="0"/>
                <a:cs typeface="Times New Roman" pitchFamily="18" charset="0"/>
              </a:rPr>
              <a:t> </a:t>
            </a:r>
            <a:endParaRPr lang="ru-RU" sz="1600" dirty="0" smtClean="0">
              <a:solidFill>
                <a:schemeClr val="bg1"/>
              </a:solidFill>
              <a:latin typeface="Times New Roman" pitchFamily="18" charset="0"/>
              <a:cs typeface="Times New Roman" pitchFamily="18" charset="0"/>
            </a:endParaRPr>
          </a:p>
          <a:p>
            <a:pPr algn="ctr"/>
            <a:r>
              <a:rPr lang="ru-RU" sz="1600" dirty="0" smtClean="0">
                <a:solidFill>
                  <a:schemeClr val="bg1"/>
                </a:solidFill>
                <a:latin typeface="Times New Roman" pitchFamily="18" charset="0"/>
                <a:cs typeface="Times New Roman" pitchFamily="18" charset="0"/>
              </a:rPr>
              <a:t>де </a:t>
            </a:r>
            <a:r>
              <a:rPr lang="ru-RU" sz="1600" dirty="0" err="1">
                <a:solidFill>
                  <a:schemeClr val="bg1"/>
                </a:solidFill>
                <a:latin typeface="Times New Roman" pitchFamily="18" charset="0"/>
                <a:cs typeface="Times New Roman" pitchFamily="18" charset="0"/>
              </a:rPr>
              <a:t>егін</a:t>
            </a:r>
            <a:r>
              <a:rPr lang="ru-RU" sz="1600" dirty="0">
                <a:solidFill>
                  <a:schemeClr val="bg1"/>
                </a:solidFill>
                <a:latin typeface="Times New Roman" pitchFamily="18" charset="0"/>
                <a:cs typeface="Times New Roman" pitchFamily="18" charset="0"/>
              </a:rPr>
              <a:t> </a:t>
            </a:r>
            <a:r>
              <a:rPr lang="ru-RU" sz="1600" dirty="0" err="1">
                <a:solidFill>
                  <a:schemeClr val="bg1"/>
                </a:solidFill>
                <a:latin typeface="Times New Roman" pitchFamily="18" charset="0"/>
                <a:cs typeface="Times New Roman" pitchFamily="18" charset="0"/>
              </a:rPr>
              <a:t>өсірумен</a:t>
            </a:r>
            <a:r>
              <a:rPr lang="ru-RU" sz="1600" dirty="0">
                <a:solidFill>
                  <a:schemeClr val="bg1"/>
                </a:solidFill>
                <a:latin typeface="Times New Roman" pitchFamily="18" charset="0"/>
                <a:cs typeface="Times New Roman" pitchFamily="18" charset="0"/>
              </a:rPr>
              <a:t> де </a:t>
            </a:r>
            <a:r>
              <a:rPr lang="ru-RU" sz="1600" dirty="0" err="1">
                <a:solidFill>
                  <a:schemeClr val="bg1"/>
                </a:solidFill>
                <a:latin typeface="Times New Roman" pitchFamily="18" charset="0"/>
                <a:cs typeface="Times New Roman" pitchFamily="18" charset="0"/>
              </a:rPr>
              <a:t>айналысқан</a:t>
            </a:r>
            <a:r>
              <a:rPr lang="ru-RU" sz="1600" dirty="0">
                <a:solidFill>
                  <a:schemeClr val="bg1"/>
                </a:solidFill>
                <a:latin typeface="Times New Roman" pitchFamily="18" charset="0"/>
                <a:cs typeface="Times New Roman" pitchFamily="18" charset="0"/>
              </a:rPr>
              <a:t>.</a:t>
            </a:r>
          </a:p>
          <a:p>
            <a:pPr algn="ctr"/>
            <a:r>
              <a:rPr lang="ru-RU" sz="1600" dirty="0" err="1">
                <a:solidFill>
                  <a:schemeClr val="bg1"/>
                </a:solidFill>
                <a:latin typeface="Times New Roman" pitchFamily="18" charset="0"/>
                <a:cs typeface="Times New Roman" pitchFamily="18" charset="0"/>
              </a:rPr>
              <a:t>Жылқы өсірген</a:t>
            </a:r>
            <a:r>
              <a:rPr lang="ru-RU" sz="1600" dirty="0" err="1" smtClean="0">
                <a:solidFill>
                  <a:schemeClr val="bg1"/>
                </a:solidFill>
                <a:latin typeface="Times New Roman" pitchFamily="18" charset="0"/>
                <a:cs typeface="Times New Roman" pitchFamily="18" charset="0"/>
              </a:rPr>
              <a:t>..Қой </a:t>
            </a:r>
            <a:r>
              <a:rPr lang="ru-RU" sz="1600" dirty="0" err="1">
                <a:solidFill>
                  <a:schemeClr val="bg1"/>
                </a:solidFill>
                <a:latin typeface="Times New Roman" pitchFamily="18" charset="0"/>
                <a:cs typeface="Times New Roman" pitchFamily="18" charset="0"/>
              </a:rPr>
              <a:t>бағумен </a:t>
            </a:r>
            <a:r>
              <a:rPr lang="ru-RU" sz="1600" dirty="0">
                <a:solidFill>
                  <a:schemeClr val="bg1"/>
                </a:solidFill>
                <a:latin typeface="Times New Roman" pitchFamily="18" charset="0"/>
                <a:cs typeface="Times New Roman" pitchFamily="18" charset="0"/>
              </a:rPr>
              <a:t>де </a:t>
            </a:r>
            <a:r>
              <a:rPr lang="ru-RU" sz="1600" dirty="0" err="1">
                <a:solidFill>
                  <a:schemeClr val="bg1"/>
                </a:solidFill>
                <a:latin typeface="Times New Roman" pitchFamily="18" charset="0"/>
                <a:cs typeface="Times New Roman" pitchFamily="18" charset="0"/>
              </a:rPr>
              <a:t>айналысқан</a:t>
            </a:r>
            <a:r>
              <a:rPr lang="ru-RU" sz="1600" dirty="0">
                <a:solidFill>
                  <a:schemeClr val="bg1"/>
                </a:solidFill>
                <a:latin typeface="Times New Roman" pitchFamily="18" charset="0"/>
                <a:cs typeface="Times New Roman" pitchFamily="18" charset="0"/>
              </a:rPr>
              <a:t>. </a:t>
            </a:r>
            <a:r>
              <a:rPr lang="ru-RU" sz="1600" dirty="0" err="1">
                <a:solidFill>
                  <a:schemeClr val="bg1"/>
                </a:solidFill>
                <a:latin typeface="Times New Roman" pitchFamily="18" charset="0"/>
                <a:cs typeface="Times New Roman" pitchFamily="18" charset="0"/>
              </a:rPr>
              <a:t>Түйе шаруашылығы </a:t>
            </a:r>
            <a:r>
              <a:rPr lang="ru-RU" sz="1600" dirty="0">
                <a:solidFill>
                  <a:schemeClr val="bg1"/>
                </a:solidFill>
                <a:latin typeface="Times New Roman" pitchFamily="18" charset="0"/>
                <a:cs typeface="Times New Roman" pitchFamily="18" charset="0"/>
              </a:rPr>
              <a:t>да </a:t>
            </a:r>
            <a:r>
              <a:rPr lang="ru-RU" sz="1600" dirty="0" err="1">
                <a:solidFill>
                  <a:schemeClr val="bg1"/>
                </a:solidFill>
                <a:latin typeface="Times New Roman" pitchFamily="18" charset="0"/>
                <a:cs typeface="Times New Roman" pitchFamily="18" charset="0"/>
              </a:rPr>
              <a:t>кең </a:t>
            </a:r>
            <a:r>
              <a:rPr lang="ru-RU" sz="1600" dirty="0" err="1" smtClean="0">
                <a:solidFill>
                  <a:schemeClr val="bg1"/>
                </a:solidFill>
                <a:latin typeface="Times New Roman" pitchFamily="18" charset="0"/>
                <a:cs typeface="Times New Roman" pitchFamily="18" charset="0"/>
              </a:rPr>
              <a:t>дамыды</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Егіншілік</a:t>
            </a:r>
            <a:r>
              <a:rPr lang="ru-RU" sz="1600" dirty="0" smtClean="0">
                <a:solidFill>
                  <a:schemeClr val="bg1"/>
                </a:solidFill>
                <a:latin typeface="Times New Roman" pitchFamily="18" charset="0"/>
                <a:cs typeface="Times New Roman" pitchFamily="18" charset="0"/>
              </a:rPr>
              <a:t> </a:t>
            </a:r>
            <a:r>
              <a:rPr lang="ru-RU" sz="1600" dirty="0">
                <a:solidFill>
                  <a:schemeClr val="bg1"/>
                </a:solidFill>
                <a:latin typeface="Times New Roman" pitchFamily="18" charset="0"/>
                <a:cs typeface="Times New Roman" pitchFamily="18" charset="0"/>
              </a:rPr>
              <a:t>пен </a:t>
            </a:r>
            <a:r>
              <a:rPr lang="ru-RU" sz="1600" dirty="0" err="1">
                <a:solidFill>
                  <a:schemeClr val="bg1"/>
                </a:solidFill>
                <a:latin typeface="Times New Roman" pitchFamily="18" charset="0"/>
                <a:cs typeface="Times New Roman" pitchFamily="18" charset="0"/>
              </a:rPr>
              <a:t>суару</a:t>
            </a:r>
            <a:r>
              <a:rPr lang="ru-RU" sz="1600" dirty="0">
                <a:solidFill>
                  <a:schemeClr val="bg1"/>
                </a:solidFill>
                <a:latin typeface="Times New Roman" pitchFamily="18" charset="0"/>
                <a:cs typeface="Times New Roman" pitchFamily="18" charset="0"/>
              </a:rPr>
              <a:t>. </a:t>
            </a:r>
          </a:p>
        </p:txBody>
      </p:sp>
      <p:sp>
        <p:nvSpPr>
          <p:cNvPr id="29709" name="Rectangle 13"/>
          <p:cNvSpPr>
            <a:spLocks noChangeArrowheads="1"/>
          </p:cNvSpPr>
          <p:nvPr/>
        </p:nvSpPr>
        <p:spPr bwMode="auto">
          <a:xfrm>
            <a:off x="6444000" y="4714884"/>
            <a:ext cx="2700000" cy="1764000"/>
          </a:xfrm>
          <a:prstGeom prst="rect">
            <a:avLst/>
          </a:prstGeom>
          <a:solidFill>
            <a:schemeClr val="tx2">
              <a:lumMod val="90000"/>
            </a:schemeClr>
          </a:solidFill>
          <a:ln w="9525">
            <a:solidFill>
              <a:srgbClr val="000000"/>
            </a:solidFill>
            <a:miter lim="800000"/>
            <a:headEnd/>
            <a:tailEnd/>
          </a:ln>
        </p:spPr>
        <p:txBody>
          <a:bodyPr anchor="ctr"/>
          <a:lstStyle/>
          <a:p>
            <a:pPr lvl="0">
              <a:buFont typeface="Arial" pitchFamily="34" charset="0"/>
              <a:buChar char="•"/>
            </a:pPr>
            <a:r>
              <a:rPr lang="ru-RU" sz="1290" dirty="0" err="1">
                <a:solidFill>
                  <a:schemeClr val="bg1"/>
                </a:solidFill>
                <a:latin typeface="Times New Roman" pitchFamily="18" charset="0"/>
                <a:cs typeface="Times New Roman" pitchFamily="18" charset="0"/>
              </a:rPr>
              <a:t>жауынгерлер</a:t>
            </a:r>
            <a:r>
              <a:rPr lang="ru-RU" sz="1290" dirty="0">
                <a:solidFill>
                  <a:schemeClr val="bg1"/>
                </a:solidFill>
                <a:latin typeface="Times New Roman" pitchFamily="18" charset="0"/>
                <a:cs typeface="Times New Roman" pitchFamily="18" charset="0"/>
              </a:rPr>
              <a:t> — </a:t>
            </a:r>
            <a:r>
              <a:rPr lang="ru-RU" sz="1290" dirty="0" err="1">
                <a:solidFill>
                  <a:schemeClr val="bg1"/>
                </a:solidFill>
                <a:latin typeface="Times New Roman" pitchFamily="18" charset="0"/>
                <a:cs typeface="Times New Roman" pitchFamily="18" charset="0"/>
              </a:rPr>
              <a:t>сүңгі </a:t>
            </a:r>
            <a:r>
              <a:rPr lang="ru-RU" sz="1290" dirty="0">
                <a:solidFill>
                  <a:schemeClr val="bg1"/>
                </a:solidFill>
                <a:latin typeface="Times New Roman" pitchFamily="18" charset="0"/>
                <a:cs typeface="Times New Roman" pitchFamily="18" charset="0"/>
              </a:rPr>
              <a:t>мен </a:t>
            </a:r>
            <a:r>
              <a:rPr lang="ru-RU" sz="1290" dirty="0" err="1">
                <a:solidFill>
                  <a:schemeClr val="bg1"/>
                </a:solidFill>
                <a:latin typeface="Times New Roman" pitchFamily="18" charset="0"/>
                <a:cs typeface="Times New Roman" pitchFamily="18" charset="0"/>
              </a:rPr>
              <a:t>оқ</a:t>
            </a:r>
            <a:r>
              <a:rPr lang="ru-RU" sz="1290" dirty="0">
                <a:solidFill>
                  <a:schemeClr val="bg1"/>
                </a:solidFill>
                <a:latin typeface="Times New Roman" pitchFamily="18" charset="0"/>
                <a:cs typeface="Times New Roman" pitchFamily="18" charset="0"/>
              </a:rPr>
              <a:t> </a:t>
            </a:r>
            <a:r>
              <a:rPr lang="ru-RU" sz="1290" dirty="0" smtClean="0">
                <a:solidFill>
                  <a:schemeClr val="bg1"/>
                </a:solidFill>
                <a:latin typeface="Times New Roman" pitchFamily="18" charset="0"/>
                <a:cs typeface="Times New Roman" pitchFamily="18" charset="0"/>
              </a:rPr>
              <a:t>       </a:t>
            </a:r>
          </a:p>
          <a:p>
            <a:pPr lvl="0"/>
            <a:r>
              <a:rPr lang="ru-RU" sz="1290" dirty="0">
                <a:solidFill>
                  <a:schemeClr val="bg1"/>
                </a:solidFill>
                <a:latin typeface="Times New Roman" pitchFamily="18" charset="0"/>
                <a:cs typeface="Times New Roman" pitchFamily="18" charset="0"/>
              </a:rPr>
              <a:t> </a:t>
            </a:r>
            <a:r>
              <a:rPr lang="ru-RU" sz="1290" dirty="0" smtClean="0">
                <a:solidFill>
                  <a:schemeClr val="bg1"/>
                </a:solidFill>
                <a:latin typeface="Times New Roman" pitchFamily="18" charset="0"/>
                <a:cs typeface="Times New Roman" pitchFamily="18" charset="0"/>
              </a:rPr>
              <a:t> («</a:t>
            </a:r>
            <a:r>
              <a:rPr lang="ru-RU" sz="1290" dirty="0" err="1">
                <a:solidFill>
                  <a:schemeClr val="bg1"/>
                </a:solidFill>
                <a:latin typeface="Times New Roman" pitchFamily="18" charset="0"/>
                <a:cs typeface="Times New Roman" pitchFamily="18" charset="0"/>
              </a:rPr>
              <a:t>ратайштар-арбада</a:t>
            </a:r>
            <a:r>
              <a:rPr lang="ru-RU" sz="1290" dirty="0">
                <a:solidFill>
                  <a:schemeClr val="bg1"/>
                </a:solidFill>
                <a:latin typeface="Times New Roman" pitchFamily="18" charset="0"/>
                <a:cs typeface="Times New Roman" pitchFamily="18" charset="0"/>
              </a:rPr>
              <a:t> </a:t>
            </a:r>
            <a:r>
              <a:rPr lang="ru-RU" sz="1290" dirty="0" err="1">
                <a:solidFill>
                  <a:schemeClr val="bg1"/>
                </a:solidFill>
                <a:latin typeface="Times New Roman" pitchFamily="18" charset="0"/>
                <a:cs typeface="Times New Roman" pitchFamily="18" charset="0"/>
              </a:rPr>
              <a:t>тұрғандар»</a:t>
            </a:r>
            <a:r>
              <a:rPr lang="ru-RU" sz="1290" dirty="0">
                <a:solidFill>
                  <a:schemeClr val="bg1"/>
                </a:solidFill>
                <a:latin typeface="Times New Roman" pitchFamily="18" charset="0"/>
                <a:cs typeface="Times New Roman" pitchFamily="18" charset="0"/>
              </a:rPr>
              <a:t>),</a:t>
            </a:r>
          </a:p>
          <a:p>
            <a:pPr lvl="0">
              <a:buFont typeface="Arial" pitchFamily="34" charset="0"/>
              <a:buChar char="•"/>
            </a:pPr>
            <a:r>
              <a:rPr lang="ru-RU" sz="1290" dirty="0" err="1">
                <a:solidFill>
                  <a:schemeClr val="bg1"/>
                </a:solidFill>
                <a:latin typeface="Times New Roman" pitchFamily="18" charset="0"/>
                <a:cs typeface="Times New Roman" pitchFamily="18" charset="0"/>
              </a:rPr>
              <a:t>абыздар</a:t>
            </a:r>
            <a:r>
              <a:rPr lang="ru-RU" sz="1290" dirty="0">
                <a:solidFill>
                  <a:schemeClr val="bg1"/>
                </a:solidFill>
                <a:latin typeface="Times New Roman" pitchFamily="18" charset="0"/>
                <a:cs typeface="Times New Roman" pitchFamily="18" charset="0"/>
              </a:rPr>
              <a:t> — </a:t>
            </a:r>
            <a:r>
              <a:rPr lang="ru-RU" sz="1290" dirty="0" err="1">
                <a:solidFill>
                  <a:schemeClr val="bg1"/>
                </a:solidFill>
                <a:latin typeface="Times New Roman" pitchFamily="18" charset="0"/>
                <a:cs typeface="Times New Roman" pitchFamily="18" charset="0"/>
              </a:rPr>
              <a:t>құрбандық табағы</a:t>
            </a:r>
            <a:r>
              <a:rPr lang="ru-RU" sz="1290" dirty="0">
                <a:solidFill>
                  <a:schemeClr val="bg1"/>
                </a:solidFill>
                <a:latin typeface="Times New Roman" pitchFamily="18" charset="0"/>
                <a:cs typeface="Times New Roman" pitchFamily="18" charset="0"/>
              </a:rPr>
              <a:t> </a:t>
            </a:r>
            <a:r>
              <a:rPr lang="ru-RU" sz="1290" dirty="0" smtClean="0">
                <a:solidFill>
                  <a:schemeClr val="bg1"/>
                </a:solidFill>
                <a:latin typeface="Times New Roman" pitchFamily="18" charset="0"/>
                <a:cs typeface="Times New Roman" pitchFamily="18" charset="0"/>
              </a:rPr>
              <a:t>   </a:t>
            </a:r>
          </a:p>
          <a:p>
            <a:pPr lvl="0"/>
            <a:r>
              <a:rPr lang="ru-RU" sz="1290" dirty="0">
                <a:solidFill>
                  <a:schemeClr val="bg1"/>
                </a:solidFill>
                <a:latin typeface="Times New Roman" pitchFamily="18" charset="0"/>
                <a:cs typeface="Times New Roman" pitchFamily="18" charset="0"/>
              </a:rPr>
              <a:t> </a:t>
            </a:r>
            <a:r>
              <a:rPr lang="ru-RU" sz="1290" dirty="0" smtClean="0">
                <a:solidFill>
                  <a:schemeClr val="bg1"/>
                </a:solidFill>
                <a:latin typeface="Times New Roman" pitchFamily="18" charset="0"/>
                <a:cs typeface="Times New Roman" pitchFamily="18" charset="0"/>
              </a:rPr>
              <a:t> </a:t>
            </a:r>
            <a:r>
              <a:rPr lang="ru-RU" sz="1290" dirty="0" err="1" smtClean="0">
                <a:solidFill>
                  <a:schemeClr val="bg1"/>
                </a:solidFill>
                <a:latin typeface="Times New Roman" pitchFamily="18" charset="0"/>
                <a:cs typeface="Times New Roman" pitchFamily="18" charset="0"/>
              </a:rPr>
              <a:t>және </a:t>
            </a:r>
            <a:r>
              <a:rPr lang="ru-RU" sz="1290" dirty="0" err="1">
                <a:solidFill>
                  <a:schemeClr val="bg1"/>
                </a:solidFill>
                <a:latin typeface="Times New Roman" pitchFamily="18" charset="0"/>
                <a:cs typeface="Times New Roman" pitchFamily="18" charset="0"/>
              </a:rPr>
              <a:t>айрықша </a:t>
            </a:r>
            <a:r>
              <a:rPr lang="ru-RU" sz="1290" dirty="0">
                <a:solidFill>
                  <a:schemeClr val="bg1"/>
                </a:solidFill>
                <a:latin typeface="Times New Roman" pitchFamily="18" charset="0"/>
                <a:cs typeface="Times New Roman" pitchFamily="18" charset="0"/>
              </a:rPr>
              <a:t>бас </a:t>
            </a:r>
            <a:r>
              <a:rPr lang="ru-RU" sz="1290" dirty="0" err="1">
                <a:solidFill>
                  <a:schemeClr val="bg1"/>
                </a:solidFill>
                <a:latin typeface="Times New Roman" pitchFamily="18" charset="0"/>
                <a:cs typeface="Times New Roman" pitchFamily="18" charset="0"/>
              </a:rPr>
              <a:t>киімі</a:t>
            </a:r>
            <a:r>
              <a:rPr lang="ru-RU" sz="1290" dirty="0">
                <a:solidFill>
                  <a:schemeClr val="bg1"/>
                </a:solidFill>
                <a:latin typeface="Times New Roman" pitchFamily="18" charset="0"/>
                <a:cs typeface="Times New Roman" pitchFamily="18" charset="0"/>
              </a:rPr>
              <a:t> бар,</a:t>
            </a:r>
          </a:p>
          <a:p>
            <a:pPr lvl="0">
              <a:buFont typeface="Arial" pitchFamily="34" charset="0"/>
              <a:buChar char="•"/>
            </a:pPr>
            <a:r>
              <a:rPr lang="ru-RU" sz="1290" dirty="0" err="1">
                <a:solidFill>
                  <a:schemeClr val="bg1"/>
                </a:solidFill>
                <a:latin typeface="Times New Roman" pitchFamily="18" charset="0"/>
                <a:cs typeface="Times New Roman" pitchFamily="18" charset="0"/>
              </a:rPr>
              <a:t>қауымшыл сақтар, яғни</a:t>
            </a:r>
            <a:r>
              <a:rPr lang="ru-RU" sz="1290" dirty="0">
                <a:solidFill>
                  <a:schemeClr val="bg1"/>
                </a:solidFill>
                <a:latin typeface="Times New Roman" pitchFamily="18" charset="0"/>
                <a:cs typeface="Times New Roman" pitchFamily="18" charset="0"/>
              </a:rPr>
              <a:t> </a:t>
            </a:r>
            <a:endParaRPr lang="ru-RU" sz="1290" dirty="0" smtClean="0">
              <a:solidFill>
                <a:schemeClr val="bg1"/>
              </a:solidFill>
              <a:latin typeface="Times New Roman" pitchFamily="18" charset="0"/>
              <a:cs typeface="Times New Roman" pitchFamily="18" charset="0"/>
            </a:endParaRPr>
          </a:p>
          <a:p>
            <a:pPr lvl="0"/>
            <a:r>
              <a:rPr lang="ru-RU" sz="1290" dirty="0">
                <a:solidFill>
                  <a:schemeClr val="bg1"/>
                </a:solidFill>
                <a:latin typeface="Times New Roman" pitchFamily="18" charset="0"/>
                <a:cs typeface="Times New Roman" pitchFamily="18" charset="0"/>
              </a:rPr>
              <a:t> </a:t>
            </a:r>
            <a:r>
              <a:rPr lang="ru-RU" sz="1290" dirty="0" smtClean="0">
                <a:solidFill>
                  <a:schemeClr val="bg1"/>
                </a:solidFill>
                <a:latin typeface="Times New Roman" pitchFamily="18" charset="0"/>
                <a:cs typeface="Times New Roman" pitchFamily="18" charset="0"/>
              </a:rPr>
              <a:t> </a:t>
            </a:r>
            <a:r>
              <a:rPr lang="ru-RU" sz="1290" dirty="0" err="1" smtClean="0">
                <a:solidFill>
                  <a:schemeClr val="bg1"/>
                </a:solidFill>
                <a:latin typeface="Times New Roman" pitchFamily="18" charset="0"/>
                <a:cs typeface="Times New Roman" pitchFamily="18" charset="0"/>
              </a:rPr>
              <a:t>«</a:t>
            </a:r>
            <a:r>
              <a:rPr lang="ru-RU" sz="1290" dirty="0" err="1">
                <a:solidFill>
                  <a:schemeClr val="bg1"/>
                </a:solidFill>
                <a:latin typeface="Times New Roman" pitchFamily="18" charset="0"/>
                <a:cs typeface="Times New Roman" pitchFamily="18" charset="0"/>
              </a:rPr>
              <a:t>сегізаяқтар» (соқаға жегетін</a:t>
            </a:r>
            <a:r>
              <a:rPr lang="ru-RU" sz="1290" dirty="0">
                <a:solidFill>
                  <a:schemeClr val="bg1"/>
                </a:solidFill>
                <a:latin typeface="Times New Roman" pitchFamily="18" charset="0"/>
                <a:cs typeface="Times New Roman" pitchFamily="18" charset="0"/>
              </a:rPr>
              <a:t> </a:t>
            </a:r>
            <a:r>
              <a:rPr lang="ru-RU" sz="1290" dirty="0" err="1">
                <a:solidFill>
                  <a:schemeClr val="bg1"/>
                </a:solidFill>
                <a:latin typeface="Times New Roman" pitchFamily="18" charset="0"/>
                <a:cs typeface="Times New Roman" pitchFamily="18" charset="0"/>
              </a:rPr>
              <a:t>екі</a:t>
            </a:r>
            <a:r>
              <a:rPr lang="ru-RU" sz="1290" dirty="0">
                <a:solidFill>
                  <a:schemeClr val="bg1"/>
                </a:solidFill>
                <a:latin typeface="Times New Roman" pitchFamily="18" charset="0"/>
                <a:cs typeface="Times New Roman" pitchFamily="18" charset="0"/>
              </a:rPr>
              <a:t>  </a:t>
            </a:r>
            <a:r>
              <a:rPr lang="ru-RU" sz="1290" dirty="0" smtClean="0">
                <a:solidFill>
                  <a:schemeClr val="bg1"/>
                </a:solidFill>
                <a:latin typeface="Times New Roman" pitchFamily="18" charset="0"/>
                <a:cs typeface="Times New Roman" pitchFamily="18" charset="0"/>
              </a:rPr>
              <a:t>     </a:t>
            </a:r>
          </a:p>
          <a:p>
            <a:pPr lvl="0"/>
            <a:r>
              <a:rPr lang="ru-RU" sz="1290" dirty="0" smtClean="0">
                <a:solidFill>
                  <a:schemeClr val="bg1"/>
                </a:solidFill>
                <a:latin typeface="Times New Roman" pitchFamily="18" charset="0"/>
                <a:cs typeface="Times New Roman" pitchFamily="18" charset="0"/>
              </a:rPr>
              <a:t>   </a:t>
            </a:r>
            <a:r>
              <a:rPr lang="ru-RU" sz="1290" dirty="0" err="1" smtClean="0">
                <a:solidFill>
                  <a:schemeClr val="bg1"/>
                </a:solidFill>
                <a:latin typeface="Times New Roman" pitchFamily="18" charset="0"/>
                <a:cs typeface="Times New Roman" pitchFamily="18" charset="0"/>
              </a:rPr>
              <a:t>өгізі </a:t>
            </a:r>
            <a:r>
              <a:rPr lang="ru-RU" sz="1290" dirty="0" err="1">
                <a:solidFill>
                  <a:schemeClr val="bg1"/>
                </a:solidFill>
                <a:latin typeface="Times New Roman" pitchFamily="18" charset="0"/>
                <a:cs typeface="Times New Roman" pitchFamily="18" charset="0"/>
              </a:rPr>
              <a:t>барлар</a:t>
            </a:r>
            <a:r>
              <a:rPr lang="ru-RU" sz="1290" dirty="0">
                <a:solidFill>
                  <a:schemeClr val="bg1"/>
                </a:solidFill>
                <a:latin typeface="Times New Roman" pitchFamily="18" charset="0"/>
                <a:cs typeface="Times New Roman" pitchFamily="18" charset="0"/>
              </a:rPr>
              <a:t>).</a:t>
            </a:r>
          </a:p>
        </p:txBody>
      </p:sp>
      <p:sp>
        <p:nvSpPr>
          <p:cNvPr id="29712" name="Rectangle 16"/>
          <p:cNvSpPr>
            <a:spLocks noChangeArrowheads="1"/>
          </p:cNvSpPr>
          <p:nvPr/>
        </p:nvSpPr>
        <p:spPr bwMode="auto">
          <a:xfrm>
            <a:off x="6365902" y="460891"/>
            <a:ext cx="2802484" cy="1852283"/>
          </a:xfrm>
          <a:prstGeom prst="rect">
            <a:avLst/>
          </a:prstGeom>
          <a:solidFill>
            <a:schemeClr val="tx2">
              <a:lumMod val="90000"/>
            </a:schemeClr>
          </a:solidFill>
          <a:ln w="9525">
            <a:solidFill>
              <a:srgbClr val="000000"/>
            </a:solidFill>
            <a:miter lim="800000"/>
            <a:headEnd/>
            <a:tailEnd/>
          </a:ln>
        </p:spPr>
        <p:txBody>
          <a:bodyPr/>
          <a:lstStyle/>
          <a:p>
            <a:pPr algn="ctr"/>
            <a:r>
              <a:rPr lang="ru-RU" sz="1600" dirty="0" err="1">
                <a:solidFill>
                  <a:schemeClr val="bg1"/>
                </a:solidFill>
                <a:latin typeface="Times New Roman" pitchFamily="18" charset="0"/>
                <a:cs typeface="Times New Roman" pitchFamily="18" charset="0"/>
              </a:rPr>
              <a:t>Еуразия</a:t>
            </a:r>
            <a:r>
              <a:rPr lang="ru-RU" sz="1600" dirty="0">
                <a:solidFill>
                  <a:schemeClr val="bg1"/>
                </a:solidFill>
                <a:latin typeface="Times New Roman" pitchFamily="18" charset="0"/>
                <a:cs typeface="Times New Roman" pitchFamily="18" charset="0"/>
              </a:rPr>
              <a:t> </a:t>
            </a:r>
            <a:r>
              <a:rPr lang="ru-RU" sz="1600" dirty="0" err="1">
                <a:solidFill>
                  <a:schemeClr val="bg1"/>
                </a:solidFill>
                <a:latin typeface="Times New Roman" pitchFamily="18" charset="0"/>
                <a:cs typeface="Times New Roman" pitchFamily="18" charset="0"/>
              </a:rPr>
              <a:t>далаларын</a:t>
            </a:r>
            <a:r>
              <a:rPr lang="ru-RU" sz="1600" dirty="0">
                <a:solidFill>
                  <a:schemeClr val="bg1"/>
                </a:solidFill>
                <a:latin typeface="Times New Roman" pitchFamily="18" charset="0"/>
                <a:cs typeface="Times New Roman" pitchFamily="18" charset="0"/>
              </a:rPr>
              <a:t> </a:t>
            </a:r>
            <a:r>
              <a:rPr lang="ru-RU" sz="1600" dirty="0" err="1">
                <a:solidFill>
                  <a:schemeClr val="bg1"/>
                </a:solidFill>
                <a:latin typeface="Times New Roman" pitchFamily="18" charset="0"/>
                <a:cs typeface="Times New Roman" pitchFamily="18" charset="0"/>
              </a:rPr>
              <a:t>сақтар билеген</a:t>
            </a:r>
            <a:r>
              <a:rPr lang="ru-RU" sz="1600" dirty="0">
                <a:solidFill>
                  <a:schemeClr val="bg1"/>
                </a:solidFill>
                <a:latin typeface="Times New Roman" pitchFamily="18" charset="0"/>
                <a:cs typeface="Times New Roman" pitchFamily="18" charset="0"/>
              </a:rPr>
              <a:t> </a:t>
            </a:r>
            <a:r>
              <a:rPr lang="ru-RU" sz="1600" dirty="0" err="1">
                <a:solidFill>
                  <a:schemeClr val="bg1"/>
                </a:solidFill>
                <a:latin typeface="Times New Roman" pitchFamily="18" charset="0"/>
                <a:cs typeface="Times New Roman" pitchFamily="18" charset="0"/>
              </a:rPr>
              <a:t>кезде</a:t>
            </a:r>
            <a:r>
              <a:rPr lang="ru-RU" sz="1600" dirty="0">
                <a:solidFill>
                  <a:schemeClr val="bg1"/>
                </a:solidFill>
                <a:latin typeface="Times New Roman" pitchFamily="18" charset="0"/>
                <a:cs typeface="Times New Roman" pitchFamily="18" charset="0"/>
              </a:rPr>
              <a:t> </a:t>
            </a:r>
            <a:r>
              <a:rPr lang="ru-RU" sz="1600" dirty="0" err="1">
                <a:solidFill>
                  <a:schemeClr val="bg1"/>
                </a:solidFill>
                <a:latin typeface="Times New Roman" pitchFamily="18" charset="0"/>
                <a:cs typeface="Times New Roman" pitchFamily="18" charset="0"/>
              </a:rPr>
              <a:t>Батыс</a:t>
            </a:r>
            <a:r>
              <a:rPr lang="ru-RU" sz="1600" dirty="0">
                <a:solidFill>
                  <a:schemeClr val="bg1"/>
                </a:solidFill>
                <a:latin typeface="Times New Roman" pitchFamily="18" charset="0"/>
                <a:cs typeface="Times New Roman" pitchFamily="18" charset="0"/>
              </a:rPr>
              <a:t> пен </a:t>
            </a:r>
            <a:r>
              <a:rPr lang="ru-RU" sz="1600" dirty="0" err="1">
                <a:solidFill>
                  <a:schemeClr val="bg1"/>
                </a:solidFill>
                <a:latin typeface="Times New Roman" pitchFamily="18" charset="0"/>
                <a:cs typeface="Times New Roman" pitchFamily="18" charset="0"/>
              </a:rPr>
              <a:t>шығысты</a:t>
            </a:r>
            <a:r>
              <a:rPr lang="ru-RU" sz="1600" dirty="0">
                <a:solidFill>
                  <a:schemeClr val="bg1"/>
                </a:solidFill>
                <a:latin typeface="Times New Roman" pitchFamily="18" charset="0"/>
                <a:cs typeface="Times New Roman" pitchFamily="18" charset="0"/>
              </a:rPr>
              <a:t>, </a:t>
            </a:r>
            <a:r>
              <a:rPr lang="ru-RU" sz="1600" dirty="0" err="1">
                <a:solidFill>
                  <a:schemeClr val="bg1"/>
                </a:solidFill>
                <a:latin typeface="Times New Roman" pitchFamily="18" charset="0"/>
                <a:cs typeface="Times New Roman" pitchFamily="18" charset="0"/>
              </a:rPr>
              <a:t>Жерорта</a:t>
            </a:r>
            <a:r>
              <a:rPr lang="ru-RU" sz="1600" dirty="0">
                <a:solidFill>
                  <a:schemeClr val="bg1"/>
                </a:solidFill>
                <a:latin typeface="Times New Roman" pitchFamily="18" charset="0"/>
                <a:cs typeface="Times New Roman" pitchFamily="18" charset="0"/>
              </a:rPr>
              <a:t> </a:t>
            </a:r>
            <a:r>
              <a:rPr lang="ru-RU" sz="1600" dirty="0" err="1">
                <a:solidFill>
                  <a:schemeClr val="bg1"/>
                </a:solidFill>
                <a:latin typeface="Times New Roman" pitchFamily="18" charset="0"/>
                <a:cs typeface="Times New Roman" pitchFamily="18" charset="0"/>
              </a:rPr>
              <a:t>теңізі </a:t>
            </a:r>
            <a:r>
              <a:rPr lang="ru-RU" sz="1600" dirty="0">
                <a:solidFill>
                  <a:schemeClr val="bg1"/>
                </a:solidFill>
                <a:latin typeface="Times New Roman" pitchFamily="18" charset="0"/>
                <a:cs typeface="Times New Roman" pitchFamily="18" charset="0"/>
              </a:rPr>
              <a:t>мен </a:t>
            </a:r>
            <a:r>
              <a:rPr lang="ru-RU" sz="1600" dirty="0" err="1">
                <a:solidFill>
                  <a:schemeClr val="bg1"/>
                </a:solidFill>
                <a:latin typeface="Times New Roman" pitchFamily="18" charset="0"/>
                <a:cs typeface="Times New Roman" pitchFamily="18" charset="0"/>
              </a:rPr>
              <a:t>Қытайды байланыстырған халықаралық өтпелі сауда</a:t>
            </a:r>
            <a:r>
              <a:rPr lang="ru-RU" sz="1600" dirty="0">
                <a:solidFill>
                  <a:schemeClr val="bg1"/>
                </a:solidFill>
                <a:latin typeface="Times New Roman" pitchFamily="18" charset="0"/>
                <a:cs typeface="Times New Roman" pitchFamily="18" charset="0"/>
              </a:rPr>
              <a:t> </a:t>
            </a:r>
            <a:r>
              <a:rPr lang="ru-RU" sz="1600" dirty="0" err="1">
                <a:solidFill>
                  <a:schemeClr val="bg1"/>
                </a:solidFill>
                <a:latin typeface="Times New Roman" pitchFamily="18" charset="0"/>
                <a:cs typeface="Times New Roman" pitchFamily="18" charset="0"/>
              </a:rPr>
              <a:t>басталады</a:t>
            </a:r>
            <a:r>
              <a:rPr lang="ru-RU" sz="1600" dirty="0">
                <a:solidFill>
                  <a:schemeClr val="bg1"/>
                </a:solidFill>
                <a:latin typeface="Times New Roman" pitchFamily="18" charset="0"/>
                <a:cs typeface="Times New Roman" pitchFamily="18" charset="0"/>
              </a:rPr>
              <a:t>. </a:t>
            </a:r>
            <a:r>
              <a:rPr lang="ru-RU" sz="1600" dirty="0" err="1">
                <a:solidFill>
                  <a:schemeClr val="bg1"/>
                </a:solidFill>
                <a:latin typeface="Times New Roman" pitchFamily="18" charset="0"/>
                <a:cs typeface="Times New Roman" pitchFamily="18" charset="0"/>
              </a:rPr>
              <a:t>Б.з.д</a:t>
            </a:r>
            <a:r>
              <a:rPr lang="ru-RU" sz="1600" dirty="0">
                <a:solidFill>
                  <a:schemeClr val="bg1"/>
                </a:solidFill>
                <a:latin typeface="Times New Roman" pitchFamily="18" charset="0"/>
                <a:cs typeface="Times New Roman" pitchFamily="18" charset="0"/>
              </a:rPr>
              <a:t>. 1 </a:t>
            </a:r>
            <a:r>
              <a:rPr lang="ru-RU" sz="1600" dirty="0" err="1" smtClean="0">
                <a:solidFill>
                  <a:schemeClr val="bg1"/>
                </a:solidFill>
                <a:latin typeface="Times New Roman" pitchFamily="18" charset="0"/>
                <a:cs typeface="Times New Roman" pitchFamily="18" charset="0"/>
              </a:rPr>
              <a:t>мыңжылдықтта </a:t>
            </a:r>
            <a:r>
              <a:rPr lang="ru-RU" sz="1600" dirty="0" smtClean="0">
                <a:solidFill>
                  <a:schemeClr val="bg1"/>
                </a:solidFill>
                <a:latin typeface="Times New Roman" pitchFamily="18" charset="0"/>
                <a:cs typeface="Times New Roman" pitchFamily="18" charset="0"/>
              </a:rPr>
              <a:t>дала </a:t>
            </a:r>
            <a:r>
              <a:rPr lang="ru-RU" sz="1600" dirty="0" err="1">
                <a:solidFill>
                  <a:schemeClr val="bg1"/>
                </a:solidFill>
                <a:latin typeface="Times New Roman" pitchFamily="18" charset="0"/>
                <a:cs typeface="Times New Roman" pitchFamily="18" charset="0"/>
              </a:rPr>
              <a:t>жолы</a:t>
            </a:r>
            <a:r>
              <a:rPr lang="ru-RU" sz="1600" dirty="0">
                <a:solidFill>
                  <a:schemeClr val="bg1"/>
                </a:solidFill>
                <a:latin typeface="Times New Roman" pitchFamily="18" charset="0"/>
                <a:cs typeface="Times New Roman" pitchFamily="18" charset="0"/>
              </a:rPr>
              <a:t> </a:t>
            </a:r>
            <a:r>
              <a:rPr lang="ru-RU" sz="1600" dirty="0" smtClean="0">
                <a:solidFill>
                  <a:schemeClr val="bg1"/>
                </a:solidFill>
                <a:latin typeface="Times New Roman" pitchFamily="18" charset="0"/>
                <a:cs typeface="Times New Roman" pitchFamily="18" charset="0"/>
              </a:rPr>
              <a:t> п.б</a:t>
            </a:r>
            <a:r>
              <a:rPr lang="ru-RU" sz="1400" dirty="0" smtClean="0">
                <a:solidFill>
                  <a:schemeClr val="bg1"/>
                </a:solidFill>
                <a:latin typeface="Times New Roman" pitchFamily="18" charset="0"/>
                <a:cs typeface="Times New Roman" pitchFamily="18" charset="0"/>
              </a:rPr>
              <a:t>. </a:t>
            </a:r>
            <a:endParaRPr lang="ru-RU" sz="1400" b="1" dirty="0">
              <a:solidFill>
                <a:schemeClr val="bg1"/>
              </a:solidFill>
              <a:latin typeface="Times New Roman" pitchFamily="18" charset="0"/>
              <a:cs typeface="Times New Roman" pitchFamily="18" charset="0"/>
            </a:endParaRPr>
          </a:p>
        </p:txBody>
      </p:sp>
      <p:sp>
        <p:nvSpPr>
          <p:cNvPr id="29713" name="Line 17"/>
          <p:cNvSpPr>
            <a:spLocks noChangeShapeType="1"/>
          </p:cNvSpPr>
          <p:nvPr/>
        </p:nvSpPr>
        <p:spPr bwMode="auto">
          <a:xfrm flipH="1" flipV="1">
            <a:off x="1928793" y="3143247"/>
            <a:ext cx="1277956" cy="366715"/>
          </a:xfrm>
          <a:prstGeom prst="line">
            <a:avLst/>
          </a:prstGeom>
          <a:noFill/>
          <a:ln w="28575">
            <a:solidFill>
              <a:srgbClr val="FFFF00"/>
            </a:solidFill>
            <a:round/>
            <a:headEnd/>
            <a:tailEnd type="triangle" w="med" len="med"/>
          </a:ln>
        </p:spPr>
        <p:txBody>
          <a:bodyPr/>
          <a:lstStyle/>
          <a:p>
            <a:endParaRPr lang="ru-RU"/>
          </a:p>
        </p:txBody>
      </p:sp>
      <p:sp>
        <p:nvSpPr>
          <p:cNvPr id="29714" name="Line 18"/>
          <p:cNvSpPr>
            <a:spLocks noChangeShapeType="1"/>
          </p:cNvSpPr>
          <p:nvPr/>
        </p:nvSpPr>
        <p:spPr bwMode="auto">
          <a:xfrm flipV="1">
            <a:off x="6208713" y="3071809"/>
            <a:ext cx="1149369" cy="407990"/>
          </a:xfrm>
          <a:prstGeom prst="line">
            <a:avLst/>
          </a:prstGeom>
          <a:noFill/>
          <a:ln w="28575">
            <a:solidFill>
              <a:srgbClr val="FFFF00"/>
            </a:solidFill>
            <a:round/>
            <a:headEnd/>
            <a:tailEnd type="triangle" w="med" len="med"/>
          </a:ln>
        </p:spPr>
        <p:txBody>
          <a:bodyPr/>
          <a:lstStyle/>
          <a:p>
            <a:endParaRPr lang="ru-RU"/>
          </a:p>
        </p:txBody>
      </p:sp>
      <p:sp>
        <p:nvSpPr>
          <p:cNvPr id="29715" name="Line 19"/>
          <p:cNvSpPr>
            <a:spLocks noChangeShapeType="1"/>
          </p:cNvSpPr>
          <p:nvPr/>
        </p:nvSpPr>
        <p:spPr bwMode="auto">
          <a:xfrm flipH="1">
            <a:off x="2411760" y="3571876"/>
            <a:ext cx="802918" cy="214314"/>
          </a:xfrm>
          <a:prstGeom prst="line">
            <a:avLst/>
          </a:prstGeom>
          <a:noFill/>
          <a:ln w="28575">
            <a:solidFill>
              <a:srgbClr val="FFFF00"/>
            </a:solidFill>
            <a:round/>
            <a:headEnd/>
            <a:tailEnd type="triangle" w="med" len="med"/>
          </a:ln>
        </p:spPr>
        <p:txBody>
          <a:bodyPr/>
          <a:lstStyle/>
          <a:p>
            <a:endParaRPr lang="ru-RU"/>
          </a:p>
        </p:txBody>
      </p:sp>
      <p:sp>
        <p:nvSpPr>
          <p:cNvPr id="29716" name="Line 20"/>
          <p:cNvSpPr>
            <a:spLocks noChangeShapeType="1"/>
          </p:cNvSpPr>
          <p:nvPr/>
        </p:nvSpPr>
        <p:spPr bwMode="auto">
          <a:xfrm>
            <a:off x="6143636" y="3571876"/>
            <a:ext cx="1332000" cy="371478"/>
          </a:xfrm>
          <a:prstGeom prst="line">
            <a:avLst/>
          </a:prstGeom>
          <a:noFill/>
          <a:ln w="28575">
            <a:solidFill>
              <a:srgbClr val="FFFF00"/>
            </a:solidFill>
            <a:round/>
            <a:headEnd/>
            <a:tailEnd type="triangle" w="med" len="med"/>
          </a:ln>
        </p:spPr>
        <p:txBody>
          <a:bodyPr/>
          <a:lstStyle/>
          <a:p>
            <a:endParaRPr lang="ru-RU"/>
          </a:p>
        </p:txBody>
      </p:sp>
      <p:sp>
        <p:nvSpPr>
          <p:cNvPr id="29717" name="Line 21"/>
          <p:cNvSpPr>
            <a:spLocks noChangeShapeType="1"/>
          </p:cNvSpPr>
          <p:nvPr/>
        </p:nvSpPr>
        <p:spPr bwMode="auto">
          <a:xfrm rot="-900000" flipV="1">
            <a:off x="4638249" y="2708958"/>
            <a:ext cx="73025" cy="252000"/>
          </a:xfrm>
          <a:prstGeom prst="line">
            <a:avLst/>
          </a:prstGeom>
          <a:noFill/>
          <a:ln w="28575">
            <a:solidFill>
              <a:srgbClr val="FFFF00"/>
            </a:solidFill>
            <a:round/>
            <a:headEnd/>
            <a:tailEnd type="triangle" w="med" len="med"/>
          </a:ln>
        </p:spPr>
        <p:txBody>
          <a:bodyPr/>
          <a:lstStyle/>
          <a:p>
            <a:endParaRPr lang="ru-RU"/>
          </a:p>
        </p:txBody>
      </p:sp>
      <p:sp>
        <p:nvSpPr>
          <p:cNvPr id="29718" name="Line 22"/>
          <p:cNvSpPr>
            <a:spLocks noChangeShapeType="1"/>
          </p:cNvSpPr>
          <p:nvPr/>
        </p:nvSpPr>
        <p:spPr bwMode="auto">
          <a:xfrm>
            <a:off x="4768850" y="3989388"/>
            <a:ext cx="0" cy="342900"/>
          </a:xfrm>
          <a:prstGeom prst="line">
            <a:avLst/>
          </a:prstGeom>
          <a:noFill/>
          <a:ln w="28575">
            <a:solidFill>
              <a:srgbClr val="FFFF00"/>
            </a:solidFill>
            <a:round/>
            <a:headEnd/>
            <a:tailEnd type="triangle" w="med" len="med"/>
          </a:ln>
        </p:spPr>
        <p:txBody>
          <a:bodyPr/>
          <a:lstStyle/>
          <a:p>
            <a:endParaRPr lang="ru-RU"/>
          </a:p>
        </p:txBody>
      </p:sp>
      <p:sp>
        <p:nvSpPr>
          <p:cNvPr id="29719" name="Line 23"/>
          <p:cNvSpPr>
            <a:spLocks noChangeShapeType="1"/>
          </p:cNvSpPr>
          <p:nvPr/>
        </p:nvSpPr>
        <p:spPr bwMode="auto">
          <a:xfrm>
            <a:off x="1714480" y="4285132"/>
            <a:ext cx="0" cy="288000"/>
          </a:xfrm>
          <a:prstGeom prst="line">
            <a:avLst/>
          </a:prstGeom>
          <a:noFill/>
          <a:ln w="28575">
            <a:solidFill>
              <a:srgbClr val="FFFF00"/>
            </a:solidFill>
            <a:round/>
            <a:headEnd/>
            <a:tailEnd type="triangle" w="med" len="med"/>
          </a:ln>
        </p:spPr>
        <p:txBody>
          <a:bodyPr/>
          <a:lstStyle/>
          <a:p>
            <a:endParaRPr lang="ru-RU"/>
          </a:p>
        </p:txBody>
      </p:sp>
      <p:sp>
        <p:nvSpPr>
          <p:cNvPr id="29720" name="Line 24"/>
          <p:cNvSpPr>
            <a:spLocks noChangeShapeType="1"/>
          </p:cNvSpPr>
          <p:nvPr/>
        </p:nvSpPr>
        <p:spPr bwMode="auto">
          <a:xfrm>
            <a:off x="7572396" y="4429132"/>
            <a:ext cx="0" cy="288000"/>
          </a:xfrm>
          <a:prstGeom prst="line">
            <a:avLst/>
          </a:prstGeom>
          <a:noFill/>
          <a:ln w="28575">
            <a:solidFill>
              <a:srgbClr val="FFFF00"/>
            </a:solidFill>
            <a:round/>
            <a:headEnd/>
            <a:tailEnd type="triangle" w="med" len="med"/>
          </a:ln>
        </p:spPr>
        <p:txBody>
          <a:bodyPr/>
          <a:lstStyle/>
          <a:p>
            <a:endParaRPr lang="ru-RU"/>
          </a:p>
        </p:txBody>
      </p:sp>
      <p:sp>
        <p:nvSpPr>
          <p:cNvPr id="29721" name="Line 25"/>
          <p:cNvSpPr>
            <a:spLocks noChangeShapeType="1"/>
          </p:cNvSpPr>
          <p:nvPr/>
        </p:nvSpPr>
        <p:spPr bwMode="auto">
          <a:xfrm flipV="1">
            <a:off x="1714480" y="2572868"/>
            <a:ext cx="0" cy="144000"/>
          </a:xfrm>
          <a:prstGeom prst="line">
            <a:avLst/>
          </a:prstGeom>
          <a:noFill/>
          <a:ln w="28575">
            <a:solidFill>
              <a:srgbClr val="FFFF00"/>
            </a:solidFill>
            <a:round/>
            <a:headEnd/>
            <a:tailEnd type="triangle" w="med" len="med"/>
          </a:ln>
        </p:spPr>
        <p:txBody>
          <a:bodyPr/>
          <a:lstStyle/>
          <a:p>
            <a:endParaRPr lang="ru-RU"/>
          </a:p>
        </p:txBody>
      </p:sp>
      <p:sp>
        <p:nvSpPr>
          <p:cNvPr id="29722" name="Line 26"/>
          <p:cNvSpPr>
            <a:spLocks noChangeShapeType="1"/>
          </p:cNvSpPr>
          <p:nvPr/>
        </p:nvSpPr>
        <p:spPr bwMode="auto">
          <a:xfrm rot="540000" flipV="1">
            <a:off x="4706723" y="2123940"/>
            <a:ext cx="18909" cy="132617"/>
          </a:xfrm>
          <a:prstGeom prst="line">
            <a:avLst/>
          </a:prstGeom>
          <a:noFill/>
          <a:ln w="28575">
            <a:solidFill>
              <a:srgbClr val="FFFF00"/>
            </a:solidFill>
            <a:round/>
            <a:headEnd/>
            <a:tailEnd type="triangle" w="med" len="med"/>
          </a:ln>
        </p:spPr>
        <p:txBody>
          <a:bodyPr/>
          <a:lstStyle/>
          <a:p>
            <a:endParaRPr lang="ru-RU"/>
          </a:p>
        </p:txBody>
      </p:sp>
      <p:sp>
        <p:nvSpPr>
          <p:cNvPr id="29723" name="Line 27"/>
          <p:cNvSpPr>
            <a:spLocks noChangeShapeType="1"/>
          </p:cNvSpPr>
          <p:nvPr/>
        </p:nvSpPr>
        <p:spPr bwMode="auto">
          <a:xfrm flipV="1">
            <a:off x="7643834" y="2357430"/>
            <a:ext cx="0" cy="288000"/>
          </a:xfrm>
          <a:prstGeom prst="line">
            <a:avLst/>
          </a:prstGeom>
          <a:noFill/>
          <a:ln w="28575">
            <a:solidFill>
              <a:srgbClr val="FFFF00"/>
            </a:solidFill>
            <a:round/>
            <a:headEnd/>
            <a:tailEnd type="triangle" w="med" len="med"/>
          </a:ln>
        </p:spPr>
        <p:txBody>
          <a:bodyPr/>
          <a:lstStyle/>
          <a:p>
            <a:endParaRPr lang="ru-RU"/>
          </a:p>
        </p:txBody>
      </p:sp>
      <p:sp>
        <p:nvSpPr>
          <p:cNvPr id="29724" name="Line 28"/>
          <p:cNvSpPr>
            <a:spLocks noChangeShapeType="1"/>
          </p:cNvSpPr>
          <p:nvPr/>
        </p:nvSpPr>
        <p:spPr bwMode="auto">
          <a:xfrm>
            <a:off x="4786314" y="4714884"/>
            <a:ext cx="0" cy="288000"/>
          </a:xfrm>
          <a:prstGeom prst="line">
            <a:avLst/>
          </a:prstGeom>
          <a:noFill/>
          <a:ln w="28575">
            <a:solidFill>
              <a:srgbClr val="FFFF00"/>
            </a:solidFill>
            <a:round/>
            <a:headEnd/>
            <a:tailEnd type="triangle" w="med" len="med"/>
          </a:ln>
        </p:spPr>
        <p:txBody>
          <a:bodyPr/>
          <a:lstStyle/>
          <a:p>
            <a:endParaRPr lang="ru-RU"/>
          </a:p>
        </p:txBody>
      </p:sp>
      <p:sp>
        <p:nvSpPr>
          <p:cNvPr id="29700" name="Oval 4"/>
          <p:cNvSpPr>
            <a:spLocks noChangeArrowheads="1"/>
          </p:cNvSpPr>
          <p:nvPr/>
        </p:nvSpPr>
        <p:spPr bwMode="auto">
          <a:xfrm>
            <a:off x="3203575" y="2924175"/>
            <a:ext cx="3024188" cy="108108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r>
              <a:rPr lang="kk-KZ"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Сақтар</a:t>
            </a:r>
            <a:endParaRPr lang="ru-RU"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725" name="Rectangle 29"/>
          <p:cNvSpPr>
            <a:spLocks noChangeArrowheads="1"/>
          </p:cNvSpPr>
          <p:nvPr/>
        </p:nvSpPr>
        <p:spPr bwMode="auto">
          <a:xfrm>
            <a:off x="414739" y="-774"/>
            <a:ext cx="8280400" cy="461665"/>
          </a:xfrm>
          <a:prstGeom prst="rect">
            <a:avLst/>
          </a:prstGeom>
          <a:noFill/>
          <a:ln w="9525">
            <a:noFill/>
            <a:miter lim="800000"/>
            <a:headEnd/>
            <a:tailEnd/>
          </a:ln>
          <a:effectLst/>
        </p:spPr>
        <p:txBody>
          <a:bodyPr anchor="ctr">
            <a:spAutoFit/>
          </a:bodyPr>
          <a:lstStyle/>
          <a:p>
            <a:pPr algn="ctr"/>
            <a:r>
              <a:rPr lang="kk-KZ" sz="2400" b="1" i="1" spc="50" dirty="0" smtClean="0">
                <a:ln w="12700" cmpd="sng">
                  <a:solidFill>
                    <a:srgbClr val="FFFF00"/>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Сақ тайпасына сипаттама</a:t>
            </a:r>
            <a:endParaRPr lang="kk-KZ" sz="2400" b="1" i="1" spc="50" dirty="0">
              <a:ln w="12700" cmpd="sng">
                <a:solidFill>
                  <a:srgbClr val="FFFF00"/>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0" name="Rectangle 13"/>
          <p:cNvSpPr>
            <a:spLocks noChangeArrowheads="1"/>
          </p:cNvSpPr>
          <p:nvPr/>
        </p:nvSpPr>
        <p:spPr bwMode="auto">
          <a:xfrm>
            <a:off x="6143636" y="4735504"/>
            <a:ext cx="3012235" cy="2122496"/>
          </a:xfrm>
          <a:prstGeom prst="rect">
            <a:avLst/>
          </a:prstGeom>
          <a:solidFill>
            <a:schemeClr val="tx2">
              <a:lumMod val="90000"/>
            </a:schemeClr>
          </a:solidFill>
          <a:ln w="9525">
            <a:solidFill>
              <a:srgbClr val="000000"/>
            </a:solidFill>
            <a:miter lim="800000"/>
            <a:headEnd/>
            <a:tailEnd/>
          </a:ln>
        </p:spPr>
        <p:txBody>
          <a:bodyPr anchor="ctr"/>
          <a:lstStyle/>
          <a:p>
            <a:pPr marL="285750" lvl="0" indent="-285750">
              <a:buFont typeface="Wingdings" panose="05000000000000000000" pitchFamily="2" charset="2"/>
              <a:buChar char="v"/>
            </a:pP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жауынгерлер</a:t>
            </a:r>
            <a:r>
              <a:rPr lang="ru-RU" sz="1600" dirty="0">
                <a:solidFill>
                  <a:schemeClr val="bg1"/>
                </a:solidFill>
                <a:latin typeface="Times New Roman" pitchFamily="18" charset="0"/>
                <a:cs typeface="Times New Roman" pitchFamily="18" charset="0"/>
              </a:rPr>
              <a:t> — </a:t>
            </a:r>
            <a:r>
              <a:rPr lang="ru-RU" sz="1600" dirty="0" err="1">
                <a:solidFill>
                  <a:schemeClr val="bg1"/>
                </a:solidFill>
                <a:latin typeface="Times New Roman" pitchFamily="18" charset="0"/>
                <a:cs typeface="Times New Roman" pitchFamily="18" charset="0"/>
              </a:rPr>
              <a:t>сүңгі</a:t>
            </a:r>
            <a:r>
              <a:rPr lang="ru-RU" sz="1600" dirty="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меноқ</a:t>
            </a:r>
            <a:r>
              <a:rPr lang="ru-RU" sz="1600" dirty="0" smtClean="0">
                <a:solidFill>
                  <a:schemeClr val="bg1"/>
                </a:solidFill>
                <a:latin typeface="Times New Roman" pitchFamily="18" charset="0"/>
                <a:cs typeface="Times New Roman" pitchFamily="18" charset="0"/>
              </a:rPr>
              <a:t>        </a:t>
            </a:r>
          </a:p>
          <a:p>
            <a:pPr lvl="0"/>
            <a:r>
              <a:rPr lang="ru-RU" sz="1600" dirty="0">
                <a:solidFill>
                  <a:schemeClr val="bg1"/>
                </a:solidFill>
                <a:latin typeface="Times New Roman" pitchFamily="18" charset="0"/>
                <a:cs typeface="Times New Roman" pitchFamily="18" charset="0"/>
              </a:rPr>
              <a:t> </a:t>
            </a:r>
            <a:r>
              <a:rPr lang="ru-RU" sz="1600" dirty="0" smtClean="0">
                <a:solidFill>
                  <a:schemeClr val="bg1"/>
                </a:solidFill>
                <a:latin typeface="Times New Roman" pitchFamily="18" charset="0"/>
                <a:cs typeface="Times New Roman" pitchFamily="18" charset="0"/>
              </a:rPr>
              <a:t> («</a:t>
            </a:r>
            <a:r>
              <a:rPr lang="ru-RU" sz="1600" dirty="0" err="1">
                <a:solidFill>
                  <a:schemeClr val="bg1"/>
                </a:solidFill>
                <a:latin typeface="Times New Roman" pitchFamily="18" charset="0"/>
                <a:cs typeface="Times New Roman" pitchFamily="18" charset="0"/>
              </a:rPr>
              <a:t>ратайштар-арбада</a:t>
            </a:r>
            <a:r>
              <a:rPr lang="ru-RU" sz="1600" dirty="0">
                <a:solidFill>
                  <a:schemeClr val="bg1"/>
                </a:solidFill>
                <a:latin typeface="Times New Roman" pitchFamily="18" charset="0"/>
                <a:cs typeface="Times New Roman" pitchFamily="18" charset="0"/>
              </a:rPr>
              <a:t> </a:t>
            </a:r>
            <a:r>
              <a:rPr lang="ru-RU" sz="1600" dirty="0" err="1">
                <a:solidFill>
                  <a:schemeClr val="bg1"/>
                </a:solidFill>
                <a:latin typeface="Times New Roman" pitchFamily="18" charset="0"/>
                <a:cs typeface="Times New Roman" pitchFamily="18" charset="0"/>
              </a:rPr>
              <a:t>тұрғандар</a:t>
            </a:r>
            <a:r>
              <a:rPr lang="ru-RU" sz="1600" dirty="0" smtClean="0">
                <a:solidFill>
                  <a:schemeClr val="bg1"/>
                </a:solidFill>
                <a:latin typeface="Times New Roman" pitchFamily="18" charset="0"/>
                <a:cs typeface="Times New Roman" pitchFamily="18" charset="0"/>
              </a:rPr>
              <a:t>»)</a:t>
            </a:r>
            <a:endParaRPr lang="ru-RU" sz="1600" dirty="0">
              <a:solidFill>
                <a:schemeClr val="bg1"/>
              </a:solidFill>
              <a:latin typeface="Times New Roman" pitchFamily="18" charset="0"/>
              <a:cs typeface="Times New Roman" pitchFamily="18" charset="0"/>
            </a:endParaRPr>
          </a:p>
          <a:p>
            <a:pPr marL="285750" lvl="0" indent="-285750">
              <a:buFont typeface="Wingdings" panose="05000000000000000000" pitchFamily="2" charset="2"/>
              <a:buChar char="v"/>
            </a:pP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абыздар</a:t>
            </a:r>
            <a:r>
              <a:rPr lang="ru-RU" sz="1600" dirty="0">
                <a:solidFill>
                  <a:schemeClr val="bg1"/>
                </a:solidFill>
                <a:latin typeface="Times New Roman" pitchFamily="18" charset="0"/>
                <a:cs typeface="Times New Roman" pitchFamily="18" charset="0"/>
              </a:rPr>
              <a:t> </a:t>
            </a:r>
            <a:r>
              <a:rPr lang="ru-RU" sz="1600" dirty="0" smtClean="0">
                <a:solidFill>
                  <a:schemeClr val="bg1"/>
                </a:solidFill>
                <a:latin typeface="Times New Roman" pitchFamily="18" charset="0"/>
                <a:cs typeface="Times New Roman" pitchFamily="18" charset="0"/>
              </a:rPr>
              <a:t>— </a:t>
            </a:r>
            <a:r>
              <a:rPr lang="ru-RU" sz="1600" dirty="0" err="1">
                <a:solidFill>
                  <a:schemeClr val="bg1"/>
                </a:solidFill>
                <a:latin typeface="Times New Roman" pitchFamily="18" charset="0"/>
                <a:cs typeface="Times New Roman" pitchFamily="18" charset="0"/>
              </a:rPr>
              <a:t>құрбандық</a:t>
            </a:r>
            <a:r>
              <a:rPr lang="ru-RU" sz="1600" dirty="0">
                <a:solidFill>
                  <a:schemeClr val="bg1"/>
                </a:solidFill>
                <a:latin typeface="Times New Roman" pitchFamily="18" charset="0"/>
                <a:cs typeface="Times New Roman" pitchFamily="18" charset="0"/>
              </a:rPr>
              <a:t> </a:t>
            </a:r>
            <a:r>
              <a:rPr lang="ru-RU" sz="1600" dirty="0" err="1">
                <a:solidFill>
                  <a:schemeClr val="bg1"/>
                </a:solidFill>
                <a:latin typeface="Times New Roman" pitchFamily="18" charset="0"/>
                <a:cs typeface="Times New Roman" pitchFamily="18" charset="0"/>
              </a:rPr>
              <a:t>табағы</a:t>
            </a:r>
            <a:r>
              <a:rPr lang="ru-RU" sz="1600" dirty="0">
                <a:solidFill>
                  <a:schemeClr val="bg1"/>
                </a:solidFill>
                <a:latin typeface="Times New Roman" pitchFamily="18" charset="0"/>
                <a:cs typeface="Times New Roman" pitchFamily="18" charset="0"/>
              </a:rPr>
              <a:t> </a:t>
            </a:r>
            <a:r>
              <a:rPr lang="ru-RU" sz="1600" dirty="0" smtClean="0">
                <a:solidFill>
                  <a:schemeClr val="bg1"/>
                </a:solidFill>
                <a:latin typeface="Times New Roman" pitchFamily="18" charset="0"/>
                <a:cs typeface="Times New Roman" pitchFamily="18" charset="0"/>
              </a:rPr>
              <a:t>   </a:t>
            </a:r>
          </a:p>
          <a:p>
            <a:pPr lvl="0"/>
            <a:r>
              <a:rPr lang="ru-RU" sz="1600" dirty="0">
                <a:solidFill>
                  <a:schemeClr val="bg1"/>
                </a:solidFill>
                <a:latin typeface="Times New Roman" pitchFamily="18" charset="0"/>
                <a:cs typeface="Times New Roman" pitchFamily="18" charset="0"/>
              </a:rPr>
              <a:t> </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және</a:t>
            </a:r>
            <a:r>
              <a:rPr lang="ru-RU" sz="1600" dirty="0" smtClean="0">
                <a:solidFill>
                  <a:schemeClr val="bg1"/>
                </a:solidFill>
                <a:latin typeface="Times New Roman" pitchFamily="18" charset="0"/>
                <a:cs typeface="Times New Roman" pitchFamily="18" charset="0"/>
              </a:rPr>
              <a:t> </a:t>
            </a:r>
            <a:r>
              <a:rPr lang="ru-RU" sz="1600" dirty="0" err="1">
                <a:solidFill>
                  <a:schemeClr val="bg1"/>
                </a:solidFill>
                <a:latin typeface="Times New Roman" pitchFamily="18" charset="0"/>
                <a:cs typeface="Times New Roman" pitchFamily="18" charset="0"/>
              </a:rPr>
              <a:t>айрықша</a:t>
            </a:r>
            <a:r>
              <a:rPr lang="ru-RU" sz="1600" dirty="0">
                <a:solidFill>
                  <a:schemeClr val="bg1"/>
                </a:solidFill>
                <a:latin typeface="Times New Roman" pitchFamily="18" charset="0"/>
                <a:cs typeface="Times New Roman" pitchFamily="18" charset="0"/>
              </a:rPr>
              <a:t> бас </a:t>
            </a:r>
            <a:r>
              <a:rPr lang="ru-RU" sz="1600" dirty="0" err="1">
                <a:solidFill>
                  <a:schemeClr val="bg1"/>
                </a:solidFill>
                <a:latin typeface="Times New Roman" pitchFamily="18" charset="0"/>
                <a:cs typeface="Times New Roman" pitchFamily="18" charset="0"/>
              </a:rPr>
              <a:t>киімі</a:t>
            </a:r>
            <a:r>
              <a:rPr lang="ru-RU" sz="1600" dirty="0">
                <a:solidFill>
                  <a:schemeClr val="bg1"/>
                </a:solidFill>
                <a:latin typeface="Times New Roman" pitchFamily="18" charset="0"/>
                <a:cs typeface="Times New Roman" pitchFamily="18" charset="0"/>
              </a:rPr>
              <a:t> </a:t>
            </a:r>
            <a:r>
              <a:rPr lang="ru-RU" sz="1600" dirty="0" smtClean="0">
                <a:solidFill>
                  <a:schemeClr val="bg1"/>
                </a:solidFill>
                <a:latin typeface="Times New Roman" pitchFamily="18" charset="0"/>
                <a:cs typeface="Times New Roman" pitchFamily="18" charset="0"/>
              </a:rPr>
              <a:t>бар</a:t>
            </a:r>
            <a:endParaRPr lang="ru-RU" sz="1600" dirty="0">
              <a:solidFill>
                <a:schemeClr val="bg1"/>
              </a:solidFill>
              <a:latin typeface="Times New Roman" pitchFamily="18" charset="0"/>
              <a:cs typeface="Times New Roman" pitchFamily="18" charset="0"/>
            </a:endParaRPr>
          </a:p>
          <a:p>
            <a:pPr marL="285750" lvl="0" indent="-285750">
              <a:buFont typeface="Wingdings" panose="05000000000000000000" pitchFamily="2" charset="2"/>
              <a:buChar char="v"/>
            </a:pP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қауымшыл</a:t>
            </a:r>
            <a:r>
              <a:rPr lang="ru-RU" sz="1600" dirty="0" smtClean="0">
                <a:solidFill>
                  <a:schemeClr val="bg1"/>
                </a:solidFill>
                <a:latin typeface="Times New Roman" pitchFamily="18" charset="0"/>
                <a:cs typeface="Times New Roman" pitchFamily="18" charset="0"/>
              </a:rPr>
              <a:t> </a:t>
            </a:r>
            <a:r>
              <a:rPr lang="ru-RU" sz="1600" dirty="0" err="1">
                <a:solidFill>
                  <a:schemeClr val="bg1"/>
                </a:solidFill>
                <a:latin typeface="Times New Roman" pitchFamily="18" charset="0"/>
                <a:cs typeface="Times New Roman" pitchFamily="18" charset="0"/>
              </a:rPr>
              <a:t>сақтар</a:t>
            </a:r>
            <a:r>
              <a:rPr lang="ru-RU" sz="1600" dirty="0">
                <a:solidFill>
                  <a:schemeClr val="bg1"/>
                </a:solidFill>
                <a:latin typeface="Times New Roman" pitchFamily="18" charset="0"/>
                <a:cs typeface="Times New Roman" pitchFamily="18" charset="0"/>
              </a:rPr>
              <a:t>, </a:t>
            </a:r>
            <a:r>
              <a:rPr lang="ru-RU" sz="1600" dirty="0" err="1">
                <a:solidFill>
                  <a:schemeClr val="bg1"/>
                </a:solidFill>
                <a:latin typeface="Times New Roman" pitchFamily="18" charset="0"/>
                <a:cs typeface="Times New Roman" pitchFamily="18" charset="0"/>
              </a:rPr>
              <a:t>яғни</a:t>
            </a:r>
            <a:r>
              <a:rPr lang="ru-RU" sz="1600" dirty="0">
                <a:solidFill>
                  <a:schemeClr val="bg1"/>
                </a:solidFill>
                <a:latin typeface="Times New Roman" pitchFamily="18" charset="0"/>
                <a:cs typeface="Times New Roman" pitchFamily="18" charset="0"/>
              </a:rPr>
              <a:t> </a:t>
            </a:r>
            <a:endParaRPr lang="ru-RU" sz="1600" dirty="0" smtClean="0">
              <a:solidFill>
                <a:schemeClr val="bg1"/>
              </a:solidFill>
              <a:latin typeface="Times New Roman" pitchFamily="18" charset="0"/>
              <a:cs typeface="Times New Roman" pitchFamily="18" charset="0"/>
            </a:endParaRPr>
          </a:p>
          <a:p>
            <a:pPr lvl="0"/>
            <a:r>
              <a:rPr lang="ru-RU" sz="1600" dirty="0">
                <a:solidFill>
                  <a:schemeClr val="bg1"/>
                </a:solidFill>
                <a:latin typeface="Times New Roman" pitchFamily="18" charset="0"/>
                <a:cs typeface="Times New Roman" pitchFamily="18" charset="0"/>
              </a:rPr>
              <a:t> </a:t>
            </a:r>
            <a:r>
              <a:rPr lang="ru-RU" sz="1600" dirty="0" smtClean="0">
                <a:solidFill>
                  <a:schemeClr val="bg1"/>
                </a:solidFill>
                <a:latin typeface="Times New Roman" pitchFamily="18" charset="0"/>
                <a:cs typeface="Times New Roman" pitchFamily="18" charset="0"/>
              </a:rPr>
              <a:t> «</a:t>
            </a:r>
            <a:r>
              <a:rPr lang="ru-RU" sz="1600" dirty="0" err="1">
                <a:solidFill>
                  <a:schemeClr val="bg1"/>
                </a:solidFill>
                <a:latin typeface="Times New Roman" pitchFamily="18" charset="0"/>
                <a:cs typeface="Times New Roman" pitchFamily="18" charset="0"/>
              </a:rPr>
              <a:t>сегізаяқтар</a:t>
            </a:r>
            <a:r>
              <a:rPr lang="ru-RU" sz="1600" dirty="0">
                <a:solidFill>
                  <a:schemeClr val="bg1"/>
                </a:solidFill>
                <a:latin typeface="Times New Roman" pitchFamily="18" charset="0"/>
                <a:cs typeface="Times New Roman" pitchFamily="18" charset="0"/>
              </a:rPr>
              <a:t>» (</a:t>
            </a:r>
            <a:r>
              <a:rPr lang="ru-RU" sz="1600" dirty="0" err="1">
                <a:solidFill>
                  <a:schemeClr val="bg1"/>
                </a:solidFill>
                <a:latin typeface="Times New Roman" pitchFamily="18" charset="0"/>
                <a:cs typeface="Times New Roman" pitchFamily="18" charset="0"/>
              </a:rPr>
              <a:t>соқаға</a:t>
            </a:r>
            <a:r>
              <a:rPr lang="ru-RU" sz="1600" dirty="0">
                <a:solidFill>
                  <a:schemeClr val="bg1"/>
                </a:solidFill>
                <a:latin typeface="Times New Roman" pitchFamily="18" charset="0"/>
                <a:cs typeface="Times New Roman" pitchFamily="18" charset="0"/>
              </a:rPr>
              <a:t> </a:t>
            </a:r>
            <a:r>
              <a:rPr lang="ru-RU" sz="1600" dirty="0" err="1">
                <a:solidFill>
                  <a:schemeClr val="bg1"/>
                </a:solidFill>
                <a:latin typeface="Times New Roman" pitchFamily="18" charset="0"/>
                <a:cs typeface="Times New Roman" pitchFamily="18" charset="0"/>
              </a:rPr>
              <a:t>жегетін</a:t>
            </a:r>
            <a:r>
              <a:rPr lang="ru-RU" sz="1600" dirty="0">
                <a:solidFill>
                  <a:schemeClr val="bg1"/>
                </a:solidFill>
                <a:latin typeface="Times New Roman" pitchFamily="18" charset="0"/>
                <a:cs typeface="Times New Roman" pitchFamily="18" charset="0"/>
              </a:rPr>
              <a:t> </a:t>
            </a:r>
            <a:r>
              <a:rPr lang="ru-RU" sz="1600" dirty="0" err="1">
                <a:solidFill>
                  <a:schemeClr val="bg1"/>
                </a:solidFill>
                <a:latin typeface="Times New Roman" pitchFamily="18" charset="0"/>
                <a:cs typeface="Times New Roman" pitchFamily="18" charset="0"/>
              </a:rPr>
              <a:t>екі</a:t>
            </a:r>
            <a:r>
              <a:rPr lang="ru-RU" sz="1600" dirty="0">
                <a:solidFill>
                  <a:schemeClr val="bg1"/>
                </a:solidFill>
                <a:latin typeface="Times New Roman" pitchFamily="18" charset="0"/>
                <a:cs typeface="Times New Roman" pitchFamily="18" charset="0"/>
              </a:rPr>
              <a:t>  </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өгізі</a:t>
            </a:r>
            <a:r>
              <a:rPr lang="ru-RU" sz="1600" dirty="0" smtClean="0">
                <a:solidFill>
                  <a:schemeClr val="bg1"/>
                </a:solidFill>
                <a:latin typeface="Times New Roman" pitchFamily="18" charset="0"/>
                <a:cs typeface="Times New Roman" pitchFamily="18" charset="0"/>
              </a:rPr>
              <a:t> </a:t>
            </a:r>
            <a:r>
              <a:rPr lang="ru-RU" sz="1600" dirty="0" err="1">
                <a:solidFill>
                  <a:schemeClr val="bg1"/>
                </a:solidFill>
                <a:latin typeface="Times New Roman" pitchFamily="18" charset="0"/>
                <a:cs typeface="Times New Roman" pitchFamily="18" charset="0"/>
              </a:rPr>
              <a:t>барлар</a:t>
            </a:r>
            <a:r>
              <a:rPr lang="ru-RU" sz="1600" dirty="0">
                <a:solidFill>
                  <a:schemeClr val="bg1"/>
                </a:solidFill>
                <a:latin typeface="Times New Roman" pitchFamily="18" charset="0"/>
                <a:cs typeface="Times New Roman" pitchFamily="18" charset="0"/>
              </a:rPr>
              <a:t>).</a:t>
            </a:r>
          </a:p>
        </p:txBody>
      </p:sp>
      <p:sp>
        <p:nvSpPr>
          <p:cNvPr id="31" name="Rectangle 14"/>
          <p:cNvSpPr>
            <a:spLocks noChangeArrowheads="1"/>
          </p:cNvSpPr>
          <p:nvPr/>
        </p:nvSpPr>
        <p:spPr bwMode="auto">
          <a:xfrm>
            <a:off x="-29028" y="460891"/>
            <a:ext cx="2915816" cy="2040539"/>
          </a:xfrm>
          <a:prstGeom prst="rect">
            <a:avLst/>
          </a:prstGeom>
          <a:solidFill>
            <a:schemeClr val="tx2">
              <a:lumMod val="90000"/>
            </a:schemeClr>
          </a:solidFill>
          <a:ln w="9525">
            <a:solidFill>
              <a:srgbClr val="000000"/>
            </a:solidFill>
            <a:miter lim="800000"/>
            <a:headEnd/>
            <a:tailEnd/>
          </a:ln>
        </p:spPr>
        <p:txBody>
          <a:bodyPr/>
          <a:lstStyle/>
          <a:p>
            <a:pPr algn="ctr"/>
            <a:r>
              <a:rPr lang="ru-RU" sz="1400" dirty="0" err="1">
                <a:solidFill>
                  <a:schemeClr val="bg1"/>
                </a:solidFill>
                <a:latin typeface="Times New Roman" pitchFamily="18" charset="0"/>
                <a:cs typeface="Times New Roman" pitchFamily="18" charset="0"/>
              </a:rPr>
              <a:t>Сақтар аң стилін</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Алдыңғы </a:t>
            </a:r>
            <a:r>
              <a:rPr lang="ru-RU" sz="1400" dirty="0">
                <a:solidFill>
                  <a:schemeClr val="bg1"/>
                </a:solidFill>
                <a:latin typeface="Times New Roman" pitchFamily="18" charset="0"/>
                <a:cs typeface="Times New Roman" pitchFamily="18" charset="0"/>
              </a:rPr>
              <a:t>Азия мен </a:t>
            </a:r>
            <a:r>
              <a:rPr lang="ru-RU" sz="1400" dirty="0" err="1">
                <a:solidFill>
                  <a:schemeClr val="bg1"/>
                </a:solidFill>
                <a:latin typeface="Times New Roman" pitchFamily="18" charset="0"/>
                <a:cs typeface="Times New Roman" pitchFamily="18" charset="0"/>
              </a:rPr>
              <a:t>Иранға жорық жасаған кезінде</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қабылдаған</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Бұл өнер б.д</a:t>
            </a:r>
            <a:r>
              <a:rPr lang="ru-RU" sz="1400" dirty="0">
                <a:solidFill>
                  <a:schemeClr val="bg1"/>
                </a:solidFill>
                <a:latin typeface="Times New Roman" pitchFamily="18" charset="0"/>
                <a:cs typeface="Times New Roman" pitchFamily="18" charset="0"/>
              </a:rPr>
              <a:t>, д. 7-6 </a:t>
            </a:r>
            <a:r>
              <a:rPr lang="ru-RU" sz="1400" dirty="0" err="1">
                <a:solidFill>
                  <a:schemeClr val="bg1"/>
                </a:solidFill>
                <a:latin typeface="Times New Roman" pitchFamily="18" charset="0"/>
                <a:cs typeface="Times New Roman" pitchFamily="18" charset="0"/>
              </a:rPr>
              <a:t>ғасырда қалыптасқан</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Аң</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стилі</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дегеніміз</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түрлі</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жануарлардың</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бейнелерін</a:t>
            </a:r>
            <a:r>
              <a:rPr lang="ru-RU" sz="1400" dirty="0">
                <a:solidFill>
                  <a:schemeClr val="bg1"/>
                </a:solidFill>
                <a:latin typeface="Times New Roman" pitchFamily="18" charset="0"/>
                <a:cs typeface="Times New Roman" pitchFamily="18" charset="0"/>
              </a:rPr>
              <a:t> </a:t>
            </a:r>
            <a:r>
              <a:rPr lang="ru-RU" sz="1400" dirty="0" err="1" smtClean="0">
                <a:solidFill>
                  <a:schemeClr val="bg1"/>
                </a:solidFill>
                <a:latin typeface="Times New Roman" pitchFamily="18" charset="0"/>
                <a:cs typeface="Times New Roman" pitchFamily="18" charset="0"/>
              </a:rPr>
              <a:t>ыдыс-аяққа</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киімге</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тұрмыс</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заттарына</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түрлі</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әшекейлерге</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қару-жараққа</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салған</a:t>
            </a:r>
            <a:r>
              <a:rPr lang="ru-RU" sz="1400" dirty="0">
                <a:solidFill>
                  <a:schemeClr val="bg1"/>
                </a:solidFill>
                <a:latin typeface="Times New Roman" pitchFamily="18" charset="0"/>
                <a:cs typeface="Times New Roman" pitchFamily="18" charset="0"/>
              </a:rPr>
              <a:t>. </a:t>
            </a:r>
            <a:endParaRPr lang="ru-RU" sz="1400" b="1" dirty="0">
              <a:solidFill>
                <a:schemeClr val="bg1"/>
              </a:solidFill>
              <a:latin typeface="Times New Roman" pitchFamily="18" charset="0"/>
              <a:cs typeface="Times New Roman" pitchFamily="18" charset="0"/>
            </a:endParaRPr>
          </a:p>
        </p:txBody>
      </p:sp>
      <p:sp>
        <p:nvSpPr>
          <p:cNvPr id="32" name="Rectangle 15"/>
          <p:cNvSpPr>
            <a:spLocks noChangeArrowheads="1"/>
          </p:cNvSpPr>
          <p:nvPr/>
        </p:nvSpPr>
        <p:spPr bwMode="auto">
          <a:xfrm>
            <a:off x="2987824" y="460891"/>
            <a:ext cx="3363827" cy="1673960"/>
          </a:xfrm>
          <a:prstGeom prst="rect">
            <a:avLst/>
          </a:prstGeom>
          <a:solidFill>
            <a:schemeClr val="tx2">
              <a:lumMod val="90000"/>
            </a:schemeClr>
          </a:solidFill>
          <a:ln w="9525">
            <a:solidFill>
              <a:srgbClr val="000000"/>
            </a:solidFill>
            <a:miter lim="800000"/>
            <a:headEnd/>
            <a:tailEnd/>
          </a:ln>
        </p:spPr>
        <p:txBody>
          <a:bodyPr anchor="ctr"/>
          <a:lstStyle/>
          <a:p>
            <a:pPr algn="ctr"/>
            <a:endParaRPr lang="ru-RU" sz="1400" dirty="0" smtClean="0">
              <a:solidFill>
                <a:schemeClr val="bg1"/>
              </a:solidFill>
              <a:latin typeface="Times New Roman" pitchFamily="18" charset="0"/>
              <a:cs typeface="Times New Roman" pitchFamily="18" charset="0"/>
            </a:endParaRPr>
          </a:p>
          <a:p>
            <a:pPr algn="ctr"/>
            <a:r>
              <a:rPr lang="ru-RU" sz="1600" dirty="0" err="1" smtClean="0">
                <a:solidFill>
                  <a:schemeClr val="bg1"/>
                </a:solidFill>
                <a:latin typeface="Times New Roman" pitchFamily="18" charset="0"/>
                <a:cs typeface="Times New Roman" pitchFamily="18" charset="0"/>
              </a:rPr>
              <a:t>Темір</a:t>
            </a:r>
            <a:r>
              <a:rPr lang="ru-RU" sz="1600" dirty="0" smtClean="0">
                <a:solidFill>
                  <a:schemeClr val="bg1"/>
                </a:solidFill>
                <a:latin typeface="Times New Roman" pitchFamily="18" charset="0"/>
                <a:cs typeface="Times New Roman" pitchFamily="18" charset="0"/>
              </a:rPr>
              <a:t> </a:t>
            </a:r>
            <a:r>
              <a:rPr lang="ru-RU" sz="1600" dirty="0">
                <a:solidFill>
                  <a:schemeClr val="bg1"/>
                </a:solidFill>
                <a:latin typeface="Times New Roman" pitchFamily="18" charset="0"/>
                <a:cs typeface="Times New Roman" pitchFamily="18" charset="0"/>
              </a:rPr>
              <a:t>мен мыс, </a:t>
            </a:r>
            <a:r>
              <a:rPr lang="ru-RU" sz="1600" dirty="0" err="1">
                <a:solidFill>
                  <a:schemeClr val="bg1"/>
                </a:solidFill>
                <a:latin typeface="Times New Roman" pitchFamily="18" charset="0"/>
                <a:cs typeface="Times New Roman" pitchFamily="18" charset="0"/>
              </a:rPr>
              <a:t>қалайы </a:t>
            </a:r>
            <a:r>
              <a:rPr lang="ru-RU" sz="1600" dirty="0">
                <a:solidFill>
                  <a:schemeClr val="bg1"/>
                </a:solidFill>
                <a:latin typeface="Times New Roman" pitchFamily="18" charset="0"/>
                <a:cs typeface="Times New Roman" pitchFamily="18" charset="0"/>
              </a:rPr>
              <a:t>мен </a:t>
            </a:r>
            <a:r>
              <a:rPr lang="ru-RU" sz="1600" dirty="0" err="1">
                <a:solidFill>
                  <a:schemeClr val="bg1"/>
                </a:solidFill>
                <a:latin typeface="Times New Roman" pitchFamily="18" charset="0"/>
                <a:cs typeface="Times New Roman" pitchFamily="18" charset="0"/>
              </a:rPr>
              <a:t>қорғасын</a:t>
            </a:r>
            <a:r>
              <a:rPr lang="ru-RU" sz="1600" dirty="0">
                <a:solidFill>
                  <a:schemeClr val="bg1"/>
                </a:solidFill>
                <a:latin typeface="Times New Roman" pitchFamily="18" charset="0"/>
                <a:cs typeface="Times New Roman" pitchFamily="18" charset="0"/>
              </a:rPr>
              <a:t>, алтын мен </a:t>
            </a:r>
            <a:r>
              <a:rPr lang="ru-RU" sz="1600" dirty="0" err="1">
                <a:solidFill>
                  <a:schemeClr val="bg1"/>
                </a:solidFill>
                <a:latin typeface="Times New Roman" pitchFamily="18" charset="0"/>
                <a:cs typeface="Times New Roman" pitchFamily="18" charset="0"/>
              </a:rPr>
              <a:t>күміс өндіру жоғары дәрежеде дамыған</a:t>
            </a:r>
            <a:r>
              <a:rPr lang="ru-RU" sz="1600" dirty="0" smtClean="0">
                <a:solidFill>
                  <a:schemeClr val="bg1"/>
                </a:solidFill>
                <a:latin typeface="Times New Roman" pitchFamily="18" charset="0"/>
                <a:cs typeface="Times New Roman" pitchFamily="18" charset="0"/>
              </a:rPr>
              <a:t>.</a:t>
            </a:r>
            <a:r>
              <a:rPr lang="ru-RU" sz="1600" dirty="0">
                <a:solidFill>
                  <a:schemeClr val="bg1"/>
                </a:solidFill>
                <a:latin typeface="Times New Roman" pitchFamily="18" charset="0"/>
                <a:cs typeface="Times New Roman" pitchFamily="18" charset="0"/>
              </a:rPr>
              <a:t> </a:t>
            </a:r>
            <a:r>
              <a:rPr lang="ru-RU" sz="1600" dirty="0" err="1">
                <a:solidFill>
                  <a:schemeClr val="bg1"/>
                </a:solidFill>
                <a:latin typeface="Times New Roman" pitchFamily="18" charset="0"/>
                <a:cs typeface="Times New Roman" pitchFamily="18" charset="0"/>
              </a:rPr>
              <a:t>Сақ зергерлері</a:t>
            </a:r>
            <a:r>
              <a:rPr lang="ru-RU" sz="1600" dirty="0">
                <a:solidFill>
                  <a:schemeClr val="bg1"/>
                </a:solidFill>
                <a:latin typeface="Times New Roman" pitchFamily="18" charset="0"/>
                <a:cs typeface="Times New Roman" pitchFamily="18" charset="0"/>
              </a:rPr>
              <a:t> </a:t>
            </a:r>
            <a:r>
              <a:rPr lang="ru-RU" sz="1600" dirty="0" err="1">
                <a:solidFill>
                  <a:schemeClr val="bg1"/>
                </a:solidFill>
                <a:latin typeface="Times New Roman" pitchFamily="18" charset="0"/>
                <a:cs typeface="Times New Roman" pitchFamily="18" charset="0"/>
              </a:rPr>
              <a:t>қоладан қанжарлар, оқ жебелері</a:t>
            </a:r>
            <a:r>
              <a:rPr lang="ru-RU" sz="1600" dirty="0">
                <a:solidFill>
                  <a:schemeClr val="bg1"/>
                </a:solidFill>
                <a:latin typeface="Times New Roman" pitchFamily="18" charset="0"/>
                <a:cs typeface="Times New Roman" pitchFamily="18" charset="0"/>
              </a:rPr>
              <a:t> мен </a:t>
            </a:r>
            <a:r>
              <a:rPr lang="ru-RU" sz="1600" dirty="0" err="1">
                <a:solidFill>
                  <a:schemeClr val="bg1"/>
                </a:solidFill>
                <a:latin typeface="Times New Roman" pitchFamily="18" charset="0"/>
                <a:cs typeface="Times New Roman" pitchFamily="18" charset="0"/>
              </a:rPr>
              <a:t>сүңгі ұштарын</a:t>
            </a:r>
            <a:r>
              <a:rPr lang="ru-RU" sz="1600" dirty="0">
                <a:solidFill>
                  <a:schemeClr val="bg1"/>
                </a:solidFill>
                <a:latin typeface="Times New Roman" pitchFamily="18" charset="0"/>
                <a:cs typeface="Times New Roman" pitchFamily="18" charset="0"/>
              </a:rPr>
              <a:t>, </a:t>
            </a:r>
            <a:r>
              <a:rPr lang="ru-RU" sz="1600" dirty="0" err="1">
                <a:solidFill>
                  <a:schemeClr val="bg1"/>
                </a:solidFill>
                <a:latin typeface="Times New Roman" pitchFamily="18" charset="0"/>
                <a:cs typeface="Times New Roman" pitchFamily="18" charset="0"/>
              </a:rPr>
              <a:t>аттың қайыс әбзелдерін</a:t>
            </a:r>
            <a:r>
              <a:rPr lang="ru-RU" sz="1600" dirty="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құрбандық </a:t>
            </a:r>
            <a:r>
              <a:rPr lang="ru-RU" sz="1600" dirty="0" err="1">
                <a:solidFill>
                  <a:schemeClr val="bg1"/>
                </a:solidFill>
                <a:latin typeface="Times New Roman" pitchFamily="18" charset="0"/>
                <a:cs typeface="Times New Roman" pitchFamily="18" charset="0"/>
              </a:rPr>
              <a:t>ыдыстарын</a:t>
            </a:r>
            <a:r>
              <a:rPr lang="ru-RU" sz="1600" dirty="0">
                <a:solidFill>
                  <a:schemeClr val="bg1"/>
                </a:solidFill>
                <a:latin typeface="Times New Roman" pitchFamily="18" charset="0"/>
                <a:cs typeface="Times New Roman" pitchFamily="18" charset="0"/>
              </a:rPr>
              <a:t> </a:t>
            </a:r>
            <a:r>
              <a:rPr lang="ru-RU" sz="1600" dirty="0" err="1">
                <a:solidFill>
                  <a:schemeClr val="bg1"/>
                </a:solidFill>
                <a:latin typeface="Times New Roman" pitchFamily="18" charset="0"/>
                <a:cs typeface="Times New Roman" pitchFamily="18" charset="0"/>
              </a:rPr>
              <a:t>жасаған</a:t>
            </a:r>
            <a:r>
              <a:rPr lang="ru-RU" sz="1600" dirty="0">
                <a:solidFill>
                  <a:schemeClr val="bg1"/>
                </a:solidFill>
                <a:latin typeface="Times New Roman" pitchFamily="18" charset="0"/>
                <a:cs typeface="Times New Roman" pitchFamily="18" charset="0"/>
              </a:rPr>
              <a:t>.</a:t>
            </a:r>
          </a:p>
          <a:p>
            <a:pPr algn="ctr"/>
            <a:endParaRPr lang="ru-RU" sz="1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725"/>
                                        </p:tgtEl>
                                        <p:attrNameLst>
                                          <p:attrName>style.visibility</p:attrName>
                                        </p:attrNameLst>
                                      </p:cBhvr>
                                      <p:to>
                                        <p:strVal val="visible"/>
                                      </p:to>
                                    </p:set>
                                    <p:anim calcmode="discrete" valueType="clr">
                                      <p:cBhvr override="childStyle">
                                        <p:cTn id="7" dur="80"/>
                                        <p:tgtEl>
                                          <p:spTgt spid="2972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725"/>
                                        </p:tgtEl>
                                        <p:attrNameLst>
                                          <p:attrName>fillcolor</p:attrName>
                                        </p:attrNameLst>
                                      </p:cBhvr>
                                      <p:tavLst>
                                        <p:tav tm="0">
                                          <p:val>
                                            <p:clrVal>
                                              <a:schemeClr val="accent2"/>
                                            </p:clrVal>
                                          </p:val>
                                        </p:tav>
                                        <p:tav tm="50000">
                                          <p:val>
                                            <p:clrVal>
                                              <a:schemeClr val="hlink"/>
                                            </p:clrVal>
                                          </p:val>
                                        </p:tav>
                                      </p:tavLst>
                                    </p:anim>
                                    <p:set>
                                      <p:cBhvr>
                                        <p:cTn id="9" dur="80"/>
                                        <p:tgtEl>
                                          <p:spTgt spid="2972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29700"/>
                                        </p:tgtEl>
                                        <p:attrNameLst>
                                          <p:attrName>style.visibility</p:attrName>
                                        </p:attrNameLst>
                                      </p:cBhvr>
                                      <p:to>
                                        <p:strVal val="visible"/>
                                      </p:to>
                                    </p:set>
                                    <p:animEffect transition="in" filter="diamond(in)">
                                      <p:cBhvr>
                                        <p:cTn id="14" dur="2000"/>
                                        <p:tgtEl>
                                          <p:spTgt spid="29700"/>
                                        </p:tgtEl>
                                      </p:cBhvr>
                                    </p:animEffect>
                                  </p:childTnLst>
                                </p:cTn>
                              </p:par>
                            </p:childTnLst>
                          </p:cTn>
                        </p:par>
                        <p:par>
                          <p:cTn id="15" fill="hold">
                            <p:stCondLst>
                              <p:cond delay="2000"/>
                            </p:stCondLst>
                            <p:childTnLst>
                              <p:par>
                                <p:cTn id="16" presetID="24" presetClass="entr" presetSubtype="0" fill="hold" grpId="0" nodeType="afterEffect">
                                  <p:stCondLst>
                                    <p:cond delay="0"/>
                                  </p:stCondLst>
                                  <p:childTnLst>
                                    <p:set>
                                      <p:cBhvr>
                                        <p:cTn id="17" dur="1" fill="hold">
                                          <p:stCondLst>
                                            <p:cond delay="0"/>
                                          </p:stCondLst>
                                        </p:cTn>
                                        <p:tgtEl>
                                          <p:spTgt spid="29713"/>
                                        </p:tgtEl>
                                        <p:attrNameLst>
                                          <p:attrName>style.visibility</p:attrName>
                                        </p:attrNameLst>
                                      </p:cBhvr>
                                      <p:to>
                                        <p:strVal val="visible"/>
                                      </p:to>
                                    </p:set>
                                    <p:anim to="" calcmode="lin" valueType="num">
                                      <p:cBhvr>
                                        <p:cTn id="18" dur="1" fill="hold"/>
                                        <p:tgtEl>
                                          <p:spTgt spid="29713"/>
                                        </p:tgtEl>
                                        <p:attrNameLst>
                                          <p:attrName/>
                                        </p:attrNameLst>
                                      </p:cBhvr>
                                    </p:anim>
                                  </p:childTnLst>
                                </p:cTn>
                              </p:par>
                            </p:childTnLst>
                          </p:cTn>
                        </p:par>
                        <p:par>
                          <p:cTn id="19" fill="hold">
                            <p:stCondLst>
                              <p:cond delay="2000"/>
                            </p:stCondLst>
                            <p:childTnLst>
                              <p:par>
                                <p:cTn id="20" presetID="24" presetClass="entr" presetSubtype="0" fill="hold" grpId="0" nodeType="afterEffect">
                                  <p:stCondLst>
                                    <p:cond delay="0"/>
                                  </p:stCondLst>
                                  <p:childTnLst>
                                    <p:set>
                                      <p:cBhvr>
                                        <p:cTn id="21" dur="1" fill="hold">
                                          <p:stCondLst>
                                            <p:cond delay="0"/>
                                          </p:stCondLst>
                                        </p:cTn>
                                        <p:tgtEl>
                                          <p:spTgt spid="29702"/>
                                        </p:tgtEl>
                                        <p:attrNameLst>
                                          <p:attrName>style.visibility</p:attrName>
                                        </p:attrNameLst>
                                      </p:cBhvr>
                                      <p:to>
                                        <p:strVal val="visible"/>
                                      </p:to>
                                    </p:set>
                                    <p:anim to="" calcmode="lin" valueType="num">
                                      <p:cBhvr>
                                        <p:cTn id="22" dur="1" fill="hold"/>
                                        <p:tgtEl>
                                          <p:spTgt spid="29702"/>
                                        </p:tgtEl>
                                        <p:attrNameLst>
                                          <p:attrName/>
                                        </p:attrNameLst>
                                      </p:cBhvr>
                                    </p:anim>
                                  </p:childTnLst>
                                </p:cTn>
                              </p:par>
                            </p:childTnLst>
                          </p:cTn>
                        </p:par>
                        <p:par>
                          <p:cTn id="23" fill="hold">
                            <p:stCondLst>
                              <p:cond delay="2000"/>
                            </p:stCondLst>
                            <p:childTnLst>
                              <p:par>
                                <p:cTn id="24" presetID="24" presetClass="entr" presetSubtype="0" fill="hold" grpId="0" nodeType="afterEffect">
                                  <p:stCondLst>
                                    <p:cond delay="0"/>
                                  </p:stCondLst>
                                  <p:childTnLst>
                                    <p:set>
                                      <p:cBhvr>
                                        <p:cTn id="25" dur="1" fill="hold">
                                          <p:stCondLst>
                                            <p:cond delay="0"/>
                                          </p:stCondLst>
                                        </p:cTn>
                                        <p:tgtEl>
                                          <p:spTgt spid="29717"/>
                                        </p:tgtEl>
                                        <p:attrNameLst>
                                          <p:attrName>style.visibility</p:attrName>
                                        </p:attrNameLst>
                                      </p:cBhvr>
                                      <p:to>
                                        <p:strVal val="visible"/>
                                      </p:to>
                                    </p:set>
                                    <p:anim to="" calcmode="lin" valueType="num">
                                      <p:cBhvr>
                                        <p:cTn id="26" dur="1" fill="hold"/>
                                        <p:tgtEl>
                                          <p:spTgt spid="29717"/>
                                        </p:tgtEl>
                                        <p:attrNameLst>
                                          <p:attrName/>
                                        </p:attrNameLst>
                                      </p:cBhvr>
                                    </p:anim>
                                  </p:childTnLst>
                                </p:cTn>
                              </p:par>
                            </p:childTnLst>
                          </p:cTn>
                        </p:par>
                        <p:par>
                          <p:cTn id="27" fill="hold">
                            <p:stCondLst>
                              <p:cond delay="2000"/>
                            </p:stCondLst>
                            <p:childTnLst>
                              <p:par>
                                <p:cTn id="28" presetID="24" presetClass="entr" presetSubtype="0" fill="hold" grpId="0" nodeType="afterEffect">
                                  <p:stCondLst>
                                    <p:cond delay="0"/>
                                  </p:stCondLst>
                                  <p:childTnLst>
                                    <p:set>
                                      <p:cBhvr>
                                        <p:cTn id="29" dur="1" fill="hold">
                                          <p:stCondLst>
                                            <p:cond delay="0"/>
                                          </p:stCondLst>
                                        </p:cTn>
                                        <p:tgtEl>
                                          <p:spTgt spid="29701"/>
                                        </p:tgtEl>
                                        <p:attrNameLst>
                                          <p:attrName>style.visibility</p:attrName>
                                        </p:attrNameLst>
                                      </p:cBhvr>
                                      <p:to>
                                        <p:strVal val="visible"/>
                                      </p:to>
                                    </p:set>
                                    <p:anim to="" calcmode="lin" valueType="num">
                                      <p:cBhvr>
                                        <p:cTn id="30" dur="1" fill="hold"/>
                                        <p:tgtEl>
                                          <p:spTgt spid="29701"/>
                                        </p:tgtEl>
                                        <p:attrNameLst>
                                          <p:attrName/>
                                        </p:attrNameLst>
                                      </p:cBhvr>
                                    </p:anim>
                                  </p:childTnLst>
                                </p:cTn>
                              </p:par>
                            </p:childTnLst>
                          </p:cTn>
                        </p:par>
                        <p:par>
                          <p:cTn id="31" fill="hold">
                            <p:stCondLst>
                              <p:cond delay="2000"/>
                            </p:stCondLst>
                            <p:childTnLst>
                              <p:par>
                                <p:cTn id="32" presetID="24" presetClass="entr" presetSubtype="0" fill="hold" grpId="0" nodeType="afterEffect">
                                  <p:stCondLst>
                                    <p:cond delay="0"/>
                                  </p:stCondLst>
                                  <p:childTnLst>
                                    <p:set>
                                      <p:cBhvr>
                                        <p:cTn id="33" dur="1" fill="hold">
                                          <p:stCondLst>
                                            <p:cond delay="0"/>
                                          </p:stCondLst>
                                        </p:cTn>
                                        <p:tgtEl>
                                          <p:spTgt spid="29714"/>
                                        </p:tgtEl>
                                        <p:attrNameLst>
                                          <p:attrName>style.visibility</p:attrName>
                                        </p:attrNameLst>
                                      </p:cBhvr>
                                      <p:to>
                                        <p:strVal val="visible"/>
                                      </p:to>
                                    </p:set>
                                    <p:anim to="" calcmode="lin" valueType="num">
                                      <p:cBhvr>
                                        <p:cTn id="34" dur="1" fill="hold"/>
                                        <p:tgtEl>
                                          <p:spTgt spid="29714"/>
                                        </p:tgtEl>
                                        <p:attrNameLst>
                                          <p:attrName/>
                                        </p:attrNameLst>
                                      </p:cBhvr>
                                    </p:anim>
                                  </p:childTnLst>
                                </p:cTn>
                              </p:par>
                            </p:childTnLst>
                          </p:cTn>
                        </p:par>
                        <p:par>
                          <p:cTn id="35" fill="hold">
                            <p:stCondLst>
                              <p:cond delay="2000"/>
                            </p:stCondLst>
                            <p:childTnLst>
                              <p:par>
                                <p:cTn id="36" presetID="24" presetClass="entr" presetSubtype="0" fill="hold" grpId="0" nodeType="afterEffect">
                                  <p:stCondLst>
                                    <p:cond delay="0"/>
                                  </p:stCondLst>
                                  <p:childTnLst>
                                    <p:set>
                                      <p:cBhvr>
                                        <p:cTn id="37" dur="1" fill="hold">
                                          <p:stCondLst>
                                            <p:cond delay="0"/>
                                          </p:stCondLst>
                                        </p:cTn>
                                        <p:tgtEl>
                                          <p:spTgt spid="29703"/>
                                        </p:tgtEl>
                                        <p:attrNameLst>
                                          <p:attrName>style.visibility</p:attrName>
                                        </p:attrNameLst>
                                      </p:cBhvr>
                                      <p:to>
                                        <p:strVal val="visible"/>
                                      </p:to>
                                    </p:set>
                                    <p:anim to="" calcmode="lin" valueType="num">
                                      <p:cBhvr>
                                        <p:cTn id="38" dur="1" fill="hold"/>
                                        <p:tgtEl>
                                          <p:spTgt spid="29703"/>
                                        </p:tgtEl>
                                        <p:attrNameLst>
                                          <p:attrName/>
                                        </p:attrNameLst>
                                      </p:cBhvr>
                                    </p:anim>
                                  </p:childTnLst>
                                </p:cTn>
                              </p:par>
                            </p:childTnLst>
                          </p:cTn>
                        </p:par>
                        <p:par>
                          <p:cTn id="39" fill="hold">
                            <p:stCondLst>
                              <p:cond delay="2000"/>
                            </p:stCondLst>
                            <p:childTnLst>
                              <p:par>
                                <p:cTn id="40" presetID="24" presetClass="entr" presetSubtype="0" fill="hold" grpId="0" nodeType="afterEffect">
                                  <p:stCondLst>
                                    <p:cond delay="0"/>
                                  </p:stCondLst>
                                  <p:childTnLst>
                                    <p:set>
                                      <p:cBhvr>
                                        <p:cTn id="41" dur="1" fill="hold">
                                          <p:stCondLst>
                                            <p:cond delay="0"/>
                                          </p:stCondLst>
                                        </p:cTn>
                                        <p:tgtEl>
                                          <p:spTgt spid="29716"/>
                                        </p:tgtEl>
                                        <p:attrNameLst>
                                          <p:attrName>style.visibility</p:attrName>
                                        </p:attrNameLst>
                                      </p:cBhvr>
                                      <p:to>
                                        <p:strVal val="visible"/>
                                      </p:to>
                                    </p:set>
                                    <p:anim to="" calcmode="lin" valueType="num">
                                      <p:cBhvr>
                                        <p:cTn id="42" dur="1" fill="hold"/>
                                        <p:tgtEl>
                                          <p:spTgt spid="29716"/>
                                        </p:tgtEl>
                                        <p:attrNameLst>
                                          <p:attrName/>
                                        </p:attrNameLst>
                                      </p:cBhvr>
                                    </p:anim>
                                  </p:childTnLst>
                                </p:cTn>
                              </p:par>
                            </p:childTnLst>
                          </p:cTn>
                        </p:par>
                        <p:par>
                          <p:cTn id="43" fill="hold">
                            <p:stCondLst>
                              <p:cond delay="2000"/>
                            </p:stCondLst>
                            <p:childTnLst>
                              <p:par>
                                <p:cTn id="44" presetID="24" presetClass="entr" presetSubtype="0" fill="hold" grpId="0" nodeType="afterEffect">
                                  <p:stCondLst>
                                    <p:cond delay="0"/>
                                  </p:stCondLst>
                                  <p:childTnLst>
                                    <p:set>
                                      <p:cBhvr>
                                        <p:cTn id="45" dur="1" fill="hold">
                                          <p:stCondLst>
                                            <p:cond delay="0"/>
                                          </p:stCondLst>
                                        </p:cTn>
                                        <p:tgtEl>
                                          <p:spTgt spid="29706"/>
                                        </p:tgtEl>
                                        <p:attrNameLst>
                                          <p:attrName>style.visibility</p:attrName>
                                        </p:attrNameLst>
                                      </p:cBhvr>
                                      <p:to>
                                        <p:strVal val="visible"/>
                                      </p:to>
                                    </p:set>
                                    <p:anim to="" calcmode="lin" valueType="num">
                                      <p:cBhvr>
                                        <p:cTn id="46" dur="1" fill="hold"/>
                                        <p:tgtEl>
                                          <p:spTgt spid="29706"/>
                                        </p:tgtEl>
                                        <p:attrNameLst>
                                          <p:attrName/>
                                        </p:attrNameLst>
                                      </p:cBhvr>
                                    </p:anim>
                                  </p:childTnLst>
                                </p:cTn>
                              </p:par>
                            </p:childTnLst>
                          </p:cTn>
                        </p:par>
                        <p:par>
                          <p:cTn id="47" fill="hold">
                            <p:stCondLst>
                              <p:cond delay="2000"/>
                            </p:stCondLst>
                            <p:childTnLst>
                              <p:par>
                                <p:cTn id="48" presetID="24" presetClass="entr" presetSubtype="0" fill="hold" grpId="0" nodeType="afterEffect">
                                  <p:stCondLst>
                                    <p:cond delay="0"/>
                                  </p:stCondLst>
                                  <p:childTnLst>
                                    <p:set>
                                      <p:cBhvr>
                                        <p:cTn id="49" dur="1" fill="hold">
                                          <p:stCondLst>
                                            <p:cond delay="0"/>
                                          </p:stCondLst>
                                        </p:cTn>
                                        <p:tgtEl>
                                          <p:spTgt spid="29718"/>
                                        </p:tgtEl>
                                        <p:attrNameLst>
                                          <p:attrName>style.visibility</p:attrName>
                                        </p:attrNameLst>
                                      </p:cBhvr>
                                      <p:to>
                                        <p:strVal val="visible"/>
                                      </p:to>
                                    </p:set>
                                    <p:anim to="" calcmode="lin" valueType="num">
                                      <p:cBhvr>
                                        <p:cTn id="50" dur="1" fill="hold"/>
                                        <p:tgtEl>
                                          <p:spTgt spid="29718"/>
                                        </p:tgtEl>
                                        <p:attrNameLst>
                                          <p:attrName/>
                                        </p:attrNameLst>
                                      </p:cBhvr>
                                    </p:anim>
                                  </p:childTnLst>
                                </p:cTn>
                              </p:par>
                            </p:childTnLst>
                          </p:cTn>
                        </p:par>
                        <p:par>
                          <p:cTn id="51" fill="hold">
                            <p:stCondLst>
                              <p:cond delay="2000"/>
                            </p:stCondLst>
                            <p:childTnLst>
                              <p:par>
                                <p:cTn id="52" presetID="24" presetClass="entr" presetSubtype="0" fill="hold" grpId="0" nodeType="afterEffect">
                                  <p:stCondLst>
                                    <p:cond delay="0"/>
                                  </p:stCondLst>
                                  <p:childTnLst>
                                    <p:set>
                                      <p:cBhvr>
                                        <p:cTn id="53" dur="1" fill="hold">
                                          <p:stCondLst>
                                            <p:cond delay="0"/>
                                          </p:stCondLst>
                                        </p:cTn>
                                        <p:tgtEl>
                                          <p:spTgt spid="29704"/>
                                        </p:tgtEl>
                                        <p:attrNameLst>
                                          <p:attrName>style.visibility</p:attrName>
                                        </p:attrNameLst>
                                      </p:cBhvr>
                                      <p:to>
                                        <p:strVal val="visible"/>
                                      </p:to>
                                    </p:set>
                                    <p:anim to="" calcmode="lin" valueType="num">
                                      <p:cBhvr>
                                        <p:cTn id="54" dur="1" fill="hold"/>
                                        <p:tgtEl>
                                          <p:spTgt spid="29704"/>
                                        </p:tgtEl>
                                        <p:attrNameLst>
                                          <p:attrName/>
                                        </p:attrNameLst>
                                      </p:cBhvr>
                                    </p:anim>
                                  </p:childTnLst>
                                </p:cTn>
                              </p:par>
                            </p:childTnLst>
                          </p:cTn>
                        </p:par>
                        <p:par>
                          <p:cTn id="55" fill="hold">
                            <p:stCondLst>
                              <p:cond delay="2000"/>
                            </p:stCondLst>
                            <p:childTnLst>
                              <p:par>
                                <p:cTn id="56" presetID="24" presetClass="entr" presetSubtype="0" fill="hold" grpId="0" nodeType="afterEffect">
                                  <p:stCondLst>
                                    <p:cond delay="0"/>
                                  </p:stCondLst>
                                  <p:childTnLst>
                                    <p:set>
                                      <p:cBhvr>
                                        <p:cTn id="57" dur="1" fill="hold">
                                          <p:stCondLst>
                                            <p:cond delay="0"/>
                                          </p:stCondLst>
                                        </p:cTn>
                                        <p:tgtEl>
                                          <p:spTgt spid="29715"/>
                                        </p:tgtEl>
                                        <p:attrNameLst>
                                          <p:attrName>style.visibility</p:attrName>
                                        </p:attrNameLst>
                                      </p:cBhvr>
                                      <p:to>
                                        <p:strVal val="visible"/>
                                      </p:to>
                                    </p:set>
                                    <p:anim to="" calcmode="lin" valueType="num">
                                      <p:cBhvr>
                                        <p:cTn id="58" dur="1" fill="hold"/>
                                        <p:tgtEl>
                                          <p:spTgt spid="29715"/>
                                        </p:tgtEl>
                                        <p:attrNameLst>
                                          <p:attrName/>
                                        </p:attrNameLst>
                                      </p:cBhvr>
                                    </p:anim>
                                  </p:childTnLst>
                                </p:cTn>
                              </p:par>
                            </p:childTnLst>
                          </p:cTn>
                        </p:par>
                        <p:par>
                          <p:cTn id="59" fill="hold">
                            <p:stCondLst>
                              <p:cond delay="2000"/>
                            </p:stCondLst>
                            <p:childTnLst>
                              <p:par>
                                <p:cTn id="60" presetID="24" presetClass="entr" presetSubtype="0" fill="hold" grpId="0" nodeType="afterEffect">
                                  <p:stCondLst>
                                    <p:cond delay="0"/>
                                  </p:stCondLst>
                                  <p:childTnLst>
                                    <p:set>
                                      <p:cBhvr>
                                        <p:cTn id="61" dur="1" fill="hold">
                                          <p:stCondLst>
                                            <p:cond delay="0"/>
                                          </p:stCondLst>
                                        </p:cTn>
                                        <p:tgtEl>
                                          <p:spTgt spid="29705"/>
                                        </p:tgtEl>
                                        <p:attrNameLst>
                                          <p:attrName>style.visibility</p:attrName>
                                        </p:attrNameLst>
                                      </p:cBhvr>
                                      <p:to>
                                        <p:strVal val="visible"/>
                                      </p:to>
                                    </p:set>
                                    <p:anim to="" calcmode="lin" valueType="num">
                                      <p:cBhvr>
                                        <p:cTn id="62" dur="1" fill="hold"/>
                                        <p:tgtEl>
                                          <p:spTgt spid="29705"/>
                                        </p:tgtEl>
                                        <p:attrNameLst>
                                          <p:attrName/>
                                        </p:attrNameLst>
                                      </p:cBhvr>
                                    </p:anim>
                                  </p:childTnLst>
                                </p:cTn>
                              </p:par>
                            </p:childTnLst>
                          </p:cTn>
                        </p:par>
                        <p:par>
                          <p:cTn id="63" fill="hold">
                            <p:stCondLst>
                              <p:cond delay="2000"/>
                            </p:stCondLst>
                            <p:childTnLst>
                              <p:par>
                                <p:cTn id="64" presetID="24" presetClass="entr" presetSubtype="0" fill="hold" grpId="0" nodeType="afterEffect">
                                  <p:stCondLst>
                                    <p:cond delay="0"/>
                                  </p:stCondLst>
                                  <p:childTnLst>
                                    <p:set>
                                      <p:cBhvr>
                                        <p:cTn id="65" dur="1" fill="hold">
                                          <p:stCondLst>
                                            <p:cond delay="0"/>
                                          </p:stCondLst>
                                        </p:cTn>
                                        <p:tgtEl>
                                          <p:spTgt spid="29721"/>
                                        </p:tgtEl>
                                        <p:attrNameLst>
                                          <p:attrName>style.visibility</p:attrName>
                                        </p:attrNameLst>
                                      </p:cBhvr>
                                      <p:to>
                                        <p:strVal val="visible"/>
                                      </p:to>
                                    </p:set>
                                    <p:anim to="" calcmode="lin" valueType="num">
                                      <p:cBhvr>
                                        <p:cTn id="66" dur="1" fill="hold"/>
                                        <p:tgtEl>
                                          <p:spTgt spid="29721"/>
                                        </p:tgtEl>
                                        <p:attrNameLst>
                                          <p:attrName/>
                                        </p:attrNameLst>
                                      </p:cBhvr>
                                    </p:anim>
                                  </p:childTnLst>
                                </p:cTn>
                              </p:par>
                            </p:childTnLst>
                          </p:cTn>
                        </p:par>
                        <p:par>
                          <p:cTn id="67" fill="hold">
                            <p:stCondLst>
                              <p:cond delay="2000"/>
                            </p:stCondLst>
                            <p:childTnLst>
                              <p:par>
                                <p:cTn id="68" presetID="24" presetClass="entr" presetSubtype="0" fill="hold" grpId="0" nodeType="afterEffect">
                                  <p:stCondLst>
                                    <p:cond delay="0"/>
                                  </p:stCondLst>
                                  <p:childTnLst>
                                    <p:set>
                                      <p:cBhvr>
                                        <p:cTn id="69" dur="1" fill="hold">
                                          <p:stCondLst>
                                            <p:cond delay="0"/>
                                          </p:stCondLst>
                                        </p:cTn>
                                        <p:tgtEl>
                                          <p:spTgt spid="29722"/>
                                        </p:tgtEl>
                                        <p:attrNameLst>
                                          <p:attrName>style.visibility</p:attrName>
                                        </p:attrNameLst>
                                      </p:cBhvr>
                                      <p:to>
                                        <p:strVal val="visible"/>
                                      </p:to>
                                    </p:set>
                                    <p:anim to="" calcmode="lin" valueType="num">
                                      <p:cBhvr>
                                        <p:cTn id="70" dur="1" fill="hold"/>
                                        <p:tgtEl>
                                          <p:spTgt spid="29722"/>
                                        </p:tgtEl>
                                        <p:attrNameLst>
                                          <p:attrName/>
                                        </p:attrNameLst>
                                      </p:cBhvr>
                                    </p:anim>
                                  </p:childTnLst>
                                </p:cTn>
                              </p:par>
                            </p:childTnLst>
                          </p:cTn>
                        </p:par>
                        <p:par>
                          <p:cTn id="71" fill="hold">
                            <p:stCondLst>
                              <p:cond delay="2000"/>
                            </p:stCondLst>
                            <p:childTnLst>
                              <p:par>
                                <p:cTn id="72" presetID="24" presetClass="entr" presetSubtype="0" fill="hold" grpId="0" nodeType="afterEffect">
                                  <p:stCondLst>
                                    <p:cond delay="0"/>
                                  </p:stCondLst>
                                  <p:childTnLst>
                                    <p:set>
                                      <p:cBhvr>
                                        <p:cTn id="73" dur="1" fill="hold">
                                          <p:stCondLst>
                                            <p:cond delay="0"/>
                                          </p:stCondLst>
                                        </p:cTn>
                                        <p:tgtEl>
                                          <p:spTgt spid="29723"/>
                                        </p:tgtEl>
                                        <p:attrNameLst>
                                          <p:attrName>style.visibility</p:attrName>
                                        </p:attrNameLst>
                                      </p:cBhvr>
                                      <p:to>
                                        <p:strVal val="visible"/>
                                      </p:to>
                                    </p:set>
                                    <p:anim to="" calcmode="lin" valueType="num">
                                      <p:cBhvr>
                                        <p:cTn id="74" dur="1" fill="hold"/>
                                        <p:tgtEl>
                                          <p:spTgt spid="29723"/>
                                        </p:tgtEl>
                                        <p:attrNameLst>
                                          <p:attrName/>
                                        </p:attrNameLst>
                                      </p:cBhvr>
                                    </p:anim>
                                  </p:childTnLst>
                                </p:cTn>
                              </p:par>
                            </p:childTnLst>
                          </p:cTn>
                        </p:par>
                        <p:par>
                          <p:cTn id="75" fill="hold">
                            <p:stCondLst>
                              <p:cond delay="2000"/>
                            </p:stCondLst>
                            <p:childTnLst>
                              <p:par>
                                <p:cTn id="76" presetID="24" presetClass="entr" presetSubtype="0" fill="hold" grpId="0" nodeType="afterEffect">
                                  <p:stCondLst>
                                    <p:cond delay="0"/>
                                  </p:stCondLst>
                                  <p:childTnLst>
                                    <p:set>
                                      <p:cBhvr>
                                        <p:cTn id="77" dur="1" fill="hold">
                                          <p:stCondLst>
                                            <p:cond delay="0"/>
                                          </p:stCondLst>
                                        </p:cTn>
                                        <p:tgtEl>
                                          <p:spTgt spid="29712"/>
                                        </p:tgtEl>
                                        <p:attrNameLst>
                                          <p:attrName>style.visibility</p:attrName>
                                        </p:attrNameLst>
                                      </p:cBhvr>
                                      <p:to>
                                        <p:strVal val="visible"/>
                                      </p:to>
                                    </p:set>
                                    <p:anim to="" calcmode="lin" valueType="num">
                                      <p:cBhvr>
                                        <p:cTn id="78" dur="1" fill="hold"/>
                                        <p:tgtEl>
                                          <p:spTgt spid="29712"/>
                                        </p:tgtEl>
                                        <p:attrNameLst>
                                          <p:attrName/>
                                        </p:attrNameLst>
                                      </p:cBhvr>
                                    </p:anim>
                                  </p:childTnLst>
                                </p:cTn>
                              </p:par>
                            </p:childTnLst>
                          </p:cTn>
                        </p:par>
                        <p:par>
                          <p:cTn id="79" fill="hold">
                            <p:stCondLst>
                              <p:cond delay="2000"/>
                            </p:stCondLst>
                            <p:childTnLst>
                              <p:par>
                                <p:cTn id="80" presetID="24" presetClass="entr" presetSubtype="0" fill="hold" grpId="0" nodeType="afterEffect">
                                  <p:stCondLst>
                                    <p:cond delay="0"/>
                                  </p:stCondLst>
                                  <p:childTnLst>
                                    <p:set>
                                      <p:cBhvr>
                                        <p:cTn id="81" dur="1" fill="hold">
                                          <p:stCondLst>
                                            <p:cond delay="0"/>
                                          </p:stCondLst>
                                        </p:cTn>
                                        <p:tgtEl>
                                          <p:spTgt spid="29720"/>
                                        </p:tgtEl>
                                        <p:attrNameLst>
                                          <p:attrName>style.visibility</p:attrName>
                                        </p:attrNameLst>
                                      </p:cBhvr>
                                      <p:to>
                                        <p:strVal val="visible"/>
                                      </p:to>
                                    </p:set>
                                    <p:anim to="" calcmode="lin" valueType="num">
                                      <p:cBhvr>
                                        <p:cTn id="82" dur="1" fill="hold"/>
                                        <p:tgtEl>
                                          <p:spTgt spid="29720"/>
                                        </p:tgtEl>
                                        <p:attrNameLst>
                                          <p:attrName/>
                                        </p:attrNameLst>
                                      </p:cBhvr>
                                    </p:anim>
                                  </p:childTnLst>
                                </p:cTn>
                              </p:par>
                            </p:childTnLst>
                          </p:cTn>
                        </p:par>
                        <p:par>
                          <p:cTn id="83" fill="hold">
                            <p:stCondLst>
                              <p:cond delay="2000"/>
                            </p:stCondLst>
                            <p:childTnLst>
                              <p:par>
                                <p:cTn id="84" presetID="24" presetClass="entr" presetSubtype="0" fill="hold" grpId="0" nodeType="afterEffect">
                                  <p:stCondLst>
                                    <p:cond delay="0"/>
                                  </p:stCondLst>
                                  <p:childTnLst>
                                    <p:set>
                                      <p:cBhvr>
                                        <p:cTn id="85" dur="1" fill="hold">
                                          <p:stCondLst>
                                            <p:cond delay="0"/>
                                          </p:stCondLst>
                                        </p:cTn>
                                        <p:tgtEl>
                                          <p:spTgt spid="29709"/>
                                        </p:tgtEl>
                                        <p:attrNameLst>
                                          <p:attrName>style.visibility</p:attrName>
                                        </p:attrNameLst>
                                      </p:cBhvr>
                                      <p:to>
                                        <p:strVal val="visible"/>
                                      </p:to>
                                    </p:set>
                                    <p:anim to="" calcmode="lin" valueType="num">
                                      <p:cBhvr>
                                        <p:cTn id="86" dur="1" fill="hold"/>
                                        <p:tgtEl>
                                          <p:spTgt spid="29709"/>
                                        </p:tgtEl>
                                        <p:attrNameLst>
                                          <p:attrName/>
                                        </p:attrNameLst>
                                      </p:cBhvr>
                                    </p:anim>
                                  </p:childTnLst>
                                </p:cTn>
                              </p:par>
                            </p:childTnLst>
                          </p:cTn>
                        </p:par>
                        <p:par>
                          <p:cTn id="87" fill="hold">
                            <p:stCondLst>
                              <p:cond delay="2000"/>
                            </p:stCondLst>
                            <p:childTnLst>
                              <p:par>
                                <p:cTn id="88" presetID="24" presetClass="entr" presetSubtype="0" fill="hold" grpId="0" nodeType="afterEffect">
                                  <p:stCondLst>
                                    <p:cond delay="0"/>
                                  </p:stCondLst>
                                  <p:childTnLst>
                                    <p:set>
                                      <p:cBhvr>
                                        <p:cTn id="89" dur="1" fill="hold">
                                          <p:stCondLst>
                                            <p:cond delay="0"/>
                                          </p:stCondLst>
                                        </p:cTn>
                                        <p:tgtEl>
                                          <p:spTgt spid="29724"/>
                                        </p:tgtEl>
                                        <p:attrNameLst>
                                          <p:attrName>style.visibility</p:attrName>
                                        </p:attrNameLst>
                                      </p:cBhvr>
                                      <p:to>
                                        <p:strVal val="visible"/>
                                      </p:to>
                                    </p:set>
                                    <p:anim to="" calcmode="lin" valueType="num">
                                      <p:cBhvr>
                                        <p:cTn id="90" dur="1" fill="hold"/>
                                        <p:tgtEl>
                                          <p:spTgt spid="29724"/>
                                        </p:tgtEl>
                                        <p:attrNameLst>
                                          <p:attrName/>
                                        </p:attrNameLst>
                                      </p:cBhvr>
                                    </p:anim>
                                  </p:childTnLst>
                                </p:cTn>
                              </p:par>
                            </p:childTnLst>
                          </p:cTn>
                        </p:par>
                        <p:par>
                          <p:cTn id="91" fill="hold">
                            <p:stCondLst>
                              <p:cond delay="2000"/>
                            </p:stCondLst>
                            <p:childTnLst>
                              <p:par>
                                <p:cTn id="92" presetID="24" presetClass="entr" presetSubtype="0" fill="hold" grpId="0" nodeType="afterEffect">
                                  <p:stCondLst>
                                    <p:cond delay="0"/>
                                  </p:stCondLst>
                                  <p:childTnLst>
                                    <p:set>
                                      <p:cBhvr>
                                        <p:cTn id="93" dur="1" fill="hold">
                                          <p:stCondLst>
                                            <p:cond delay="0"/>
                                          </p:stCondLst>
                                        </p:cTn>
                                        <p:tgtEl>
                                          <p:spTgt spid="29708"/>
                                        </p:tgtEl>
                                        <p:attrNameLst>
                                          <p:attrName>style.visibility</p:attrName>
                                        </p:attrNameLst>
                                      </p:cBhvr>
                                      <p:to>
                                        <p:strVal val="visible"/>
                                      </p:to>
                                    </p:set>
                                    <p:anim to="" calcmode="lin" valueType="num">
                                      <p:cBhvr>
                                        <p:cTn id="94" dur="1" fill="hold"/>
                                        <p:tgtEl>
                                          <p:spTgt spid="29708"/>
                                        </p:tgtEl>
                                        <p:attrNameLst>
                                          <p:attrName/>
                                        </p:attrNameLst>
                                      </p:cBhvr>
                                    </p:anim>
                                  </p:childTnLst>
                                </p:cTn>
                              </p:par>
                            </p:childTnLst>
                          </p:cTn>
                        </p:par>
                        <p:par>
                          <p:cTn id="95" fill="hold">
                            <p:stCondLst>
                              <p:cond delay="2000"/>
                            </p:stCondLst>
                            <p:childTnLst>
                              <p:par>
                                <p:cTn id="96" presetID="24" presetClass="entr" presetSubtype="0" fill="hold" grpId="0" nodeType="afterEffect">
                                  <p:stCondLst>
                                    <p:cond delay="0"/>
                                  </p:stCondLst>
                                  <p:childTnLst>
                                    <p:set>
                                      <p:cBhvr>
                                        <p:cTn id="97" dur="1" fill="hold">
                                          <p:stCondLst>
                                            <p:cond delay="0"/>
                                          </p:stCondLst>
                                        </p:cTn>
                                        <p:tgtEl>
                                          <p:spTgt spid="29719"/>
                                        </p:tgtEl>
                                        <p:attrNameLst>
                                          <p:attrName>style.visibility</p:attrName>
                                        </p:attrNameLst>
                                      </p:cBhvr>
                                      <p:to>
                                        <p:strVal val="visible"/>
                                      </p:to>
                                    </p:set>
                                    <p:anim to="" calcmode="lin" valueType="num">
                                      <p:cBhvr>
                                        <p:cTn id="98" dur="1" fill="hold"/>
                                        <p:tgtEl>
                                          <p:spTgt spid="29719"/>
                                        </p:tgtEl>
                                        <p:attrNameLst>
                                          <p:attrName/>
                                        </p:attrNameLst>
                                      </p:cBhvr>
                                    </p:anim>
                                  </p:childTnLst>
                                </p:cTn>
                              </p:par>
                            </p:childTnLst>
                          </p:cTn>
                        </p:par>
                        <p:par>
                          <p:cTn id="99" fill="hold">
                            <p:stCondLst>
                              <p:cond delay="2000"/>
                            </p:stCondLst>
                            <p:childTnLst>
                              <p:par>
                                <p:cTn id="100" presetID="24" presetClass="entr" presetSubtype="0" fill="hold" grpId="0" nodeType="afterEffect">
                                  <p:stCondLst>
                                    <p:cond delay="0"/>
                                  </p:stCondLst>
                                  <p:childTnLst>
                                    <p:set>
                                      <p:cBhvr>
                                        <p:cTn id="101" dur="1" fill="hold">
                                          <p:stCondLst>
                                            <p:cond delay="0"/>
                                          </p:stCondLst>
                                        </p:cTn>
                                        <p:tgtEl>
                                          <p:spTgt spid="29707"/>
                                        </p:tgtEl>
                                        <p:attrNameLst>
                                          <p:attrName>style.visibility</p:attrName>
                                        </p:attrNameLst>
                                      </p:cBhvr>
                                      <p:to>
                                        <p:strVal val="visible"/>
                                      </p:to>
                                    </p:set>
                                    <p:anim to="" calcmode="lin" valueType="num">
                                      <p:cBhvr>
                                        <p:cTn id="102" dur="1" fill="hold"/>
                                        <p:tgtEl>
                                          <p:spTgt spid="29707"/>
                                        </p:tgtEl>
                                        <p:attrNameLst>
                                          <p:attrName/>
                                        </p:attrNameLst>
                                      </p:cBhvr>
                                    </p:anim>
                                  </p:childTnLst>
                                </p:cTn>
                              </p:par>
                            </p:childTnLst>
                          </p:cTn>
                        </p:par>
                        <p:par>
                          <p:cTn id="103" fill="hold">
                            <p:stCondLst>
                              <p:cond delay="2000"/>
                            </p:stCondLst>
                            <p:childTnLst>
                              <p:par>
                                <p:cTn id="104" presetID="24"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 to="" calcmode="lin" valueType="num">
                                      <p:cBhvr>
                                        <p:cTn id="106" dur="1" fill="hold"/>
                                        <p:tgtEl>
                                          <p:spTgt spid="31"/>
                                        </p:tgtEl>
                                        <p:attrNameLst>
                                          <p:attrName/>
                                        </p:attrNameLst>
                                      </p:cBhvr>
                                    </p:anim>
                                  </p:childTnLst>
                                </p:cTn>
                              </p:par>
                            </p:childTnLst>
                          </p:cTn>
                        </p:par>
                        <p:par>
                          <p:cTn id="107" fill="hold">
                            <p:stCondLst>
                              <p:cond delay="2000"/>
                            </p:stCondLst>
                            <p:childTnLst>
                              <p:par>
                                <p:cTn id="108" presetID="24" presetClass="entr" presetSubtype="0" fill="hold" grpId="0" nodeType="afterEffect">
                                  <p:stCondLst>
                                    <p:cond delay="0"/>
                                  </p:stCondLst>
                                  <p:childTnLst>
                                    <p:set>
                                      <p:cBhvr>
                                        <p:cTn id="109" dur="1" fill="hold">
                                          <p:stCondLst>
                                            <p:cond delay="0"/>
                                          </p:stCondLst>
                                        </p:cTn>
                                        <p:tgtEl>
                                          <p:spTgt spid="32"/>
                                        </p:tgtEl>
                                        <p:attrNameLst>
                                          <p:attrName>style.visibility</p:attrName>
                                        </p:attrNameLst>
                                      </p:cBhvr>
                                      <p:to>
                                        <p:strVal val="visible"/>
                                      </p:to>
                                    </p:set>
                                    <p:anim to="" calcmode="lin" valueType="num">
                                      <p:cBhvr>
                                        <p:cTn id="110" dur="1" fill="hold"/>
                                        <p:tgtEl>
                                          <p:spTgt spid="32"/>
                                        </p:tgtEl>
                                        <p:attrNameLst>
                                          <p:attrName/>
                                        </p:attrNameLst>
                                      </p:cBhvr>
                                    </p:anim>
                                  </p:childTnLst>
                                </p:cTn>
                              </p:par>
                            </p:childTnLst>
                          </p:cTn>
                        </p:par>
                        <p:par>
                          <p:cTn id="111" fill="hold">
                            <p:stCondLst>
                              <p:cond delay="2000"/>
                            </p:stCondLst>
                            <p:childTnLst>
                              <p:par>
                                <p:cTn id="112" presetID="24" presetClass="entr" presetSubtype="0" fill="hold" grpId="0" nodeType="afterEffect">
                                  <p:stCondLst>
                                    <p:cond delay="0"/>
                                  </p:stCondLst>
                                  <p:childTnLst>
                                    <p:set>
                                      <p:cBhvr>
                                        <p:cTn id="113" dur="1" fill="hold">
                                          <p:stCondLst>
                                            <p:cond delay="0"/>
                                          </p:stCondLst>
                                        </p:cTn>
                                        <p:tgtEl>
                                          <p:spTgt spid="30"/>
                                        </p:tgtEl>
                                        <p:attrNameLst>
                                          <p:attrName>style.visibility</p:attrName>
                                        </p:attrNameLst>
                                      </p:cBhvr>
                                      <p:to>
                                        <p:strVal val="visible"/>
                                      </p:to>
                                    </p:set>
                                    <p:anim to="" calcmode="lin" valueType="num">
                                      <p:cBhvr>
                                        <p:cTn id="114" dur="1" fill="hold"/>
                                        <p:tgtEl>
                                          <p:spTgt spid="3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nimBg="1"/>
      <p:bldP spid="29702" grpId="0" animBg="1"/>
      <p:bldP spid="29703" grpId="0" animBg="1"/>
      <p:bldP spid="29704" grpId="0" animBg="1"/>
      <p:bldP spid="29705" grpId="0" animBg="1"/>
      <p:bldP spid="29706" grpId="0" animBg="1"/>
      <p:bldP spid="29707" grpId="0" animBg="1"/>
      <p:bldP spid="29708" grpId="0" animBg="1"/>
      <p:bldP spid="29709" grpId="0" animBg="1"/>
      <p:bldP spid="29712" grpId="0" animBg="1"/>
      <p:bldP spid="29713" grpId="0" animBg="1"/>
      <p:bldP spid="29714" grpId="0" animBg="1"/>
      <p:bldP spid="29715" grpId="0" animBg="1"/>
      <p:bldP spid="29716" grpId="0" animBg="1"/>
      <p:bldP spid="29717" grpId="0" animBg="1"/>
      <p:bldP spid="29718" grpId="0" animBg="1"/>
      <p:bldP spid="29719" grpId="0" animBg="1"/>
      <p:bldP spid="29720" grpId="0" animBg="1"/>
      <p:bldP spid="29721" grpId="0" animBg="1"/>
      <p:bldP spid="29722" grpId="0" animBg="1"/>
      <p:bldP spid="29723" grpId="0" animBg="1"/>
      <p:bldP spid="29724" grpId="0" animBg="1"/>
      <p:bldP spid="29700" grpId="0" animBg="1"/>
      <p:bldP spid="29725" grpId="0"/>
      <p:bldP spid="30" grpId="0" animBg="1"/>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D:\Алишер\Сабақ\тарих\Новая папка\темір суреттер\1078782.jpg"/>
          <p:cNvPicPr>
            <a:picLocks noChangeAspect="1" noChangeArrowheads="1"/>
          </p:cNvPicPr>
          <p:nvPr/>
        </p:nvPicPr>
        <p:blipFill>
          <a:blip r:embed="rId2"/>
          <a:srcRect/>
          <a:stretch>
            <a:fillRect/>
          </a:stretch>
        </p:blipFill>
        <p:spPr bwMode="auto">
          <a:xfrm>
            <a:off x="0" y="0"/>
            <a:ext cx="9118978"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457200" y="0"/>
            <a:ext cx="8229600" cy="928670"/>
          </a:xfrm>
        </p:spPr>
        <p:txBody>
          <a:bodyPr>
            <a:normAutofit/>
          </a:bodyPr>
          <a:lstStyle/>
          <a:p>
            <a:pPr algn="ctr"/>
            <a:r>
              <a:rPr lang="kk-KZ" sz="2800" b="1" dirty="0" smtClean="0">
                <a:solidFill>
                  <a:srgbClr val="FFFF00"/>
                </a:solidFill>
                <a:latin typeface="Segoe Print" pitchFamily="2" charset="0"/>
                <a:cs typeface="Times New Roman" pitchFamily="18" charset="0"/>
              </a:rPr>
              <a:t>Діни наным сенімдер</a:t>
            </a:r>
            <a:endParaRPr lang="ru-RU" sz="4800" b="1" dirty="0" smtClean="0">
              <a:solidFill>
                <a:srgbClr val="FFFF00"/>
              </a:solidFill>
              <a:latin typeface="Segoe Print" pitchFamily="2" charset="0"/>
              <a:cs typeface="Times New Roman" pitchFamily="18" charset="0"/>
            </a:endParaRPr>
          </a:p>
        </p:txBody>
      </p:sp>
      <p:grpSp>
        <p:nvGrpSpPr>
          <p:cNvPr id="2" name="Группа 18"/>
          <p:cNvGrpSpPr>
            <a:grpSpLocks/>
          </p:cNvGrpSpPr>
          <p:nvPr/>
        </p:nvGrpSpPr>
        <p:grpSpPr bwMode="auto">
          <a:xfrm>
            <a:off x="285750" y="1214438"/>
            <a:ext cx="7929563" cy="1941512"/>
            <a:chOff x="285720" y="2000240"/>
            <a:chExt cx="7929618" cy="1942097"/>
          </a:xfrm>
        </p:grpSpPr>
        <p:sp>
          <p:nvSpPr>
            <p:cNvPr id="14342" name="TextBox 2"/>
            <p:cNvSpPr txBox="1">
              <a:spLocks noChangeArrowheads="1"/>
            </p:cNvSpPr>
            <p:nvPr/>
          </p:nvSpPr>
          <p:spPr bwMode="auto">
            <a:xfrm>
              <a:off x="285720" y="2786058"/>
              <a:ext cx="2071702" cy="584775"/>
            </a:xfrm>
            <a:prstGeom prst="rect">
              <a:avLst/>
            </a:prstGeom>
            <a:noFill/>
            <a:ln w="9525">
              <a:noFill/>
              <a:miter lim="800000"/>
              <a:headEnd/>
              <a:tailEnd/>
            </a:ln>
          </p:spPr>
          <p:txBody>
            <a:bodyPr>
              <a:spAutoFit/>
            </a:bodyPr>
            <a:lstStyle/>
            <a:p>
              <a:r>
                <a:rPr lang="kk-KZ" sz="3200" b="1" i="1" dirty="0">
                  <a:solidFill>
                    <a:srgbClr val="FFFF00"/>
                  </a:solidFill>
                  <a:latin typeface="Times New Roman" pitchFamily="18" charset="0"/>
                  <a:cs typeface="Times New Roman" pitchFamily="18" charset="0"/>
                </a:rPr>
                <a:t>Сақтар</a:t>
              </a:r>
              <a:r>
                <a:rPr lang="kk-KZ" sz="3200" b="1" i="1" dirty="0">
                  <a:solidFill>
                    <a:srgbClr val="7030A0"/>
                  </a:solidFill>
                  <a:latin typeface="Times New Roman" pitchFamily="18" charset="0"/>
                  <a:cs typeface="Times New Roman" pitchFamily="18" charset="0"/>
                </a:rPr>
                <a:t> </a:t>
              </a:r>
              <a:endParaRPr lang="ru-RU" sz="3200" b="1" i="1" dirty="0">
                <a:solidFill>
                  <a:srgbClr val="7030A0"/>
                </a:solidFill>
                <a:latin typeface="Times New Roman" pitchFamily="18" charset="0"/>
                <a:cs typeface="Times New Roman" pitchFamily="18" charset="0"/>
              </a:endParaRPr>
            </a:p>
          </p:txBody>
        </p:sp>
        <p:cxnSp>
          <p:nvCxnSpPr>
            <p:cNvPr id="5" name="Прямая со стрелкой 4"/>
            <p:cNvCxnSpPr/>
            <p:nvPr/>
          </p:nvCxnSpPr>
          <p:spPr>
            <a:xfrm flipV="1">
              <a:off x="1857356" y="2500453"/>
              <a:ext cx="857256" cy="5716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rot="5400000" flipH="1" flipV="1">
              <a:off x="2333607" y="2654629"/>
              <a:ext cx="12704" cy="9652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1857356" y="3215043"/>
              <a:ext cx="857256" cy="3572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346" name="TextBox 10"/>
            <p:cNvSpPr txBox="1">
              <a:spLocks noChangeArrowheads="1"/>
            </p:cNvSpPr>
            <p:nvPr/>
          </p:nvSpPr>
          <p:spPr bwMode="auto">
            <a:xfrm>
              <a:off x="3000364" y="2000240"/>
              <a:ext cx="1785950" cy="584775"/>
            </a:xfrm>
            <a:prstGeom prst="rect">
              <a:avLst/>
            </a:prstGeom>
            <a:noFill/>
            <a:ln w="9525">
              <a:noFill/>
              <a:miter lim="800000"/>
              <a:headEnd/>
              <a:tailEnd/>
            </a:ln>
          </p:spPr>
          <p:txBody>
            <a:bodyPr>
              <a:spAutoFit/>
            </a:bodyPr>
            <a:lstStyle/>
            <a:p>
              <a:r>
                <a:rPr lang="kk-KZ" sz="3200" b="1" i="1" dirty="0">
                  <a:solidFill>
                    <a:srgbClr val="FFFF00"/>
                  </a:solidFill>
                  <a:latin typeface="Times New Roman" pitchFamily="18" charset="0"/>
                  <a:cs typeface="Times New Roman" pitchFamily="18" charset="0"/>
                </a:rPr>
                <a:t>отқа</a:t>
              </a:r>
              <a:endParaRPr lang="ru-RU" sz="3200" b="1" i="1" dirty="0">
                <a:solidFill>
                  <a:srgbClr val="FFFF00"/>
                </a:solidFill>
                <a:latin typeface="Times New Roman" pitchFamily="18" charset="0"/>
                <a:cs typeface="Times New Roman" pitchFamily="18" charset="0"/>
              </a:endParaRPr>
            </a:p>
          </p:txBody>
        </p:sp>
        <p:sp>
          <p:nvSpPr>
            <p:cNvPr id="14347" name="TextBox 11"/>
            <p:cNvSpPr txBox="1">
              <a:spLocks noChangeArrowheads="1"/>
            </p:cNvSpPr>
            <p:nvPr/>
          </p:nvSpPr>
          <p:spPr bwMode="auto">
            <a:xfrm>
              <a:off x="2928926" y="2714620"/>
              <a:ext cx="1785950" cy="584775"/>
            </a:xfrm>
            <a:prstGeom prst="rect">
              <a:avLst/>
            </a:prstGeom>
            <a:noFill/>
            <a:ln w="9525">
              <a:noFill/>
              <a:miter lim="800000"/>
              <a:headEnd/>
              <a:tailEnd/>
            </a:ln>
          </p:spPr>
          <p:txBody>
            <a:bodyPr>
              <a:spAutoFit/>
            </a:bodyPr>
            <a:lstStyle/>
            <a:p>
              <a:r>
                <a:rPr lang="kk-KZ" sz="3200" b="1" i="1" dirty="0">
                  <a:solidFill>
                    <a:srgbClr val="FFFF00"/>
                  </a:solidFill>
                  <a:latin typeface="Times New Roman" pitchFamily="18" charset="0"/>
                  <a:cs typeface="Times New Roman" pitchFamily="18" charset="0"/>
                </a:rPr>
                <a:t>күнге</a:t>
              </a:r>
              <a:endParaRPr lang="ru-RU" sz="3200" b="1" i="1" dirty="0">
                <a:solidFill>
                  <a:srgbClr val="FFFF00"/>
                </a:solidFill>
                <a:latin typeface="Times New Roman" pitchFamily="18" charset="0"/>
                <a:cs typeface="Times New Roman" pitchFamily="18" charset="0"/>
              </a:endParaRPr>
            </a:p>
          </p:txBody>
        </p:sp>
        <p:sp>
          <p:nvSpPr>
            <p:cNvPr id="14348" name="TextBox 12"/>
            <p:cNvSpPr txBox="1">
              <a:spLocks noChangeArrowheads="1"/>
            </p:cNvSpPr>
            <p:nvPr/>
          </p:nvSpPr>
          <p:spPr bwMode="auto">
            <a:xfrm>
              <a:off x="2928926" y="3357562"/>
              <a:ext cx="2071702" cy="584775"/>
            </a:xfrm>
            <a:prstGeom prst="rect">
              <a:avLst/>
            </a:prstGeom>
            <a:noFill/>
            <a:ln w="9525">
              <a:noFill/>
              <a:miter lim="800000"/>
              <a:headEnd/>
              <a:tailEnd/>
            </a:ln>
          </p:spPr>
          <p:txBody>
            <a:bodyPr>
              <a:spAutoFit/>
            </a:bodyPr>
            <a:lstStyle/>
            <a:p>
              <a:r>
                <a:rPr lang="kk-KZ" sz="3200" b="1" i="1" dirty="0">
                  <a:solidFill>
                    <a:srgbClr val="FFFF00"/>
                  </a:solidFill>
                  <a:latin typeface="Times New Roman" pitchFamily="18" charset="0"/>
                  <a:cs typeface="Times New Roman" pitchFamily="18" charset="0"/>
                </a:rPr>
                <a:t>жылқыға</a:t>
              </a:r>
              <a:endParaRPr lang="ru-RU" sz="3200" b="1" i="1" dirty="0">
                <a:solidFill>
                  <a:srgbClr val="FFFF00"/>
                </a:solidFill>
                <a:latin typeface="Times New Roman" pitchFamily="18" charset="0"/>
                <a:cs typeface="Times New Roman" pitchFamily="18" charset="0"/>
              </a:endParaRPr>
            </a:p>
          </p:txBody>
        </p:sp>
        <p:sp>
          <p:nvSpPr>
            <p:cNvPr id="15" name="Правая фигурная скобка 14"/>
            <p:cNvSpPr/>
            <p:nvPr/>
          </p:nvSpPr>
          <p:spPr>
            <a:xfrm>
              <a:off x="4929190" y="2143158"/>
              <a:ext cx="714380" cy="1643557"/>
            </a:xfrm>
            <a:prstGeom prst="rightBrace">
              <a:avLst>
                <a:gd name="adj1" fmla="val 37424"/>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4350" name="TextBox 15"/>
            <p:cNvSpPr txBox="1">
              <a:spLocks noChangeArrowheads="1"/>
            </p:cNvSpPr>
            <p:nvPr/>
          </p:nvSpPr>
          <p:spPr bwMode="auto">
            <a:xfrm>
              <a:off x="5786446" y="2500306"/>
              <a:ext cx="2428892" cy="584775"/>
            </a:xfrm>
            <a:prstGeom prst="rect">
              <a:avLst/>
            </a:prstGeom>
            <a:noFill/>
            <a:ln w="9525">
              <a:noFill/>
              <a:miter lim="800000"/>
              <a:headEnd/>
              <a:tailEnd/>
            </a:ln>
          </p:spPr>
          <p:txBody>
            <a:bodyPr>
              <a:spAutoFit/>
            </a:bodyPr>
            <a:lstStyle/>
            <a:p>
              <a:r>
                <a:rPr lang="kk-KZ" sz="3200" b="1" i="1" dirty="0">
                  <a:solidFill>
                    <a:srgbClr val="FFC000"/>
                  </a:solidFill>
                  <a:latin typeface="Times New Roman" pitchFamily="18" charset="0"/>
                  <a:cs typeface="Times New Roman" pitchFamily="18" charset="0"/>
                </a:rPr>
                <a:t>табынған</a:t>
              </a:r>
              <a:endParaRPr lang="ru-RU" sz="3200" b="1" i="1" dirty="0">
                <a:solidFill>
                  <a:srgbClr val="FFC000"/>
                </a:solidFill>
                <a:latin typeface="Times New Roman" pitchFamily="18" charset="0"/>
                <a:cs typeface="Times New Roman" pitchFamily="18" charset="0"/>
              </a:endParaRPr>
            </a:p>
          </p:txBody>
        </p:sp>
      </p:grpSp>
      <p:sp>
        <p:nvSpPr>
          <p:cNvPr id="14340" name="TextBox 16"/>
          <p:cNvSpPr txBox="1">
            <a:spLocks noChangeArrowheads="1"/>
          </p:cNvSpPr>
          <p:nvPr/>
        </p:nvSpPr>
        <p:spPr bwMode="auto">
          <a:xfrm>
            <a:off x="2143125" y="3357563"/>
            <a:ext cx="4143375" cy="523875"/>
          </a:xfrm>
          <a:prstGeom prst="rect">
            <a:avLst/>
          </a:prstGeom>
          <a:noFill/>
          <a:ln w="9525">
            <a:noFill/>
            <a:miter lim="800000"/>
            <a:headEnd/>
            <a:tailEnd/>
          </a:ln>
        </p:spPr>
        <p:txBody>
          <a:bodyPr>
            <a:spAutoFit/>
          </a:bodyPr>
          <a:lstStyle/>
          <a:p>
            <a:r>
              <a:rPr lang="kk-KZ" sz="2800" b="1" i="1" dirty="0">
                <a:solidFill>
                  <a:srgbClr val="FF0000"/>
                </a:solidFill>
                <a:latin typeface="Times New Roman" pitchFamily="18" charset="0"/>
                <a:cs typeface="Times New Roman" pitchFamily="18" charset="0"/>
              </a:rPr>
              <a:t>Басты құдайы</a:t>
            </a:r>
            <a:r>
              <a:rPr lang="en-US" sz="2800" b="1" i="1" dirty="0">
                <a:solidFill>
                  <a:srgbClr val="FF0000"/>
                </a:solidFill>
                <a:latin typeface="Times New Roman" pitchFamily="18" charset="0"/>
                <a:cs typeface="Times New Roman" pitchFamily="18" charset="0"/>
              </a:rPr>
              <a:t> – </a:t>
            </a:r>
            <a:r>
              <a:rPr lang="kk-KZ" sz="2800" b="1" i="1" dirty="0">
                <a:solidFill>
                  <a:srgbClr val="FF0000"/>
                </a:solidFill>
                <a:latin typeface="Times New Roman" pitchFamily="18" charset="0"/>
                <a:cs typeface="Times New Roman" pitchFamily="18" charset="0"/>
              </a:rPr>
              <a:t>күн. </a:t>
            </a:r>
            <a:endParaRPr lang="ru-RU" sz="2800" b="1" i="1" dirty="0">
              <a:solidFill>
                <a:srgbClr val="FF0000"/>
              </a:solidFill>
              <a:latin typeface="Times New Roman" pitchFamily="18" charset="0"/>
              <a:cs typeface="Times New Roman" pitchFamily="18" charset="0"/>
            </a:endParaRPr>
          </a:p>
        </p:txBody>
      </p:sp>
      <p:sp>
        <p:nvSpPr>
          <p:cNvPr id="14341" name="TextBox 17"/>
          <p:cNvSpPr txBox="1">
            <a:spLocks noChangeArrowheads="1"/>
          </p:cNvSpPr>
          <p:nvPr/>
        </p:nvSpPr>
        <p:spPr bwMode="auto">
          <a:xfrm>
            <a:off x="285750" y="4071938"/>
            <a:ext cx="8643938" cy="2000548"/>
          </a:xfrm>
          <a:prstGeom prst="rect">
            <a:avLst/>
          </a:prstGeom>
          <a:noFill/>
          <a:ln w="9525">
            <a:noFill/>
            <a:miter lim="800000"/>
            <a:headEnd/>
            <a:tailEnd/>
          </a:ln>
        </p:spPr>
        <p:txBody>
          <a:bodyPr>
            <a:spAutoFit/>
          </a:bodyPr>
          <a:lstStyle/>
          <a:p>
            <a:pPr algn="just"/>
            <a:r>
              <a:rPr lang="kk-KZ" sz="2800" b="1" i="1" u="sng" dirty="0">
                <a:solidFill>
                  <a:srgbClr val="FFFF00"/>
                </a:solidFill>
                <a:latin typeface="Times New Roman" pitchFamily="18" charset="0"/>
                <a:cs typeface="Times New Roman" pitchFamily="18" charset="0"/>
              </a:rPr>
              <a:t>Жерлеу рәсімі:</a:t>
            </a:r>
            <a:r>
              <a:rPr lang="en-US" sz="2800" b="1" i="1" u="sng" dirty="0">
                <a:solidFill>
                  <a:srgbClr val="FFFF00"/>
                </a:solidFill>
                <a:latin typeface="Times New Roman" pitchFamily="18" charset="0"/>
                <a:cs typeface="Times New Roman" pitchFamily="18" charset="0"/>
              </a:rPr>
              <a:t> </a:t>
            </a:r>
          </a:p>
          <a:p>
            <a:pPr algn="just">
              <a:buFont typeface="Wingdings" pitchFamily="2" charset="2"/>
              <a:buChar char="Ø"/>
            </a:pPr>
            <a:r>
              <a:rPr lang="kk-KZ" sz="2400" b="1" i="1" dirty="0">
                <a:solidFill>
                  <a:srgbClr val="FFFF00"/>
                </a:solidFill>
                <a:latin typeface="Times New Roman" pitchFamily="18" charset="0"/>
                <a:cs typeface="Times New Roman" pitchFamily="18" charset="0"/>
              </a:rPr>
              <a:t> </a:t>
            </a:r>
            <a:r>
              <a:rPr lang="kk-KZ" sz="2400" b="1" i="1" dirty="0" smtClean="0">
                <a:solidFill>
                  <a:srgbClr val="FFFF00"/>
                </a:solidFill>
                <a:latin typeface="Times New Roman" pitchFamily="18" charset="0"/>
                <a:cs typeface="Times New Roman" pitchFamily="18" charset="0"/>
              </a:rPr>
              <a:t>Мәйітті </a:t>
            </a:r>
            <a:r>
              <a:rPr lang="kk-KZ" sz="2400" b="1" i="1" dirty="0">
                <a:solidFill>
                  <a:srgbClr val="FFFF00"/>
                </a:solidFill>
                <a:latin typeface="Times New Roman" pitchFamily="18" charset="0"/>
                <a:cs typeface="Times New Roman" pitchFamily="18" charset="0"/>
              </a:rPr>
              <a:t>жерлеу кезінде қабір басына лаулатып от жаққан;</a:t>
            </a:r>
          </a:p>
          <a:p>
            <a:pPr algn="just">
              <a:buFont typeface="Wingdings" pitchFamily="2" charset="2"/>
              <a:buChar char="Ø"/>
            </a:pPr>
            <a:r>
              <a:rPr lang="kk-KZ" sz="2400" b="1" i="1" dirty="0" smtClean="0">
                <a:solidFill>
                  <a:srgbClr val="FFFF00"/>
                </a:solidFill>
                <a:latin typeface="Times New Roman" pitchFamily="18" charset="0"/>
                <a:cs typeface="Times New Roman" pitchFamily="18" charset="0"/>
              </a:rPr>
              <a:t> От </a:t>
            </a:r>
            <a:r>
              <a:rPr lang="kk-KZ" sz="2400" b="1" i="1" dirty="0">
                <a:solidFill>
                  <a:srgbClr val="FFFF00"/>
                </a:solidFill>
                <a:latin typeface="Times New Roman" pitchFamily="18" charset="0"/>
                <a:cs typeface="Times New Roman" pitchFamily="18" charset="0"/>
              </a:rPr>
              <a:t>пен күннің ишарасы ретінде қабірлерге қызыл бояу жаққан; </a:t>
            </a:r>
            <a:endParaRPr lang="ru-RU" sz="2400" b="1" i="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 from="(-#ppt_w/2)" to="(#ppt_x)" calcmode="lin" valueType="num">
                                      <p:cBhvr>
                                        <p:cTn id="7" dur="600" fill="hold">
                                          <p:stCondLst>
                                            <p:cond delay="0"/>
                                          </p:stCondLst>
                                        </p:cTn>
                                        <p:tgtEl>
                                          <p:spTgt spid="14338"/>
                                        </p:tgtEl>
                                        <p:attrNameLst>
                                          <p:attrName>ppt_x</p:attrName>
                                        </p:attrNameLst>
                                      </p:cBhvr>
                                    </p:anim>
                                    <p:anim from="0" to="-1.0" calcmode="lin" valueType="num">
                                      <p:cBhvr>
                                        <p:cTn id="8" dur="200" decel="50000" autoRev="1" fill="hold">
                                          <p:stCondLst>
                                            <p:cond delay="600"/>
                                          </p:stCondLst>
                                        </p:cTn>
                                        <p:tgtEl>
                                          <p:spTgt spid="14338"/>
                                        </p:tgtEl>
                                        <p:attrNameLst>
                                          <p:attrName>xshear</p:attrName>
                                        </p:attrNameLst>
                                      </p:cBhvr>
                                    </p:anim>
                                    <p:animScale>
                                      <p:cBhvr>
                                        <p:cTn id="9" dur="200" decel="100000" autoRev="1" fill="hold">
                                          <p:stCondLst>
                                            <p:cond delay="600"/>
                                          </p:stCondLst>
                                        </p:cTn>
                                        <p:tgtEl>
                                          <p:spTgt spid="14338"/>
                                        </p:tgtEl>
                                      </p:cBhvr>
                                      <p:from x="100000" y="100000"/>
                                      <p:to x="80000" y="100000"/>
                                    </p:animScale>
                                    <p:anim by="(#ppt_h/3+#ppt_w*0.1)" calcmode="lin" valueType="num">
                                      <p:cBhvr additive="sum">
                                        <p:cTn id="10" dur="200" decel="100000" autoRev="1" fill="hold">
                                          <p:stCondLst>
                                            <p:cond delay="600"/>
                                          </p:stCondLst>
                                        </p:cTn>
                                        <p:tgtEl>
                                          <p:spTgt spid="14338"/>
                                        </p:tgtEl>
                                        <p:attrNameLst>
                                          <p:attrName>ppt_x</p:attrName>
                                        </p:attrNameLst>
                                      </p:cBhvr>
                                    </p:anim>
                                  </p:childTnLst>
                                </p:cTn>
                              </p:par>
                            </p:childTnLst>
                          </p:cTn>
                        </p:par>
                        <p:par>
                          <p:cTn id="11" fill="hold">
                            <p:stCondLst>
                              <p:cond delay="1000"/>
                            </p:stCondLst>
                            <p:childTnLst>
                              <p:par>
                                <p:cTn id="12" presetID="34"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from="(-#ppt_w/2)" to="(#ppt_x)" calcmode="lin" valueType="num">
                                      <p:cBhvr>
                                        <p:cTn id="14" dur="600" fill="hold">
                                          <p:stCondLst>
                                            <p:cond delay="0"/>
                                          </p:stCondLst>
                                        </p:cTn>
                                        <p:tgtEl>
                                          <p:spTgt spid="2"/>
                                        </p:tgtEl>
                                        <p:attrNameLst>
                                          <p:attrName>ppt_x</p:attrName>
                                        </p:attrNameLst>
                                      </p:cBhvr>
                                    </p:anim>
                                    <p:anim from="0" to="-1.0" calcmode="lin" valueType="num">
                                      <p:cBhvr>
                                        <p:cTn id="15" dur="200" decel="50000" autoRev="1" fill="hold">
                                          <p:stCondLst>
                                            <p:cond delay="600"/>
                                          </p:stCondLst>
                                        </p:cTn>
                                        <p:tgtEl>
                                          <p:spTgt spid="2"/>
                                        </p:tgtEl>
                                        <p:attrNameLst>
                                          <p:attrName>xshear</p:attrName>
                                        </p:attrNameLst>
                                      </p:cBhvr>
                                    </p:anim>
                                    <p:animScale>
                                      <p:cBhvr>
                                        <p:cTn id="16" dur="200" decel="100000" autoRev="1" fill="hold">
                                          <p:stCondLst>
                                            <p:cond delay="600"/>
                                          </p:stCondLst>
                                        </p:cTn>
                                        <p:tgtEl>
                                          <p:spTgt spid="2"/>
                                        </p:tgtEl>
                                      </p:cBhvr>
                                      <p:from x="100000" y="100000"/>
                                      <p:to x="80000" y="100000"/>
                                    </p:animScale>
                                    <p:anim by="(#ppt_h/3+#ppt_w*0.1)" calcmode="lin" valueType="num">
                                      <p:cBhvr additive="sum">
                                        <p:cTn id="17" dur="200" decel="100000" autoRev="1" fill="hold">
                                          <p:stCondLst>
                                            <p:cond delay="600"/>
                                          </p:stCondLst>
                                        </p:cTn>
                                        <p:tgtEl>
                                          <p:spTgt spid="2"/>
                                        </p:tgtEl>
                                        <p:attrNameLst>
                                          <p:attrName>ppt_x</p:attrName>
                                        </p:attrNameLst>
                                      </p:cBhvr>
                                    </p:anim>
                                  </p:childTnLst>
                                </p:cTn>
                              </p:par>
                            </p:childTnLst>
                          </p:cTn>
                        </p:par>
                        <p:par>
                          <p:cTn id="18" fill="hold">
                            <p:stCondLst>
                              <p:cond delay="2000"/>
                            </p:stCondLst>
                            <p:childTnLst>
                              <p:par>
                                <p:cTn id="19" presetID="34" presetClass="entr" presetSubtype="0" fill="hold" grpId="0" nodeType="afterEffect">
                                  <p:stCondLst>
                                    <p:cond delay="0"/>
                                  </p:stCondLst>
                                  <p:childTnLst>
                                    <p:set>
                                      <p:cBhvr>
                                        <p:cTn id="20" dur="1" fill="hold">
                                          <p:stCondLst>
                                            <p:cond delay="0"/>
                                          </p:stCondLst>
                                        </p:cTn>
                                        <p:tgtEl>
                                          <p:spTgt spid="14340"/>
                                        </p:tgtEl>
                                        <p:attrNameLst>
                                          <p:attrName>style.visibility</p:attrName>
                                        </p:attrNameLst>
                                      </p:cBhvr>
                                      <p:to>
                                        <p:strVal val="visible"/>
                                      </p:to>
                                    </p:set>
                                    <p:anim from="(-#ppt_w/2)" to="(#ppt_x)" calcmode="lin" valueType="num">
                                      <p:cBhvr>
                                        <p:cTn id="21" dur="600" fill="hold">
                                          <p:stCondLst>
                                            <p:cond delay="0"/>
                                          </p:stCondLst>
                                        </p:cTn>
                                        <p:tgtEl>
                                          <p:spTgt spid="14340"/>
                                        </p:tgtEl>
                                        <p:attrNameLst>
                                          <p:attrName>ppt_x</p:attrName>
                                        </p:attrNameLst>
                                      </p:cBhvr>
                                    </p:anim>
                                    <p:anim from="0" to="-1.0" calcmode="lin" valueType="num">
                                      <p:cBhvr>
                                        <p:cTn id="22" dur="200" decel="50000" autoRev="1" fill="hold">
                                          <p:stCondLst>
                                            <p:cond delay="600"/>
                                          </p:stCondLst>
                                        </p:cTn>
                                        <p:tgtEl>
                                          <p:spTgt spid="14340"/>
                                        </p:tgtEl>
                                        <p:attrNameLst>
                                          <p:attrName>xshear</p:attrName>
                                        </p:attrNameLst>
                                      </p:cBhvr>
                                    </p:anim>
                                    <p:animScale>
                                      <p:cBhvr>
                                        <p:cTn id="23" dur="200" decel="100000" autoRev="1" fill="hold">
                                          <p:stCondLst>
                                            <p:cond delay="600"/>
                                          </p:stCondLst>
                                        </p:cTn>
                                        <p:tgtEl>
                                          <p:spTgt spid="14340"/>
                                        </p:tgtEl>
                                      </p:cBhvr>
                                      <p:from x="100000" y="100000"/>
                                      <p:to x="80000" y="100000"/>
                                    </p:animScale>
                                    <p:anim by="(#ppt_h/3+#ppt_w*0.1)" calcmode="lin" valueType="num">
                                      <p:cBhvr additive="sum">
                                        <p:cTn id="24" dur="200" decel="100000" autoRev="1" fill="hold">
                                          <p:stCondLst>
                                            <p:cond delay="600"/>
                                          </p:stCondLst>
                                        </p:cTn>
                                        <p:tgtEl>
                                          <p:spTgt spid="14340"/>
                                        </p:tgtEl>
                                        <p:attrNameLst>
                                          <p:attrName>ppt_x</p:attrName>
                                        </p:attrNameLst>
                                      </p:cBhvr>
                                    </p:anim>
                                  </p:childTnLst>
                                </p:cTn>
                              </p:par>
                            </p:childTnLst>
                          </p:cTn>
                        </p:par>
                        <p:par>
                          <p:cTn id="25" fill="hold">
                            <p:stCondLst>
                              <p:cond delay="3000"/>
                            </p:stCondLst>
                            <p:childTnLst>
                              <p:par>
                                <p:cTn id="26" presetID="34" presetClass="entr" presetSubtype="0" fill="hold" grpId="0" nodeType="afterEffect">
                                  <p:stCondLst>
                                    <p:cond delay="0"/>
                                  </p:stCondLst>
                                  <p:childTnLst>
                                    <p:set>
                                      <p:cBhvr>
                                        <p:cTn id="27" dur="1" fill="hold">
                                          <p:stCondLst>
                                            <p:cond delay="0"/>
                                          </p:stCondLst>
                                        </p:cTn>
                                        <p:tgtEl>
                                          <p:spTgt spid="14341"/>
                                        </p:tgtEl>
                                        <p:attrNameLst>
                                          <p:attrName>style.visibility</p:attrName>
                                        </p:attrNameLst>
                                      </p:cBhvr>
                                      <p:to>
                                        <p:strVal val="visible"/>
                                      </p:to>
                                    </p:set>
                                    <p:anim from="(-#ppt_w/2)" to="(#ppt_x)" calcmode="lin" valueType="num">
                                      <p:cBhvr>
                                        <p:cTn id="28" dur="600" fill="hold">
                                          <p:stCondLst>
                                            <p:cond delay="0"/>
                                          </p:stCondLst>
                                        </p:cTn>
                                        <p:tgtEl>
                                          <p:spTgt spid="14341"/>
                                        </p:tgtEl>
                                        <p:attrNameLst>
                                          <p:attrName>ppt_x</p:attrName>
                                        </p:attrNameLst>
                                      </p:cBhvr>
                                    </p:anim>
                                    <p:anim from="0" to="-1.0" calcmode="lin" valueType="num">
                                      <p:cBhvr>
                                        <p:cTn id="29" dur="200" decel="50000" autoRev="1" fill="hold">
                                          <p:stCondLst>
                                            <p:cond delay="600"/>
                                          </p:stCondLst>
                                        </p:cTn>
                                        <p:tgtEl>
                                          <p:spTgt spid="14341"/>
                                        </p:tgtEl>
                                        <p:attrNameLst>
                                          <p:attrName>xshear</p:attrName>
                                        </p:attrNameLst>
                                      </p:cBhvr>
                                    </p:anim>
                                    <p:animScale>
                                      <p:cBhvr>
                                        <p:cTn id="30" dur="200" decel="100000" autoRev="1" fill="hold">
                                          <p:stCondLst>
                                            <p:cond delay="600"/>
                                          </p:stCondLst>
                                        </p:cTn>
                                        <p:tgtEl>
                                          <p:spTgt spid="14341"/>
                                        </p:tgtEl>
                                      </p:cBhvr>
                                      <p:from x="100000" y="100000"/>
                                      <p:to x="80000" y="100000"/>
                                    </p:animScale>
                                    <p:anim by="(#ppt_h/3+#ppt_w*0.1)" calcmode="lin" valueType="num">
                                      <p:cBhvr additive="sum">
                                        <p:cTn id="31" dur="200" decel="100000" autoRev="1" fill="hold">
                                          <p:stCondLst>
                                            <p:cond delay="600"/>
                                          </p:stCondLst>
                                        </p:cTn>
                                        <p:tgtEl>
                                          <p:spTgt spid="1434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40" grpId="0"/>
      <p:bldP spid="143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D:\Алишер\Сабақ\тарих\Новая папка\сақ суреттер\3.jpg"/>
          <p:cNvPicPr>
            <a:picLocks noGrp="1" noChangeAspect="1" noChangeArrowheads="1"/>
          </p:cNvPicPr>
          <p:nvPr>
            <p:ph idx="1"/>
          </p:nvPr>
        </p:nvPicPr>
        <p:blipFill>
          <a:blip r:embed="rId2"/>
          <a:srcRect/>
          <a:stretch>
            <a:fillRect/>
          </a:stretch>
        </p:blipFill>
        <p:spPr bwMode="auto">
          <a:xfrm>
            <a:off x="-1" y="357166"/>
            <a:ext cx="3429391" cy="3143272"/>
          </a:xfrm>
          <a:prstGeom prst="ellipse">
            <a:avLst/>
          </a:prstGeom>
          <a:ln>
            <a:noFill/>
          </a:ln>
          <a:effectLst>
            <a:softEdge rad="112500"/>
          </a:effectLst>
        </p:spPr>
      </p:pic>
      <p:pic>
        <p:nvPicPr>
          <p:cNvPr id="76803" name="Picture 3" descr="D:\Алишер\Сабақ\тарих\Новая папка\сақ суреттер\2446.jpg"/>
          <p:cNvPicPr>
            <a:picLocks noChangeAspect="1" noChangeArrowheads="1"/>
          </p:cNvPicPr>
          <p:nvPr/>
        </p:nvPicPr>
        <p:blipFill>
          <a:blip r:embed="rId3"/>
          <a:srcRect/>
          <a:stretch>
            <a:fillRect/>
          </a:stretch>
        </p:blipFill>
        <p:spPr bwMode="auto">
          <a:xfrm>
            <a:off x="2857488" y="116632"/>
            <a:ext cx="3643338" cy="3026616"/>
          </a:xfrm>
          <a:prstGeom prst="ellipse">
            <a:avLst/>
          </a:prstGeom>
          <a:ln>
            <a:noFill/>
          </a:ln>
          <a:effectLst>
            <a:softEdge rad="112500"/>
          </a:effectLst>
        </p:spPr>
      </p:pic>
      <p:pic>
        <p:nvPicPr>
          <p:cNvPr id="76804" name="Picture 4" descr="D:\Алишер\Сабақ\тарих\Новая папка\сақ суреттер\25052009191544.jpg"/>
          <p:cNvPicPr>
            <a:picLocks noChangeAspect="1" noChangeArrowheads="1"/>
          </p:cNvPicPr>
          <p:nvPr/>
        </p:nvPicPr>
        <p:blipFill>
          <a:blip r:embed="rId4"/>
          <a:srcRect/>
          <a:stretch>
            <a:fillRect/>
          </a:stretch>
        </p:blipFill>
        <p:spPr bwMode="auto">
          <a:xfrm>
            <a:off x="6143636" y="357166"/>
            <a:ext cx="3000364" cy="3143272"/>
          </a:xfrm>
          <a:prstGeom prst="ellipse">
            <a:avLst/>
          </a:prstGeom>
          <a:ln>
            <a:noFill/>
          </a:ln>
          <a:effectLst>
            <a:softEdge rad="112500"/>
          </a:effectLst>
        </p:spPr>
      </p:pic>
      <p:pic>
        <p:nvPicPr>
          <p:cNvPr id="76805" name="Picture 5" descr="D:\Алишер\Сабақ\тарих\Новая папка\сақ суреттер\images (2).jpg"/>
          <p:cNvPicPr>
            <a:picLocks noChangeAspect="1" noChangeArrowheads="1"/>
          </p:cNvPicPr>
          <p:nvPr/>
        </p:nvPicPr>
        <p:blipFill>
          <a:blip r:embed="rId5"/>
          <a:srcRect/>
          <a:stretch>
            <a:fillRect/>
          </a:stretch>
        </p:blipFill>
        <p:spPr bwMode="auto">
          <a:xfrm>
            <a:off x="3143240" y="2633037"/>
            <a:ext cx="3168932" cy="1605582"/>
          </a:xfrm>
          <a:prstGeom prst="rect">
            <a:avLst/>
          </a:prstGeom>
          <a:solidFill>
            <a:srgbClr val="FFFFFF">
              <a:shade val="85000"/>
            </a:srgbClr>
          </a:solidFill>
          <a:ln w="190500" cap="sq">
            <a:solidFill>
              <a:schemeClr val="accent4">
                <a:lumMod val="60000"/>
                <a:lumOff val="4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6806" name="Picture 6" descr="D:\Алишер\Сабақ\тарих\Новая папка\сақ суреттер\images (3).jpg"/>
          <p:cNvPicPr>
            <a:picLocks noChangeAspect="1" noChangeArrowheads="1"/>
          </p:cNvPicPr>
          <p:nvPr/>
        </p:nvPicPr>
        <p:blipFill>
          <a:blip r:embed="rId6"/>
          <a:srcRect/>
          <a:stretch>
            <a:fillRect/>
          </a:stretch>
        </p:blipFill>
        <p:spPr bwMode="auto">
          <a:xfrm>
            <a:off x="0" y="3071810"/>
            <a:ext cx="3357586" cy="3381526"/>
          </a:xfrm>
          <a:prstGeom prst="ellipse">
            <a:avLst/>
          </a:prstGeom>
          <a:ln>
            <a:noFill/>
          </a:ln>
          <a:effectLst>
            <a:softEdge rad="112500"/>
          </a:effectLst>
        </p:spPr>
      </p:pic>
      <p:pic>
        <p:nvPicPr>
          <p:cNvPr id="76807" name="Picture 7" descr="D:\Алишер\Сабақ\тарих\Новая папка\сақ суреттер\images (1).jpg"/>
          <p:cNvPicPr>
            <a:picLocks noChangeAspect="1" noChangeArrowheads="1"/>
          </p:cNvPicPr>
          <p:nvPr/>
        </p:nvPicPr>
        <p:blipFill>
          <a:blip r:embed="rId7"/>
          <a:srcRect/>
          <a:stretch>
            <a:fillRect/>
          </a:stretch>
        </p:blipFill>
        <p:spPr bwMode="auto">
          <a:xfrm>
            <a:off x="6312172" y="3214686"/>
            <a:ext cx="2831828" cy="3357586"/>
          </a:xfrm>
          <a:prstGeom prst="ellipse">
            <a:avLst/>
          </a:prstGeom>
          <a:ln>
            <a:noFill/>
          </a:ln>
          <a:effectLst>
            <a:softEdge rad="112500"/>
          </a:effectLst>
        </p:spPr>
      </p:pic>
      <p:pic>
        <p:nvPicPr>
          <p:cNvPr id="76808" name="Picture 8" descr="D:\Алишер\Сабақ\тарих\Новая папка\сақ суреттер\images (4).jpg"/>
          <p:cNvPicPr>
            <a:picLocks noChangeAspect="1" noChangeArrowheads="1"/>
          </p:cNvPicPr>
          <p:nvPr/>
        </p:nvPicPr>
        <p:blipFill>
          <a:blip r:embed="rId8"/>
          <a:srcRect/>
          <a:stretch>
            <a:fillRect/>
          </a:stretch>
        </p:blipFill>
        <p:spPr bwMode="auto">
          <a:xfrm>
            <a:off x="3071802" y="4000504"/>
            <a:ext cx="3429024" cy="285749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wipe(down)">
                                      <p:cBhvr>
                                        <p:cTn id="7" dur="580">
                                          <p:stCondLst>
                                            <p:cond delay="0"/>
                                          </p:stCondLst>
                                        </p:cTn>
                                        <p:tgtEl>
                                          <p:spTgt spid="76802"/>
                                        </p:tgtEl>
                                      </p:cBhvr>
                                    </p:animEffect>
                                    <p:anim calcmode="lin" valueType="num">
                                      <p:cBhvr>
                                        <p:cTn id="8" dur="1822" tmFilter="0,0; 0.14,0.36; 0.43,0.73; 0.71,0.91; 1.0,1.0">
                                          <p:stCondLst>
                                            <p:cond delay="0"/>
                                          </p:stCondLst>
                                        </p:cTn>
                                        <p:tgtEl>
                                          <p:spTgt spid="7680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680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680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680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6802"/>
                                        </p:tgtEl>
                                        <p:attrNameLst>
                                          <p:attrName>ppt_y</p:attrName>
                                        </p:attrNameLst>
                                      </p:cBhvr>
                                      <p:tavLst>
                                        <p:tav tm="0" fmla="#ppt_y-sin(pi*$)/81">
                                          <p:val>
                                            <p:fltVal val="0"/>
                                          </p:val>
                                        </p:tav>
                                        <p:tav tm="100000">
                                          <p:val>
                                            <p:fltVal val="1"/>
                                          </p:val>
                                        </p:tav>
                                      </p:tavLst>
                                    </p:anim>
                                    <p:animScale>
                                      <p:cBhvr>
                                        <p:cTn id="13" dur="26">
                                          <p:stCondLst>
                                            <p:cond delay="650"/>
                                          </p:stCondLst>
                                        </p:cTn>
                                        <p:tgtEl>
                                          <p:spTgt spid="76802"/>
                                        </p:tgtEl>
                                      </p:cBhvr>
                                      <p:to x="100000" y="60000"/>
                                    </p:animScale>
                                    <p:animScale>
                                      <p:cBhvr>
                                        <p:cTn id="14" dur="166" decel="50000">
                                          <p:stCondLst>
                                            <p:cond delay="676"/>
                                          </p:stCondLst>
                                        </p:cTn>
                                        <p:tgtEl>
                                          <p:spTgt spid="76802"/>
                                        </p:tgtEl>
                                      </p:cBhvr>
                                      <p:to x="100000" y="100000"/>
                                    </p:animScale>
                                    <p:animScale>
                                      <p:cBhvr>
                                        <p:cTn id="15" dur="26">
                                          <p:stCondLst>
                                            <p:cond delay="1312"/>
                                          </p:stCondLst>
                                        </p:cTn>
                                        <p:tgtEl>
                                          <p:spTgt spid="76802"/>
                                        </p:tgtEl>
                                      </p:cBhvr>
                                      <p:to x="100000" y="80000"/>
                                    </p:animScale>
                                    <p:animScale>
                                      <p:cBhvr>
                                        <p:cTn id="16" dur="166" decel="50000">
                                          <p:stCondLst>
                                            <p:cond delay="1338"/>
                                          </p:stCondLst>
                                        </p:cTn>
                                        <p:tgtEl>
                                          <p:spTgt spid="76802"/>
                                        </p:tgtEl>
                                      </p:cBhvr>
                                      <p:to x="100000" y="100000"/>
                                    </p:animScale>
                                    <p:animScale>
                                      <p:cBhvr>
                                        <p:cTn id="17" dur="26">
                                          <p:stCondLst>
                                            <p:cond delay="1642"/>
                                          </p:stCondLst>
                                        </p:cTn>
                                        <p:tgtEl>
                                          <p:spTgt spid="76802"/>
                                        </p:tgtEl>
                                      </p:cBhvr>
                                      <p:to x="100000" y="90000"/>
                                    </p:animScale>
                                    <p:animScale>
                                      <p:cBhvr>
                                        <p:cTn id="18" dur="166" decel="50000">
                                          <p:stCondLst>
                                            <p:cond delay="1668"/>
                                          </p:stCondLst>
                                        </p:cTn>
                                        <p:tgtEl>
                                          <p:spTgt spid="76802"/>
                                        </p:tgtEl>
                                      </p:cBhvr>
                                      <p:to x="100000" y="100000"/>
                                    </p:animScale>
                                    <p:animScale>
                                      <p:cBhvr>
                                        <p:cTn id="19" dur="26">
                                          <p:stCondLst>
                                            <p:cond delay="1808"/>
                                          </p:stCondLst>
                                        </p:cTn>
                                        <p:tgtEl>
                                          <p:spTgt spid="76802"/>
                                        </p:tgtEl>
                                      </p:cBhvr>
                                      <p:to x="100000" y="95000"/>
                                    </p:animScale>
                                    <p:animScale>
                                      <p:cBhvr>
                                        <p:cTn id="20" dur="166" decel="50000">
                                          <p:stCondLst>
                                            <p:cond delay="1834"/>
                                          </p:stCondLst>
                                        </p:cTn>
                                        <p:tgtEl>
                                          <p:spTgt spid="7680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6803"/>
                                        </p:tgtEl>
                                        <p:attrNameLst>
                                          <p:attrName>style.visibility</p:attrName>
                                        </p:attrNameLst>
                                      </p:cBhvr>
                                      <p:to>
                                        <p:strVal val="visible"/>
                                      </p:to>
                                    </p:set>
                                    <p:animEffect transition="in" filter="wipe(down)">
                                      <p:cBhvr>
                                        <p:cTn id="23" dur="580">
                                          <p:stCondLst>
                                            <p:cond delay="0"/>
                                          </p:stCondLst>
                                        </p:cTn>
                                        <p:tgtEl>
                                          <p:spTgt spid="76803"/>
                                        </p:tgtEl>
                                      </p:cBhvr>
                                    </p:animEffect>
                                    <p:anim calcmode="lin" valueType="num">
                                      <p:cBhvr>
                                        <p:cTn id="24" dur="1822" tmFilter="0,0; 0.14,0.36; 0.43,0.73; 0.71,0.91; 1.0,1.0">
                                          <p:stCondLst>
                                            <p:cond delay="0"/>
                                          </p:stCondLst>
                                        </p:cTn>
                                        <p:tgtEl>
                                          <p:spTgt spid="7680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680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680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680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6803"/>
                                        </p:tgtEl>
                                        <p:attrNameLst>
                                          <p:attrName>ppt_y</p:attrName>
                                        </p:attrNameLst>
                                      </p:cBhvr>
                                      <p:tavLst>
                                        <p:tav tm="0" fmla="#ppt_y-sin(pi*$)/81">
                                          <p:val>
                                            <p:fltVal val="0"/>
                                          </p:val>
                                        </p:tav>
                                        <p:tav tm="100000">
                                          <p:val>
                                            <p:fltVal val="1"/>
                                          </p:val>
                                        </p:tav>
                                      </p:tavLst>
                                    </p:anim>
                                    <p:animScale>
                                      <p:cBhvr>
                                        <p:cTn id="29" dur="26">
                                          <p:stCondLst>
                                            <p:cond delay="650"/>
                                          </p:stCondLst>
                                        </p:cTn>
                                        <p:tgtEl>
                                          <p:spTgt spid="76803"/>
                                        </p:tgtEl>
                                      </p:cBhvr>
                                      <p:to x="100000" y="60000"/>
                                    </p:animScale>
                                    <p:animScale>
                                      <p:cBhvr>
                                        <p:cTn id="30" dur="166" decel="50000">
                                          <p:stCondLst>
                                            <p:cond delay="676"/>
                                          </p:stCondLst>
                                        </p:cTn>
                                        <p:tgtEl>
                                          <p:spTgt spid="76803"/>
                                        </p:tgtEl>
                                      </p:cBhvr>
                                      <p:to x="100000" y="100000"/>
                                    </p:animScale>
                                    <p:animScale>
                                      <p:cBhvr>
                                        <p:cTn id="31" dur="26">
                                          <p:stCondLst>
                                            <p:cond delay="1312"/>
                                          </p:stCondLst>
                                        </p:cTn>
                                        <p:tgtEl>
                                          <p:spTgt spid="76803"/>
                                        </p:tgtEl>
                                      </p:cBhvr>
                                      <p:to x="100000" y="80000"/>
                                    </p:animScale>
                                    <p:animScale>
                                      <p:cBhvr>
                                        <p:cTn id="32" dur="166" decel="50000">
                                          <p:stCondLst>
                                            <p:cond delay="1338"/>
                                          </p:stCondLst>
                                        </p:cTn>
                                        <p:tgtEl>
                                          <p:spTgt spid="76803"/>
                                        </p:tgtEl>
                                      </p:cBhvr>
                                      <p:to x="100000" y="100000"/>
                                    </p:animScale>
                                    <p:animScale>
                                      <p:cBhvr>
                                        <p:cTn id="33" dur="26">
                                          <p:stCondLst>
                                            <p:cond delay="1642"/>
                                          </p:stCondLst>
                                        </p:cTn>
                                        <p:tgtEl>
                                          <p:spTgt spid="76803"/>
                                        </p:tgtEl>
                                      </p:cBhvr>
                                      <p:to x="100000" y="90000"/>
                                    </p:animScale>
                                    <p:animScale>
                                      <p:cBhvr>
                                        <p:cTn id="34" dur="166" decel="50000">
                                          <p:stCondLst>
                                            <p:cond delay="1668"/>
                                          </p:stCondLst>
                                        </p:cTn>
                                        <p:tgtEl>
                                          <p:spTgt spid="76803"/>
                                        </p:tgtEl>
                                      </p:cBhvr>
                                      <p:to x="100000" y="100000"/>
                                    </p:animScale>
                                    <p:animScale>
                                      <p:cBhvr>
                                        <p:cTn id="35" dur="26">
                                          <p:stCondLst>
                                            <p:cond delay="1808"/>
                                          </p:stCondLst>
                                        </p:cTn>
                                        <p:tgtEl>
                                          <p:spTgt spid="76803"/>
                                        </p:tgtEl>
                                      </p:cBhvr>
                                      <p:to x="100000" y="95000"/>
                                    </p:animScale>
                                    <p:animScale>
                                      <p:cBhvr>
                                        <p:cTn id="36" dur="166" decel="50000">
                                          <p:stCondLst>
                                            <p:cond delay="1834"/>
                                          </p:stCondLst>
                                        </p:cTn>
                                        <p:tgtEl>
                                          <p:spTgt spid="76803"/>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76804"/>
                                        </p:tgtEl>
                                        <p:attrNameLst>
                                          <p:attrName>style.visibility</p:attrName>
                                        </p:attrNameLst>
                                      </p:cBhvr>
                                      <p:to>
                                        <p:strVal val="visible"/>
                                      </p:to>
                                    </p:set>
                                    <p:animEffect transition="in" filter="wipe(down)">
                                      <p:cBhvr>
                                        <p:cTn id="39" dur="580">
                                          <p:stCondLst>
                                            <p:cond delay="0"/>
                                          </p:stCondLst>
                                        </p:cTn>
                                        <p:tgtEl>
                                          <p:spTgt spid="76804"/>
                                        </p:tgtEl>
                                      </p:cBhvr>
                                    </p:animEffect>
                                    <p:anim calcmode="lin" valueType="num">
                                      <p:cBhvr>
                                        <p:cTn id="40" dur="1822" tmFilter="0,0; 0.14,0.36; 0.43,0.73; 0.71,0.91; 1.0,1.0">
                                          <p:stCondLst>
                                            <p:cond delay="0"/>
                                          </p:stCondLst>
                                        </p:cTn>
                                        <p:tgtEl>
                                          <p:spTgt spid="7680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680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680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680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6804"/>
                                        </p:tgtEl>
                                        <p:attrNameLst>
                                          <p:attrName>ppt_y</p:attrName>
                                        </p:attrNameLst>
                                      </p:cBhvr>
                                      <p:tavLst>
                                        <p:tav tm="0" fmla="#ppt_y-sin(pi*$)/81">
                                          <p:val>
                                            <p:fltVal val="0"/>
                                          </p:val>
                                        </p:tav>
                                        <p:tav tm="100000">
                                          <p:val>
                                            <p:fltVal val="1"/>
                                          </p:val>
                                        </p:tav>
                                      </p:tavLst>
                                    </p:anim>
                                    <p:animScale>
                                      <p:cBhvr>
                                        <p:cTn id="45" dur="26">
                                          <p:stCondLst>
                                            <p:cond delay="650"/>
                                          </p:stCondLst>
                                        </p:cTn>
                                        <p:tgtEl>
                                          <p:spTgt spid="76804"/>
                                        </p:tgtEl>
                                      </p:cBhvr>
                                      <p:to x="100000" y="60000"/>
                                    </p:animScale>
                                    <p:animScale>
                                      <p:cBhvr>
                                        <p:cTn id="46" dur="166" decel="50000">
                                          <p:stCondLst>
                                            <p:cond delay="676"/>
                                          </p:stCondLst>
                                        </p:cTn>
                                        <p:tgtEl>
                                          <p:spTgt spid="76804"/>
                                        </p:tgtEl>
                                      </p:cBhvr>
                                      <p:to x="100000" y="100000"/>
                                    </p:animScale>
                                    <p:animScale>
                                      <p:cBhvr>
                                        <p:cTn id="47" dur="26">
                                          <p:stCondLst>
                                            <p:cond delay="1312"/>
                                          </p:stCondLst>
                                        </p:cTn>
                                        <p:tgtEl>
                                          <p:spTgt spid="76804"/>
                                        </p:tgtEl>
                                      </p:cBhvr>
                                      <p:to x="100000" y="80000"/>
                                    </p:animScale>
                                    <p:animScale>
                                      <p:cBhvr>
                                        <p:cTn id="48" dur="166" decel="50000">
                                          <p:stCondLst>
                                            <p:cond delay="1338"/>
                                          </p:stCondLst>
                                        </p:cTn>
                                        <p:tgtEl>
                                          <p:spTgt spid="76804"/>
                                        </p:tgtEl>
                                      </p:cBhvr>
                                      <p:to x="100000" y="100000"/>
                                    </p:animScale>
                                    <p:animScale>
                                      <p:cBhvr>
                                        <p:cTn id="49" dur="26">
                                          <p:stCondLst>
                                            <p:cond delay="1642"/>
                                          </p:stCondLst>
                                        </p:cTn>
                                        <p:tgtEl>
                                          <p:spTgt spid="76804"/>
                                        </p:tgtEl>
                                      </p:cBhvr>
                                      <p:to x="100000" y="90000"/>
                                    </p:animScale>
                                    <p:animScale>
                                      <p:cBhvr>
                                        <p:cTn id="50" dur="166" decel="50000">
                                          <p:stCondLst>
                                            <p:cond delay="1668"/>
                                          </p:stCondLst>
                                        </p:cTn>
                                        <p:tgtEl>
                                          <p:spTgt spid="76804"/>
                                        </p:tgtEl>
                                      </p:cBhvr>
                                      <p:to x="100000" y="100000"/>
                                    </p:animScale>
                                    <p:animScale>
                                      <p:cBhvr>
                                        <p:cTn id="51" dur="26">
                                          <p:stCondLst>
                                            <p:cond delay="1808"/>
                                          </p:stCondLst>
                                        </p:cTn>
                                        <p:tgtEl>
                                          <p:spTgt spid="76804"/>
                                        </p:tgtEl>
                                      </p:cBhvr>
                                      <p:to x="100000" y="95000"/>
                                    </p:animScale>
                                    <p:animScale>
                                      <p:cBhvr>
                                        <p:cTn id="52" dur="166" decel="50000">
                                          <p:stCondLst>
                                            <p:cond delay="1834"/>
                                          </p:stCondLst>
                                        </p:cTn>
                                        <p:tgtEl>
                                          <p:spTgt spid="76804"/>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76806"/>
                                        </p:tgtEl>
                                        <p:attrNameLst>
                                          <p:attrName>style.visibility</p:attrName>
                                        </p:attrNameLst>
                                      </p:cBhvr>
                                      <p:to>
                                        <p:strVal val="visible"/>
                                      </p:to>
                                    </p:set>
                                    <p:animEffect transition="in" filter="wipe(down)">
                                      <p:cBhvr>
                                        <p:cTn id="55" dur="580">
                                          <p:stCondLst>
                                            <p:cond delay="0"/>
                                          </p:stCondLst>
                                        </p:cTn>
                                        <p:tgtEl>
                                          <p:spTgt spid="76806"/>
                                        </p:tgtEl>
                                      </p:cBhvr>
                                    </p:animEffect>
                                    <p:anim calcmode="lin" valueType="num">
                                      <p:cBhvr>
                                        <p:cTn id="56" dur="1822" tmFilter="0,0; 0.14,0.36; 0.43,0.73; 0.71,0.91; 1.0,1.0">
                                          <p:stCondLst>
                                            <p:cond delay="0"/>
                                          </p:stCondLst>
                                        </p:cTn>
                                        <p:tgtEl>
                                          <p:spTgt spid="7680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680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680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680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6806"/>
                                        </p:tgtEl>
                                        <p:attrNameLst>
                                          <p:attrName>ppt_y</p:attrName>
                                        </p:attrNameLst>
                                      </p:cBhvr>
                                      <p:tavLst>
                                        <p:tav tm="0" fmla="#ppt_y-sin(pi*$)/81">
                                          <p:val>
                                            <p:fltVal val="0"/>
                                          </p:val>
                                        </p:tav>
                                        <p:tav tm="100000">
                                          <p:val>
                                            <p:fltVal val="1"/>
                                          </p:val>
                                        </p:tav>
                                      </p:tavLst>
                                    </p:anim>
                                    <p:animScale>
                                      <p:cBhvr>
                                        <p:cTn id="61" dur="26">
                                          <p:stCondLst>
                                            <p:cond delay="650"/>
                                          </p:stCondLst>
                                        </p:cTn>
                                        <p:tgtEl>
                                          <p:spTgt spid="76806"/>
                                        </p:tgtEl>
                                      </p:cBhvr>
                                      <p:to x="100000" y="60000"/>
                                    </p:animScale>
                                    <p:animScale>
                                      <p:cBhvr>
                                        <p:cTn id="62" dur="166" decel="50000">
                                          <p:stCondLst>
                                            <p:cond delay="676"/>
                                          </p:stCondLst>
                                        </p:cTn>
                                        <p:tgtEl>
                                          <p:spTgt spid="76806"/>
                                        </p:tgtEl>
                                      </p:cBhvr>
                                      <p:to x="100000" y="100000"/>
                                    </p:animScale>
                                    <p:animScale>
                                      <p:cBhvr>
                                        <p:cTn id="63" dur="26">
                                          <p:stCondLst>
                                            <p:cond delay="1312"/>
                                          </p:stCondLst>
                                        </p:cTn>
                                        <p:tgtEl>
                                          <p:spTgt spid="76806"/>
                                        </p:tgtEl>
                                      </p:cBhvr>
                                      <p:to x="100000" y="80000"/>
                                    </p:animScale>
                                    <p:animScale>
                                      <p:cBhvr>
                                        <p:cTn id="64" dur="166" decel="50000">
                                          <p:stCondLst>
                                            <p:cond delay="1338"/>
                                          </p:stCondLst>
                                        </p:cTn>
                                        <p:tgtEl>
                                          <p:spTgt spid="76806"/>
                                        </p:tgtEl>
                                      </p:cBhvr>
                                      <p:to x="100000" y="100000"/>
                                    </p:animScale>
                                    <p:animScale>
                                      <p:cBhvr>
                                        <p:cTn id="65" dur="26">
                                          <p:stCondLst>
                                            <p:cond delay="1642"/>
                                          </p:stCondLst>
                                        </p:cTn>
                                        <p:tgtEl>
                                          <p:spTgt spid="76806"/>
                                        </p:tgtEl>
                                      </p:cBhvr>
                                      <p:to x="100000" y="90000"/>
                                    </p:animScale>
                                    <p:animScale>
                                      <p:cBhvr>
                                        <p:cTn id="66" dur="166" decel="50000">
                                          <p:stCondLst>
                                            <p:cond delay="1668"/>
                                          </p:stCondLst>
                                        </p:cTn>
                                        <p:tgtEl>
                                          <p:spTgt spid="76806"/>
                                        </p:tgtEl>
                                      </p:cBhvr>
                                      <p:to x="100000" y="100000"/>
                                    </p:animScale>
                                    <p:animScale>
                                      <p:cBhvr>
                                        <p:cTn id="67" dur="26">
                                          <p:stCondLst>
                                            <p:cond delay="1808"/>
                                          </p:stCondLst>
                                        </p:cTn>
                                        <p:tgtEl>
                                          <p:spTgt spid="76806"/>
                                        </p:tgtEl>
                                      </p:cBhvr>
                                      <p:to x="100000" y="95000"/>
                                    </p:animScale>
                                    <p:animScale>
                                      <p:cBhvr>
                                        <p:cTn id="68" dur="166" decel="50000">
                                          <p:stCondLst>
                                            <p:cond delay="1834"/>
                                          </p:stCondLst>
                                        </p:cTn>
                                        <p:tgtEl>
                                          <p:spTgt spid="76806"/>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76808"/>
                                        </p:tgtEl>
                                        <p:attrNameLst>
                                          <p:attrName>style.visibility</p:attrName>
                                        </p:attrNameLst>
                                      </p:cBhvr>
                                      <p:to>
                                        <p:strVal val="visible"/>
                                      </p:to>
                                    </p:set>
                                    <p:animEffect transition="in" filter="wipe(down)">
                                      <p:cBhvr>
                                        <p:cTn id="71" dur="580">
                                          <p:stCondLst>
                                            <p:cond delay="0"/>
                                          </p:stCondLst>
                                        </p:cTn>
                                        <p:tgtEl>
                                          <p:spTgt spid="76808"/>
                                        </p:tgtEl>
                                      </p:cBhvr>
                                    </p:animEffect>
                                    <p:anim calcmode="lin" valueType="num">
                                      <p:cBhvr>
                                        <p:cTn id="72" dur="1822" tmFilter="0,0; 0.14,0.36; 0.43,0.73; 0.71,0.91; 1.0,1.0">
                                          <p:stCondLst>
                                            <p:cond delay="0"/>
                                          </p:stCondLst>
                                        </p:cTn>
                                        <p:tgtEl>
                                          <p:spTgt spid="76808"/>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76808"/>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76808"/>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76808"/>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76808"/>
                                        </p:tgtEl>
                                        <p:attrNameLst>
                                          <p:attrName>ppt_y</p:attrName>
                                        </p:attrNameLst>
                                      </p:cBhvr>
                                      <p:tavLst>
                                        <p:tav tm="0" fmla="#ppt_y-sin(pi*$)/81">
                                          <p:val>
                                            <p:fltVal val="0"/>
                                          </p:val>
                                        </p:tav>
                                        <p:tav tm="100000">
                                          <p:val>
                                            <p:fltVal val="1"/>
                                          </p:val>
                                        </p:tav>
                                      </p:tavLst>
                                    </p:anim>
                                    <p:animScale>
                                      <p:cBhvr>
                                        <p:cTn id="77" dur="26">
                                          <p:stCondLst>
                                            <p:cond delay="650"/>
                                          </p:stCondLst>
                                        </p:cTn>
                                        <p:tgtEl>
                                          <p:spTgt spid="76808"/>
                                        </p:tgtEl>
                                      </p:cBhvr>
                                      <p:to x="100000" y="60000"/>
                                    </p:animScale>
                                    <p:animScale>
                                      <p:cBhvr>
                                        <p:cTn id="78" dur="166" decel="50000">
                                          <p:stCondLst>
                                            <p:cond delay="676"/>
                                          </p:stCondLst>
                                        </p:cTn>
                                        <p:tgtEl>
                                          <p:spTgt spid="76808"/>
                                        </p:tgtEl>
                                      </p:cBhvr>
                                      <p:to x="100000" y="100000"/>
                                    </p:animScale>
                                    <p:animScale>
                                      <p:cBhvr>
                                        <p:cTn id="79" dur="26">
                                          <p:stCondLst>
                                            <p:cond delay="1312"/>
                                          </p:stCondLst>
                                        </p:cTn>
                                        <p:tgtEl>
                                          <p:spTgt spid="76808"/>
                                        </p:tgtEl>
                                      </p:cBhvr>
                                      <p:to x="100000" y="80000"/>
                                    </p:animScale>
                                    <p:animScale>
                                      <p:cBhvr>
                                        <p:cTn id="80" dur="166" decel="50000">
                                          <p:stCondLst>
                                            <p:cond delay="1338"/>
                                          </p:stCondLst>
                                        </p:cTn>
                                        <p:tgtEl>
                                          <p:spTgt spid="76808"/>
                                        </p:tgtEl>
                                      </p:cBhvr>
                                      <p:to x="100000" y="100000"/>
                                    </p:animScale>
                                    <p:animScale>
                                      <p:cBhvr>
                                        <p:cTn id="81" dur="26">
                                          <p:stCondLst>
                                            <p:cond delay="1642"/>
                                          </p:stCondLst>
                                        </p:cTn>
                                        <p:tgtEl>
                                          <p:spTgt spid="76808"/>
                                        </p:tgtEl>
                                      </p:cBhvr>
                                      <p:to x="100000" y="90000"/>
                                    </p:animScale>
                                    <p:animScale>
                                      <p:cBhvr>
                                        <p:cTn id="82" dur="166" decel="50000">
                                          <p:stCondLst>
                                            <p:cond delay="1668"/>
                                          </p:stCondLst>
                                        </p:cTn>
                                        <p:tgtEl>
                                          <p:spTgt spid="76808"/>
                                        </p:tgtEl>
                                      </p:cBhvr>
                                      <p:to x="100000" y="100000"/>
                                    </p:animScale>
                                    <p:animScale>
                                      <p:cBhvr>
                                        <p:cTn id="83" dur="26">
                                          <p:stCondLst>
                                            <p:cond delay="1808"/>
                                          </p:stCondLst>
                                        </p:cTn>
                                        <p:tgtEl>
                                          <p:spTgt spid="76808"/>
                                        </p:tgtEl>
                                      </p:cBhvr>
                                      <p:to x="100000" y="95000"/>
                                    </p:animScale>
                                    <p:animScale>
                                      <p:cBhvr>
                                        <p:cTn id="84" dur="166" decel="50000">
                                          <p:stCondLst>
                                            <p:cond delay="1834"/>
                                          </p:stCondLst>
                                        </p:cTn>
                                        <p:tgtEl>
                                          <p:spTgt spid="76808"/>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76807"/>
                                        </p:tgtEl>
                                        <p:attrNameLst>
                                          <p:attrName>style.visibility</p:attrName>
                                        </p:attrNameLst>
                                      </p:cBhvr>
                                      <p:to>
                                        <p:strVal val="visible"/>
                                      </p:to>
                                    </p:set>
                                    <p:animEffect transition="in" filter="wipe(down)">
                                      <p:cBhvr>
                                        <p:cTn id="87" dur="580">
                                          <p:stCondLst>
                                            <p:cond delay="0"/>
                                          </p:stCondLst>
                                        </p:cTn>
                                        <p:tgtEl>
                                          <p:spTgt spid="76807"/>
                                        </p:tgtEl>
                                      </p:cBhvr>
                                    </p:animEffect>
                                    <p:anim calcmode="lin" valueType="num">
                                      <p:cBhvr>
                                        <p:cTn id="88" dur="1822" tmFilter="0,0; 0.14,0.36; 0.43,0.73; 0.71,0.91; 1.0,1.0">
                                          <p:stCondLst>
                                            <p:cond delay="0"/>
                                          </p:stCondLst>
                                        </p:cTn>
                                        <p:tgtEl>
                                          <p:spTgt spid="76807"/>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76807"/>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76807"/>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76807"/>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76807"/>
                                        </p:tgtEl>
                                        <p:attrNameLst>
                                          <p:attrName>ppt_y</p:attrName>
                                        </p:attrNameLst>
                                      </p:cBhvr>
                                      <p:tavLst>
                                        <p:tav tm="0" fmla="#ppt_y-sin(pi*$)/81">
                                          <p:val>
                                            <p:fltVal val="0"/>
                                          </p:val>
                                        </p:tav>
                                        <p:tav tm="100000">
                                          <p:val>
                                            <p:fltVal val="1"/>
                                          </p:val>
                                        </p:tav>
                                      </p:tavLst>
                                    </p:anim>
                                    <p:animScale>
                                      <p:cBhvr>
                                        <p:cTn id="93" dur="26">
                                          <p:stCondLst>
                                            <p:cond delay="650"/>
                                          </p:stCondLst>
                                        </p:cTn>
                                        <p:tgtEl>
                                          <p:spTgt spid="76807"/>
                                        </p:tgtEl>
                                      </p:cBhvr>
                                      <p:to x="100000" y="60000"/>
                                    </p:animScale>
                                    <p:animScale>
                                      <p:cBhvr>
                                        <p:cTn id="94" dur="166" decel="50000">
                                          <p:stCondLst>
                                            <p:cond delay="676"/>
                                          </p:stCondLst>
                                        </p:cTn>
                                        <p:tgtEl>
                                          <p:spTgt spid="76807"/>
                                        </p:tgtEl>
                                      </p:cBhvr>
                                      <p:to x="100000" y="100000"/>
                                    </p:animScale>
                                    <p:animScale>
                                      <p:cBhvr>
                                        <p:cTn id="95" dur="26">
                                          <p:stCondLst>
                                            <p:cond delay="1312"/>
                                          </p:stCondLst>
                                        </p:cTn>
                                        <p:tgtEl>
                                          <p:spTgt spid="76807"/>
                                        </p:tgtEl>
                                      </p:cBhvr>
                                      <p:to x="100000" y="80000"/>
                                    </p:animScale>
                                    <p:animScale>
                                      <p:cBhvr>
                                        <p:cTn id="96" dur="166" decel="50000">
                                          <p:stCondLst>
                                            <p:cond delay="1338"/>
                                          </p:stCondLst>
                                        </p:cTn>
                                        <p:tgtEl>
                                          <p:spTgt spid="76807"/>
                                        </p:tgtEl>
                                      </p:cBhvr>
                                      <p:to x="100000" y="100000"/>
                                    </p:animScale>
                                    <p:animScale>
                                      <p:cBhvr>
                                        <p:cTn id="97" dur="26">
                                          <p:stCondLst>
                                            <p:cond delay="1642"/>
                                          </p:stCondLst>
                                        </p:cTn>
                                        <p:tgtEl>
                                          <p:spTgt spid="76807"/>
                                        </p:tgtEl>
                                      </p:cBhvr>
                                      <p:to x="100000" y="90000"/>
                                    </p:animScale>
                                    <p:animScale>
                                      <p:cBhvr>
                                        <p:cTn id="98" dur="166" decel="50000">
                                          <p:stCondLst>
                                            <p:cond delay="1668"/>
                                          </p:stCondLst>
                                        </p:cTn>
                                        <p:tgtEl>
                                          <p:spTgt spid="76807"/>
                                        </p:tgtEl>
                                      </p:cBhvr>
                                      <p:to x="100000" y="100000"/>
                                    </p:animScale>
                                    <p:animScale>
                                      <p:cBhvr>
                                        <p:cTn id="99" dur="26">
                                          <p:stCondLst>
                                            <p:cond delay="1808"/>
                                          </p:stCondLst>
                                        </p:cTn>
                                        <p:tgtEl>
                                          <p:spTgt spid="76807"/>
                                        </p:tgtEl>
                                      </p:cBhvr>
                                      <p:to x="100000" y="95000"/>
                                    </p:animScale>
                                    <p:animScale>
                                      <p:cBhvr>
                                        <p:cTn id="100" dur="166" decel="50000">
                                          <p:stCondLst>
                                            <p:cond delay="1834"/>
                                          </p:stCondLst>
                                        </p:cTn>
                                        <p:tgtEl>
                                          <p:spTgt spid="76807"/>
                                        </p:tgtEl>
                                      </p:cBhvr>
                                      <p:to x="100000" y="100000"/>
                                    </p:animScale>
                                  </p:childTnLst>
                                </p:cTn>
                              </p:par>
                              <p:par>
                                <p:cTn id="101" presetID="49" presetClass="entr" presetSubtype="0" decel="100000" fill="hold" nodeType="withEffect">
                                  <p:stCondLst>
                                    <p:cond delay="0"/>
                                  </p:stCondLst>
                                  <p:childTnLst>
                                    <p:set>
                                      <p:cBhvr>
                                        <p:cTn id="102" dur="1" fill="hold">
                                          <p:stCondLst>
                                            <p:cond delay="0"/>
                                          </p:stCondLst>
                                        </p:cTn>
                                        <p:tgtEl>
                                          <p:spTgt spid="76805"/>
                                        </p:tgtEl>
                                        <p:attrNameLst>
                                          <p:attrName>style.visibility</p:attrName>
                                        </p:attrNameLst>
                                      </p:cBhvr>
                                      <p:to>
                                        <p:strVal val="visible"/>
                                      </p:to>
                                    </p:set>
                                    <p:anim calcmode="lin" valueType="num">
                                      <p:cBhvr>
                                        <p:cTn id="103" dur="500" fill="hold"/>
                                        <p:tgtEl>
                                          <p:spTgt spid="76805"/>
                                        </p:tgtEl>
                                        <p:attrNameLst>
                                          <p:attrName>ppt_w</p:attrName>
                                        </p:attrNameLst>
                                      </p:cBhvr>
                                      <p:tavLst>
                                        <p:tav tm="0">
                                          <p:val>
                                            <p:fltVal val="0"/>
                                          </p:val>
                                        </p:tav>
                                        <p:tav tm="100000">
                                          <p:val>
                                            <p:strVal val="#ppt_w"/>
                                          </p:val>
                                        </p:tav>
                                      </p:tavLst>
                                    </p:anim>
                                    <p:anim calcmode="lin" valueType="num">
                                      <p:cBhvr>
                                        <p:cTn id="104" dur="500" fill="hold"/>
                                        <p:tgtEl>
                                          <p:spTgt spid="76805"/>
                                        </p:tgtEl>
                                        <p:attrNameLst>
                                          <p:attrName>ppt_h</p:attrName>
                                        </p:attrNameLst>
                                      </p:cBhvr>
                                      <p:tavLst>
                                        <p:tav tm="0">
                                          <p:val>
                                            <p:fltVal val="0"/>
                                          </p:val>
                                        </p:tav>
                                        <p:tav tm="100000">
                                          <p:val>
                                            <p:strVal val="#ppt_h"/>
                                          </p:val>
                                        </p:tav>
                                      </p:tavLst>
                                    </p:anim>
                                    <p:anim calcmode="lin" valueType="num">
                                      <p:cBhvr>
                                        <p:cTn id="105" dur="500" fill="hold"/>
                                        <p:tgtEl>
                                          <p:spTgt spid="76805"/>
                                        </p:tgtEl>
                                        <p:attrNameLst>
                                          <p:attrName>style.rotation</p:attrName>
                                        </p:attrNameLst>
                                      </p:cBhvr>
                                      <p:tavLst>
                                        <p:tav tm="0">
                                          <p:val>
                                            <p:fltVal val="360"/>
                                          </p:val>
                                        </p:tav>
                                        <p:tav tm="100000">
                                          <p:val>
                                            <p:fltVal val="0"/>
                                          </p:val>
                                        </p:tav>
                                      </p:tavLst>
                                    </p:anim>
                                    <p:animEffect transition="in" filter="fade">
                                      <p:cBhvr>
                                        <p:cTn id="106" dur="500"/>
                                        <p:tgtEl>
                                          <p:spTgt spid="76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419</TotalTime>
  <Words>531</Words>
  <Application>Microsoft Office PowerPoint</Application>
  <PresentationFormat>Экран (4:3)</PresentationFormat>
  <Paragraphs>81</Paragraphs>
  <Slides>13</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13</vt:i4>
      </vt:variant>
    </vt:vector>
  </HeadingPairs>
  <TitlesOfParts>
    <vt:vector size="22" baseType="lpstr">
      <vt:lpstr>Arial</vt:lpstr>
      <vt:lpstr>Courier New</vt:lpstr>
      <vt:lpstr>Segoe Print</vt:lpstr>
      <vt:lpstr>Times New Roman</vt:lpstr>
      <vt:lpstr>Trebuchet MS</vt:lpstr>
      <vt:lpstr>Verdana</vt:lpstr>
      <vt:lpstr>Wingdings</vt:lpstr>
      <vt:lpstr>Wingdings 2</vt:lpstr>
      <vt:lpstr>Winter</vt:lpstr>
      <vt:lpstr>Темір дәуіріндегі Қазақстан</vt:lpstr>
      <vt:lpstr>Презентация PowerPoint</vt:lpstr>
      <vt:lpstr>Темір дәуірінің ескерткіштері</vt:lpstr>
      <vt:lpstr>Презентация PowerPoint</vt:lpstr>
      <vt:lpstr>               Сақ тайпалары</vt:lpstr>
      <vt:lpstr>Презентация PowerPoint</vt:lpstr>
      <vt:lpstr>Презентация PowerPoint</vt:lpstr>
      <vt:lpstr>Діни наным сенімдер</vt:lpstr>
      <vt:lpstr>Презентация PowerPoint</vt:lpstr>
      <vt:lpstr>Презентация PowerPoint</vt:lpstr>
      <vt:lpstr>Презентация PowerPoint</vt:lpstr>
      <vt:lpstr>Презентация PowerPoint</vt:lpstr>
      <vt:lpstr>                   Қорытынды</vt:lpstr>
    </vt:vector>
  </TitlesOfParts>
  <Company>Reanimator Extreme Edition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Темір дәуіріндегі Қазақстан</dc:title>
  <dc:creator>home</dc:creator>
  <cp:lastModifiedBy>*</cp:lastModifiedBy>
  <cp:revision>21</cp:revision>
  <dcterms:created xsi:type="dcterms:W3CDTF">2013-02-13T13:53:46Z</dcterms:created>
  <dcterms:modified xsi:type="dcterms:W3CDTF">2025-02-16T11:10:09Z</dcterms:modified>
</cp:coreProperties>
</file>