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4" r:id="rId2"/>
  </p:sldMasterIdLst>
  <p:notesMasterIdLst>
    <p:notesMasterId r:id="rId91"/>
  </p:notesMasterIdLst>
  <p:sldIdLst>
    <p:sldId id="298" r:id="rId3"/>
    <p:sldId id="299" r:id="rId4"/>
    <p:sldId id="256" r:id="rId5"/>
    <p:sldId id="264" r:id="rId6"/>
    <p:sldId id="295" r:id="rId7"/>
    <p:sldId id="265" r:id="rId8"/>
    <p:sldId id="263" r:id="rId9"/>
    <p:sldId id="266" r:id="rId10"/>
    <p:sldId id="259" r:id="rId11"/>
    <p:sldId id="262" r:id="rId12"/>
    <p:sldId id="260" r:id="rId13"/>
    <p:sldId id="290" r:id="rId14"/>
    <p:sldId id="294" r:id="rId15"/>
    <p:sldId id="291" r:id="rId16"/>
    <p:sldId id="292" r:id="rId17"/>
    <p:sldId id="293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84" r:id="rId26"/>
    <p:sldId id="288" r:id="rId27"/>
    <p:sldId id="285" r:id="rId28"/>
    <p:sldId id="286" r:id="rId29"/>
    <p:sldId id="287" r:id="rId30"/>
    <p:sldId id="296" r:id="rId31"/>
    <p:sldId id="300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5" r:id="rId51"/>
    <p:sldId id="326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3" r:id="rId68"/>
    <p:sldId id="344" r:id="rId69"/>
    <p:sldId id="345" r:id="rId70"/>
    <p:sldId id="346" r:id="rId71"/>
    <p:sldId id="347" r:id="rId72"/>
    <p:sldId id="348" r:id="rId73"/>
    <p:sldId id="349" r:id="rId74"/>
    <p:sldId id="350" r:id="rId75"/>
    <p:sldId id="351" r:id="rId76"/>
    <p:sldId id="352" r:id="rId77"/>
    <p:sldId id="353" r:id="rId78"/>
    <p:sldId id="354" r:id="rId79"/>
    <p:sldId id="355" r:id="rId80"/>
    <p:sldId id="356" r:id="rId81"/>
    <p:sldId id="357" r:id="rId82"/>
    <p:sldId id="358" r:id="rId83"/>
    <p:sldId id="359" r:id="rId84"/>
    <p:sldId id="360" r:id="rId85"/>
    <p:sldId id="361" r:id="rId86"/>
    <p:sldId id="362" r:id="rId87"/>
    <p:sldId id="363" r:id="rId88"/>
    <p:sldId id="364" r:id="rId89"/>
    <p:sldId id="297" r:id="rId9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3333FF"/>
    <a:srgbClr val="A50021"/>
    <a:srgbClr val="CC0000"/>
    <a:srgbClr val="181E0C"/>
    <a:srgbClr val="FFCCCC"/>
    <a:srgbClr val="FFFFFF"/>
    <a:srgbClr val="FFCCFF"/>
    <a:srgbClr val="0000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F915D-94D6-4B22-94B2-D6D7EA5324C4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A7A48-D52E-456A-9501-751310590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65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FE412B6-EA41-49A4-B40D-6F2675F498E5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9F72620-DCFE-4E55-B18B-B2A127992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12B6-EA41-49A4-B40D-6F2675F498E5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2620-DCFE-4E55-B18B-B2A127992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12B6-EA41-49A4-B40D-6F2675F498E5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2620-DCFE-4E55-B18B-B2A127992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12B6-EA41-49A4-B40D-6F2675F498E5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2620-DCFE-4E55-B18B-B2A127992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12B6-EA41-49A4-B40D-6F2675F498E5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2620-DCFE-4E55-B18B-B2A127992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12B6-EA41-49A4-B40D-6F2675F498E5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2620-DCFE-4E55-B18B-B2A127992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12B6-EA41-49A4-B40D-6F2675F498E5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2620-DCFE-4E55-B18B-B2A127992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12B6-EA41-49A4-B40D-6F2675F498E5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2620-DCFE-4E55-B18B-B2A127992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12B6-EA41-49A4-B40D-6F2675F498E5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2620-DCFE-4E55-B18B-B2A127992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12B6-EA41-49A4-B40D-6F2675F498E5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2620-DCFE-4E55-B18B-B2A127992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12B6-EA41-49A4-B40D-6F2675F498E5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2620-DCFE-4E55-B18B-B2A127992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E412B6-EA41-49A4-B40D-6F2675F498E5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F72620-DCFE-4E55-B18B-B2A1279928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12B6-EA41-49A4-B40D-6F2675F498E5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2620-DCFE-4E55-B18B-B2A1279928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12B6-EA41-49A4-B40D-6F2675F498E5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2620-DCFE-4E55-B18B-B2A127992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12B6-EA41-49A4-B40D-6F2675F498E5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2620-DCFE-4E55-B18B-B2A127992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FE412B6-EA41-49A4-B40D-6F2675F498E5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9F72620-DCFE-4E55-B18B-B2A127992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12B6-EA41-49A4-B40D-6F2675F498E5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2620-DCFE-4E55-B18B-B2A1279928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12B6-EA41-49A4-B40D-6F2675F498E5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2620-DCFE-4E55-B18B-B2A1279928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E412B6-EA41-49A4-B40D-6F2675F498E5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F72620-DCFE-4E55-B18B-B2A1279928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12B6-EA41-49A4-B40D-6F2675F498E5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2620-DCFE-4E55-B18B-B2A127992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E412B6-EA41-49A4-B40D-6F2675F498E5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F72620-DCFE-4E55-B18B-B2A1279928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E412B6-EA41-49A4-B40D-6F2675F498E5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F72620-DCFE-4E55-B18B-B2A1279928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E412B6-EA41-49A4-B40D-6F2675F498E5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9F72620-DCFE-4E55-B18B-B2A127992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FE412B6-EA41-49A4-B40D-6F2675F498E5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9F72620-DCFE-4E55-B18B-B2A127992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071678"/>
            <a:ext cx="8572560" cy="3567122"/>
          </a:xfrm>
        </p:spPr>
        <p:txBody>
          <a:bodyPr>
            <a:normAutofit/>
          </a:bodyPr>
          <a:lstStyle/>
          <a:p>
            <a:pPr algn="ctr"/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 моңғол жаулаушылығы дәуірінде (ХІІІ ғ) </a:t>
            </a:r>
          </a:p>
          <a:p>
            <a:pPr algn="ctr"/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Алтын Орда (1243-ХҮғ. ортасы) </a:t>
            </a:r>
          </a:p>
          <a:p>
            <a:pPr algn="ctr"/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ХІҮ-ХҮ ғғ. Ортағасырлық мемлекеттер 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52632" y="1142984"/>
            <a:ext cx="5072098" cy="938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Тақырыбы: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643314"/>
            <a:ext cx="8501122" cy="2571768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1207 – 1209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жылдары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Шыңғыс-хан бастаған моңғолдар танғұттық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kk-KZ" sz="2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– </a:t>
            </a:r>
            <a:r>
              <a:rPr lang="ru-RU" sz="2000" b="1" i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мемлекетін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жойып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шапқыншылықпен басып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алса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Ұйғырларды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өздеріне тәуелді етті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ұйғырлардың басқарушысы Идиқұт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Баршық өзін Шыңғыс-ханның </a:t>
            </a:r>
            <a:r>
              <a:rPr lang="ru-RU" sz="2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вассалы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таныды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1215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Цзинь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мемлекетінің астанасы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болған Чжундуды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Пекинді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басып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1227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жылдың қарсыңында Қытай империясы</a:t>
            </a:r>
            <a:r>
              <a:rPr lang="ru-RU" sz="2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Хуанхэ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өзенінің солтүстік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жағындағы бүкіл иелігіне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жүзінде айырылды</a:t>
            </a:r>
            <a:r>
              <a:rPr lang="ru-RU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film.ru/img/afisha/PVCHINGS/450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71800" y="0"/>
            <a:ext cx="2143139" cy="1666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1571612"/>
            <a:ext cx="778674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algn="just"/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Моңғолдардың</a:t>
            </a:r>
            <a:r>
              <a:rPr lang="en-US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en-US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жаулап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алудың құрбаны болған: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kk-KZ" sz="2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Сібір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жерлер</a:t>
            </a:r>
            <a:r>
              <a:rPr lang="kk-KZ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</a:p>
          <a:p>
            <a:pPr algn="just">
              <a:buFont typeface="Arial" pitchFamily="34" charset="0"/>
              <a:buChar char="•"/>
            </a:pPr>
            <a:r>
              <a:rPr lang="kk-KZ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1207 – 1208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жылдардың қысында Шыңғыс- ханның үлкен баласы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Жошы</a:t>
            </a:r>
            <a:r>
              <a:rPr lang="en-US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Енисей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қырғыздарын және Сібірдің оңтүстігінең басқа 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 «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орман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халықтарын бағындырды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4448" y="285728"/>
            <a:ext cx="74295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kk-KZ" sz="3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Моңғолдардың Қазақстан жерлерін жаулап алуы</a:t>
            </a:r>
            <a:endParaRPr lang="ru-RU" sz="32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esktop\KAZ TARIH PREZENT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26" y="158758"/>
            <a:ext cx="1785982" cy="16271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с двумя вырезанными соседними углами 24"/>
          <p:cNvSpPr/>
          <p:nvPr/>
        </p:nvSpPr>
        <p:spPr>
          <a:xfrm>
            <a:off x="642910" y="4786322"/>
            <a:ext cx="8072494" cy="1571636"/>
          </a:xfrm>
          <a:prstGeom prst="snip2Same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715140" y="2928934"/>
            <a:ext cx="1571636" cy="1357322"/>
          </a:xfrm>
          <a:prstGeom prst="ellipse">
            <a:avLst/>
          </a:prstGeom>
          <a:ln w="57150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714744" y="3071810"/>
            <a:ext cx="1428760" cy="1357322"/>
          </a:xfrm>
          <a:prstGeom prst="ellipse">
            <a:avLst/>
          </a:prstGeom>
          <a:ln w="57150"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0916" y="214290"/>
            <a:ext cx="821244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kk-KZ" sz="36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Моңғолдардың Қазақстанға жорығы</a:t>
            </a:r>
            <a:endParaRPr lang="ru-RU" sz="3600" b="1" cap="none" spc="0" dirty="0">
              <a:ln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1000108"/>
            <a:ext cx="3934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Шыңғыс хан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85786" y="2928934"/>
            <a:ext cx="1428760" cy="1357322"/>
          </a:xfrm>
          <a:prstGeom prst="ellipse">
            <a:avLst/>
          </a:prstGeom>
          <a:ln w="57150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28662" y="3357562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/>
              <a:t>Найман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86182" y="350043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/>
              <a:t>   Керей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16" y="3243204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/>
              <a:t>Жалайыр</a:t>
            </a:r>
            <a:endParaRPr lang="ru-RU" sz="2000" b="1" dirty="0"/>
          </a:p>
        </p:txBody>
      </p:sp>
      <p:sp>
        <p:nvSpPr>
          <p:cNvPr id="23" name="Левая фигурная скобка 22"/>
          <p:cNvSpPr/>
          <p:nvPr/>
        </p:nvSpPr>
        <p:spPr>
          <a:xfrm rot="5400000">
            <a:off x="4125512" y="-482231"/>
            <a:ext cx="821536" cy="5786479"/>
          </a:xfrm>
          <a:prstGeom prst="leftBrace">
            <a:avLst>
              <a:gd name="adj1" fmla="val 8333"/>
              <a:gd name="adj2" fmla="val 50585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42910" y="5082803"/>
            <a:ext cx="8001056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сияқты  Монғолия жеріндегі түрік тілдес хандықтарды қол астына қаратып, көрші жатқан елдерді жаулап ала бастайды.</a:t>
            </a:r>
          </a:p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714488"/>
            <a:ext cx="78581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1207-1209 </a:t>
            </a:r>
            <a:r>
              <a:rPr lang="ru-RU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жылдары</a:t>
            </a: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</a:t>
            </a:r>
            <a:r>
              <a:rPr lang="kk-KZ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ңғыс хан </a:t>
            </a:r>
            <a:r>
              <a:rPr lang="kk-KZ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таңғұттардың</a:t>
            </a:r>
            <a:r>
              <a:rPr lang="kk-KZ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мемлекетін, одан кейін </a:t>
            </a:r>
            <a:r>
              <a:rPr lang="kk-KZ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турфан</a:t>
            </a:r>
            <a:r>
              <a:rPr lang="kk-KZ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кінәздіктерін өзіне қаратып, </a:t>
            </a:r>
            <a:r>
              <a:rPr lang="kk-KZ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ұйғырларды</a:t>
            </a:r>
            <a:r>
              <a:rPr lang="kk-KZ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бағындырады. </a:t>
            </a:r>
          </a:p>
          <a:p>
            <a:pPr>
              <a:buFont typeface="Wingdings" pitchFamily="2" charset="2"/>
              <a:buChar char="§"/>
            </a:pPr>
            <a:endParaRPr lang="kk-KZ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k-KZ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1211-1215 жылдар аралығында Қытай жерін басып алып, олардың  тас атып дуал құлататын, от лақтырып өрт шығаратын соғыс техникаларын қолға түсіреді.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Өзіне көрші жатқан жерлерді жаулап болған Шыңғыс хан енді Орталық Азиямен Қазақстанға көз тігеді. </a:t>
            </a:r>
          </a:p>
          <a:p>
            <a:endParaRPr lang="kk-KZ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k-KZ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1217 жылы Күшліктің Жетісудағы иеліктерін басып алуға </a:t>
            </a: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Жебе Ноянды аттандырады. </a:t>
            </a:r>
          </a:p>
          <a:p>
            <a:r>
              <a:rPr lang="kk-KZ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Жебе Ноян бастаған Моңғолдар діни қысым жасамау ұраның басшылыққа алды. </a:t>
            </a:r>
          </a:p>
          <a:p>
            <a:endParaRPr lang="kk-KZ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85728"/>
            <a:ext cx="74295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kk-KZ" sz="3200" b="1" dirty="0" smtClean="0">
                <a:ln/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Моңғолдардың Қазақстан жерлерін жаулап алуы</a:t>
            </a:r>
            <a:endParaRPr lang="ru-RU" sz="3200" b="1" cap="none" spc="0" dirty="0">
              <a:ln/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14282" y="142852"/>
            <a:ext cx="214314" cy="6500858"/>
            <a:chOff x="110636925" y="107965875"/>
            <a:chExt cx="661292" cy="4285296"/>
          </a:xfrm>
        </p:grpSpPr>
        <p:sp>
          <p:nvSpPr>
            <p:cNvPr id="1027" name="Rectangle 3"/>
            <p:cNvSpPr>
              <a:spLocks noChangeArrowheads="1" noChangeShapeType="1"/>
            </p:cNvSpPr>
            <p:nvPr/>
          </p:nvSpPr>
          <p:spPr bwMode="auto">
            <a:xfrm>
              <a:off x="110636925" y="107965875"/>
              <a:ext cx="220430" cy="4285296"/>
            </a:xfrm>
            <a:prstGeom prst="rect">
              <a:avLst/>
            </a:prstGeom>
            <a:solidFill>
              <a:srgbClr val="800000"/>
            </a:solidFill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Rectangle 4"/>
            <p:cNvSpPr>
              <a:spLocks noChangeArrowheads="1" noChangeShapeType="1"/>
            </p:cNvSpPr>
            <p:nvPr/>
          </p:nvSpPr>
          <p:spPr bwMode="auto">
            <a:xfrm>
              <a:off x="110774694" y="107965875"/>
              <a:ext cx="523523" cy="4285296"/>
            </a:xfrm>
            <a:prstGeom prst="rect">
              <a:avLst/>
            </a:prstGeom>
            <a:solidFill>
              <a:srgbClr val="CC9999"/>
            </a:solidFill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8929718" y="142852"/>
            <a:ext cx="142876" cy="6643698"/>
            <a:chOff x="110636925" y="107871716"/>
            <a:chExt cx="661292" cy="4379455"/>
          </a:xfrm>
        </p:grpSpPr>
        <p:sp>
          <p:nvSpPr>
            <p:cNvPr id="11" name="Rectangle 3"/>
            <p:cNvSpPr>
              <a:spLocks noChangeArrowheads="1" noChangeShapeType="1"/>
            </p:cNvSpPr>
            <p:nvPr/>
          </p:nvSpPr>
          <p:spPr bwMode="auto">
            <a:xfrm>
              <a:off x="110636925" y="107965875"/>
              <a:ext cx="220430" cy="4285296"/>
            </a:xfrm>
            <a:prstGeom prst="rect">
              <a:avLst/>
            </a:prstGeom>
            <a:solidFill>
              <a:srgbClr val="800000"/>
            </a:solidFill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4"/>
            <p:cNvSpPr>
              <a:spLocks noChangeArrowheads="1" noChangeShapeType="1"/>
            </p:cNvSpPr>
            <p:nvPr/>
          </p:nvSpPr>
          <p:spPr bwMode="auto">
            <a:xfrm>
              <a:off x="110774695" y="107871716"/>
              <a:ext cx="523522" cy="4285296"/>
            </a:xfrm>
            <a:prstGeom prst="rect">
              <a:avLst/>
            </a:prstGeom>
            <a:solidFill>
              <a:srgbClr val="CC9999"/>
            </a:solidFill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46243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21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Күшліктің мұсылман дінің жақтаушыларға тізе батырып  отырған кезінде сай келген бұл жергілікті халылықтан қолдау тауып, Моңғолдарды құшақ жая қарсы алады.  </a:t>
            </a:r>
          </a:p>
          <a:p>
            <a:pPr>
              <a:buFont typeface="Wingdings" pitchFamily="2" charset="2"/>
              <a:buChar char="Ø"/>
            </a:pPr>
            <a:r>
              <a:rPr lang="kk-KZ" sz="21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Моңғолдар 1218 жылы </a:t>
            </a:r>
            <a:r>
              <a:rPr lang="kk-KZ" sz="21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Жетісу </a:t>
            </a:r>
            <a:r>
              <a:rPr lang="kk-KZ" sz="21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жеріне енеді. </a:t>
            </a:r>
          </a:p>
          <a:p>
            <a:pPr>
              <a:buFont typeface="Wingdings" pitchFamily="2" charset="2"/>
              <a:buChar char="Ø"/>
            </a:pPr>
            <a:r>
              <a:rPr lang="kk-KZ" sz="21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Шығыс Түркістан мен Жетісуды басып алғаннан кейін, Қазақстанның оңтүстігі мен Орта Азияға жол ашылады. Оның басты себебі: </a:t>
            </a:r>
          </a:p>
          <a:p>
            <a:pPr lvl="1"/>
            <a:r>
              <a:rPr lang="kk-KZ" sz="21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1218 жылы Шыңғыс хан жіберген 450 адамы бар 500 түйелік  сауда керуені Отырар қаласына келіп жетеді. </a:t>
            </a:r>
          </a:p>
          <a:p>
            <a:pPr lvl="1"/>
            <a:r>
              <a:rPr lang="kk-KZ" sz="21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Керуеннің сауда жұмысынан гөрі жансыздық іс – әрекетті мақсат еткені білген Отырар билеушісі  </a:t>
            </a:r>
            <a:r>
              <a:rPr lang="kk-KZ" sz="21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Ғайырхан Хорезм </a:t>
            </a:r>
            <a:r>
              <a:rPr lang="kk-KZ" sz="21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шах пен келісе отырып, керуенді тұтқындап, адамдарын қырғына ұшыратады. Бұны тарихта – </a:t>
            </a:r>
            <a:r>
              <a:rPr lang="kk-KZ" sz="21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“Отырар опаты”  </a:t>
            </a:r>
            <a:r>
              <a:rPr lang="kk-KZ" sz="21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дейді. </a:t>
            </a:r>
            <a:endParaRPr lang="ru-RU" sz="21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14282" y="142852"/>
            <a:ext cx="214314" cy="6500858"/>
            <a:chOff x="110636925" y="107965875"/>
            <a:chExt cx="661292" cy="4285296"/>
          </a:xfrm>
        </p:grpSpPr>
        <p:sp>
          <p:nvSpPr>
            <p:cNvPr id="5" name="Rectangle 3"/>
            <p:cNvSpPr>
              <a:spLocks noChangeArrowheads="1" noChangeShapeType="1"/>
            </p:cNvSpPr>
            <p:nvPr/>
          </p:nvSpPr>
          <p:spPr bwMode="auto">
            <a:xfrm>
              <a:off x="110636925" y="107965875"/>
              <a:ext cx="220430" cy="4285296"/>
            </a:xfrm>
            <a:prstGeom prst="rect">
              <a:avLst/>
            </a:prstGeom>
            <a:solidFill>
              <a:srgbClr val="800000"/>
            </a:solidFill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Rectangle 4"/>
            <p:cNvSpPr>
              <a:spLocks noChangeArrowheads="1" noChangeShapeType="1"/>
            </p:cNvSpPr>
            <p:nvPr/>
          </p:nvSpPr>
          <p:spPr bwMode="auto">
            <a:xfrm>
              <a:off x="110774694" y="107965875"/>
              <a:ext cx="523523" cy="4285296"/>
            </a:xfrm>
            <a:prstGeom prst="rect">
              <a:avLst/>
            </a:prstGeom>
            <a:solidFill>
              <a:srgbClr val="CC9999"/>
            </a:solidFill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8929718" y="142852"/>
            <a:ext cx="142876" cy="6643698"/>
            <a:chOff x="110636925" y="107871716"/>
            <a:chExt cx="661292" cy="4379455"/>
          </a:xfrm>
        </p:grpSpPr>
        <p:sp>
          <p:nvSpPr>
            <p:cNvPr id="8" name="Rectangle 3"/>
            <p:cNvSpPr>
              <a:spLocks noChangeArrowheads="1" noChangeShapeType="1"/>
            </p:cNvSpPr>
            <p:nvPr/>
          </p:nvSpPr>
          <p:spPr bwMode="auto">
            <a:xfrm>
              <a:off x="110636925" y="107965875"/>
              <a:ext cx="220430" cy="4285296"/>
            </a:xfrm>
            <a:prstGeom prst="rect">
              <a:avLst/>
            </a:prstGeom>
            <a:solidFill>
              <a:srgbClr val="800000"/>
            </a:solidFill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4"/>
            <p:cNvSpPr>
              <a:spLocks noChangeArrowheads="1" noChangeShapeType="1"/>
            </p:cNvSpPr>
            <p:nvPr/>
          </p:nvSpPr>
          <p:spPr bwMode="auto">
            <a:xfrm>
              <a:off x="110774695" y="107871716"/>
              <a:ext cx="523522" cy="4285296"/>
            </a:xfrm>
            <a:prstGeom prst="rect">
              <a:avLst/>
            </a:prstGeom>
            <a:solidFill>
              <a:srgbClr val="CC9999"/>
            </a:solidFill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928662" y="285728"/>
            <a:ext cx="7215238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Моңғолдардың Қазақстан жерлерін жаулап алуы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285728"/>
            <a:ext cx="7215238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Моңғолдардың Қазақстан жерлерін жаулап алуы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14282" y="142852"/>
            <a:ext cx="214314" cy="6500858"/>
            <a:chOff x="110636925" y="107965875"/>
            <a:chExt cx="661292" cy="4285296"/>
          </a:xfrm>
        </p:grpSpPr>
        <p:sp>
          <p:nvSpPr>
            <p:cNvPr id="6" name="Rectangle 3"/>
            <p:cNvSpPr>
              <a:spLocks noChangeArrowheads="1" noChangeShapeType="1"/>
            </p:cNvSpPr>
            <p:nvPr/>
          </p:nvSpPr>
          <p:spPr bwMode="auto">
            <a:xfrm>
              <a:off x="110636925" y="107965875"/>
              <a:ext cx="220430" cy="4285296"/>
            </a:xfrm>
            <a:prstGeom prst="rect">
              <a:avLst/>
            </a:prstGeom>
            <a:solidFill>
              <a:srgbClr val="800000"/>
            </a:solidFill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Rectangle 4"/>
            <p:cNvSpPr>
              <a:spLocks noChangeArrowheads="1" noChangeShapeType="1"/>
            </p:cNvSpPr>
            <p:nvPr/>
          </p:nvSpPr>
          <p:spPr bwMode="auto">
            <a:xfrm>
              <a:off x="110774694" y="107965875"/>
              <a:ext cx="523523" cy="4285296"/>
            </a:xfrm>
            <a:prstGeom prst="rect">
              <a:avLst/>
            </a:prstGeom>
            <a:solidFill>
              <a:srgbClr val="CC9999"/>
            </a:solidFill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8929718" y="142852"/>
            <a:ext cx="142876" cy="6643698"/>
            <a:chOff x="110636925" y="107871716"/>
            <a:chExt cx="661292" cy="4379455"/>
          </a:xfrm>
        </p:grpSpPr>
        <p:sp>
          <p:nvSpPr>
            <p:cNvPr id="9" name="Rectangle 3"/>
            <p:cNvSpPr>
              <a:spLocks noChangeArrowheads="1" noChangeShapeType="1"/>
            </p:cNvSpPr>
            <p:nvPr/>
          </p:nvSpPr>
          <p:spPr bwMode="auto">
            <a:xfrm>
              <a:off x="110636925" y="107965875"/>
              <a:ext cx="220430" cy="4285296"/>
            </a:xfrm>
            <a:prstGeom prst="rect">
              <a:avLst/>
            </a:prstGeom>
            <a:solidFill>
              <a:srgbClr val="800000"/>
            </a:solidFill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4"/>
            <p:cNvSpPr>
              <a:spLocks noChangeArrowheads="1" noChangeShapeType="1"/>
            </p:cNvSpPr>
            <p:nvPr/>
          </p:nvSpPr>
          <p:spPr bwMode="auto">
            <a:xfrm>
              <a:off x="110774695" y="107871716"/>
              <a:ext cx="523522" cy="4285296"/>
            </a:xfrm>
            <a:prstGeom prst="rect">
              <a:avLst/>
            </a:prstGeom>
            <a:solidFill>
              <a:srgbClr val="CC9999"/>
            </a:solidFill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857224" y="1428736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1219 </a:t>
            </a:r>
            <a:r>
              <a:rPr lang="kk-KZ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жылы ұзын саны </a:t>
            </a:r>
            <a:r>
              <a:rPr lang="kk-KZ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kk-KZ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мыңға жететін қолы Ертістен Сырдарияға   қарай  жылжыды.  Жошы   Сырдарияны бойлап, Қыпшақ даласына бағыттады: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1472" y="2571744"/>
            <a:ext cx="2357454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86116" y="2571744"/>
            <a:ext cx="2071702" cy="1071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43570" y="2571744"/>
            <a:ext cx="2214578" cy="1071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71472" y="2857497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181E0C"/>
                </a:solidFill>
                <a:latin typeface="Times New Roman" pitchFamily="18" charset="0"/>
                <a:cs typeface="Times New Roman" pitchFamily="18" charset="0"/>
              </a:rPr>
              <a:t>Сығанақ қаласы -   </a:t>
            </a:r>
          </a:p>
          <a:p>
            <a:r>
              <a:rPr lang="kk-KZ" b="1" dirty="0" smtClean="0">
                <a:solidFill>
                  <a:srgbClr val="181E0C"/>
                </a:solidFill>
                <a:latin typeface="Times New Roman" pitchFamily="18" charset="0"/>
                <a:cs typeface="Times New Roman" pitchFamily="18" charset="0"/>
              </a:rPr>
              <a:t>            3 ай</a:t>
            </a:r>
            <a:endParaRPr lang="ru-RU" b="1" dirty="0">
              <a:solidFill>
                <a:srgbClr val="181E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7554" y="2714620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Ашнас (Аснас) – 15 күн қарсыласты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>
            <a:off x="7286644" y="2071678"/>
            <a:ext cx="1500198" cy="3143272"/>
          </a:xfrm>
          <a:prstGeom prst="curvedLeftArrow">
            <a:avLst>
              <a:gd name="adj1" fmla="val 25000"/>
              <a:gd name="adj2" fmla="val 50000"/>
              <a:gd name="adj3" fmla="val 45535"/>
            </a:avLst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002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57224" y="4214818"/>
            <a:ext cx="2928958" cy="12144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928662" y="4357694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181E0C"/>
                </a:solidFill>
                <a:latin typeface="Times New Roman" pitchFamily="18" charset="0"/>
                <a:cs typeface="Times New Roman" pitchFamily="18" charset="0"/>
              </a:rPr>
              <a:t>Шағатай мен Үгедей – Отырарды қоршауға алды;</a:t>
            </a:r>
            <a:endParaRPr lang="ru-RU" b="1" dirty="0">
              <a:solidFill>
                <a:srgbClr val="181E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5008" y="2714620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181E0C"/>
                </a:solidFill>
                <a:latin typeface="Times New Roman" pitchFamily="18" charset="0"/>
                <a:cs typeface="Times New Roman" pitchFamily="18" charset="0"/>
              </a:rPr>
              <a:t>Отырар қаласы </a:t>
            </a:r>
          </a:p>
          <a:p>
            <a:r>
              <a:rPr lang="kk-KZ" b="1" dirty="0" smtClean="0">
                <a:solidFill>
                  <a:srgbClr val="181E0C"/>
                </a:solidFill>
                <a:latin typeface="Times New Roman" pitchFamily="18" charset="0"/>
                <a:cs typeface="Times New Roman" pitchFamily="18" charset="0"/>
              </a:rPr>
              <a:t> 6 ай  қарсыласты</a:t>
            </a:r>
            <a:endParaRPr lang="ru-RU" b="1" dirty="0">
              <a:solidFill>
                <a:srgbClr val="181E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14810" y="4143380"/>
            <a:ext cx="3000396" cy="19288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357686" y="4286256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181E0C"/>
                </a:solidFill>
                <a:latin typeface="Times New Roman" pitchFamily="18" charset="0"/>
                <a:cs typeface="Times New Roman" pitchFamily="18" charset="0"/>
              </a:rPr>
              <a:t>Хорезм шах көмекке жіберген  Қараша хажиб  - Моңғолдарға беріліп, қақпаны ашқаннан кейін, қала жеңіліске ұшыраған.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FCCFF"/>
            </a:gs>
            <a:gs pos="100000">
              <a:srgbClr val="FFCCC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4143380"/>
            <a:ext cx="7572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Жаулап алудың зардаптары:</a:t>
            </a:r>
          </a:p>
          <a:p>
            <a:r>
              <a:rPr lang="kk-KZ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kk-KZ" dirty="0" smtClean="0"/>
              <a:t> </a:t>
            </a:r>
            <a:r>
              <a:rPr lang="kk-KZ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Моңғол шапқыншылығының  зардаптары орасан зор болды. </a:t>
            </a:r>
          </a:p>
          <a:p>
            <a:pPr>
              <a:buFont typeface="Wingdings" pitchFamily="2" charset="2"/>
              <a:buChar char="ü"/>
            </a:pPr>
            <a:r>
              <a:rPr lang="kk-KZ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Жетісу аймағында шапқыншылыққа  дейін 200-ден астам елді мекендер болса,  одан кейінгі  </a:t>
            </a:r>
            <a:r>
              <a:rPr lang="en-US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XII – XIV </a:t>
            </a:r>
            <a:r>
              <a:rPr lang="ru-RU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ғасырларда аймақта </a:t>
            </a: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жоғы </a:t>
            </a: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20- </a:t>
            </a:r>
            <a:r>
              <a:rPr lang="ru-RU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ға жуық қала </a:t>
            </a: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қоныс жайлар</a:t>
            </a: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қалған</a:t>
            </a: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785926"/>
            <a:ext cx="70009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k-KZ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Шыңғыс хан  мен кіші баласы Төле екеуі Бұхара қаласына бет алады. </a:t>
            </a:r>
          </a:p>
          <a:p>
            <a:pPr>
              <a:buFont typeface="Wingdings" pitchFamily="2" charset="2"/>
              <a:buChar char="§"/>
            </a:pPr>
            <a:r>
              <a:rPr lang="kk-KZ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1219-1220 жылдары Сы</a:t>
            </a:r>
            <a:r>
              <a:rPr lang="ru-RU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бойындағы қалалар толығымен монғолдардың иелігіне көшеді. </a:t>
            </a:r>
          </a:p>
          <a:p>
            <a:pPr>
              <a:buFont typeface="Wingdings" pitchFamily="2" charset="2"/>
              <a:buChar char="§"/>
            </a:pPr>
            <a:r>
              <a:rPr lang="kk-KZ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1219-1221 жылдары Шыңғыс хан Орта Азияны басып алды. </a:t>
            </a:r>
          </a:p>
          <a:p>
            <a:pPr>
              <a:buFont typeface="Wingdings" pitchFamily="2" charset="2"/>
              <a:buChar char="§"/>
            </a:pPr>
            <a:r>
              <a:rPr lang="kk-KZ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1219-1224 жылдары Шыңғыс хан Орта Азия мен Қазақстанды толығымен басып алды. </a:t>
            </a:r>
            <a:endParaRPr lang="ru-RU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85728"/>
            <a:ext cx="7215238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Моңғолдардың Қазақстан жерлерін жаулап алуы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/>
          <p:cNvSpPr>
            <a:spLocks noChangeArrowheads="1" noChangeShapeType="1"/>
          </p:cNvSpPr>
          <p:nvPr/>
        </p:nvSpPr>
        <p:spPr bwMode="auto">
          <a:xfrm flipV="1">
            <a:off x="285720" y="0"/>
            <a:ext cx="642910" cy="6858000"/>
          </a:xfrm>
          <a:prstGeom prst="rtTriangle">
            <a:avLst/>
          </a:prstGeom>
          <a:gradFill>
            <a:gsLst>
              <a:gs pos="0">
                <a:srgbClr val="A50021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0"/>
          </a:gra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571612"/>
            <a:ext cx="85011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Шыңғыс хан жаулап алған  жерлерін өзінің төрт баласына бөліп береді. Қазақстан жері оның үш баласының қол астына қарады.  Бөліп берілген жерлер ұлыс деп аталады.</a:t>
            </a:r>
          </a:p>
          <a:p>
            <a:pPr>
              <a:buFont typeface="Wingdings" pitchFamily="2" charset="2"/>
              <a:buChar char="ü"/>
            </a:pPr>
            <a:r>
              <a:rPr lang="kk-KZ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Жошы ұлысына – Шығысы Ертіс өзенінен – батысы Еуропа жерлеріне дейін. </a:t>
            </a:r>
          </a:p>
          <a:p>
            <a:pPr>
              <a:buFont typeface="Wingdings" pitchFamily="2" charset="2"/>
              <a:buChar char="ü"/>
            </a:pPr>
            <a:r>
              <a:rPr lang="kk-KZ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Шағатай ұлысына – Оңтүстік – Шығыс Қазақстан (Жетісу аймағы ) мен Орта Азия жерлері берілген. </a:t>
            </a:r>
          </a:p>
          <a:p>
            <a:pPr>
              <a:buFont typeface="Arial" pitchFamily="34" charset="0"/>
              <a:buChar char="•"/>
            </a:pPr>
            <a:r>
              <a:rPr lang="kk-KZ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Ұлыстың орталығы  - Алмалық (Алматы маңы )</a:t>
            </a:r>
          </a:p>
          <a:p>
            <a:pPr>
              <a:buFont typeface="Arial" pitchFamily="34" charset="0"/>
              <a:buChar char="•"/>
            </a:pPr>
            <a:r>
              <a:rPr lang="kk-KZ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Жазғы ордасы  - Құяш (Іле бойында) </a:t>
            </a:r>
          </a:p>
          <a:p>
            <a:pPr>
              <a:buFont typeface="Wingdings" pitchFamily="2" charset="2"/>
              <a:buChar char="ü"/>
            </a:pPr>
            <a:r>
              <a:rPr lang="kk-KZ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Үгедей ұлысына – Батыс Монғолия мен Алтай, Тарбағатай, Ертістің  жоғары ағысы бойындағы жерлер қараған. </a:t>
            </a:r>
          </a:p>
          <a:p>
            <a:pPr>
              <a:buFont typeface="Wingdings" pitchFamily="2" charset="2"/>
              <a:buChar char="ü"/>
            </a:pPr>
            <a:r>
              <a:rPr lang="kk-KZ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Ол ұлы хан атағын алғаннан кейін Орхонда, Қарақорымда тұрған. </a:t>
            </a:r>
          </a:p>
          <a:p>
            <a:pPr>
              <a:buFont typeface="Wingdings" pitchFamily="2" charset="2"/>
              <a:buChar char="ü"/>
            </a:pPr>
            <a:r>
              <a:rPr lang="kk-KZ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Төле ұлысы – Монғолияның өз жері.</a:t>
            </a:r>
          </a:p>
          <a:p>
            <a:pPr>
              <a:buFont typeface="Wingdings" pitchFamily="2" charset="2"/>
              <a:buChar char="ü"/>
            </a:pPr>
            <a:r>
              <a:rPr lang="kk-KZ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1259 жылы ұлы хан Мөңке қайтыс болған соң, Шыңғыс тұқымдарының арасындағы талас шиеленісе бастаған.</a:t>
            </a:r>
            <a:endParaRPr lang="ru-RU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71480"/>
            <a:ext cx="87868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Ұлыстардың</a:t>
            </a:r>
            <a:r>
              <a:rPr lang="kk-KZ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құрылуы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KAZ TARIH PREZENT\JAULAP ALGAN JERLER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8715436" cy="5143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214290"/>
            <a:ext cx="770396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</a:t>
            </a:r>
            <a:r>
              <a:rPr lang="kk-KZ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ңғыс хан және оның ұрпақтарының</a:t>
            </a:r>
          </a:p>
          <a:p>
            <a:pPr algn="ctr"/>
            <a:r>
              <a:rPr lang="kk-K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жаулап алған жерлері 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3000">
              <a:srgbClr val="FFFFCC"/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635" y="357166"/>
            <a:ext cx="8572083" cy="1723549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АЛТЫН</a:t>
            </a:r>
            <a:r>
              <a:rPr lang="kk-KZ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ОРДА</a:t>
            </a:r>
          </a:p>
          <a:p>
            <a:pPr algn="ctr"/>
            <a:r>
              <a:rPr lang="kk-K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Xiii</a:t>
            </a:r>
            <a:r>
              <a:rPr lang="kk-K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ғ.ортасы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XV</a:t>
            </a:r>
            <a:r>
              <a:rPr lang="kk-K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ғ.ортасы)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0306"/>
            <a:ext cx="4572032" cy="3500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43504" y="2571744"/>
            <a:ext cx="3643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Алтын орда </a:t>
            </a:r>
            <a:r>
              <a:rPr lang="kk-KZ" sz="20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Жошы ұлысының орнына құрылған мемлекеттердің бірі. </a:t>
            </a:r>
          </a:p>
          <a:p>
            <a:pPr algn="just"/>
            <a:r>
              <a:rPr lang="kk-KZ" sz="20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Жошы ханның баласы </a:t>
            </a:r>
            <a:r>
              <a:rPr lang="kk-KZ" sz="2000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Батый (Бату) ханның кезінде </a:t>
            </a:r>
            <a:r>
              <a:rPr lang="kk-KZ" sz="20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Орда </a:t>
            </a:r>
            <a:r>
              <a:rPr lang="kk-KZ" sz="2000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Алтай тауынан Дунай өзеніне дейінгі </a:t>
            </a:r>
            <a:r>
              <a:rPr lang="kk-KZ" sz="20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ұлан-ғайыр жерді алып жатқан үлкен мемлекет болды</a:t>
            </a:r>
          </a:p>
        </p:txBody>
      </p:sp>
    </p:spTree>
    <p:extLst>
      <p:ext uri="{BB962C8B-B14F-4D97-AF65-F5344CB8AC3E}">
        <p14:creationId xmlns:p14="http://schemas.microsoft.com/office/powerpoint/2010/main" val="17549780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4126" y="214290"/>
            <a:ext cx="75268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Алтын орданың құрылуы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500174"/>
            <a:ext cx="3500462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Алғашқы орталығы: Сарай – Бату (Еділ бойында)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1500174"/>
            <a:ext cx="364333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Кейінгі орталығы: Сарай – Беркеге көшірілген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2428868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XVI </a:t>
            </a:r>
            <a:r>
              <a:rPr lang="kk-KZ" sz="2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ғасырда орыс деректерінде “Алтын орда” атауы атала бастады.</a:t>
            </a:r>
          </a:p>
          <a:p>
            <a:r>
              <a:rPr lang="kk-KZ" sz="2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Ол үш ордаға бөлінді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3714752"/>
            <a:ext cx="250033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Алтын босағалы Алтын Орда (Батый)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3925677"/>
            <a:ext cx="250033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Күміс босағалы Ақ Орда (Орда Ежен)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7950" y="3711363"/>
            <a:ext cx="250033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Болат босағалы Боз Орда (Шайбани)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4643446"/>
            <a:ext cx="7429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Алтын Орданын негізін қалаушы:</a:t>
            </a:r>
          </a:p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Батый хан (1227 – 1255 ж.ж).</a:t>
            </a:r>
          </a:p>
          <a:p>
            <a:pPr algn="just">
              <a:buFont typeface="Wingdings" pitchFamily="2" charset="2"/>
              <a:buChar char="ü"/>
            </a:pPr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Парсы тарихшысы </a:t>
            </a:r>
            <a:r>
              <a:rPr lang="kk-KZ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Жувейни</a:t>
            </a:r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еңбегінде Батый ханның әділдігі туралы былай деп жазған: «Оның ордасына саудагерлер барлық жерлерден келіп жатты. Олар түрлі тауарларды әкеледі. Ол тауарлардың барлығын алғызып, оның үстіне бағаны артығымен төлетіп отырған».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1035025" y="3250405"/>
            <a:ext cx="500860" cy="286546"/>
          </a:xfrm>
          <a:prstGeom prst="straightConnector1">
            <a:avLst/>
          </a:prstGeom>
          <a:ln w="38100">
            <a:tailEnd type="arrow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4269290" y="3517395"/>
            <a:ext cx="639553" cy="34133"/>
          </a:xfrm>
          <a:prstGeom prst="straightConnector1">
            <a:avLst/>
          </a:prstGeom>
          <a:ln w="38100">
            <a:tailEnd type="arrow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6965173" y="3250405"/>
            <a:ext cx="500066" cy="285752"/>
          </a:xfrm>
          <a:prstGeom prst="straightConnector1">
            <a:avLst/>
          </a:prstGeom>
          <a:ln w="38100">
            <a:tailEnd type="arrow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0236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939784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C00000"/>
                </a:solidFill>
              </a:rPr>
              <a:t>жоспары</a:t>
            </a:r>
            <a:r>
              <a:rPr lang="kk-KZ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26" y="1643050"/>
            <a:ext cx="8786874" cy="4525963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Монғол империясының құрылуы.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Алтын орданың құрылуы.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Ақ Орда және Көк Орда мемлекеттері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4.Моғолстан (ХІҮ ғ. ортасы - ХҮІ ғ. басы)  </a:t>
            </a:r>
          </a:p>
          <a:p>
            <a:pPr>
              <a:buNone/>
            </a:pP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Көшпелі өзбектер мемлекеті (1428-1468жж.)</a:t>
            </a:r>
          </a:p>
          <a:p>
            <a:pPr>
              <a:buNone/>
            </a:pP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Ноғай Ордасы (ХІҮғ. Соңы-ХҮ ғ.)</a:t>
            </a:r>
          </a:p>
          <a:p>
            <a:pPr>
              <a:buNone/>
            </a:pP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Сібір хандығы (ХҮғ. соңы-ХҮІғ.)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2">
                <a:lumMod val="20000"/>
                <a:lumOff val="8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25658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kk-KZ" sz="2200" b="1" u="sng" dirty="0" smtClean="0">
                <a:latin typeface="Times New Roman" pitchFamily="18" charset="0"/>
                <a:cs typeface="Times New Roman" pitchFamily="18" charset="0"/>
              </a:rPr>
              <a:t>Алтын орданың күшеюі</a:t>
            </a:r>
          </a:p>
          <a:p>
            <a:pPr marL="0" indent="0" algn="just">
              <a:buNone/>
            </a:pPr>
            <a:r>
              <a:rPr lang="kk-KZ" sz="1900" b="1" i="1" dirty="0" smtClean="0">
                <a:latin typeface="Times New Roman" pitchFamily="18" charset="0"/>
                <a:cs typeface="Times New Roman" pitchFamily="18" charset="0"/>
              </a:rPr>
              <a:t>1235 жылы 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бүкіл монғолдық құрылтайда Батысқа жорық жасауда шешім қабылдаған кезден бастап Батыйдың есімі тарихи деректерде айтыла бастайды</a:t>
            </a:r>
          </a:p>
          <a:p>
            <a:pPr algn="just">
              <a:buFont typeface="Wingdings" pitchFamily="2" charset="2"/>
              <a:buChar char="ü"/>
            </a:pP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Батысқа жасалған жорық </a:t>
            </a:r>
            <a:r>
              <a:rPr lang="kk-KZ" sz="1900" b="1" dirty="0" smtClean="0">
                <a:latin typeface="Times New Roman" pitchFamily="18" charset="0"/>
                <a:cs typeface="Times New Roman" pitchFamily="18" charset="0"/>
              </a:rPr>
              <a:t>7 жылға (1236 – 1242 ж.ж)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 созылған.</a:t>
            </a:r>
          </a:p>
          <a:p>
            <a:pPr marL="0" indent="0" algn="just">
              <a:buNone/>
            </a:pP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Осы жорықтар нәтижесінде Батыс елдерін жаулап алып, Алтын Орданың шекарасын батысқа қарай кеңейтіп, кушейе түскен. Осыдан кейін:</a:t>
            </a:r>
          </a:p>
          <a:p>
            <a:pPr algn="just">
              <a:buFont typeface="Wingdings" pitchFamily="2" charset="2"/>
              <a:buChar char="ü"/>
            </a:pPr>
            <a:r>
              <a:rPr lang="kk-KZ" sz="1900" b="1" i="1" dirty="0" smtClean="0">
                <a:latin typeface="Times New Roman" pitchFamily="18" charset="0"/>
                <a:cs typeface="Times New Roman" pitchFamily="18" charset="0"/>
              </a:rPr>
              <a:t>Солтүстік Кавказ;</a:t>
            </a:r>
          </a:p>
          <a:p>
            <a:pPr algn="just">
              <a:buFont typeface="Wingdings" pitchFamily="2" charset="2"/>
              <a:buChar char="ü"/>
            </a:pPr>
            <a:r>
              <a:rPr lang="kk-KZ" sz="1900" b="1" i="1" dirty="0" smtClean="0">
                <a:latin typeface="Times New Roman" pitchFamily="18" charset="0"/>
                <a:cs typeface="Times New Roman" pitchFamily="18" charset="0"/>
              </a:rPr>
              <a:t>Қырым бойы;</a:t>
            </a:r>
          </a:p>
          <a:p>
            <a:pPr algn="just">
              <a:buFont typeface="Wingdings" pitchFamily="2" charset="2"/>
              <a:buChar char="ü"/>
            </a:pPr>
            <a:r>
              <a:rPr lang="kk-KZ" sz="1900" b="1" i="1" dirty="0" smtClean="0">
                <a:latin typeface="Times New Roman" pitchFamily="18" charset="0"/>
                <a:cs typeface="Times New Roman" pitchFamily="18" charset="0"/>
              </a:rPr>
              <a:t>Орыс кінәздіктері;</a:t>
            </a:r>
          </a:p>
          <a:p>
            <a:pPr algn="just">
              <a:buFont typeface="Wingdings" pitchFamily="2" charset="2"/>
              <a:buChar char="ü"/>
            </a:pPr>
            <a:r>
              <a:rPr lang="kk-KZ" sz="1900" b="1" i="1" dirty="0" smtClean="0">
                <a:latin typeface="Times New Roman" pitchFamily="18" charset="0"/>
                <a:cs typeface="Times New Roman" pitchFamily="18" charset="0"/>
              </a:rPr>
              <a:t>Шығыс Еуропа елдер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і тәуелді болып, Алтын ордаға алым – салық төлеп отыруға мәжбүр болған. </a:t>
            </a:r>
          </a:p>
          <a:p>
            <a:pPr marL="0" indent="0" algn="just">
              <a:buNone/>
            </a:pP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Алтын орда саяси және экономикалық жағынан </a:t>
            </a:r>
            <a:r>
              <a:rPr lang="kk-KZ" sz="1900" b="1" dirty="0" smtClean="0">
                <a:latin typeface="Times New Roman" pitchFamily="18" charset="0"/>
                <a:cs typeface="Times New Roman" pitchFamily="18" charset="0"/>
              </a:rPr>
              <a:t>Берке мен Өзбек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 хандарының кезінде жақсы дамыған.</a:t>
            </a:r>
          </a:p>
          <a:p>
            <a:pPr algn="just">
              <a:buFont typeface="Wingdings" pitchFamily="2" charset="2"/>
              <a:buChar char="ü"/>
            </a:pP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Әсіресе </a:t>
            </a:r>
            <a:r>
              <a:rPr lang="kk-KZ" sz="1900" b="1" dirty="0" smtClean="0">
                <a:latin typeface="Times New Roman" pitchFamily="18" charset="0"/>
                <a:cs typeface="Times New Roman" pitchFamily="18" charset="0"/>
              </a:rPr>
              <a:t>Беркенің кезінде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 Алтын орда мен Египет сұлтаны </a:t>
            </a:r>
            <a:r>
              <a:rPr lang="kk-KZ" sz="1900" b="1" dirty="0" smtClean="0">
                <a:latin typeface="Times New Roman" pitchFamily="18" charset="0"/>
                <a:cs typeface="Times New Roman" pitchFamily="18" charset="0"/>
              </a:rPr>
              <a:t>Бейбарыс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 арасындағы байланыс күшейе түседі.</a:t>
            </a:r>
          </a:p>
          <a:p>
            <a:pPr algn="just">
              <a:buFont typeface="Wingdings" pitchFamily="2" charset="2"/>
              <a:buChar char="ü"/>
            </a:pP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Қазақ даласынан </a:t>
            </a:r>
            <a:r>
              <a:rPr lang="kk-KZ" sz="1900" b="1" dirty="0" smtClean="0">
                <a:latin typeface="Times New Roman" pitchFamily="18" charset="0"/>
                <a:cs typeface="Times New Roman" pitchFamily="18" charset="0"/>
              </a:rPr>
              <a:t>Египет еліне 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құлдыққа сатылып барған Бейбарыс Мәмлүк мемлекетінің төртінші сұлтаны болған.</a:t>
            </a:r>
          </a:p>
          <a:p>
            <a:pPr algn="just">
              <a:buFont typeface="Wingdings" pitchFamily="2" charset="2"/>
              <a:buChar char="ü"/>
            </a:pP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Мемлекеттік билік басына келгеннен кейін </a:t>
            </a:r>
            <a:r>
              <a:rPr lang="kk-KZ" sz="1900" b="1" dirty="0" smtClean="0">
                <a:latin typeface="Times New Roman" pitchFamily="18" charset="0"/>
                <a:cs typeface="Times New Roman" pitchFamily="18" charset="0"/>
              </a:rPr>
              <a:t>Ислам дінінің 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өркендеуіне атсалысты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3926" y="0"/>
            <a:ext cx="706007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Алтын орда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мемлекет</a:t>
            </a:r>
            <a:r>
              <a:rPr lang="kk-KZ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36970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CC"/>
            </a:gs>
            <a:gs pos="50000">
              <a:srgbClr val="FFCC99"/>
            </a:gs>
            <a:gs pos="100000">
              <a:srgbClr val="FFCCC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2714620"/>
            <a:ext cx="2232248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14620"/>
            <a:ext cx="2376264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0760" y="2714620"/>
            <a:ext cx="2500330" cy="28597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00034" y="5857892"/>
            <a:ext cx="857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Жошы хан                   Берке хан                    Жәнібек хан</a:t>
            </a:r>
            <a:endParaRPr lang="ru-RU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857232"/>
            <a:ext cx="825636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Алтын орда хандары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874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3711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kk-KZ" sz="2800" b="1" u="sng" dirty="0" smtClean="0">
                <a:latin typeface="Times New Roman" pitchFamily="18" charset="0"/>
                <a:cs typeface="Times New Roman" pitchFamily="18" charset="0"/>
              </a:rPr>
              <a:t>Берке хан (1256 – 1266 ж.ж)</a:t>
            </a:r>
          </a:p>
          <a:p>
            <a:pPr marL="0" indent="0" algn="just">
              <a:buNone/>
            </a:pP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1262 жылы Египет сұлтаны Бейбарыс Алтын Орда ханы Беркемен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өзара достық қарым – қатынас орнату үшін өз елшісін жібереді.</a:t>
            </a:r>
          </a:p>
          <a:p>
            <a:pPr algn="just">
              <a:buFont typeface="Wingdings" pitchFamily="2" charset="2"/>
              <a:buChar char="ü"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Орда беделінің өскендігін көрсететін бір жағдай – 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Берке ханның Монғол империясына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тәуелділігін мойындамай, бүкіл монғолдық құрылтайға қатысудан бас тартуы.</a:t>
            </a:r>
            <a:endParaRPr lang="kk-KZ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Берке хан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– Алтын орданы одан әрі күшейте түсу үшін 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мұсылман дінін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қабылдайды. 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Әзірбайжан жерінде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 мешіт салдырады.</a:t>
            </a:r>
          </a:p>
          <a:p>
            <a:pPr algn="just">
              <a:buFont typeface="Wingdings" pitchFamily="2" charset="2"/>
              <a:buChar char="ü"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Орта Азияда мұсылман дінінің орталығы болған – 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Үргеніш, Бұхара қалаларымен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 байланыста күшейтеді.</a:t>
            </a:r>
            <a:endParaRPr lang="kk-KZ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1266 жылы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Берке хан 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Кавказ жеріне жорықта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қаза табады.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00042"/>
            <a:ext cx="828677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Алтын орда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мемлекет</a:t>
            </a:r>
            <a:r>
              <a:rPr lang="kk-KZ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67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457200" y="1814515"/>
            <a:ext cx="8229600" cy="2043113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kk-KZ" sz="2000" b="1" u="sng" dirty="0" smtClean="0">
                <a:latin typeface="Times New Roman" pitchFamily="18" charset="0"/>
                <a:cs typeface="Times New Roman" pitchFamily="18" charset="0"/>
              </a:rPr>
              <a:t>Меңгу – Темір (1266 – 1280 ж.ж)</a:t>
            </a:r>
          </a:p>
          <a:p>
            <a:pPr>
              <a:buFont typeface="Wingdings" pitchFamily="2" charset="2"/>
              <a:buChar char="ü"/>
            </a:pP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1271 жылы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Меңгу – Темір хан өзінің Египетпен байланысына кедергі жасауға тырысып отырған екі елдің арасындағы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Византияға қарсы жорыққа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 шығады.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Өз атынан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теңге соқтырады.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642918"/>
            <a:ext cx="821537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Алтын орда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мемлекет</a:t>
            </a:r>
            <a:r>
              <a:rPr lang="kk-KZ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Admin\Desktop\KAZ TARIH PREZENT\100px-Tamga_Mengu-Timu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897313"/>
            <a:ext cx="1989140" cy="238920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628" y="627437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Меңгу – Темір таңбасы.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4820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571480"/>
            <a:ext cx="835824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Алтын орда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мемлекет</a:t>
            </a:r>
            <a:r>
              <a:rPr lang="kk-KZ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659989"/>
            <a:ext cx="8715404" cy="4555093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000" b="1" u="sng" dirty="0" smtClean="0">
                <a:latin typeface="Times New Roman" pitchFamily="18" charset="0"/>
                <a:cs typeface="Times New Roman" pitchFamily="18" charset="0"/>
              </a:rPr>
              <a:t>Тохты хан (1290 – 1312 ж.ж)</a:t>
            </a:r>
          </a:p>
          <a:p>
            <a:pPr>
              <a:buFont typeface="Wingdings" pitchFamily="2" charset="2"/>
              <a:buChar char="ü"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Алтын орданың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саяси жағынан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мемлекеттік беделінің көтерілуіне зор үлесін қосқан.</a:t>
            </a:r>
          </a:p>
          <a:p>
            <a:pPr algn="just">
              <a:buFont typeface="Wingdings" pitchFamily="2" charset="2"/>
              <a:buChar char="ü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Иран, Кавказ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елдерімен сауда байланысын жандырып,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Египет мәмлүктерімен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тығыз қарым – қатынаста болған.</a:t>
            </a:r>
          </a:p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Алтын орданың гүлденген кезі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Өзбек хан (1312 – 1342 ж.ж)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мен оның баласы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Жәнібек ханның (1342 – 1357 ж.ж)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билік еткен тұстары болды.</a:t>
            </a:r>
          </a:p>
          <a:p>
            <a:pPr algn="just">
              <a:buFont typeface="Wingdings" pitchFamily="2" charset="2"/>
              <a:buChar char="ü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Өзбек хан қалалық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өмірдің дамуына қатты көңіл бөлген.</a:t>
            </a:r>
          </a:p>
          <a:p>
            <a:pPr algn="just">
              <a:buFont typeface="Wingdings" pitchFamily="2" charset="2"/>
              <a:buChar char="ü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Сарай – Беркеге жаңа ғимараттар мен мешіт салдырып, қаланы көркейткен.</a:t>
            </a:r>
          </a:p>
          <a:p>
            <a:pPr algn="just">
              <a:buFont typeface="Wingdings" pitchFamily="2" charset="2"/>
              <a:buChar char="ü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Қалаларда медресе салдырып, мұсылман дінінің таралуына себебін тигізген.</a:t>
            </a:r>
          </a:p>
          <a:p>
            <a:pPr algn="just">
              <a:buFont typeface="Wingdings" pitchFamily="2" charset="2"/>
              <a:buChar char="ü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Өзбек хан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Египет сұлтанына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жазған хатында өз елінде дінсіздердің азайғанын хабарлаған.</a:t>
            </a:r>
          </a:p>
          <a:p>
            <a:pPr algn="just">
              <a:buFont typeface="Wingdings" pitchFamily="2" charset="2"/>
              <a:buChar char="ü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Өзбек ханның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кезінде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1312 жылы мұсылман діні – мемлекеттік дін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болып жарияланды.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3318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670" y="1500174"/>
            <a:ext cx="8607330" cy="5169186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kk-KZ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Хандық </a:t>
            </a:r>
            <a:r>
              <a:rPr lang="kk-KZ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өкімет </a:t>
            </a:r>
            <a:r>
              <a:rPr lang="kk-KZ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хан ұрпақарының иелігі </a:t>
            </a:r>
            <a:r>
              <a:rPr lang="kk-KZ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болып табылады.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kk-KZ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Алтын </a:t>
            </a:r>
            <a:r>
              <a:rPr lang="kk-KZ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Орда хандары </a:t>
            </a:r>
            <a:r>
              <a:rPr lang="kk-KZ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Ислам дінін қабылдағаннан кейін</a:t>
            </a:r>
            <a:r>
              <a:rPr lang="kk-KZ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іс жүргізу жұмыстарын түрік жазуымен орта ғасырдағы </a:t>
            </a:r>
            <a:r>
              <a:rPr lang="kk-KZ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ұйғыр жазуымен </a:t>
            </a:r>
            <a:r>
              <a:rPr lang="kk-KZ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жүргізген.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kk-KZ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Білекшілер</a:t>
            </a:r>
            <a:r>
              <a:rPr lang="kk-KZ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Хатшылар (жазу істерін, іс қағаздарды жүргізді</a:t>
            </a:r>
            <a:r>
              <a:rPr lang="kk-KZ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lvl="0" indent="0" algn="just">
              <a:buNone/>
            </a:pPr>
            <a:r>
              <a:rPr lang="kk-KZ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Мемлекет ұлыстарға, ал ұлыстар ұсақ үлестерге бөліп басқарылған:</a:t>
            </a:r>
          </a:p>
          <a:p>
            <a:pPr lvl="0" algn="just">
              <a:buFont typeface="Wingdings" pitchFamily="2" charset="2"/>
              <a:buChar char="q"/>
            </a:pP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Әмір</a:t>
            </a:r>
            <a:r>
              <a:rPr lang="kk-KZ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Ұлыстың аумақтық бөліктерін билеушілері.</a:t>
            </a:r>
          </a:p>
          <a:p>
            <a:pPr lvl="0" algn="just">
              <a:buFont typeface="Wingdings" pitchFamily="2" charset="2"/>
              <a:buChar char="q"/>
            </a:pP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Беклербек</a:t>
            </a:r>
            <a:r>
              <a:rPr lang="kk-KZ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әскери істерді басқарды (нояндар бағынған).</a:t>
            </a:r>
          </a:p>
          <a:p>
            <a:pPr lvl="0" algn="just">
              <a:buFont typeface="Wingdings" pitchFamily="2" charset="2"/>
              <a:buChar char="q"/>
            </a:pP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Уәзір</a:t>
            </a:r>
            <a:r>
              <a:rPr lang="kk-KZ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азаматтық билікті жүргізді.</a:t>
            </a:r>
          </a:p>
          <a:p>
            <a:pPr lvl="0" algn="just">
              <a:buFont typeface="Wingdings" pitchFamily="2" charset="2"/>
              <a:buChar char="q"/>
            </a:pP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Ноян</a:t>
            </a:r>
            <a:r>
              <a:rPr lang="kk-KZ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тайпа көсемі (мыңдықтар бағынған).</a:t>
            </a:r>
          </a:p>
          <a:p>
            <a:pPr lvl="0" algn="just">
              <a:buFont typeface="Wingdings" pitchFamily="2" charset="2"/>
              <a:buChar char="q"/>
            </a:pP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Мәлік</a:t>
            </a:r>
            <a:r>
              <a:rPr lang="kk-KZ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жергілікті билік басшысы (түркі әулеттерінен шыққан).</a:t>
            </a:r>
          </a:p>
          <a:p>
            <a:pPr lvl="0" algn="just">
              <a:buFont typeface="Wingdings" pitchFamily="2" charset="2"/>
              <a:buChar char="q"/>
            </a:pP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Даруғалар</a:t>
            </a:r>
            <a:r>
              <a:rPr lang="kk-KZ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салық жинаумен шұғылданды. Сонымен қатар халық санағын өткізу, әскер жинау, байланыс қатынасын ұйымдастыру сияқты жұмыстарды атқарған.</a:t>
            </a:r>
          </a:p>
          <a:p>
            <a:pPr lvl="0" algn="just">
              <a:buFont typeface="Wingdings" pitchFamily="2" charset="2"/>
              <a:buChar char="q"/>
            </a:pP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Басқақтар</a:t>
            </a:r>
            <a:r>
              <a:rPr lang="kk-KZ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жергілікті халыққа әскер бақылау жүргізді, кейбір жерлерде салық жинаумен де айналысты.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42852"/>
            <a:ext cx="785818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Алтын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орданың қоғамдық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құрылысы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42844" y="142852"/>
            <a:ext cx="142876" cy="6500858"/>
            <a:chOff x="110636925" y="107965875"/>
            <a:chExt cx="661292" cy="4285296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grpSpPr>
        <p:sp>
          <p:nvSpPr>
            <p:cNvPr id="9" name="Rectangle 3"/>
            <p:cNvSpPr>
              <a:spLocks noChangeArrowheads="1" noChangeShapeType="1"/>
            </p:cNvSpPr>
            <p:nvPr/>
          </p:nvSpPr>
          <p:spPr bwMode="auto">
            <a:xfrm>
              <a:off x="110636925" y="107965875"/>
              <a:ext cx="220430" cy="4285296"/>
            </a:xfrm>
            <a:prstGeom prst="rect">
              <a:avLst/>
            </a:prstGeom>
            <a:grpFill/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4"/>
            <p:cNvSpPr>
              <a:spLocks noChangeArrowheads="1" noChangeShapeType="1"/>
            </p:cNvSpPr>
            <p:nvPr/>
          </p:nvSpPr>
          <p:spPr bwMode="auto">
            <a:xfrm>
              <a:off x="110774694" y="107965875"/>
              <a:ext cx="523523" cy="4285296"/>
            </a:xfrm>
            <a:prstGeom prst="rect">
              <a:avLst/>
            </a:prstGeom>
            <a:grpFill/>
            <a:ln w="0" algn="in"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015806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14412" y="7929594"/>
            <a:ext cx="8496944" cy="478112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ғасырдың ІІ жартысында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Алтын Орда ішінде алауыздық күшейеді.</a:t>
            </a:r>
          </a:p>
          <a:p>
            <a:pPr algn="just">
              <a:buFont typeface="Wingdings" pitchFamily="2" charset="2"/>
              <a:buChar char="ü"/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1357 – 1380 жылдар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арасында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20 хан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ауысты.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ғасырдың 60 жылдардың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өзінде мемлекеттін астанасы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Сарайда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бір жылдың ішінде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төрт хан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ауысады.</a:t>
            </a:r>
          </a:p>
          <a:p>
            <a:pPr algn="just">
              <a:buFont typeface="Wingdings" pitchFamily="2" charset="2"/>
              <a:buChar char="ü"/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Ішкі саяси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жағдай әлсіреді.</a:t>
            </a:r>
          </a:p>
          <a:p>
            <a:pPr algn="just">
              <a:buFont typeface="Wingdings" pitchFamily="2" charset="2"/>
              <a:buChar char="ü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Бұны тарихта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«Ұлы дүрбелең»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кезеңі деп атайды.</a:t>
            </a:r>
          </a:p>
          <a:p>
            <a:pPr marL="0" indent="0" algn="just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Осындай ішкі талас – тартыстан әлсіреген Алтын Орда:</a:t>
            </a:r>
          </a:p>
          <a:p>
            <a:pPr algn="just">
              <a:buFont typeface="Wingdings" pitchFamily="2" charset="2"/>
              <a:buChar char="ü"/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1380 жылы Куликово даласында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Мамай қолбасшылық еткен әскер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Дмитрий Донской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бастаған орыс әскерінен жеңіледі.</a:t>
            </a:r>
          </a:p>
          <a:p>
            <a:pPr algn="just">
              <a:buFont typeface="Wingdings" pitchFamily="2" charset="2"/>
              <a:buChar char="ü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Осы шайқастан кейін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Алтын Орда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мүлде әлсірейді.</a:t>
            </a:r>
          </a:p>
          <a:p>
            <a:pPr marL="0" indent="0" algn="just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Бұл әлсіздікті пайдаланған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Жошы ханның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екінші бір ұрпағы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Тоқтамыс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Әмір Темірдің көмегімен Алтын Орданың билігін өз қолына алған.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57166"/>
            <a:ext cx="835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Алтын орданың әлсіреуі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500034" y="1285860"/>
            <a:ext cx="3929090" cy="5072098"/>
          </a:xfrm>
          <a:prstGeom prst="foldedCorner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ғасырдың ІІ жартысында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Алтын Орда ішінде алауыздық күшейеді.</a:t>
            </a:r>
          </a:p>
          <a:p>
            <a:pPr algn="just">
              <a:buFont typeface="Wingdings" pitchFamily="2" charset="2"/>
              <a:buChar char="ü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1357 – 1380 жылдар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арасында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20 хан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ауысты.</a:t>
            </a:r>
          </a:p>
          <a:p>
            <a:pPr algn="just">
              <a:buFont typeface="Wingdings" pitchFamily="2" charset="2"/>
              <a:buChar char="ü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ғасырдың 60 жылдардың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өзінде мемлекеттін астанасы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Сарайда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бір жылдың ішінде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төрт хан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ауысады.</a:t>
            </a:r>
          </a:p>
          <a:p>
            <a:pPr algn="just">
              <a:buFont typeface="Wingdings" pitchFamily="2" charset="2"/>
              <a:buChar char="ü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Ішкі саяси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жағдай әлсіреді.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4714876" y="1285860"/>
            <a:ext cx="3929090" cy="5072098"/>
          </a:xfrm>
          <a:prstGeom prst="foldedCorner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Бұны тарихта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«Ұлы дүрбелең»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кезеңі деп атайды.</a:t>
            </a:r>
          </a:p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Осындай ішкі талас – тартыстан әлсіреген Алтын Орда:</a:t>
            </a:r>
          </a:p>
          <a:p>
            <a:pPr algn="just">
              <a:buFont typeface="Wingdings" pitchFamily="2" charset="2"/>
              <a:buChar char="ü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1380 жылы Куликово даласында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Мамай қолбасшылық еткен әскер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Дмитрий Донской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бастаған орыс әскерінен жеңіледі.</a:t>
            </a:r>
          </a:p>
          <a:p>
            <a:pPr algn="just">
              <a:buFont typeface="Wingdings" pitchFamily="2" charset="2"/>
              <a:buChar char="ü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Осы шайқастан кейін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Алтын Орда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мүлде әлсірейді.</a:t>
            </a:r>
          </a:p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Бұл әлсіздікті пайдаланған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Жошы ханның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екінші бір ұрпағы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Тоқтамыс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Әмір Темірдің көмегімен Алтын Орданың билігін өз қолына алған.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142844" y="142852"/>
            <a:ext cx="142876" cy="6500858"/>
            <a:chOff x="110636925" y="107965875"/>
            <a:chExt cx="661292" cy="4285296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grpSpPr>
        <p:sp>
          <p:nvSpPr>
            <p:cNvPr id="12" name="Rectangle 3"/>
            <p:cNvSpPr>
              <a:spLocks noChangeArrowheads="1" noChangeShapeType="1"/>
            </p:cNvSpPr>
            <p:nvPr/>
          </p:nvSpPr>
          <p:spPr bwMode="auto">
            <a:xfrm>
              <a:off x="110636925" y="107965875"/>
              <a:ext cx="220430" cy="4285296"/>
            </a:xfrm>
            <a:prstGeom prst="rect">
              <a:avLst/>
            </a:prstGeom>
            <a:grpFill/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4"/>
            <p:cNvSpPr>
              <a:spLocks noChangeArrowheads="1" noChangeShapeType="1"/>
            </p:cNvSpPr>
            <p:nvPr/>
          </p:nvSpPr>
          <p:spPr bwMode="auto">
            <a:xfrm>
              <a:off x="110774694" y="107965875"/>
              <a:ext cx="523523" cy="4285296"/>
            </a:xfrm>
            <a:prstGeom prst="rect">
              <a:avLst/>
            </a:prstGeom>
            <a:grpFill/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376999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322" y="1628800"/>
            <a:ext cx="8574150" cy="4853136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Куликово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шайқасы</a:t>
            </a:r>
            <a:endParaRPr lang="ru-RU" sz="2800" dirty="0">
              <a:solidFill>
                <a:schemeClr val="accent3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98255"/>
            <a:ext cx="7704856" cy="41044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Прямоугольник 6"/>
          <p:cNvSpPr/>
          <p:nvPr/>
        </p:nvSpPr>
        <p:spPr>
          <a:xfrm>
            <a:off x="2083926" y="285728"/>
            <a:ext cx="706007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Алтын орда 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мемлекет</a:t>
            </a:r>
            <a:r>
              <a:rPr lang="kk-KZ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51357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571612"/>
            <a:ext cx="8286808" cy="421484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kk-KZ" b="1" dirty="0">
                <a:latin typeface="Times New Roman" pitchFamily="18" charset="0"/>
                <a:cs typeface="Times New Roman" pitchFamily="18" charset="0"/>
              </a:rPr>
              <a:t>Мауараннахр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Кавказ елдеріне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бірнеше рет жорық жасайды.</a:t>
            </a:r>
          </a:p>
          <a:p>
            <a:pPr marL="0" indent="0">
              <a:buNone/>
            </a:pPr>
            <a:r>
              <a:rPr lang="kk-KZ" b="1" dirty="0">
                <a:latin typeface="Times New Roman" pitchFamily="18" charset="0"/>
                <a:cs typeface="Times New Roman" pitchFamily="18" charset="0"/>
              </a:rPr>
              <a:t>Әмір Темір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Тоқтамыстың өзіне жасаған опасыздығы үшін,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Алтын ордаға бірнеше рет шабуыл жасап,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өзі әлсіреп тұрған мемлекетті бас көтере алмастай етіп талқандайды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Алтын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орда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 ғасырдың ортасында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Ақ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Орда;</a:t>
            </a:r>
          </a:p>
          <a:p>
            <a:pPr>
              <a:buFont typeface="Wingdings" pitchFamily="2" charset="2"/>
              <a:buChar char="ü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Ноғай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Ордасы;</a:t>
            </a:r>
          </a:p>
          <a:p>
            <a:pPr>
              <a:buFont typeface="Wingdings" pitchFamily="2" charset="2"/>
              <a:buChar char="ü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Сібір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Қазан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Қырым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Астрахан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хандықтары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болып бөлініп кетеді.</a:t>
            </a:r>
          </a:p>
          <a:p>
            <a:pPr marL="0" indent="0">
              <a:buNone/>
            </a:pPr>
            <a:r>
              <a:rPr lang="kk-KZ" b="1" dirty="0">
                <a:latin typeface="Times New Roman" pitchFamily="18" charset="0"/>
                <a:cs typeface="Times New Roman" pitchFamily="18" charset="0"/>
              </a:rPr>
              <a:t>1502 жылы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соңғы билеуші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Шейх Ахмет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өлгеннен кейін Алтын Орда мемлекет ретінде жойылады.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71480"/>
            <a:ext cx="828680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Алтын орда </a:t>
            </a:r>
            <a:r>
              <a:rPr lang="ru-RU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мемлекет</a:t>
            </a:r>
            <a:r>
              <a:rPr lang="kk-KZ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94350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3071810"/>
            <a:ext cx="5786478" cy="33916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571472" y="428604"/>
            <a:ext cx="800105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XII – XV </a:t>
            </a:r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ғасырдың бірінші жартысындағы Қазақстан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714356"/>
            <a:ext cx="7429552" cy="285752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kk-KZ" sz="5400" dirty="0" smtClean="0"/>
              <a:t>АҚ ОРДА МЕМЛЕКЕТІ         </a:t>
            </a:r>
            <a:endParaRPr lang="ru-RU" sz="5400" dirty="0"/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8183880" cy="1051560"/>
          </a:xfrm>
        </p:spPr>
        <p:txBody>
          <a:bodyPr>
            <a:noAutofit/>
          </a:bodyPr>
          <a:lstStyle/>
          <a:p>
            <a:r>
              <a:rPr lang="kk-KZ" sz="2800" b="1" dirty="0" smtClean="0"/>
              <a:t>Ақ орда мемлекетінің әлеуметтік</a:t>
            </a:r>
            <a:r>
              <a:rPr lang="en-US" sz="2800" b="1" dirty="0" smtClean="0"/>
              <a:t>-</a:t>
            </a:r>
            <a:r>
              <a:rPr lang="kk-KZ" sz="2800" b="1" dirty="0" smtClean="0"/>
              <a:t>саяси құрылымы.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42910" y="1357298"/>
            <a:ext cx="814724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kk-KZ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Билік иелерінің алдыңғы қатарына </a:t>
            </a:r>
            <a:r>
              <a:rPr lang="kk-KZ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Шыңғыс ұрпақтары </a:t>
            </a:r>
            <a:r>
              <a:rPr lang="kk-KZ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тұрады.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kk-KZ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Екінші қатарда </a:t>
            </a:r>
            <a:r>
              <a:rPr lang="kk-KZ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ру-тайпалардың көсемдері </a:t>
            </a:r>
            <a:r>
              <a:rPr lang="kk-KZ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болды.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kk-KZ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Хандық биліктің ең жоғары өкілдері </a:t>
            </a:r>
            <a:r>
              <a:rPr lang="kk-KZ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хандар</a:t>
            </a:r>
            <a:r>
              <a:rPr lang="kk-KZ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kk-KZ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сұлтандар</a:t>
            </a:r>
            <a:r>
              <a:rPr lang="kk-KZ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kk-KZ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оғландар</a:t>
            </a:r>
            <a:r>
              <a:rPr lang="kk-KZ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болды.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kk-KZ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Бұлар тайпалар мен ру билеушілерінің қызметіне сүйенді.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kk-KZ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Мемлекеттік істер </a:t>
            </a:r>
            <a:r>
              <a:rPr lang="kk-KZ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хан кеңесінде </a:t>
            </a:r>
            <a:r>
              <a:rPr lang="kk-KZ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шешімін тапты.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kk-KZ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Хандық өкіметтің басқару аппаратын атқарушы-</a:t>
            </a:r>
            <a:r>
              <a:rPr lang="kk-KZ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Бек</a:t>
            </a:r>
            <a:r>
              <a:rPr lang="kk-KZ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kk-KZ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Әділ үкім шығарушы- </a:t>
            </a:r>
            <a:r>
              <a:rPr lang="kk-KZ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Би.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kk-KZ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Моңғолдың бай-шонжарлары- </a:t>
            </a:r>
            <a:r>
              <a:rPr lang="kk-KZ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Ноян</a:t>
            </a:r>
            <a:r>
              <a:rPr lang="kk-KZ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kk-KZ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Хас батыры- </a:t>
            </a:r>
            <a:r>
              <a:rPr lang="kk-KZ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Баһадүр.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kk-KZ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Қарапайым халық- </a:t>
            </a:r>
            <a:r>
              <a:rPr lang="kk-KZ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Қараша</a:t>
            </a:r>
            <a:r>
              <a:rPr lang="kk-KZ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kk-KZ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C000"/>
                </a:solidFill>
              </a:rPr>
              <a:t>Жер иеленудің  түрлері.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3"/>
            <a:ext cx="8229600" cy="4071966"/>
          </a:xfrm>
        </p:spPr>
        <p:txBody>
          <a:bodyPr/>
          <a:lstStyle/>
          <a:p>
            <a:pPr lvl="0"/>
            <a:r>
              <a:rPr lang="kk-KZ" sz="2400" dirty="0" smtClean="0">
                <a:solidFill>
                  <a:srgbClr val="FF0000"/>
                </a:solidFill>
              </a:rPr>
              <a:t>Мемлет</a:t>
            </a:r>
            <a:r>
              <a:rPr lang="ru-RU" sz="2400" dirty="0">
                <a:solidFill>
                  <a:srgbClr val="FF0000"/>
                </a:solidFill>
              </a:rPr>
              <a:t>т</a:t>
            </a:r>
            <a:r>
              <a:rPr lang="kk-KZ" sz="2400" dirty="0" smtClean="0">
                <a:solidFill>
                  <a:srgbClr val="FF0000"/>
                </a:solidFill>
              </a:rPr>
              <a:t>ік жер- </a:t>
            </a:r>
            <a:r>
              <a:rPr lang="kk-KZ" sz="2400" dirty="0"/>
              <a:t>мемлекетік жер тікелей хандардың қарамағындағы жерлер.</a:t>
            </a:r>
            <a:endParaRPr lang="ru-RU" sz="2400" dirty="0"/>
          </a:p>
          <a:p>
            <a:pPr lvl="0"/>
            <a:r>
              <a:rPr lang="kk-KZ" sz="2400" dirty="0">
                <a:solidFill>
                  <a:srgbClr val="FF0000"/>
                </a:solidFill>
              </a:rPr>
              <a:t>Інжулік</a:t>
            </a:r>
            <a:r>
              <a:rPr lang="kk-KZ" sz="2400" dirty="0"/>
              <a:t>- Шыңғыс тұқымдарының жасау ретінде алған жерлері.</a:t>
            </a:r>
            <a:endParaRPr lang="ru-RU" sz="2400" dirty="0"/>
          </a:p>
          <a:p>
            <a:pPr lvl="0"/>
            <a:r>
              <a:rPr lang="kk-KZ" sz="2400" dirty="0">
                <a:solidFill>
                  <a:srgbClr val="FF0000"/>
                </a:solidFill>
              </a:rPr>
              <a:t>Вақфтық- </a:t>
            </a:r>
            <a:r>
              <a:rPr lang="kk-KZ" sz="2400" dirty="0"/>
              <a:t>дін иелерінің жерлері.</a:t>
            </a:r>
            <a:endParaRPr lang="ru-RU" sz="2400" dirty="0"/>
          </a:p>
          <a:p>
            <a:pPr lvl="0"/>
            <a:r>
              <a:rPr lang="kk-KZ" sz="2400" dirty="0">
                <a:solidFill>
                  <a:srgbClr val="FF0000"/>
                </a:solidFill>
              </a:rPr>
              <a:t>Мүліктік жерлер- </a:t>
            </a:r>
            <a:r>
              <a:rPr lang="kk-KZ" sz="2400" dirty="0"/>
              <a:t>шаруалардың отырықшылық аудандардағы егіншілік жерлері</a:t>
            </a:r>
            <a:r>
              <a:rPr lang="kk-KZ" sz="3600" dirty="0"/>
              <a:t>.</a:t>
            </a:r>
            <a:endParaRPr lang="ru-RU" sz="3600" dirty="0"/>
          </a:p>
          <a:p>
            <a:pPr marL="0" indent="0"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kk-KZ" sz="2800" dirty="0">
                <a:solidFill>
                  <a:srgbClr val="FF0000"/>
                </a:solidFill>
              </a:rPr>
              <a:t>Жер </a:t>
            </a:r>
            <a:r>
              <a:rPr lang="kk-KZ" sz="2800" dirty="0" smtClean="0">
                <a:solidFill>
                  <a:srgbClr val="FF0000"/>
                </a:solidFill>
              </a:rPr>
              <a:t>иеленудің түрлері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250704" cy="4389120"/>
          </a:xfrm>
        </p:spPr>
        <p:txBody>
          <a:bodyPr>
            <a:normAutofit lnSpcReduction="10000"/>
          </a:bodyPr>
          <a:lstStyle/>
          <a:p>
            <a:r>
              <a:rPr lang="kk-KZ" dirty="0">
                <a:solidFill>
                  <a:srgbClr val="FF0000"/>
                </a:solidFill>
              </a:rPr>
              <a:t>Сойырғал</a:t>
            </a:r>
            <a:r>
              <a:rPr lang="kk-KZ" dirty="0"/>
              <a:t>- сый жерлер, ол әскери немесе мемлекеттік басқару ісінде ханға адал қызмет істегендерге берілген.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F:\тарихтан суреттер\d0b0d180d185d0b5d0bed0bbd0bed0b3d0b8d1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88840"/>
            <a:ext cx="511256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91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22"/>
            <a:ext cx="912522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813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kk-KZ" sz="4000" dirty="0" smtClean="0">
                <a:solidFill>
                  <a:srgbClr val="FF0000"/>
                </a:solidFill>
              </a:rPr>
              <a:t>Ежелгі Ақ орда жері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6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100" b="1" dirty="0"/>
              <a:t>Салық түрлері және міндеткерліктер.</a:t>
            </a:r>
            <a:r>
              <a:rPr lang="ru-RU" sz="5400" dirty="0"/>
              <a:t/>
            </a:r>
            <a:br>
              <a:rPr lang="ru-RU" sz="54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714488"/>
            <a:ext cx="8183880" cy="4187952"/>
          </a:xfrm>
        </p:spPr>
        <p:txBody>
          <a:bodyPr>
            <a:normAutofit fontScale="85000" lnSpcReduction="20000"/>
          </a:bodyPr>
          <a:lstStyle/>
          <a:p>
            <a:r>
              <a:rPr lang="kk-KZ" dirty="0">
                <a:solidFill>
                  <a:srgbClr val="7030A0"/>
                </a:solidFill>
              </a:rPr>
              <a:t>Тағар</a:t>
            </a:r>
            <a:r>
              <a:rPr lang="kk-KZ" dirty="0"/>
              <a:t>- әскерлерді азық- түлікпен қамтамасыз ету үшін жиналатын салық.</a:t>
            </a:r>
            <a:endParaRPr lang="ru-RU" dirty="0"/>
          </a:p>
          <a:p>
            <a:r>
              <a:rPr lang="kk-KZ" dirty="0">
                <a:solidFill>
                  <a:srgbClr val="7030A0"/>
                </a:solidFill>
              </a:rPr>
              <a:t>Қалам</a:t>
            </a:r>
            <a:r>
              <a:rPr lang="kk-KZ" dirty="0"/>
              <a:t>- жер көлеміне байланысты салық.</a:t>
            </a:r>
            <a:endParaRPr lang="ru-RU" dirty="0"/>
          </a:p>
          <a:p>
            <a:r>
              <a:rPr lang="kk-KZ" dirty="0">
                <a:solidFill>
                  <a:srgbClr val="7030A0"/>
                </a:solidFill>
              </a:rPr>
              <a:t>Құшыр</a:t>
            </a:r>
            <a:r>
              <a:rPr lang="kk-KZ" dirty="0"/>
              <a:t>- жан басына  және мал басына салынатын салық (1/10).</a:t>
            </a:r>
            <a:endParaRPr lang="ru-RU" dirty="0"/>
          </a:p>
          <a:p>
            <a:r>
              <a:rPr lang="kk-KZ" dirty="0">
                <a:solidFill>
                  <a:srgbClr val="7030A0"/>
                </a:solidFill>
              </a:rPr>
              <a:t>Құшыр (2)- </a:t>
            </a:r>
            <a:r>
              <a:rPr lang="kk-KZ" dirty="0"/>
              <a:t>мал өсірушілерден жиналатын негізгі салық.</a:t>
            </a:r>
            <a:endParaRPr lang="ru-RU" dirty="0"/>
          </a:p>
          <a:p>
            <a:r>
              <a:rPr lang="kk-KZ" dirty="0">
                <a:solidFill>
                  <a:srgbClr val="7030A0"/>
                </a:solidFill>
              </a:rPr>
              <a:t>Зекет</a:t>
            </a:r>
            <a:r>
              <a:rPr lang="kk-KZ" dirty="0"/>
              <a:t>- мал салығы (1/40).</a:t>
            </a:r>
            <a:endParaRPr lang="ru-RU" dirty="0"/>
          </a:p>
          <a:p>
            <a:r>
              <a:rPr lang="kk-KZ" dirty="0">
                <a:solidFill>
                  <a:srgbClr val="7030A0"/>
                </a:solidFill>
              </a:rPr>
              <a:t>Харадж, баж- </a:t>
            </a:r>
            <a:r>
              <a:rPr lang="kk-KZ" dirty="0"/>
              <a:t>отырықшы егіншілер мен саудагерлерге салынған.</a:t>
            </a:r>
            <a:endParaRPr lang="ru-RU" dirty="0"/>
          </a:p>
          <a:p>
            <a:r>
              <a:rPr lang="kk-KZ" dirty="0">
                <a:solidFill>
                  <a:srgbClr val="7030A0"/>
                </a:solidFill>
              </a:rPr>
              <a:t>Соғым, Сыбаға, Сауын- </a:t>
            </a:r>
            <a:r>
              <a:rPr lang="kk-KZ" dirty="0"/>
              <a:t>көшпелі аудандардағы малға байланысты төлем. Яғни, міндеткерлік жұмыстар атқарған.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5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</a:rPr>
              <a:t>Қоғамдық және әкімшілік құрылысы.</a:t>
            </a:r>
            <a:endParaRPr lang="ru-RU" sz="28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kk-KZ" dirty="0">
                <a:solidFill>
                  <a:srgbClr val="7030A0"/>
                </a:solidFill>
              </a:rPr>
              <a:t>Тағар</a:t>
            </a:r>
            <a:r>
              <a:rPr lang="kk-KZ" dirty="0"/>
              <a:t>- әскерлерді азық- түлікпен қамтамасыз ету үшін жиналатын салық.</a:t>
            </a:r>
            <a:endParaRPr lang="ru-RU" dirty="0"/>
          </a:p>
          <a:p>
            <a:r>
              <a:rPr lang="kk-KZ" dirty="0">
                <a:solidFill>
                  <a:srgbClr val="7030A0"/>
                </a:solidFill>
              </a:rPr>
              <a:t>Қалам</a:t>
            </a:r>
            <a:r>
              <a:rPr lang="kk-KZ" dirty="0"/>
              <a:t>- жер көлеміне байланысты салық.</a:t>
            </a:r>
            <a:endParaRPr lang="ru-RU" dirty="0"/>
          </a:p>
          <a:p>
            <a:r>
              <a:rPr lang="kk-KZ" dirty="0">
                <a:solidFill>
                  <a:srgbClr val="7030A0"/>
                </a:solidFill>
              </a:rPr>
              <a:t>Құшыр</a:t>
            </a:r>
            <a:r>
              <a:rPr lang="kk-KZ" dirty="0"/>
              <a:t>- жан басына  және мал басына салынатын салық (1/10).</a:t>
            </a:r>
            <a:endParaRPr lang="ru-RU" dirty="0"/>
          </a:p>
          <a:p>
            <a:r>
              <a:rPr lang="kk-KZ" dirty="0">
                <a:solidFill>
                  <a:srgbClr val="7030A0"/>
                </a:solidFill>
              </a:rPr>
              <a:t>Құшыр (2)- </a:t>
            </a:r>
            <a:r>
              <a:rPr lang="kk-KZ" dirty="0"/>
              <a:t>мал өсірушілерден жиналатын негізгі салық.</a:t>
            </a:r>
            <a:endParaRPr lang="ru-RU" dirty="0"/>
          </a:p>
          <a:p>
            <a:r>
              <a:rPr lang="kk-KZ" dirty="0">
                <a:solidFill>
                  <a:srgbClr val="7030A0"/>
                </a:solidFill>
              </a:rPr>
              <a:t>Зекет</a:t>
            </a:r>
            <a:r>
              <a:rPr lang="kk-KZ" dirty="0"/>
              <a:t>- мал салығы (1/40).</a:t>
            </a:r>
            <a:endParaRPr lang="ru-RU" dirty="0"/>
          </a:p>
          <a:p>
            <a:r>
              <a:rPr lang="kk-KZ" dirty="0">
                <a:solidFill>
                  <a:srgbClr val="7030A0"/>
                </a:solidFill>
              </a:rPr>
              <a:t>Харадж, баж- </a:t>
            </a:r>
            <a:r>
              <a:rPr lang="kk-KZ" dirty="0"/>
              <a:t>отырықшы егіншілер мен саудагерлерге салынған.</a:t>
            </a:r>
            <a:endParaRPr lang="ru-RU" dirty="0"/>
          </a:p>
          <a:p>
            <a:r>
              <a:rPr lang="kk-KZ" dirty="0">
                <a:solidFill>
                  <a:srgbClr val="7030A0"/>
                </a:solidFill>
              </a:rPr>
              <a:t>Соғым, Сыбаға, Сауын- </a:t>
            </a:r>
            <a:r>
              <a:rPr lang="kk-KZ" dirty="0"/>
              <a:t>көшпелі аудандардағы малға байланысты төлем. Яғни, міндеткерлік жұмыстар атқарған.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357166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</a:rPr>
              <a:t>Ақ орда мемлекетінің саяси картасы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НР\Pictures\ақ ор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57300"/>
            <a:ext cx="8286808" cy="5172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864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sz="3100" b="1" dirty="0" smtClean="0">
                <a:solidFill>
                  <a:srgbClr val="FF0000"/>
                </a:solidFill>
              </a:rPr>
              <a:t>XIV-XV ғасырлардағы Қазақстанның экономикалық жағдайы.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kk-KZ" dirty="0">
                <a:solidFill>
                  <a:srgbClr val="7030A0"/>
                </a:solidFill>
              </a:rPr>
              <a:t>Тағар</a:t>
            </a:r>
            <a:r>
              <a:rPr lang="kk-KZ" dirty="0"/>
              <a:t>- әскерлерді азық- түлікпен қамтамасыз ету үшін жиналатын салық.</a:t>
            </a:r>
            <a:endParaRPr lang="ru-RU" dirty="0"/>
          </a:p>
          <a:p>
            <a:r>
              <a:rPr lang="kk-KZ" dirty="0">
                <a:solidFill>
                  <a:srgbClr val="7030A0"/>
                </a:solidFill>
              </a:rPr>
              <a:t>Қалам</a:t>
            </a:r>
            <a:r>
              <a:rPr lang="kk-KZ" dirty="0"/>
              <a:t>- жер көлеміне байланысты салық.</a:t>
            </a:r>
            <a:endParaRPr lang="ru-RU" dirty="0"/>
          </a:p>
          <a:p>
            <a:r>
              <a:rPr lang="kk-KZ" dirty="0">
                <a:solidFill>
                  <a:srgbClr val="7030A0"/>
                </a:solidFill>
              </a:rPr>
              <a:t>Құшыр</a:t>
            </a:r>
            <a:r>
              <a:rPr lang="kk-KZ" dirty="0"/>
              <a:t>- жан басына  және мал басына салынатын салық (1/10).</a:t>
            </a:r>
            <a:endParaRPr lang="ru-RU" dirty="0"/>
          </a:p>
          <a:p>
            <a:r>
              <a:rPr lang="kk-KZ" dirty="0">
                <a:solidFill>
                  <a:srgbClr val="7030A0"/>
                </a:solidFill>
              </a:rPr>
              <a:t>Құшыр (2)- </a:t>
            </a:r>
            <a:r>
              <a:rPr lang="kk-KZ" dirty="0"/>
              <a:t>мал өсірушілерден жиналатын негізгі салық.</a:t>
            </a:r>
            <a:endParaRPr lang="ru-RU" dirty="0"/>
          </a:p>
          <a:p>
            <a:r>
              <a:rPr lang="kk-KZ" dirty="0">
                <a:solidFill>
                  <a:srgbClr val="7030A0"/>
                </a:solidFill>
              </a:rPr>
              <a:t>Зекет</a:t>
            </a:r>
            <a:r>
              <a:rPr lang="kk-KZ" dirty="0"/>
              <a:t>- мал салығы (1/40).</a:t>
            </a:r>
            <a:endParaRPr lang="ru-RU" dirty="0"/>
          </a:p>
          <a:p>
            <a:r>
              <a:rPr lang="kk-KZ" dirty="0">
                <a:solidFill>
                  <a:srgbClr val="7030A0"/>
                </a:solidFill>
              </a:rPr>
              <a:t>Харадж, баж- </a:t>
            </a:r>
            <a:r>
              <a:rPr lang="kk-KZ" dirty="0"/>
              <a:t>отырықшы егіншілер мен саудагерлерге салынған.</a:t>
            </a:r>
            <a:endParaRPr lang="ru-RU" dirty="0"/>
          </a:p>
          <a:p>
            <a:r>
              <a:rPr lang="kk-KZ" dirty="0">
                <a:solidFill>
                  <a:srgbClr val="7030A0"/>
                </a:solidFill>
              </a:rPr>
              <a:t>Соғым, Сыбаға, Сауын- </a:t>
            </a:r>
            <a:r>
              <a:rPr lang="kk-KZ" dirty="0"/>
              <a:t>көшпелі аудандардағы малға байланысты төлем. Яғни, міндеткерлік жұмыстар атқарған.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sz="3100" b="1" smtClean="0">
                <a:solidFill>
                  <a:srgbClr val="FF0000"/>
                </a:solidFill>
              </a:rPr>
              <a:t>XIV-XV ғасырлардағы Қазақстанның экономикалық жағдайы.</a:t>
            </a:r>
            <a:r>
              <a:rPr lang="ru-RU" sz="3100" smtClean="0">
                <a:solidFill>
                  <a:srgbClr val="FF0000"/>
                </a:solidFill>
              </a:rPr>
              <a:t/>
            </a:r>
            <a:br>
              <a:rPr lang="ru-RU" sz="3100" smtClean="0">
                <a:solidFill>
                  <a:srgbClr val="FF0000"/>
                </a:solidFill>
              </a:rPr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r>
              <a:rPr lang="kk-KZ" smtClean="0"/>
              <a:t>Мал шаруашылығы.</a:t>
            </a:r>
            <a:endParaRPr lang="ru-RU" smtClean="0"/>
          </a:p>
          <a:p>
            <a:r>
              <a:rPr lang="kk-KZ" smtClean="0"/>
              <a:t>ХІІІ ғасырдың аяғында Моңғол шапқыншылығының ауыр зардаптарын тартқан халықтың </a:t>
            </a:r>
            <a:r>
              <a:rPr lang="kk-KZ" b="1" smtClean="0">
                <a:solidFill>
                  <a:srgbClr val="0070C0"/>
                </a:solidFill>
              </a:rPr>
              <a:t>ауыл шаруашылығы </a:t>
            </a:r>
            <a:r>
              <a:rPr lang="kk-KZ" smtClean="0"/>
              <a:t>мен </a:t>
            </a:r>
            <a:r>
              <a:rPr lang="kk-KZ" b="1" smtClean="0">
                <a:solidFill>
                  <a:srgbClr val="0070C0"/>
                </a:solidFill>
              </a:rPr>
              <a:t>отырықшылық қалалық </a:t>
            </a:r>
            <a:r>
              <a:rPr lang="kk-KZ" smtClean="0"/>
              <a:t>өмірі қайта жандана бастады.</a:t>
            </a:r>
            <a:endParaRPr lang="ru-RU" smtClean="0"/>
          </a:p>
          <a:p>
            <a:r>
              <a:rPr lang="kk-KZ" smtClean="0"/>
              <a:t>Қазақстанның кең байтақ жерінде шаруашылықтың негізгі үш түрі болды:</a:t>
            </a:r>
            <a:endParaRPr lang="ru-RU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3346105" cy="4357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57158" y="5214950"/>
            <a:ext cx="3929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ШЫҢҒЫС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ХАН 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(1155-1227</a:t>
            </a:r>
            <a:r>
              <a:rPr lang="kk-KZ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286248" y="785794"/>
            <a:ext cx="4572032" cy="5429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24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МОҢҒОЛ</a:t>
            </a:r>
            <a:r>
              <a:rPr lang="en-US" sz="24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ИМПЕРИЯСЫНЫҢ ҚҰРЫЛУЫ: </a:t>
            </a:r>
            <a:r>
              <a:rPr lang="kk-KZ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kk-KZ" sz="1800" b="1" u="sng" dirty="0" smtClean="0">
                <a:latin typeface="Times New Roman" pitchFamily="18" charset="0"/>
                <a:cs typeface="Times New Roman" pitchFamily="18" charset="0"/>
              </a:rPr>
              <a:t>Ұлы ханның шын есімі: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Темүжін Есугейұлы </a:t>
            </a:r>
          </a:p>
          <a:p>
            <a:pPr algn="just"/>
            <a:r>
              <a:rPr lang="kk-KZ" sz="1800" b="1" u="sng" dirty="0" smtClean="0">
                <a:latin typeface="Times New Roman" pitchFamily="18" charset="0"/>
                <a:cs typeface="Times New Roman" pitchFamily="18" charset="0"/>
              </a:rPr>
              <a:t>Туған жері :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 Моңғолияның Кендітау аймағындағы ОНОН өзенінің жағасындағы, Болдоң деген жерде.</a:t>
            </a:r>
          </a:p>
          <a:p>
            <a:pPr algn="just">
              <a:buFont typeface="Wingdings" pitchFamily="2" charset="2"/>
              <a:buChar char="ü"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Темүжін 9 жасқа толған кезде әкесі татарлар қолынан қаза табады.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1206 жылы ОНОН мен КЕРУЛЕН өзенінің жағасында өткізілген Темүжінді жақтайтын көш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1800" dirty="0" smtClean="0">
                <a:solidFill>
                  <a:srgbClr val="002060"/>
                </a:solidFill>
              </a:rPr>
              <a:t>Моңғолдардың Қазақстан жерін жаулап алуы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пелі шонжарлардың құрылтайында Темүжінді 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хан сайлайды.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</a:rPr>
              <a:t>Егіншілік.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8229600" cy="4389120"/>
          </a:xfrm>
        </p:spPr>
        <p:txBody>
          <a:bodyPr>
            <a:normAutofit fontScale="77500" lnSpcReduction="20000"/>
          </a:bodyPr>
          <a:lstStyle/>
          <a:p>
            <a:r>
              <a:rPr lang="kk-KZ" dirty="0"/>
              <a:t>Шаруашылықтың бұл түрі Қазақстанның </a:t>
            </a:r>
            <a:r>
              <a:rPr lang="kk-KZ" b="1" dirty="0">
                <a:solidFill>
                  <a:srgbClr val="0070C0"/>
                </a:solidFill>
              </a:rPr>
              <a:t>Оңтүстік</a:t>
            </a:r>
            <a:r>
              <a:rPr lang="kk-KZ" dirty="0">
                <a:solidFill>
                  <a:srgbClr val="0070C0"/>
                </a:solidFill>
              </a:rPr>
              <a:t> </a:t>
            </a:r>
            <a:r>
              <a:rPr lang="kk-KZ" dirty="0"/>
              <a:t>және </a:t>
            </a:r>
            <a:r>
              <a:rPr lang="kk-KZ" b="1" dirty="0">
                <a:solidFill>
                  <a:srgbClr val="0070C0"/>
                </a:solidFill>
              </a:rPr>
              <a:t>Оңтүстік- Шығыс </a:t>
            </a:r>
            <a:r>
              <a:rPr lang="kk-KZ" dirty="0"/>
              <a:t>өңірінде ежелгі сақ, үйсін тайпаларының кезінен бері қарай белгілі.</a:t>
            </a:r>
            <a:endParaRPr lang="ru-RU" dirty="0"/>
          </a:p>
          <a:p>
            <a:r>
              <a:rPr lang="kk-KZ" dirty="0">
                <a:solidFill>
                  <a:srgbClr val="0070C0"/>
                </a:solidFill>
              </a:rPr>
              <a:t>ХІІІ ғасырдың ІІ жартысында</a:t>
            </a:r>
            <a:r>
              <a:rPr lang="kk-KZ" dirty="0"/>
              <a:t> Моңғол шапқыншылығы </a:t>
            </a:r>
            <a:r>
              <a:rPr lang="kk-KZ" dirty="0" smtClean="0"/>
              <a:t>кезінде </a:t>
            </a:r>
            <a:r>
              <a:rPr lang="kk-KZ" dirty="0"/>
              <a:t>бұзылған шаруашылық жандана бастаған.</a:t>
            </a:r>
            <a:endParaRPr lang="ru-RU" dirty="0"/>
          </a:p>
          <a:p>
            <a:r>
              <a:rPr lang="kk-KZ" dirty="0"/>
              <a:t>Сырдария бойындағы </a:t>
            </a:r>
            <a:r>
              <a:rPr lang="kk-KZ" dirty="0">
                <a:solidFill>
                  <a:srgbClr val="0070C0"/>
                </a:solidFill>
              </a:rPr>
              <a:t>Йасы</a:t>
            </a:r>
            <a:r>
              <a:rPr lang="kk-KZ" dirty="0"/>
              <a:t>, </a:t>
            </a:r>
            <a:r>
              <a:rPr lang="kk-KZ" dirty="0">
                <a:solidFill>
                  <a:srgbClr val="0070C0"/>
                </a:solidFill>
              </a:rPr>
              <a:t>Сауран</a:t>
            </a:r>
            <a:r>
              <a:rPr lang="kk-KZ" dirty="0"/>
              <a:t>, </a:t>
            </a:r>
            <a:r>
              <a:rPr lang="kk-KZ" dirty="0">
                <a:solidFill>
                  <a:srgbClr val="0070C0"/>
                </a:solidFill>
              </a:rPr>
              <a:t>Отырар</a:t>
            </a:r>
            <a:r>
              <a:rPr lang="kk-KZ" dirty="0"/>
              <a:t>, </a:t>
            </a:r>
            <a:r>
              <a:rPr lang="kk-KZ" dirty="0">
                <a:solidFill>
                  <a:srgbClr val="0070C0"/>
                </a:solidFill>
              </a:rPr>
              <a:t>Сайрам</a:t>
            </a:r>
            <a:r>
              <a:rPr lang="kk-KZ" dirty="0"/>
              <a:t>, </a:t>
            </a:r>
            <a:r>
              <a:rPr lang="kk-KZ" dirty="0">
                <a:solidFill>
                  <a:srgbClr val="0070C0"/>
                </a:solidFill>
              </a:rPr>
              <a:t>Созақ</a:t>
            </a:r>
            <a:r>
              <a:rPr lang="kk-KZ" dirty="0"/>
              <a:t> т.б қалаларымен.</a:t>
            </a:r>
            <a:endParaRPr lang="ru-RU" dirty="0"/>
          </a:p>
          <a:p>
            <a:r>
              <a:rPr lang="kk-KZ" dirty="0"/>
              <a:t>Ақ орданың орталығы болған  </a:t>
            </a:r>
            <a:r>
              <a:rPr lang="kk-KZ" b="1" dirty="0">
                <a:solidFill>
                  <a:srgbClr val="0070C0"/>
                </a:solidFill>
              </a:rPr>
              <a:t>Сығанақ </a:t>
            </a:r>
            <a:r>
              <a:rPr lang="kk-KZ" dirty="0"/>
              <a:t>қаласы көркейді.</a:t>
            </a:r>
            <a:endParaRPr lang="ru-RU" dirty="0"/>
          </a:p>
          <a:p>
            <a:r>
              <a:rPr lang="kk-KZ" b="1" dirty="0">
                <a:solidFill>
                  <a:srgbClr val="0070C0"/>
                </a:solidFill>
              </a:rPr>
              <a:t>Йасы </a:t>
            </a:r>
            <a:r>
              <a:rPr lang="kk-KZ" dirty="0"/>
              <a:t>қаласының аймағы егін шаруашылығын дамытудың негізгі бір орталығы  саналды.</a:t>
            </a:r>
            <a:endParaRPr lang="ru-RU" dirty="0"/>
          </a:p>
          <a:p>
            <a:r>
              <a:rPr lang="kk-KZ" dirty="0"/>
              <a:t>Йасы маңында </a:t>
            </a:r>
            <a:r>
              <a:rPr lang="kk-KZ" dirty="0">
                <a:solidFill>
                  <a:srgbClr val="FF0000"/>
                </a:solidFill>
              </a:rPr>
              <a:t>бидай</a:t>
            </a:r>
            <a:r>
              <a:rPr lang="kk-KZ" dirty="0"/>
              <a:t>, </a:t>
            </a:r>
            <a:r>
              <a:rPr lang="kk-KZ" dirty="0">
                <a:solidFill>
                  <a:srgbClr val="FF0000"/>
                </a:solidFill>
              </a:rPr>
              <a:t>арпа</a:t>
            </a:r>
            <a:r>
              <a:rPr lang="kk-KZ" dirty="0"/>
              <a:t>, </a:t>
            </a:r>
            <a:r>
              <a:rPr lang="kk-KZ" dirty="0">
                <a:solidFill>
                  <a:srgbClr val="FF0000"/>
                </a:solidFill>
              </a:rPr>
              <a:t>бау-бақша</a:t>
            </a:r>
            <a:r>
              <a:rPr lang="kk-KZ" dirty="0"/>
              <a:t> өсірілген.</a:t>
            </a:r>
            <a:endParaRPr lang="ru-RU" dirty="0"/>
          </a:p>
          <a:p>
            <a:r>
              <a:rPr lang="kk-KZ" dirty="0"/>
              <a:t>Егін шаруашылығы </a:t>
            </a:r>
            <a:r>
              <a:rPr lang="kk-KZ" b="1" dirty="0">
                <a:solidFill>
                  <a:srgbClr val="FF0000"/>
                </a:solidFill>
              </a:rPr>
              <a:t>Жетісу </a:t>
            </a:r>
            <a:r>
              <a:rPr lang="kk-KZ" dirty="0"/>
              <a:t>аймағында да дамыған.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тарихтан суреттер\150px-Иас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7298"/>
            <a:ext cx="8732884" cy="531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kk-KZ" sz="3200" dirty="0" smtClean="0">
                <a:solidFill>
                  <a:srgbClr val="FF0000"/>
                </a:solidFill>
              </a:rPr>
              <a:t>Егін шаруашылығының басты дамыған аймағы- Йасы қаласы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3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kk-KZ" sz="4000" b="1" dirty="0" smtClean="0">
                <a:solidFill>
                  <a:srgbClr val="FF0000"/>
                </a:solidFill>
              </a:rPr>
              <a:t/>
            </a:r>
            <a:br>
              <a:rPr lang="kk-KZ" sz="4000" b="1" dirty="0" smtClean="0">
                <a:solidFill>
                  <a:srgbClr val="FF0000"/>
                </a:solidFill>
              </a:rPr>
            </a:br>
            <a:r>
              <a:rPr lang="kk-KZ" sz="4000" dirty="0" smtClean="0">
                <a:solidFill>
                  <a:srgbClr val="FF0000"/>
                </a:solidFill>
              </a:rPr>
              <a:t/>
            </a:r>
            <a:br>
              <a:rPr lang="kk-KZ" sz="4000" dirty="0" smtClean="0">
                <a:solidFill>
                  <a:srgbClr val="FF0000"/>
                </a:solidFill>
              </a:rPr>
            </a:br>
            <a:r>
              <a:rPr lang="kk-KZ" sz="4000" dirty="0" smtClean="0">
                <a:solidFill>
                  <a:srgbClr val="FF0000"/>
                </a:solidFill>
              </a:rPr>
              <a:t/>
            </a:r>
            <a:br>
              <a:rPr lang="kk-KZ" sz="4000" dirty="0" smtClean="0">
                <a:solidFill>
                  <a:srgbClr val="FF0000"/>
                </a:solidFill>
              </a:rPr>
            </a:br>
            <a:r>
              <a:rPr lang="kk-KZ" sz="4000" b="1" dirty="0" smtClean="0">
                <a:solidFill>
                  <a:srgbClr val="FF0000"/>
                </a:solidFill>
              </a:rPr>
              <a:t>Қалалар мен селолық қоныстар.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fontScale="77500" lnSpcReduction="20000"/>
          </a:bodyPr>
          <a:lstStyle/>
          <a:p>
            <a:r>
              <a:rPr lang="kk-KZ" dirty="0"/>
              <a:t>Моңғол шапқыншылығы қалалық мәдениеттің дамуына зардабын тигізді.</a:t>
            </a:r>
            <a:endParaRPr lang="ru-RU" dirty="0"/>
          </a:p>
          <a:p>
            <a:r>
              <a:rPr lang="kk-KZ" dirty="0"/>
              <a:t>ХІІІ ғасырдың аяғы мен ХІV ғасырдың басында Іле  алқабындағы қалалық мәдениет мүлде құрып бітті.</a:t>
            </a:r>
            <a:endParaRPr lang="ru-RU" dirty="0"/>
          </a:p>
          <a:p>
            <a:r>
              <a:rPr lang="kk-KZ" dirty="0"/>
              <a:t>Бірақ:</a:t>
            </a:r>
            <a:endParaRPr lang="ru-RU" dirty="0"/>
          </a:p>
          <a:p>
            <a:pPr marL="0" indent="0">
              <a:buNone/>
            </a:pPr>
            <a:r>
              <a:rPr lang="kk-KZ" dirty="0" smtClean="0"/>
              <a:t>   </a:t>
            </a:r>
            <a:r>
              <a:rPr lang="kk-KZ" b="1" dirty="0" smtClean="0">
                <a:solidFill>
                  <a:srgbClr val="FF0000"/>
                </a:solidFill>
              </a:rPr>
              <a:t>Талас </a:t>
            </a:r>
            <a:r>
              <a:rPr lang="kk-KZ" dirty="0"/>
              <a:t>пен </a:t>
            </a:r>
            <a:r>
              <a:rPr lang="kk-KZ" b="1" dirty="0">
                <a:solidFill>
                  <a:srgbClr val="FF0000"/>
                </a:solidFill>
              </a:rPr>
              <a:t>Шу</a:t>
            </a:r>
            <a:r>
              <a:rPr lang="kk-KZ" dirty="0"/>
              <a:t> алқабындағы кейбір қалалар қайта </a:t>
            </a:r>
            <a:r>
              <a:rPr lang="kk-KZ" dirty="0" smtClean="0"/>
              <a:t>   жанданып</a:t>
            </a:r>
            <a:r>
              <a:rPr lang="kk-KZ" dirty="0"/>
              <a:t>, көркейе түскен.</a:t>
            </a:r>
            <a:endParaRPr lang="ru-RU" dirty="0"/>
          </a:p>
          <a:p>
            <a:r>
              <a:rPr lang="kk-KZ" dirty="0"/>
              <a:t>1269 жылы Талас жағасындағы өткізілген құрылтайда шығарылған заң бойынша тыйым салынды: </a:t>
            </a:r>
            <a:r>
              <a:rPr lang="kk-KZ" b="1" dirty="0"/>
              <a:t>отырықшы хапалық </a:t>
            </a:r>
            <a:r>
              <a:rPr lang="kk-KZ" dirty="0"/>
              <a:t>пен </a:t>
            </a:r>
            <a:r>
              <a:rPr lang="kk-KZ" b="1" dirty="0"/>
              <a:t>қала тұрғындарынан </a:t>
            </a:r>
            <a:r>
              <a:rPr lang="kk-KZ" dirty="0"/>
              <a:t>белгіленген алым-салық көлемінен артық алуға; </a:t>
            </a:r>
            <a:endParaRPr lang="kk-KZ" dirty="0" smtClean="0"/>
          </a:p>
          <a:p>
            <a:r>
              <a:rPr lang="kk-KZ" dirty="0" smtClean="0"/>
              <a:t>қалаларда </a:t>
            </a:r>
            <a:r>
              <a:rPr lang="kk-KZ" dirty="0"/>
              <a:t>тіршіліктің жандана бастауы туралы армян патшасы </a:t>
            </a:r>
            <a:r>
              <a:rPr lang="kk-KZ" b="1" dirty="0">
                <a:solidFill>
                  <a:srgbClr val="FF0000"/>
                </a:solidFill>
              </a:rPr>
              <a:t>І Гетум </a:t>
            </a:r>
            <a:r>
              <a:rPr lang="kk-KZ" dirty="0"/>
              <a:t>Моңғолияға сапарындағы күнделігінде жазған.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548680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FF0000"/>
                </a:solidFill>
              </a:rPr>
              <a:t>Қалалар мен селолық қоныстар.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kk-KZ" dirty="0"/>
              <a:t>Ақ орданың орталығы болған </a:t>
            </a:r>
            <a:r>
              <a:rPr lang="kk-KZ" b="1" dirty="0">
                <a:solidFill>
                  <a:srgbClr val="FF0000"/>
                </a:solidFill>
              </a:rPr>
              <a:t>Сығанақ қаласы </a:t>
            </a:r>
            <a:r>
              <a:rPr lang="kk-KZ" dirty="0"/>
              <a:t>қалалық өмірдің қайта өрлеуіне үлкен әсерін тигізген.</a:t>
            </a:r>
            <a:endParaRPr lang="ru-RU" dirty="0"/>
          </a:p>
          <a:p>
            <a:r>
              <a:rPr lang="kk-KZ" dirty="0"/>
              <a:t>Қалалық өмірдің дамыған кезі- Ақ Орданың хандары </a:t>
            </a:r>
            <a:r>
              <a:rPr lang="kk-KZ" b="1" dirty="0">
                <a:solidFill>
                  <a:srgbClr val="FF0000"/>
                </a:solidFill>
              </a:rPr>
              <a:t>Сасы-Бұқа, Ерзен, Мүбәрәк </a:t>
            </a:r>
            <a:r>
              <a:rPr lang="kk-KZ" dirty="0"/>
              <a:t>және </a:t>
            </a:r>
            <a:r>
              <a:rPr lang="kk-KZ" b="1" dirty="0">
                <a:solidFill>
                  <a:srgbClr val="FF0000"/>
                </a:solidFill>
              </a:rPr>
              <a:t>Шымтайлардың </a:t>
            </a:r>
            <a:r>
              <a:rPr lang="kk-KZ" dirty="0"/>
              <a:t>билік құрған тұсы.</a:t>
            </a:r>
            <a:endParaRPr lang="ru-RU" dirty="0"/>
          </a:p>
          <a:p>
            <a:r>
              <a:rPr lang="kk-KZ" dirty="0"/>
              <a:t>Сығанақта және оның аймағындағы қалаларда </a:t>
            </a:r>
            <a:r>
              <a:rPr lang="kk-KZ" b="1" dirty="0">
                <a:solidFill>
                  <a:srgbClr val="FF0000"/>
                </a:solidFill>
              </a:rPr>
              <a:t>Ерзен </a:t>
            </a:r>
            <a:r>
              <a:rPr lang="kk-KZ" dirty="0"/>
              <a:t>ханның кезінде мешіт, медреселер салынып, қоғамдық құрылыстар көбейген.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26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тарихтан суреттер\sigan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" y="1285860"/>
            <a:ext cx="9140326" cy="557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143000"/>
          </a:xfrm>
        </p:spPr>
        <p:txBody>
          <a:bodyPr>
            <a:noAutofit/>
          </a:bodyPr>
          <a:lstStyle/>
          <a:p>
            <a:pPr algn="ctr"/>
            <a:r>
              <a:rPr lang="kk-KZ" sz="3200" dirty="0" smtClean="0">
                <a:solidFill>
                  <a:srgbClr val="FF0000"/>
                </a:solidFill>
              </a:rPr>
              <a:t>Ақ орданың орталығы болған- Сығанақ қаласының орны.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0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642918"/>
            <a:ext cx="6215106" cy="1357322"/>
          </a:xfrm>
        </p:spPr>
        <p:txBody>
          <a:bodyPr>
            <a:noAutofit/>
          </a:bodyPr>
          <a:lstStyle/>
          <a:p>
            <a:pPr algn="ctr"/>
            <a:r>
              <a:rPr lang="kk-KZ" sz="4000" b="1" dirty="0" smtClean="0">
                <a:solidFill>
                  <a:srgbClr val="FF0000"/>
                </a:solidFill>
              </a:rPr>
              <a:t>Қолөнер.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40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42910" y="1500174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kk-KZ" dirty="0"/>
              <a:t>Орта ғасырдың кейінгі кезінде (ХІV) қалалық өмірде дамыған қолөнердің басты бір саласы қыштан </a:t>
            </a:r>
            <a:r>
              <a:rPr lang="kk-KZ" b="1" dirty="0">
                <a:solidFill>
                  <a:srgbClr val="00B050"/>
                </a:solidFill>
              </a:rPr>
              <a:t>ыдыс-аяқ жасау </a:t>
            </a:r>
            <a:r>
              <a:rPr lang="kk-KZ" dirty="0"/>
              <a:t>болды.</a:t>
            </a:r>
            <a:endParaRPr lang="ru-RU" dirty="0"/>
          </a:p>
          <a:p>
            <a:r>
              <a:rPr lang="kk-KZ" dirty="0"/>
              <a:t>Археологиялық зертеу жұмыстары кезінде </a:t>
            </a:r>
            <a:r>
              <a:rPr lang="kk-KZ" b="1" dirty="0">
                <a:solidFill>
                  <a:srgbClr val="00B050"/>
                </a:solidFill>
              </a:rPr>
              <a:t>Отырар</a:t>
            </a:r>
            <a:r>
              <a:rPr lang="kk-KZ" dirty="0"/>
              <a:t>, </a:t>
            </a:r>
            <a:r>
              <a:rPr lang="kk-KZ" b="1" dirty="0">
                <a:solidFill>
                  <a:srgbClr val="00B050"/>
                </a:solidFill>
              </a:rPr>
              <a:t>Түркістан</a:t>
            </a:r>
            <a:r>
              <a:rPr lang="kk-KZ" dirty="0"/>
              <a:t>,</a:t>
            </a:r>
            <a:r>
              <a:rPr lang="kk-KZ" b="1" dirty="0">
                <a:solidFill>
                  <a:srgbClr val="00B050"/>
                </a:solidFill>
              </a:rPr>
              <a:t>Қаратаудың</a:t>
            </a:r>
            <a:r>
              <a:rPr lang="kk-KZ" dirty="0"/>
              <a:t> солтүстігінде </a:t>
            </a:r>
            <a:r>
              <a:rPr lang="kk-KZ" b="1" dirty="0">
                <a:solidFill>
                  <a:srgbClr val="00B050"/>
                </a:solidFill>
              </a:rPr>
              <a:t>Күлтөбе</a:t>
            </a:r>
            <a:r>
              <a:rPr lang="kk-KZ" dirty="0"/>
              <a:t>, </a:t>
            </a:r>
            <a:r>
              <a:rPr lang="kk-KZ" b="1" dirty="0">
                <a:solidFill>
                  <a:srgbClr val="00B050"/>
                </a:solidFill>
              </a:rPr>
              <a:t>Раң </a:t>
            </a:r>
            <a:r>
              <a:rPr lang="kk-KZ" dirty="0"/>
              <a:t>қалаларында ыдыс жасайтын шеберханалар аршылған:</a:t>
            </a:r>
            <a:endParaRPr lang="ru-RU" dirty="0"/>
          </a:p>
          <a:p>
            <a:r>
              <a:rPr lang="kk-KZ" dirty="0"/>
              <a:t>Ыдыстардың көпшілігі </a:t>
            </a:r>
            <a:r>
              <a:rPr lang="kk-KZ" b="1" dirty="0">
                <a:solidFill>
                  <a:srgbClr val="00B050"/>
                </a:solidFill>
              </a:rPr>
              <a:t>су тасуға </a:t>
            </a:r>
            <a:r>
              <a:rPr lang="kk-KZ" dirty="0"/>
              <a:t>және </a:t>
            </a:r>
            <a:r>
              <a:rPr lang="kk-KZ" b="1" dirty="0">
                <a:solidFill>
                  <a:srgbClr val="00B050"/>
                </a:solidFill>
              </a:rPr>
              <a:t>тамақ ішуге </a:t>
            </a:r>
            <a:r>
              <a:rPr lang="kk-KZ" dirty="0"/>
              <a:t>арналған;</a:t>
            </a:r>
            <a:endParaRPr lang="ru-RU" dirty="0"/>
          </a:p>
          <a:p>
            <a:r>
              <a:rPr lang="kk-KZ" dirty="0"/>
              <a:t>Астық сақтауға арналған </a:t>
            </a:r>
            <a:r>
              <a:rPr lang="kk-KZ" b="1" dirty="0">
                <a:solidFill>
                  <a:srgbClr val="00B050"/>
                </a:solidFill>
              </a:rPr>
              <a:t>күбі, </a:t>
            </a:r>
            <a:r>
              <a:rPr lang="kk-KZ" b="1" dirty="0" smtClean="0">
                <a:solidFill>
                  <a:srgbClr val="00B050"/>
                </a:solidFill>
              </a:rPr>
              <a:t>көзелер </a:t>
            </a:r>
            <a:r>
              <a:rPr lang="kk-KZ" dirty="0"/>
              <a:t>жасалған.</a:t>
            </a:r>
            <a:endParaRPr lang="ru-RU" dirty="0"/>
          </a:p>
          <a:p>
            <a:r>
              <a:rPr lang="kk-KZ" dirty="0"/>
              <a:t>Іші-сырты әйнек тәрізді жылтырап тұратын әр түрлі өрнектермен әшекейленген </a:t>
            </a:r>
            <a:r>
              <a:rPr lang="kk-KZ" b="1" dirty="0">
                <a:solidFill>
                  <a:srgbClr val="00B050"/>
                </a:solidFill>
              </a:rPr>
              <a:t>жайпақ табақтар </a:t>
            </a:r>
            <a:r>
              <a:rPr lang="kk-KZ" dirty="0"/>
              <a:t>мен </a:t>
            </a:r>
            <a:r>
              <a:rPr lang="kk-KZ" b="1" dirty="0">
                <a:solidFill>
                  <a:srgbClr val="00B050"/>
                </a:solidFill>
              </a:rPr>
              <a:t>керсендер </a:t>
            </a:r>
            <a:r>
              <a:rPr lang="kk-KZ" dirty="0"/>
              <a:t>де көптеп кездеседі.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</a:rPr>
              <a:t>Қолөнер.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kk-KZ" dirty="0"/>
              <a:t>ХІІІ-ХІV ғасырларда Отырар қаласында жасалған керсендерге </a:t>
            </a:r>
            <a:r>
              <a:rPr lang="kk-KZ" b="1" dirty="0">
                <a:solidFill>
                  <a:srgbClr val="002060"/>
                </a:solidFill>
              </a:rPr>
              <a:t>құстар</a:t>
            </a:r>
            <a:r>
              <a:rPr lang="kk-KZ" dirty="0"/>
              <a:t> мен </a:t>
            </a:r>
            <a:r>
              <a:rPr lang="kk-KZ" b="1" dirty="0">
                <a:solidFill>
                  <a:srgbClr val="002060"/>
                </a:solidFill>
              </a:rPr>
              <a:t>хайуанаттардың </a:t>
            </a:r>
            <a:r>
              <a:rPr lang="kk-KZ" dirty="0"/>
              <a:t>суреттері салынған.</a:t>
            </a:r>
            <a:endParaRPr lang="ru-RU" dirty="0"/>
          </a:p>
          <a:p>
            <a:r>
              <a:rPr lang="kk-KZ" dirty="0"/>
              <a:t>ХІІІ ғасырдың екінші жартысынан бастап Сырдария бойындағы қалаларда </a:t>
            </a:r>
            <a:r>
              <a:rPr lang="kk-KZ" b="1" dirty="0">
                <a:solidFill>
                  <a:srgbClr val="002060"/>
                </a:solidFill>
              </a:rPr>
              <a:t>кірпіш күйдіру кәсібі </a:t>
            </a:r>
            <a:r>
              <a:rPr lang="kk-KZ" dirty="0"/>
              <a:t>өркендей бастаған.</a:t>
            </a:r>
            <a:endParaRPr lang="ru-RU" dirty="0"/>
          </a:p>
          <a:p>
            <a:r>
              <a:rPr lang="kk-KZ" dirty="0"/>
              <a:t>Отырар қаласының оңтүстік-батыс жағынан екі жерден кірпіш күйдіретін </a:t>
            </a:r>
            <a:r>
              <a:rPr lang="kk-KZ" b="1" dirty="0">
                <a:solidFill>
                  <a:srgbClr val="002060"/>
                </a:solidFill>
              </a:rPr>
              <a:t>шеберхананың орны </a:t>
            </a:r>
            <a:r>
              <a:rPr lang="kk-KZ" dirty="0"/>
              <a:t>табылған.</a:t>
            </a:r>
            <a:endParaRPr lang="ru-RU" dirty="0"/>
          </a:p>
          <a:p>
            <a:r>
              <a:rPr lang="kk-KZ" dirty="0"/>
              <a:t>Қалалық мәдениеттің дамығандығын көрсететін қолөнердің бір түрі </a:t>
            </a:r>
            <a:r>
              <a:rPr lang="kk-KZ" b="1" dirty="0">
                <a:solidFill>
                  <a:srgbClr val="002060"/>
                </a:solidFill>
              </a:rPr>
              <a:t>мыс қорытып</a:t>
            </a:r>
            <a:r>
              <a:rPr lang="kk-KZ" dirty="0"/>
              <a:t>, </a:t>
            </a:r>
            <a:r>
              <a:rPr lang="kk-KZ" b="1" dirty="0">
                <a:solidFill>
                  <a:srgbClr val="002060"/>
                </a:solidFill>
              </a:rPr>
              <a:t>қоладан түрлі бұйымдар </a:t>
            </a:r>
            <a:r>
              <a:rPr lang="kk-KZ" dirty="0"/>
              <a:t>жасау кәсібі болып табылады.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тарихтан суреттер\ыдыс аяқ жасау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099"/>
            <a:ext cx="3218362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тарихтан суреттер\ою орнек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3203848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тарихтан суреттер\8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56" y="2713589"/>
            <a:ext cx="3218362" cy="229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15410" y="659254"/>
            <a:ext cx="5677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 smtClean="0">
                <a:solidFill>
                  <a:srgbClr val="FF0000"/>
                </a:solidFill>
              </a:rPr>
              <a:t>Ою-өрнек жасау өнері.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5214950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XIV</a:t>
            </a:r>
            <a:r>
              <a:rPr lang="kk-KZ" sz="3600" b="1" dirty="0" smtClean="0">
                <a:solidFill>
                  <a:srgbClr val="7030A0"/>
                </a:solidFill>
              </a:rPr>
              <a:t> ғасырдағы ыдыс-аяқ жасау өнері</a:t>
            </a:r>
            <a:r>
              <a:rPr lang="kk-KZ" b="1" dirty="0" smtClean="0"/>
              <a:t>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14612" y="3143248"/>
            <a:ext cx="5298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rgbClr val="00B050"/>
                </a:solidFill>
              </a:rPr>
              <a:t>Зергерлік-бұйымдар.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7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</a:rPr>
              <a:t> </a:t>
            </a:r>
            <a:r>
              <a:rPr lang="kk-KZ" sz="4000" b="1" dirty="0" smtClean="0">
                <a:solidFill>
                  <a:srgbClr val="FF0000"/>
                </a:solidFill>
              </a:rPr>
              <a:t>Әйнек жасау.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145435"/>
          </a:xfrm>
        </p:spPr>
        <p:txBody>
          <a:bodyPr>
            <a:normAutofit fontScale="92500" lnSpcReduction="20000"/>
          </a:bodyPr>
          <a:lstStyle/>
          <a:p>
            <a:r>
              <a:rPr lang="kk-KZ" dirty="0"/>
              <a:t>Х-ХІ ғасырларда </a:t>
            </a:r>
            <a:r>
              <a:rPr lang="kk-KZ" b="1" dirty="0">
                <a:solidFill>
                  <a:srgbClr val="002060"/>
                </a:solidFill>
              </a:rPr>
              <a:t>Отырар, Тараз </a:t>
            </a:r>
            <a:r>
              <a:rPr lang="kk-KZ" dirty="0"/>
              <a:t>қалаларында әйнек жасау кәсібі дамыған.</a:t>
            </a:r>
            <a:endParaRPr lang="ru-RU" dirty="0"/>
          </a:p>
          <a:p>
            <a:r>
              <a:rPr lang="kk-KZ" dirty="0"/>
              <a:t>Моңғол шапқыншылығынан кейін бұл кәсіп тоқырауға ұшырағанымен, </a:t>
            </a:r>
            <a:r>
              <a:rPr lang="kk-KZ" b="1" dirty="0">
                <a:solidFill>
                  <a:srgbClr val="002060"/>
                </a:solidFill>
              </a:rPr>
              <a:t>ХІІІ ғасырдың аяғында </a:t>
            </a:r>
            <a:r>
              <a:rPr lang="kk-KZ" dirty="0"/>
              <a:t>қайта жандана бастаған.</a:t>
            </a:r>
            <a:endParaRPr lang="ru-RU" dirty="0"/>
          </a:p>
          <a:p>
            <a:r>
              <a:rPr lang="kk-KZ" dirty="0"/>
              <a:t>Сонымен қатар қалаларда:</a:t>
            </a:r>
            <a:endParaRPr lang="ru-RU" dirty="0"/>
          </a:p>
          <a:p>
            <a:r>
              <a:rPr lang="kk-KZ" b="1" dirty="0">
                <a:solidFill>
                  <a:srgbClr val="002060"/>
                </a:solidFill>
              </a:rPr>
              <a:t>Сүйек ұсату</a:t>
            </a:r>
            <a:r>
              <a:rPr lang="kk-KZ" dirty="0"/>
              <a:t>;</a:t>
            </a:r>
            <a:endParaRPr lang="ru-RU" dirty="0"/>
          </a:p>
          <a:p>
            <a:r>
              <a:rPr lang="kk-KZ" b="1" dirty="0">
                <a:solidFill>
                  <a:srgbClr val="002060"/>
                </a:solidFill>
              </a:rPr>
              <a:t>Тас қашау </a:t>
            </a:r>
            <a:r>
              <a:rPr lang="kk-KZ" dirty="0"/>
              <a:t>кәсіптері де дамыған.</a:t>
            </a:r>
            <a:endParaRPr lang="ru-RU" dirty="0"/>
          </a:p>
          <a:p>
            <a:r>
              <a:rPr lang="kk-KZ" dirty="0"/>
              <a:t>Табылған бұйымдардың ішінде сүйектен жасалған </a:t>
            </a:r>
            <a:r>
              <a:rPr lang="kk-KZ" b="1" dirty="0">
                <a:solidFill>
                  <a:srgbClr val="002060"/>
                </a:solidFill>
              </a:rPr>
              <a:t>түймелер</a:t>
            </a:r>
            <a:r>
              <a:rPr lang="kk-KZ" dirty="0"/>
              <a:t>, </a:t>
            </a:r>
            <a:r>
              <a:rPr lang="kk-KZ" b="1" dirty="0">
                <a:solidFill>
                  <a:srgbClr val="002060"/>
                </a:solidFill>
              </a:rPr>
              <a:t>ілгек-қапсырмалар</a:t>
            </a:r>
            <a:r>
              <a:rPr lang="kk-KZ" dirty="0"/>
              <a:t>, сүйекпен </a:t>
            </a:r>
            <a:r>
              <a:rPr lang="kk-KZ" dirty="0" smtClean="0"/>
              <a:t>безендірілген </a:t>
            </a:r>
            <a:r>
              <a:rPr lang="kk-KZ" b="1" dirty="0" smtClean="0">
                <a:solidFill>
                  <a:srgbClr val="002060"/>
                </a:solidFill>
              </a:rPr>
              <a:t>пышақ</a:t>
            </a:r>
            <a:r>
              <a:rPr lang="kk-KZ" dirty="0" smtClean="0"/>
              <a:t> </a:t>
            </a:r>
            <a:r>
              <a:rPr lang="kk-KZ" dirty="0"/>
              <a:t>саптары кездеседі.</a:t>
            </a:r>
            <a:endParaRPr lang="ru-RU" dirty="0"/>
          </a:p>
          <a:p>
            <a:r>
              <a:rPr lang="kk-KZ" dirty="0"/>
              <a:t>Тастан су және қол </a:t>
            </a:r>
            <a:r>
              <a:rPr lang="kk-KZ" b="1" dirty="0">
                <a:solidFill>
                  <a:srgbClr val="002060"/>
                </a:solidFill>
              </a:rPr>
              <a:t>диірмендер</a:t>
            </a:r>
            <a:r>
              <a:rPr lang="kk-KZ" dirty="0"/>
              <a:t>, </a:t>
            </a:r>
            <a:r>
              <a:rPr lang="kk-KZ" b="1" dirty="0">
                <a:solidFill>
                  <a:srgbClr val="002060"/>
                </a:solidFill>
              </a:rPr>
              <a:t>шойбалт</a:t>
            </a:r>
            <a:r>
              <a:rPr lang="kk-KZ" dirty="0"/>
              <a:t>а, </a:t>
            </a:r>
            <a:r>
              <a:rPr lang="kk-KZ" b="1" dirty="0" smtClean="0">
                <a:solidFill>
                  <a:srgbClr val="002060"/>
                </a:solidFill>
              </a:rPr>
              <a:t>балға, келсап</a:t>
            </a:r>
            <a:r>
              <a:rPr lang="kk-KZ" b="1" dirty="0">
                <a:solidFill>
                  <a:srgbClr val="002060"/>
                </a:solidFill>
              </a:rPr>
              <a:t>, қайрақ тастар </a:t>
            </a:r>
            <a:r>
              <a:rPr lang="kk-KZ" dirty="0"/>
              <a:t>жасалған.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kk-KZ" sz="4000" dirty="0" smtClean="0">
                <a:solidFill>
                  <a:srgbClr val="FF0000"/>
                </a:solidFill>
              </a:rPr>
              <a:t>Қорытынды.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sz="1800" b="1" dirty="0" smtClean="0">
                <a:solidFill>
                  <a:schemeClr val="tx2">
                    <a:lumMod val="75000"/>
                  </a:schemeClr>
                </a:solidFill>
              </a:rPr>
              <a:t>“Қазақ деген мал баққан елміз, ешкімге соқтықпай жай жатқан елміз.</a:t>
            </a:r>
          </a:p>
          <a:p>
            <a:pPr>
              <a:buNone/>
            </a:pPr>
            <a:r>
              <a:rPr lang="kk-KZ" sz="1800" b="1" dirty="0" smtClean="0">
                <a:solidFill>
                  <a:schemeClr val="tx2">
                    <a:lumMod val="75000"/>
                  </a:schemeClr>
                </a:solidFill>
              </a:rPr>
              <a:t> Елімізден құт-береке қашпасын деп, </a:t>
            </a:r>
          </a:p>
          <a:p>
            <a:pPr>
              <a:buNone/>
            </a:pPr>
            <a:r>
              <a:rPr lang="kk-KZ" sz="1800" b="1" dirty="0" smtClean="0">
                <a:solidFill>
                  <a:schemeClr val="tx2">
                    <a:lumMod val="75000"/>
                  </a:schemeClr>
                </a:solidFill>
              </a:rPr>
              <a:t>жеріміздің шетін жау баспасын деп </a:t>
            </a:r>
          </a:p>
          <a:p>
            <a:pPr>
              <a:buNone/>
            </a:pPr>
            <a:r>
              <a:rPr lang="kk-KZ" sz="1800" b="1" dirty="0" smtClean="0">
                <a:solidFill>
                  <a:schemeClr val="tx2">
                    <a:lumMod val="75000"/>
                  </a:schemeClr>
                </a:solidFill>
              </a:rPr>
              <a:t>найзасына жылқының қылын таққан елміз. </a:t>
            </a:r>
          </a:p>
          <a:p>
            <a:pPr>
              <a:buNone/>
            </a:pPr>
            <a:r>
              <a:rPr lang="kk-KZ" sz="1800" b="1" dirty="0" smtClean="0">
                <a:solidFill>
                  <a:schemeClr val="tx2">
                    <a:lumMod val="75000"/>
                  </a:schemeClr>
                </a:solidFill>
              </a:rPr>
              <a:t>Дұшпаны басынбаған елміз, </a:t>
            </a:r>
          </a:p>
          <a:p>
            <a:pPr>
              <a:buNone/>
            </a:pPr>
            <a:r>
              <a:rPr lang="kk-KZ" sz="1800" b="1" dirty="0" smtClean="0">
                <a:solidFill>
                  <a:schemeClr val="tx2">
                    <a:lumMod val="75000"/>
                  </a:schemeClr>
                </a:solidFill>
              </a:rPr>
              <a:t>басымыздан сөз асырмаған елміз. </a:t>
            </a:r>
          </a:p>
          <a:p>
            <a:pPr>
              <a:buNone/>
            </a:pPr>
            <a:r>
              <a:rPr lang="kk-KZ" sz="1800" b="1" dirty="0" smtClean="0">
                <a:solidFill>
                  <a:schemeClr val="tx2">
                    <a:lumMod val="75000"/>
                  </a:schemeClr>
                </a:solidFill>
              </a:rPr>
              <a:t>Досымызды сақтай білген елміз, </a:t>
            </a:r>
          </a:p>
          <a:p>
            <a:pPr>
              <a:buNone/>
            </a:pPr>
            <a:r>
              <a:rPr lang="kk-KZ" sz="1800" b="1" dirty="0" smtClean="0">
                <a:solidFill>
                  <a:schemeClr val="tx2">
                    <a:lumMod val="75000"/>
                  </a:schemeClr>
                </a:solidFill>
              </a:rPr>
              <a:t>дәм-тұзын ақтай білген елміз.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84784"/>
            <a:ext cx="3512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solidFill>
                  <a:srgbClr val="7030A0"/>
                </a:solidFill>
              </a:rPr>
              <a:t>Қазыбек бидің шешендік сөзінен.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KAZ TARIH PREZENT\ULDA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4437976" cy="52864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85786" y="285728"/>
            <a:ext cx="75724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Шыңғыс хан ұлдары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1819809"/>
            <a:ext cx="3571900" cy="1323439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Тұңғышы  Жошы хан</a:t>
            </a:r>
          </a:p>
          <a:p>
            <a:pPr marL="342900" indent="-342900">
              <a:buAutoNum type="arabicPeriod"/>
            </a:pP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Екінші ұлы Шағатай хан</a:t>
            </a:r>
          </a:p>
          <a:p>
            <a:pPr marL="342900" indent="-342900">
              <a:buAutoNum type="arabicPeriod"/>
            </a:pP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Үшінші ұлы Үгедей қаған</a:t>
            </a:r>
          </a:p>
          <a:p>
            <a:pPr marL="342900" indent="-342900">
              <a:buAutoNum type="arabicPeriod"/>
            </a:pP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Төртінші ұлы Үгедей хан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dmin\Documents\Файлы Mail.Ru Агента\11a_39_krg@mail.ru\balgyn_1994@mail.ru\ШЫҢҒЫС-ХАН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714752"/>
            <a:ext cx="3429024" cy="271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kk-KZ" sz="4000" dirty="0" smtClean="0">
                <a:solidFill>
                  <a:srgbClr val="FF0000"/>
                </a:solidFill>
              </a:rPr>
              <a:t>Қорытынды.</a:t>
            </a:r>
            <a:endParaRPr 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</a:rPr>
              <a:t>Бірақ асқақтаған хан болса – хан ордасын таптай білген елміз.</a:t>
            </a:r>
          </a:p>
          <a:p>
            <a:pPr>
              <a:buNone/>
            </a:pP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</a:rPr>
              <a:t> Атадан ұл туса – құл боламын деп тумайды, </a:t>
            </a:r>
          </a:p>
          <a:p>
            <a:pPr>
              <a:buNone/>
            </a:pP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</a:rPr>
              <a:t>анадан қыз туса – күң боламын деп тумайды, </a:t>
            </a:r>
          </a:p>
          <a:p>
            <a:pPr>
              <a:buNone/>
            </a:pP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</a:rPr>
              <a:t>ұл мен қызын жатқа құл мен күң етіп отыра алмайтын елміз. </a:t>
            </a:r>
          </a:p>
          <a:p>
            <a:pPr>
              <a:buNone/>
            </a:pP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</a:rPr>
              <a:t>Сен темір болсаң, біз көмірміз – еріткелі келгенбіз, </a:t>
            </a:r>
          </a:p>
          <a:p>
            <a:pPr>
              <a:buNone/>
            </a:pP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</a:rPr>
              <a:t>қазақ-қалмақ баласын теліткелі келгенбіз. </a:t>
            </a:r>
          </a:p>
          <a:p>
            <a:pPr>
              <a:buNone/>
            </a:pP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</a:rPr>
              <a:t>Танымайтын жат елге — танысқалы келгенбіз, </a:t>
            </a:r>
          </a:p>
          <a:p>
            <a:pPr>
              <a:buNone/>
            </a:pP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</a:rPr>
              <a:t>танысуға көнбесең – шабысқалы келгенбіз. </a:t>
            </a:r>
          </a:p>
          <a:p>
            <a:pPr>
              <a:buNone/>
            </a:pP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</a:rPr>
              <a:t>Сен қабылан болсаң, мен арыстан – алысқалы келгенбіз, </a:t>
            </a:r>
          </a:p>
          <a:p>
            <a:pPr>
              <a:buNone/>
            </a:pP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</a:rPr>
              <a:t>тұтқыр сары желіммен жабысқалы келгенбіз. </a:t>
            </a:r>
          </a:p>
          <a:p>
            <a:pPr>
              <a:buNone/>
            </a:pP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</a:rPr>
              <a:t>Бітім берсең – жөніңді айт, бермесең – тұрысатын жеріңді айт!”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68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 smtClean="0">
                <a:solidFill>
                  <a:srgbClr val="7030A0"/>
                </a:solidFill>
              </a:rPr>
              <a:t>Қазыбек бидің шешендік сөзінен.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714356"/>
            <a:ext cx="7429552" cy="285752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kk-KZ" sz="8000" dirty="0" smtClean="0">
                <a:solidFill>
                  <a:schemeClr val="accent1">
                    <a:lumMod val="75000"/>
                  </a:schemeClr>
                </a:solidFill>
              </a:rPr>
              <a:t>МОҒОЛСТАН  МЕМЛЕКЕТІ</a:t>
            </a:r>
            <a:endParaRPr lang="ru-RU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946928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kk-KZ" sz="3200" dirty="0" smtClean="0">
                <a:solidFill>
                  <a:schemeClr val="accent1">
                    <a:lumMod val="75000"/>
                  </a:schemeClr>
                </a:solidFill>
              </a:rPr>
              <a:t>МОҒОЛСТАН МЕМЛЕКЕТІ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168900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200000"/>
              <a:buFont typeface="Arial" pitchFamily="34" charset="0"/>
              <a:buChar char="•"/>
              <a:defRPr/>
            </a:pPr>
            <a:endParaRPr lang="kk-KZ" sz="26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48056" indent="-384048" eaLnBrk="1" fontAlgn="auto" hangingPunct="1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200000"/>
              <a:buFont typeface="Arial" pitchFamily="34" charset="0"/>
              <a:buChar char="•"/>
              <a:defRPr/>
            </a:pPr>
            <a:r>
              <a:rPr lang="kk-KZ" sz="2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Моғолстанның құрылуы,жер аумағы XIV ғасырдың ортасына қарай Шағатай ұлысы ыдырап,Шағатай  ұлысының  шығыс бөлігі-Оңтүстік шығыс Қазақстан мен Қырғыстан аумағында  Моғолстан мемлекеті  құрылады. 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200000"/>
              <a:buFont typeface="Arial" pitchFamily="34" charset="0"/>
              <a:buChar char="•"/>
              <a:defRPr/>
            </a:pPr>
            <a:endParaRPr lang="kk-KZ" sz="26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48056" indent="-384048" eaLnBrk="1" fontAlgn="auto" hangingPunct="1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200000"/>
              <a:buFont typeface="Arial" pitchFamily="34" charset="0"/>
              <a:buChar char="•"/>
              <a:defRPr/>
            </a:pPr>
            <a:r>
              <a:rPr lang="kk-KZ" sz="2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 ұлыстың  келесі бөлігінен Мауараннахрдың батысында-Әмір Темір мемлекеті құрылған.  Мемлекетті кезінде Шағатай ханға адал қызмет еткен дулат тайпасының әмірі Поладшы басқарған</a:t>
            </a:r>
            <a:endParaRPr lang="ru-RU" sz="26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kk-KZ" sz="3600" dirty="0" smtClean="0"/>
              <a:t>МОҒОЛСТАН МЕМЛЕКЕТІ</a:t>
            </a:r>
            <a:endParaRPr lang="ru-RU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229600" cy="4572000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kk-KZ" sz="2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1348 жылы Шағатай ұрпағы Дува ханының немересі,16 жасар Тоғлық Темірді Моғолыстан ханы етіп сайлайды.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kk-KZ" sz="26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kk-KZ" sz="2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Негізгі саяси билік осы Әмір Поладшының қолында болған. Әмір Поладшы Моғолстанды Мауараннахрдан біржола бөлып алып,тәуелсіз және хандық  құруға бар күшін салды.                                     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kk-KZ" sz="2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Дулаттардың беделі үстем болған. </a:t>
            </a:r>
            <a:endParaRPr lang="ru-RU" sz="26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3880" cy="105156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kk-KZ" sz="4000" dirty="0" smtClean="0"/>
              <a:t>МОҒОЛСТАН МЕМЛЕКЕТІ</a:t>
            </a:r>
            <a:endParaRPr lang="ru-RU" sz="4000" b="1" i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357298"/>
            <a:ext cx="8229600" cy="4572000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48056" indent="-384048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 2"/>
              <a:buChar char=""/>
              <a:defRPr/>
            </a:pPr>
            <a:r>
              <a:rPr lang="kk-KZ" sz="31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Атақты тарихшы Мұхамед  Хайдар  Дулатидың жазуы бойынша:                                                                  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 2"/>
              <a:buChar char=""/>
              <a:defRPr/>
            </a:pPr>
            <a:r>
              <a:rPr lang="kk-KZ" sz="31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Шағатай  хан  өз мемлектін үлестіруге бөлгенде өзіне адал қызмет еткен дулат әмірі  Поладшыға Маңлай-Сүбе жерінберген.            Манлай-Сүбе Шығыс  Түркістаннан Ферғанаға дейінгі кең байтақ жерді алып жатты. 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 2"/>
              <a:buChar char=""/>
              <a:defRPr/>
            </a:pPr>
            <a:endParaRPr lang="kk-KZ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48056" indent="-384048" eaLnBrk="1" fontAlgn="auto" hangingPunct="1">
              <a:spcAft>
                <a:spcPts val="0"/>
              </a:spcAft>
              <a:buClr>
                <a:srgbClr val="FFFF00"/>
              </a:buClr>
              <a:buFont typeface="Wingdings 2"/>
              <a:buNone/>
              <a:defRPr/>
            </a:pPr>
            <a:endParaRPr lang="ru-RU" sz="24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183880" cy="1051560"/>
          </a:xfrm>
        </p:spPr>
        <p:txBody>
          <a:bodyPr/>
          <a:lstStyle/>
          <a:p>
            <a:pPr>
              <a:defRPr/>
            </a:pPr>
            <a:r>
              <a:rPr lang="kk-KZ" sz="4400" dirty="0" smtClean="0"/>
              <a:t>МОҒОЛСТАН МЕМЛЕКЕТІ</a:t>
            </a: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500034" y="3000372"/>
            <a:ext cx="8229600" cy="2928958"/>
          </a:xfrm>
        </p:spPr>
        <p:txBody>
          <a:bodyPr/>
          <a:lstStyle/>
          <a:p>
            <a:r>
              <a:rPr lang="kk-KZ" sz="31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Тарихи и Рашиди» еңбегінде былай депкөрсетілген : «Моғолстандеп аталатын аумақтың ұзындығы мен көлденеңі 7-8 айшылық жол».                                                                                                 </a:t>
            </a:r>
            <a:endParaRPr lang="ru-RU" sz="31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183880" cy="1051560"/>
          </a:xfrm>
        </p:spPr>
        <p:txBody>
          <a:bodyPr/>
          <a:lstStyle/>
          <a:p>
            <a:pPr>
              <a:defRPr/>
            </a:pPr>
            <a:r>
              <a:rPr lang="kk-KZ" sz="4400" dirty="0" smtClean="0"/>
              <a:t>МОҒОЛСТАН МЕМЛЕКЕТІ</a:t>
            </a: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3357586"/>
          </a:xfrm>
        </p:spPr>
        <p:txBody>
          <a:bodyPr/>
          <a:lstStyle/>
          <a:p>
            <a:r>
              <a:rPr lang="kk-K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Шығыс шеті (Моғолстан)-қалмақтардың жерімен шектеседі және Барыскөл,Емел және Ертісті өзіне қосады.Солтүстігінде  оның шекарасы-Көкшетеңіз (Балқаш),Түркістаннмен және Ташкент пен шектеледі.   Оңтүстігінде-Ферғана әулетімен ,Қашғар,Ақсу,Шалыш және Турфанмен шектеседі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83880" cy="1051560"/>
          </a:xfrm>
        </p:spPr>
        <p:txBody>
          <a:bodyPr/>
          <a:lstStyle/>
          <a:p>
            <a:pPr>
              <a:defRPr/>
            </a:pPr>
            <a:r>
              <a:rPr lang="kk-KZ" sz="4000" dirty="0" smtClean="0"/>
              <a:t>МОҒОЛСТАН МЕМЛЕКЕТІ</a:t>
            </a: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3357586"/>
          </a:xfrm>
        </p:spPr>
        <p:txBody>
          <a:bodyPr/>
          <a:lstStyle/>
          <a:p>
            <a:r>
              <a:rPr lang="kk-K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Моғолстан  мемлекетіне-Қазақстанның Оңтүстік және Жетісу аймақтары да кірген.                         </a:t>
            </a:r>
          </a:p>
          <a:p>
            <a:endParaRPr lang="kk-KZ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Халқының  этникалық  құрамы                                    Моғол хандығының тағына негізінен-Шығыс тұқымдары мен монғол ақсүйектері  отырған.           </a:t>
            </a:r>
          </a:p>
          <a:p>
            <a:endParaRPr lang="kk-KZ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kk-KZ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1051560"/>
          </a:xfrm>
        </p:spPr>
        <p:txBody>
          <a:bodyPr/>
          <a:lstStyle/>
          <a:p>
            <a:pPr>
              <a:defRPr/>
            </a:pPr>
            <a:r>
              <a:rPr lang="kk-KZ" sz="4000" dirty="0" smtClean="0"/>
              <a:t>МОҒОЛСТАН МЕМЛЕКЕТІ</a:t>
            </a:r>
            <a:endParaRPr lang="ru-RU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72000"/>
          </a:xfrm>
        </p:spPr>
        <p:txBody>
          <a:bodyPr/>
          <a:lstStyle/>
          <a:p>
            <a:r>
              <a:rPr lang="kk-KZ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Моғолстанның негізгі халқы-түрік тілдес тайпалар: </a:t>
            </a:r>
          </a:p>
          <a:p>
            <a:r>
              <a:rPr lang="kk-KZ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дулат,</a:t>
            </a:r>
          </a:p>
          <a:p>
            <a:r>
              <a:rPr lang="kk-KZ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қаңлы,</a:t>
            </a:r>
          </a:p>
          <a:p>
            <a:r>
              <a:rPr lang="kk-KZ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үйсін,</a:t>
            </a:r>
          </a:p>
          <a:p>
            <a:r>
              <a:rPr lang="kk-KZ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арғын,</a:t>
            </a:r>
          </a:p>
          <a:p>
            <a:r>
              <a:rPr lang="kk-KZ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барлас,</a:t>
            </a:r>
          </a:p>
          <a:p>
            <a:r>
              <a:rPr lang="kk-KZ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бұлғашы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83880" cy="1051560"/>
          </a:xfrm>
        </p:spPr>
        <p:txBody>
          <a:bodyPr/>
          <a:lstStyle/>
          <a:p>
            <a:pPr>
              <a:defRPr/>
            </a:pPr>
            <a:r>
              <a:rPr lang="kk-KZ" dirty="0" smtClean="0"/>
              <a:t>Қоғамдық құрылысы</a:t>
            </a: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286280"/>
          </a:xfrm>
        </p:spPr>
        <p:txBody>
          <a:bodyPr>
            <a:normAutofit lnSpcReduction="10000"/>
          </a:bodyPr>
          <a:lstStyle/>
          <a:p>
            <a:r>
              <a:rPr lang="kk-KZ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Мемлекеттің  орталығы-Алмалық </a:t>
            </a:r>
          </a:p>
          <a:p>
            <a:r>
              <a:rPr lang="kk-KZ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Дулат тайпасының мұралық лауазымы жоғары ұлысбегі деген атағын сол қалпында қалдырады.    </a:t>
            </a:r>
          </a:p>
          <a:p>
            <a:r>
              <a:rPr lang="kk-KZ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Ислам дінін-мемлекеттік дін ретінде қабылдайды.                                                                                           </a:t>
            </a:r>
          </a:p>
          <a:p>
            <a:r>
              <a:rPr lang="kk-KZ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Мырза Мұхамед Хайдардың жазуы бойынша бір күнде 160 мың адам Ислам дінін қабылдаған.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1785926"/>
            <a:ext cx="8229600" cy="25717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kk-KZ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Керей ханы Торы: “Моңғолдарды жеңіске жеткізетін Жеңісхан болсын”, - деп бата берген. Сол “жеңісхан” деген сөз моңғолша “Шыңғыс хан” болып аталып кеткен. </a:t>
            </a:r>
            <a:endParaRPr lang="en-US" sz="1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1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1206 жылы барлық моңғол тайпаларының бас қосқан ұлы құрылтайында Монғол империясы  құрылып, оның ұлы хан болып Шыңғыс хан сайланады. </a:t>
            </a:r>
            <a:endParaRPr lang="en-US" sz="1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28604"/>
            <a:ext cx="8286808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kk-KZ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МОҢҒОЛ ИМПЕРИЯСЫНЫҢ ҚҰРЫЛУЫ: </a:t>
            </a:r>
            <a:r>
              <a:rPr lang="kk-KZ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Picture 4" descr="http://massaget.kz/userdata/news/news_243/thumb_b/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143380"/>
            <a:ext cx="3429024" cy="223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Admin\Documents\Файлы Mail.Ru Агента\11a_39_krg@mail.ru\balgyn_1994@mail.ru\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14818"/>
            <a:ext cx="3584192" cy="2259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8183880" cy="10515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kk-KZ" dirty="0" smtClean="0"/>
              <a:t>Моғолстанның ішкі сыртқы жағдайы       </a:t>
            </a:r>
            <a:br>
              <a:rPr lang="kk-KZ" dirty="0" smtClean="0"/>
            </a:b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kk-KZ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1360-1361жылдары-Тоғлық Темір Мауараннахрға екі рет сәтті жорық жасап,баласы Ілияс-Қожаны  Мауараннахрдың хан тағына отырғызып қайтады.</a:t>
            </a:r>
          </a:p>
          <a:p>
            <a:r>
              <a:rPr lang="kk-KZ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Моғолстаннан оралған  Тоғлық-Темір хан қаза болады.                                                                             </a:t>
            </a:r>
          </a:p>
          <a:p>
            <a:r>
              <a:rPr lang="kk-KZ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Әмір Темір мен Ілияс-Қожа ханның арасында бірнеше рет қақтығысулар болды. 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736"/>
            <a:ext cx="8183880" cy="10515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kk-KZ" dirty="0" smtClean="0"/>
              <a:t>Моғолстанның ішкі сыртқы жағдайы       </a:t>
            </a:r>
            <a:br>
              <a:rPr lang="kk-KZ" dirty="0" smtClean="0"/>
            </a:br>
            <a:endParaRPr 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3357586"/>
          </a:xfrm>
        </p:spPr>
        <p:txBody>
          <a:bodyPr/>
          <a:lstStyle/>
          <a:p>
            <a:r>
              <a:rPr lang="kk-KZ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1365 жылы 22маусымда Ташкент қаласының маңында екі жақтың арасында шешуші«Батпақ шайқасы» болды:   Шайқаста екі жақтан 10 мың әскер қаза  тауып,Ілияс-Қожа хан жеңіске жетіп,Әмір Темір қашып құтылады;                    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183880" cy="10515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kk-KZ" dirty="0" smtClean="0"/>
              <a:t>Моғолстанның ішкі сыртқы жағдайы       </a:t>
            </a:r>
            <a:br>
              <a:rPr lang="kk-KZ" dirty="0" smtClean="0"/>
            </a:br>
            <a:endParaRPr lang="ru-RU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3000396"/>
          </a:xfrm>
        </p:spPr>
        <p:txBody>
          <a:bodyPr/>
          <a:lstStyle/>
          <a:p>
            <a:r>
              <a:rPr lang="kk-K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Моғол ханы Ілияс Қожа Самарқанға қарай аттанып,бірақ қаланы ала-алмай кері шегінеді;                         Бұл сәтсіздіктің басты себебі,билеушілер арасындағы алаусыздық,саяси феодалдық бытыраңқылығы болды;  Ақыр аяғында Ілияс-Қожа қайтыс болады.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183880" cy="10515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kk-KZ" dirty="0" smtClean="0"/>
              <a:t>Моғолстанның ішкі сыртқы жағдайы       </a:t>
            </a:r>
            <a:br>
              <a:rPr lang="kk-KZ" dirty="0" smtClean="0"/>
            </a:br>
            <a:endParaRPr lang="ru-RU" dirty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3617927"/>
          </a:xfrm>
        </p:spPr>
        <p:txBody>
          <a:bodyPr/>
          <a:lstStyle/>
          <a:p>
            <a:r>
              <a:rPr lang="kk-K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Дулат тайпасының атақты әмірлері Қамарад-дин мен Шамсад-диндер билікті жүргізеді;      Тоғылық-Темірдің соңғы ұрпағы Қызыр қожа оғланды хан тағына отырғызады.                                             </a:t>
            </a:r>
          </a:p>
          <a:p>
            <a:r>
              <a:rPr lang="kk-K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Моғол хандығын осындай саяси бытыраңқылық жайлап жатқанда Мауараннахрдағы билікті өз қолына алып,күшейген  Әмір Темір енді Моғолстанды  жаулауға кіріседі.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183880" cy="10515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kk-KZ" dirty="0" smtClean="0"/>
              <a:t>Моғолстанның ішкі сыртқы жағдайы       </a:t>
            </a:r>
            <a:br>
              <a:rPr lang="kk-KZ" dirty="0" smtClean="0"/>
            </a:b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28596" y="2643182"/>
            <a:ext cx="8286808" cy="2500330"/>
          </a:xfrm>
        </p:spPr>
        <p:txBody>
          <a:bodyPr/>
          <a:lstStyle/>
          <a:p>
            <a:r>
              <a:rPr lang="kk-K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1371-1372 жылдары Әмір Темірдің Моғолстанға алғашқы жорығы болды.Алмалық қаласына жетіп,қаланы ала алмай жол бойындағы елді мекенді тонап,тұтқындарды алып қайтады.         </a:t>
            </a:r>
          </a:p>
          <a:p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183880" cy="10515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kk-KZ" dirty="0" smtClean="0"/>
              <a:t>Моғолстанның ішкі сыртқы жағдайы       </a:t>
            </a:r>
            <a:br>
              <a:rPr lang="kk-KZ" dirty="0" smtClean="0"/>
            </a:br>
            <a:endParaRPr lang="ru-RU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28596" y="2714620"/>
            <a:ext cx="8229600" cy="2760671"/>
          </a:xfrm>
        </p:spPr>
        <p:txBody>
          <a:bodyPr/>
          <a:lstStyle/>
          <a:p>
            <a:r>
              <a:rPr lang="kk-K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1375-1377 жылдары екінші жорықта Оңтүстік Қазақстан арқылы жүріп Жетісудың Шарыл өзеніне дейін  жетеді.Моғол ұлысының басшысы Қамарад-динмен шайқасады оны жеңеді.Қамар ад-дин Шығыс Түркістанға,Үш Тұрфаға қарай қашып құтылады.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183880" cy="135732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kk-KZ" dirty="0" smtClean="0"/>
              <a:t>Моғолстанның ішкі сыртқы жағдайы       </a:t>
            </a:r>
            <a:br>
              <a:rPr lang="kk-KZ" dirty="0" smtClean="0"/>
            </a:br>
            <a:endParaRPr lang="ru-RU" dirty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8286808" cy="3903679"/>
          </a:xfrm>
        </p:spPr>
        <p:txBody>
          <a:bodyPr/>
          <a:lstStyle/>
          <a:p>
            <a:r>
              <a:rPr lang="kk-KZ" sz="2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1380-1390жылдары Әмір Темір 120 мың әскері  мен Моғолстанға  бірнеше рет жорық жасаған.    Әмір  Темір шабуылдары әбден титығына жеткен Моғол хандығы мүлде әлсірейді.Хандық бірнеше иеліктерге бөлініп,саяси жағынан бөлшектенеді.Қызыр-Қожахан  темірге өзінің тәуелділігін мойындайды.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183880" cy="10515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kk-KZ" dirty="0" smtClean="0"/>
              <a:t>Моғолстанның ішкі сыртқы жағдайы       </a:t>
            </a:r>
            <a:br>
              <a:rPr lang="kk-KZ" dirty="0" smtClean="0"/>
            </a:br>
            <a:endParaRPr lang="ru-RU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332307"/>
          </a:xfrm>
        </p:spPr>
        <p:txBody>
          <a:bodyPr>
            <a:normAutofit lnSpcReduction="10000"/>
          </a:bodyPr>
          <a:lstStyle/>
          <a:p>
            <a:r>
              <a:rPr lang="kk-KZ" sz="2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Моғолстан Әмір Темір (1405ж.)қаза болғаннан кейін ғана Қызыр Қожаның  мұрагері Мұхамед ханның кезінде (1405-1416ж.ж) тәуелсіздікке қол жеткізе бастайды.</a:t>
            </a:r>
          </a:p>
          <a:p>
            <a:r>
              <a:rPr lang="kk-KZ" sz="2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1408 жылы Мұхамед хан Темірдің немерелері Ахмед мырза мен Ұлықбектің  арасында Ферғана үшін таласты ол өзінің әскер күшімен Ахмед мырзаға көмектесіп,жеңіске жеткен еді.                    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183880" cy="10515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kk-KZ" dirty="0" smtClean="0"/>
              <a:t>Моғолстанның ішкі сыртқы жағдайы       </a:t>
            </a:r>
            <a:br>
              <a:rPr lang="kk-KZ" dirty="0" smtClean="0"/>
            </a:br>
            <a:endParaRPr lang="ru-RU" dirty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3357586"/>
          </a:xfrm>
        </p:spPr>
        <p:txBody>
          <a:bodyPr/>
          <a:lstStyle/>
          <a:p>
            <a:r>
              <a:rPr lang="kk-KZ" sz="32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Осы кезден бастап Моғолстан өз тәуелсіздігін ала бастаған.       Мұхамед хан қаза болған соң,моғол хандығының ішіндегі талас тартыс қайта басталады.</a:t>
            </a:r>
          </a:p>
          <a:p>
            <a:endParaRPr lang="kk-KZ" sz="3200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endParaRPr lang="kk-KZ" sz="3200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8183880" cy="10515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kk-KZ" dirty="0" smtClean="0"/>
              <a:t>Моғолстанның ішкі сыртқы жағдайы       </a:t>
            </a:r>
            <a:br>
              <a:rPr lang="kk-KZ" dirty="0" smtClean="0"/>
            </a:br>
            <a:endParaRPr lang="ru-RU" dirty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72000"/>
          </a:xfrm>
        </p:spPr>
        <p:txBody>
          <a:bodyPr/>
          <a:lstStyle/>
          <a:p>
            <a:r>
              <a:rPr lang="kk-KZ" sz="2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Бұл талас-тартысты Темірдің немересі Ұлықбек пайдаланып,өзін жақтаушы Қызыр-Қожаның немересі Шер-Мұхамедтің хан болуын қолдайды.</a:t>
            </a:r>
          </a:p>
          <a:p>
            <a:endParaRPr lang="kk-KZ" sz="2800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kk-KZ" sz="2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Оның хан тағына отыруына көмектескен Ұлықбек енді одан өзіне тәуелді болуын талап етеді.    Бұған қарсы болған моғол шонжарлары Қызыр-Қожаның екінші бір немересі Уәйісті хан тағына отырғызады.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Группа 51"/>
          <p:cNvGrpSpPr/>
          <p:nvPr/>
        </p:nvGrpSpPr>
        <p:grpSpPr>
          <a:xfrm>
            <a:off x="285720" y="428604"/>
            <a:ext cx="8572528" cy="6143668"/>
            <a:chOff x="-201739" y="-244154"/>
            <a:chExt cx="9341568" cy="6999089"/>
          </a:xfrm>
        </p:grpSpPr>
        <p:sp>
          <p:nvSpPr>
            <p:cNvPr id="19475" name="Rectangle 19"/>
            <p:cNvSpPr>
              <a:spLocks noChangeArrowheads="1"/>
            </p:cNvSpPr>
            <p:nvPr/>
          </p:nvSpPr>
          <p:spPr bwMode="auto">
            <a:xfrm>
              <a:off x="2928926" y="1428736"/>
              <a:ext cx="2714644" cy="57150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kk-KZ" sz="32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Calibri" pitchFamily="34" charset="0"/>
                  <a:cs typeface="Arial" pitchFamily="34" charset="0"/>
                </a:rPr>
                <a:t>Ұлы хан</a:t>
              </a:r>
              <a:endPara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76" name="Rectangle 20"/>
            <p:cNvSpPr>
              <a:spLocks noChangeArrowheads="1"/>
            </p:cNvSpPr>
            <p:nvPr/>
          </p:nvSpPr>
          <p:spPr bwMode="auto">
            <a:xfrm>
              <a:off x="6570923" y="1357297"/>
              <a:ext cx="2568906" cy="92869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kk-KZ" sz="24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Calibri" pitchFamily="34" charset="0"/>
                  <a:cs typeface="Arial" pitchFamily="34" charset="0"/>
                </a:rPr>
                <a:t>Шыңғыс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kk-KZ" sz="24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Calibri" pitchFamily="34" charset="0"/>
                  <a:cs typeface="Arial" pitchFamily="34" charset="0"/>
                </a:rPr>
                <a:t> ұрпақтары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77" name="Rectangle 21"/>
            <p:cNvSpPr>
              <a:spLocks noChangeArrowheads="1"/>
            </p:cNvSpPr>
            <p:nvPr/>
          </p:nvSpPr>
          <p:spPr bwMode="auto">
            <a:xfrm>
              <a:off x="-201739" y="1302156"/>
              <a:ext cx="2179706" cy="170908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kk-KZ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kumimoji="0" lang="kk-KZ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Яса» («Жаса») Жазбаша құқықтық нормалар мен заң ережелері 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78" name="Rectangle 22"/>
            <p:cNvSpPr>
              <a:spLocks noChangeArrowheads="1"/>
            </p:cNvSpPr>
            <p:nvPr/>
          </p:nvSpPr>
          <p:spPr bwMode="auto">
            <a:xfrm>
              <a:off x="2133662" y="2441543"/>
              <a:ext cx="3269561" cy="130215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kk-KZ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Ұлы хан мемлекет басшысы ретінде әскери заң шығарды және әкімшілік билік  жүргізді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79" name="Rectangle 23"/>
            <p:cNvSpPr>
              <a:spLocks noChangeArrowheads="1"/>
            </p:cNvSpPr>
            <p:nvPr/>
          </p:nvSpPr>
          <p:spPr bwMode="auto">
            <a:xfrm>
              <a:off x="965961" y="4232007"/>
              <a:ext cx="6305582" cy="138354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kk-KZ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Құрылтай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kk-KZ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Ірі әскери мәселелер, ішкі саясат, Шыңғыс ұрпақтары арасында өлкелерді бөлу мәселелері шешілді.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80" name="Rectangle 24"/>
            <p:cNvSpPr>
              <a:spLocks noChangeArrowheads="1"/>
            </p:cNvSpPr>
            <p:nvPr/>
          </p:nvSpPr>
          <p:spPr bwMode="auto">
            <a:xfrm>
              <a:off x="1900122" y="5826241"/>
              <a:ext cx="5572164" cy="92869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kk-KZ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Аймақтарды басқару үшін –дарғы бекеттер, 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kk-KZ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тамғаш және басқақтар тағайындалды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-123892" y="-244154"/>
              <a:ext cx="6838534" cy="108695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k-KZ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Моңғол мемлекетінің саяси құрылымы </a:t>
              </a:r>
              <a:endPara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Прямая соединительная линия 33"/>
            <p:cNvCxnSpPr>
              <a:stCxn id="19475" idx="1"/>
            </p:cNvCxnSpPr>
            <p:nvPr/>
          </p:nvCxnSpPr>
          <p:spPr>
            <a:xfrm rot="10800000">
              <a:off x="1977969" y="1709081"/>
              <a:ext cx="950958" cy="540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5091836" y="2034619"/>
              <a:ext cx="3036021" cy="154631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rot="10800000" flipV="1">
              <a:off x="7505084" y="6079894"/>
              <a:ext cx="698339" cy="34950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16200000" flipH="1">
              <a:off x="6905316" y="4803470"/>
              <a:ext cx="2522930" cy="7784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16200000" flipH="1">
              <a:off x="-429967" y="3865775"/>
              <a:ext cx="1546314" cy="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487" name="Picture 31" descr="http://www.massaget.kz/userdata/news/news_297/thumb_b/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14290"/>
            <a:ext cx="2070280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3786182" y="2571743"/>
            <a:ext cx="285753" cy="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>
            <a:off x="5643570" y="2143116"/>
            <a:ext cx="863504" cy="47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85786" y="471488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72000"/>
          </a:xfrm>
        </p:spPr>
        <p:txBody>
          <a:bodyPr/>
          <a:lstStyle/>
          <a:p>
            <a:r>
              <a:rPr lang="kk-KZ" sz="2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1425 жылы бұған наразы болған Ұлықбек Моғолстанға шапқыншылық жасап,халықты талан-таражға ұшыратып қайтады.</a:t>
            </a:r>
          </a:p>
          <a:p>
            <a:endParaRPr lang="kk-KZ" sz="2800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kk-KZ" sz="2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Хандық билік үшін талас енді Уәйіс ханның балалары Жүніс пен Есен-бұға арасында басталады.  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72000"/>
          </a:xfrm>
        </p:spPr>
        <p:txBody>
          <a:bodyPr/>
          <a:lstStyle/>
          <a:p>
            <a:r>
              <a:rPr lang="kk-KZ" sz="2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Таластың нәтижесінде дулат әмірлерінің қолдауымен Есен-бұға 1433-1462жылдары хан тағына отырады.</a:t>
            </a:r>
          </a:p>
          <a:p>
            <a:r>
              <a:rPr lang="kk-KZ" sz="2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Моғолстан хандығы Жүніс ханның немересі Абдар-Рашид ханның кезінде ыдырай бастайды.            </a:t>
            </a:r>
          </a:p>
          <a:p>
            <a:r>
              <a:rPr lang="kk-KZ" sz="2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Жетісу аймағы Қазақ хандығының құрамына енеді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.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8458200" cy="12223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9600" b="1" cap="none" dirty="0" smtClean="0">
                <a:ln w="1905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СІБІР</a:t>
            </a:r>
            <a:r>
              <a:rPr lang="ru-RU" sz="8800" b="1" cap="none" dirty="0" smtClean="0">
                <a:ln w="1905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cap="none" dirty="0" smtClean="0">
                <a:ln w="1905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ХАНДЫҒЫ</a:t>
            </a:r>
            <a:endParaRPr lang="ru-RU" sz="9600" b="1" cap="none" dirty="0">
              <a:ln w="19050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40552" y="1916832"/>
            <a:ext cx="1598712" cy="36651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459420"/>
      </p:ext>
    </p:extLst>
  </p:cSld>
  <p:clrMapOvr>
    <a:masterClrMapping/>
  </p:clrMapOvr>
  <p:transition spd="slow" advTm="3637">
    <p:push dir="u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437112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Сібір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хадығының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астанасы-Искер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қаласы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Ертістің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оң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жағалауында,Тобылдың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құяр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сағасынан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жоғарыда,қазіргі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Тобыл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қаласының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маңында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36846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Орталығы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316" y="450598"/>
            <a:ext cx="482453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399">
        <p:cut/>
      </p:transition>
    </mc:Choice>
    <mc:Fallback xmlns="">
      <p:transition advTm="3399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060848"/>
            <a:ext cx="8352928" cy="40934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Сібір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атауы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б.з.б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1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мыңыншы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жылдың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соңынан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бастап,Ертіс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өңірінің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орманды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далалы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алқабын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мекендеп,түрік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тілді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тайпалармен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ұзақ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жылдар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бойы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қарым-қатынаста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сыпыра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этникалық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тобының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атауынан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шыққан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Кейінірек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жерлер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түріктердің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ежелгі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көшпелі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империясының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Батыс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Түрік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қағанатының,қимақ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бірлестіктерінің,қыпшақ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тайпалары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одағының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құрамында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еді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Рашид ад-Дин(парсы) :«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Сібір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иелігі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монголдар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жаулап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алғаннан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кейін,Жошы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хан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ұлысының,одан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соң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Алтын Орда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құрамына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енгенін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»,-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жазады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Алтын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Орданың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ханы Батый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Сібір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жерін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Шайбаниға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сыйға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тартқан.Осы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кезден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Сібір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жері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мұрасы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есептеледі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548680"/>
            <a:ext cx="4824536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Деректер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0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267">
        <p14:reveal/>
      </p:transition>
    </mc:Choice>
    <mc:Fallback xmlns="">
      <p:transition spd="slow" advTm="62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449" y="4005064"/>
            <a:ext cx="8784976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ru-RU" sz="3200" b="1" dirty="0" err="1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3200" b="1" dirty="0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Батыс</a:t>
            </a:r>
            <a:r>
              <a:rPr lang="ru-RU" sz="3200" b="1" dirty="0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Сібірдің</a:t>
            </a:r>
            <a:r>
              <a:rPr lang="ru-RU" sz="3200" b="1" dirty="0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3200" b="1" dirty="0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жері,Оңтүстік</a:t>
            </a:r>
            <a:r>
              <a:rPr lang="ru-RU" sz="3200" b="1" dirty="0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Орал </a:t>
            </a:r>
            <a:r>
              <a:rPr lang="ru-RU" sz="3200" b="1" dirty="0" err="1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өңірі,Ертіс,Есіл,Тобыл</a:t>
            </a:r>
            <a:r>
              <a:rPr lang="ru-RU" sz="3200" b="1" dirty="0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өзендерінің</a:t>
            </a:r>
            <a:r>
              <a:rPr lang="ru-RU" sz="3200" b="1" dirty="0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сағаларын</a:t>
            </a:r>
            <a:r>
              <a:rPr lang="ru-RU" sz="3200" b="1" dirty="0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3200" b="1" dirty="0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жатқан</a:t>
            </a:r>
            <a:r>
              <a:rPr lang="ru-RU" sz="3200" b="1" dirty="0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Солтүстік</a:t>
            </a:r>
            <a:r>
              <a:rPr lang="ru-RU" sz="3200" b="1" dirty="0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3200" b="1" dirty="0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жерлері</a:t>
            </a:r>
            <a:r>
              <a:rPr lang="ru-RU" sz="3200" b="1" dirty="0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кірді</a:t>
            </a:r>
            <a:r>
              <a:rPr lang="ru-RU" sz="3200" b="1" dirty="0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n w="1905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5090642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ru-RU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Аумағы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44" y="320906"/>
            <a:ext cx="4777681" cy="353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8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884">
        <p:cut/>
      </p:transition>
    </mc:Choice>
    <mc:Fallback xmlns="">
      <p:transition advTm="388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949" y="1997839"/>
            <a:ext cx="8236101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жүздегі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арғын,керей,қыпшақ,найман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руларының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басым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көпшілігі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Башқұрттардың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бөлігі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Сібірдің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байырғы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тұрғындары-хантылар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мансылар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рулары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Тобылдың,Есіл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Ертістің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ағысы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бойында,Бараба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даласында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Батыс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Сібірдің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түрік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тілдес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халықтарымен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көршілес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көшіп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жүрді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3949" y="584742"/>
            <a:ext cx="8236101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coolSlan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/>
            <a:r>
              <a:rPr lang="ru-RU" sz="5400" b="1" cap="all" dirty="0" err="1">
                <a:ln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Этникалық</a:t>
            </a:r>
            <a:r>
              <a:rPr lang="ru-RU" sz="5400" b="1" cap="all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all" dirty="0" err="1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құрамы</a:t>
            </a:r>
            <a:endParaRPr lang="ru-RU" sz="5400" b="1" cap="all" dirty="0">
              <a:ln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78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208">
        <p:circle/>
      </p:transition>
    </mc:Choice>
    <mc:Fallback xmlns="">
      <p:transition spd="slow" advTm="420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924944"/>
            <a:ext cx="58352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ХАНДЫҒЫ</a:t>
            </a:r>
            <a:endParaRPr lang="ru-RU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243577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ln w="31550" cmpd="sng">
                  <a:gradFill>
                    <a:gsLst>
                      <a:gs pos="70000">
                        <a:srgbClr val="C17529">
                          <a:shade val="50000"/>
                          <a:satMod val="190000"/>
                        </a:srgbClr>
                      </a:gs>
                      <a:gs pos="0">
                        <a:srgbClr val="C17529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17529">
                    <a:tint val="15000"/>
                    <a:satMod val="200000"/>
                  </a:srgb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БАТЫС СІБІР </a:t>
            </a:r>
            <a:endParaRPr lang="ru-RU" sz="8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881688"/>
      </p:ext>
    </p:extLst>
  </p:cSld>
  <p:clrMapOvr>
    <a:masterClrMapping/>
  </p:clrMapOvr>
  <p:transition spd="slow" advTm="3404">
    <p:cover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596" y="1052736"/>
            <a:ext cx="9217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Астанасы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Чимги</a:t>
            </a: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Тура(</a:t>
            </a:r>
            <a:r>
              <a:rPr lang="ru-RU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Түмен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7596" y="3933056"/>
            <a:ext cx="8064896" cy="2062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Шайбаниліктің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XIV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ғасырының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аяғында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Тобыл,Тура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Тобда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өзендерінің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аңғарында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Түмен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хандығын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Сібір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хандығы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құрды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561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342">
        <p14:ripple/>
      </p:transition>
    </mc:Choice>
    <mc:Fallback xmlns="">
      <p:transition spd="slow" advTm="33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0" y="332656"/>
            <a:ext cx="8352928" cy="32443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3789040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Аумағы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Солтүстік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мен </a:t>
            </a:r>
            <a:r>
              <a:rPr lang="ru-RU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Оңтүстік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Сібір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жерлері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Шыңғыс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хан </a:t>
            </a:r>
            <a:r>
              <a:rPr lang="ru-RU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ұрпағы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шайбаниліктердің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ұрпағына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айналды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52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466">
        <p14:reveal/>
      </p:transition>
    </mc:Choice>
    <mc:Fallback xmlns="">
      <p:transition spd="slow" advTm="34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одержимое 2"/>
          <p:cNvSpPr>
            <a:spLocks noGrp="1"/>
          </p:cNvSpPr>
          <p:nvPr>
            <p:ph idx="1"/>
          </p:nvPr>
        </p:nvSpPr>
        <p:spPr>
          <a:xfrm>
            <a:off x="6286512" y="2714620"/>
            <a:ext cx="2643206" cy="2357454"/>
          </a:xfrm>
          <a:ln w="28575">
            <a:solidFill>
              <a:srgbClr val="800080"/>
            </a:solidFill>
          </a:ln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kk-KZ" b="1" u="sng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6400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72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Аймақтар мен түмендерді           және мыңдықтарды басқару Шыңғыс ханның ең</a:t>
            </a:r>
            <a:r>
              <a:rPr lang="en-US" sz="72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72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жақын туыстары мен қолдаушы ақсүйек- нояндарға  тапсырылды.</a:t>
            </a:r>
          </a:p>
          <a:p>
            <a:pPr algn="ctr">
              <a:buNone/>
            </a:pPr>
            <a:endParaRPr lang="kk-KZ" sz="18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endParaRPr lang="ru-RU" sz="18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3286124"/>
            <a:ext cx="2928958" cy="1077218"/>
          </a:xfrm>
          <a:prstGeom prst="rect">
            <a:avLst/>
          </a:prstGeom>
          <a:ln w="28575">
            <a:solidFill>
              <a:srgbClr val="800080"/>
            </a:solidFill>
          </a:ln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ҚОҒАМДЫҚ ҚҰРЫЛЫСЫ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1357298"/>
            <a:ext cx="3071834" cy="923330"/>
          </a:xfrm>
          <a:prstGeom prst="rect">
            <a:avLst/>
          </a:prstGeom>
          <a:ln w="28575">
            <a:solidFill>
              <a:srgbClr val="800080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kk-KZ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Моңғол мемлекетін  -Шыңғыс хан жеке басқарды.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500174"/>
            <a:ext cx="2286016" cy="923330"/>
          </a:xfrm>
          <a:prstGeom prst="rect">
            <a:avLst/>
          </a:prstGeom>
          <a:ln w="28575">
            <a:solidFill>
              <a:srgbClr val="800080"/>
            </a:solidFill>
          </a:ln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2.Империяны 95 түмен әкімшілік билікке бөлді.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643182"/>
            <a:ext cx="2357454" cy="923330"/>
          </a:xfrm>
          <a:prstGeom prst="rect">
            <a:avLst/>
          </a:prstGeom>
          <a:ln w="28575">
            <a:solidFill>
              <a:srgbClr val="800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3.Әрбір түменде 10 мыңдай  адам болды</a:t>
            </a:r>
            <a:r>
              <a:rPr 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kk-KZ" b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572140"/>
            <a:ext cx="2357454" cy="646331"/>
          </a:xfrm>
          <a:prstGeom prst="rect">
            <a:avLst/>
          </a:prstGeom>
          <a:ln w="28575">
            <a:solidFill>
              <a:srgbClr val="800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Түмендер </a:t>
            </a:r>
          </a:p>
          <a:p>
            <a:pPr algn="ctr"/>
            <a:r>
              <a:rPr lang="kk-KZ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аймаққа бөлінді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714752"/>
            <a:ext cx="2357454" cy="646331"/>
          </a:xfrm>
          <a:prstGeom prst="rect">
            <a:avLst/>
          </a:prstGeom>
          <a:ln w="28575">
            <a:solidFill>
              <a:srgbClr val="800080"/>
            </a:solidFill>
          </a:ln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4.Әрбір мыңдық он жүздіктен </a:t>
            </a:r>
            <a:r>
              <a:rPr 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kk-KZ" b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4643446"/>
            <a:ext cx="2428892" cy="646331"/>
          </a:xfrm>
          <a:prstGeom prst="rect">
            <a:avLst/>
          </a:prstGeom>
          <a:ln w="28575">
            <a:solidFill>
              <a:srgbClr val="800080"/>
            </a:solidFill>
          </a:ln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5.Әрбір жүздіктер ондықтардан тұрды.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5572140"/>
            <a:ext cx="2357454" cy="923330"/>
          </a:xfrm>
          <a:prstGeom prst="rect">
            <a:avLst/>
          </a:prstGeom>
          <a:ln w="28575">
            <a:solidFill>
              <a:srgbClr val="800080"/>
            </a:solidFill>
          </a:ln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Басқару</a:t>
            </a:r>
          </a:p>
          <a:p>
            <a:r>
              <a:rPr lang="kk-KZ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жүйесі ондықтан басталды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5286388"/>
            <a:ext cx="2357454" cy="1200329"/>
          </a:xfrm>
          <a:prstGeom prst="rect">
            <a:avLst/>
          </a:prstGeom>
          <a:ln w="28575">
            <a:solidFill>
              <a:srgbClr val="800080"/>
            </a:solidFill>
          </a:ln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Шыңғыс ханды қорғайтын жасауыл – кешіктен деп аталады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V="1">
            <a:off x="4194270" y="2765515"/>
            <a:ext cx="862620" cy="357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5" idx="1"/>
            <a:endCxn id="6" idx="3"/>
          </p:cNvCxnSpPr>
          <p:nvPr/>
        </p:nvCxnSpPr>
        <p:spPr>
          <a:xfrm rot="10800000" flipV="1">
            <a:off x="2786050" y="1818963"/>
            <a:ext cx="285752" cy="14287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393009" y="2536025"/>
            <a:ext cx="214314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1357290" y="3643314"/>
            <a:ext cx="142876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1285852" y="4500570"/>
            <a:ext cx="285752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1285852" y="5429264"/>
            <a:ext cx="285752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1" idx="3"/>
          </p:cNvCxnSpPr>
          <p:nvPr/>
        </p:nvCxnSpPr>
        <p:spPr>
          <a:xfrm flipV="1">
            <a:off x="2857488" y="6000768"/>
            <a:ext cx="500066" cy="3303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12" idx="3"/>
            <a:endCxn id="8" idx="1"/>
          </p:cNvCxnSpPr>
          <p:nvPr/>
        </p:nvCxnSpPr>
        <p:spPr>
          <a:xfrm>
            <a:off x="5715008" y="5886553"/>
            <a:ext cx="357190" cy="875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8" idx="0"/>
          </p:cNvCxnSpPr>
          <p:nvPr/>
        </p:nvCxnSpPr>
        <p:spPr>
          <a:xfrm rot="5400000" flipH="1" flipV="1">
            <a:off x="7018753" y="5304250"/>
            <a:ext cx="500063" cy="3571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0" y="214290"/>
            <a:ext cx="70723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Моңғол мемлекетінің қоғамдық құрылысы 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80008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 descr="C:\Users\Admin\Desktop\KAZ TARIH PREZENT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858016" y="285728"/>
            <a:ext cx="2000264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25689"/>
            <a:ext cx="8568952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Көшім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Сібірдің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ханы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кезден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Батыс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Сібірдің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жергілікті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халқына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Ислам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дінін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тарата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бастады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Ежелден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пұтқа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табынатын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Сібір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халқы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Ислам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дінін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зорлап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қабылдатуға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қарсылық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көрсетті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Көшім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хан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тұсындағы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хандық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Қыдырғали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Жалайри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-«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Жылнамалар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жинағында»Көшімді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Шайбани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ұрпағына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жатқызған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Әбілғазы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да «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Түрік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шежіресіде»соны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растайды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Н.Карамзин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А.Левешин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тарихшылар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Көшімді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ақсүйегіне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жатқызады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Ш.Уәлиханов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Көшім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қырғыз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сұлтаны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пікірді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айтады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Жылнамашы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Есипов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Көшімнің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Сібірге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ордасынан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даласынан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келгенін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ашып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жазады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95537" y="37122"/>
            <a:ext cx="1864613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ibl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Діні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8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400">
        <p:blinds dir="vert"/>
      </p:transition>
    </mc:Choice>
    <mc:Fallback xmlns="">
      <p:transition spd="slow" advTm="54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016" y="1225689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1555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жылы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қазақтар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мен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ноғайлардың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жасақтарын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басқарып,Сібір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жұртын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билеп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тұрған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тайбұға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руымен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ұзақ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ұрыс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жүргізеді.Тайбұғалықтар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жеңіліс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тауып,Көшімнің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билігін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мойындайды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Көшім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хан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билік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жүргізген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тұста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Сібір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хандығының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күш-қуаты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артады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Сібір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хандығымен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оның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көршілері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Мәскеу,Қазан,Бұхар,Ноғай,Шығыс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Түркістан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және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қалмақ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елдері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санасып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отырды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Сібір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хандығы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кезде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өзінің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табиғи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байлығымен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әлемге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әйгілі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болды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Әлемдік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саудада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жоғары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бағаланатын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бағалы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аң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терілері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мен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қыран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құстар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Сібірдің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басты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қазынасы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еді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14290"/>
            <a:ext cx="6296744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lvl="0"/>
            <a:r>
              <a:rPr lang="ru-RU" sz="6000" b="1" spc="50" dirty="0" err="1">
                <a:ln w="12700" cmpd="sng">
                  <a:solidFill>
                    <a:srgbClr val="C1752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17529">
                    <a:tint val="1000"/>
                  </a:srgbClr>
                </a:solidFill>
                <a:effectLst>
                  <a:glow rad="53100">
                    <a:srgbClr val="C17529">
                      <a:satMod val="180000"/>
                      <a:alpha val="30000"/>
                    </a:srgbClr>
                  </a:glo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Саяси</a:t>
            </a:r>
            <a:r>
              <a:rPr lang="ru-RU" sz="6000" b="1" spc="50" dirty="0">
                <a:ln w="12700" cmpd="sng">
                  <a:solidFill>
                    <a:srgbClr val="C1752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17529">
                    <a:tint val="1000"/>
                  </a:srgbClr>
                </a:solidFill>
                <a:effectLst>
                  <a:glow rad="53100">
                    <a:srgbClr val="C17529">
                      <a:satMod val="180000"/>
                      <a:alpha val="30000"/>
                    </a:srgbClr>
                  </a:glo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spc="50" dirty="0" err="1">
                <a:ln w="12700" cmpd="sng">
                  <a:solidFill>
                    <a:srgbClr val="C1752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17529">
                    <a:tint val="1000"/>
                  </a:srgbClr>
                </a:solidFill>
                <a:effectLst>
                  <a:glow rad="53100">
                    <a:srgbClr val="C17529">
                      <a:satMod val="180000"/>
                      <a:alpha val="30000"/>
                    </a:srgbClr>
                  </a:glo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тарихы</a:t>
            </a:r>
            <a:endParaRPr lang="ru-RU" sz="6000" b="1" spc="50" dirty="0">
              <a:ln w="12700" cmpd="sng">
                <a:solidFill>
                  <a:srgbClr val="C17529">
                    <a:satMod val="120000"/>
                    <a:shade val="80000"/>
                  </a:srgbClr>
                </a:solidFill>
                <a:prstDash val="solid"/>
              </a:ln>
              <a:solidFill>
                <a:srgbClr val="C17529">
                  <a:tint val="1000"/>
                </a:srgbClr>
              </a:solidFill>
              <a:effectLst>
                <a:glow rad="53100">
                  <a:srgbClr val="C17529">
                    <a:satMod val="180000"/>
                    <a:alpha val="30000"/>
                  </a:srgbClr>
                </a:glo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97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337">
        <p:dissolve/>
      </p:transition>
    </mc:Choice>
    <mc:Fallback xmlns="">
      <p:transition spd="slow" advTm="3337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24" y="2708920"/>
            <a:ext cx="8532440" cy="37548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1582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540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Строгановтардың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қызметкері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кемеге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Сібір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жорығына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аттанды.Ермак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әскері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күтпеген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жерден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Искердің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түбінен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шыға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келді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Ермак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Сібір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хандығының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астанасы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Искерді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тұтқиылдан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шабуыл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жасап,басып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алуға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күшін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салды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Қарашы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түбінде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ұрыста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Ермак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басым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түсіп,қару-жарақ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шеберханасын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азық-түлік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қоймасын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басып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Искер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түбінде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ұрыста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Ермак отряды хан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қолын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мылтық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зеңбірек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оғының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астына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алып,үлкен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шығынғы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ұшыратты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1584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ұрыста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Ермак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Сәтбек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батырдан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жеңіліп,қашып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бара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жатқанда,суға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кетіп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өледі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500174"/>
            <a:ext cx="29678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жорығы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44" y="404664"/>
            <a:ext cx="4445000" cy="2120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714356"/>
            <a:ext cx="3597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err="1">
                <a:ln w="31550" cmpd="sng">
                  <a:gradFill>
                    <a:gsLst>
                      <a:gs pos="70000">
                        <a:srgbClr val="C17529">
                          <a:shade val="50000"/>
                          <a:satMod val="190000"/>
                        </a:srgbClr>
                      </a:gs>
                      <a:gs pos="0">
                        <a:srgbClr val="C17529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17529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Ермақтың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78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563">
        <p:checker/>
      </p:transition>
    </mc:Choice>
    <mc:Fallback xmlns="">
      <p:transition spd="slow" advTm="3563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357166"/>
            <a:ext cx="60219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Сібір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хандығын Ресейдің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жаулап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алуы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714488"/>
            <a:ext cx="9041152" cy="47089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Ресей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патшасының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Астраханды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басып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алғандығы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түпкі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Шығысқа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басқыншылық,жаулап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алушылық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жорықтар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Сібір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ханы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Көшім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байқап,оны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тоқтату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шараларын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ойластырды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1582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Көшімнің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жасақтары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Оралдан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асып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түсіп,Сібірге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көз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алартқан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саудагер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Строгановтардың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иеліктеріне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жорықтар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ұйымдастырды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Көшім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жасақтарының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осал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жері-дәрімен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атылатын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қарудың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жоқтығы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Патша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өкіметі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Батыс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Сібірді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жаулап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ниеітнен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қайтпады.Сібірмен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шекаралас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жерлерге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бекініс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тер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салып,орыс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шаруаларын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қоныстандыра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бастады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1598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Сібір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ханы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Көшім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біржолата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жеңіліске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ұшырады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Сібірдің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байырғы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халқы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Ресейдің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оңай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олжасына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айналып,Ресей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патшасының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отарлық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езгісіне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түсті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4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4886">
        <p14:honeycomb/>
      </p:transition>
    </mc:Choice>
    <mc:Fallback xmlns="">
      <p:transition spd="slow" advTm="48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6700" y="4509120"/>
            <a:ext cx="5974713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ҚАТЫНАСТАРЫ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7652" y="2204864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ҚАЗАҚ-ОРЫС</a:t>
            </a:r>
          </a:p>
        </p:txBody>
      </p:sp>
    </p:spTree>
    <p:extLst>
      <p:ext uri="{BB962C8B-B14F-4D97-AF65-F5344CB8AC3E}">
        <p14:creationId xmlns:p14="http://schemas.microsoft.com/office/powerpoint/2010/main" val="1285821270"/>
      </p:ext>
    </p:extLst>
  </p:cSld>
  <p:clrMapOvr>
    <a:masterClrMapping/>
  </p:clrMapOvr>
  <p:transition spd="slow" advTm="2345">
    <p:push dir="u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717032"/>
            <a:ext cx="7992888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XVI 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ғасырда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Ресейдің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шығыстағы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шекарасы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жеріне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жақындады.Бұл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жағдай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хандарының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Ресеймен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сауда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байланыстарын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орнатуға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жасады.Ресейдің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Азияға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баратын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сауда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жолдары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өтті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көпестеріне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қазақтармен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баж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салығынсыз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сауда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жасауға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рұқсат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берді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784887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3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4"/>
    </mc:Choice>
    <mc:Fallback xmlns="">
      <p:transition spd="slow" advTm="3614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928670"/>
            <a:ext cx="8107834" cy="41549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ғасырдың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жылынан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қазақ-орыс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қатынастары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күшіне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енді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1573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хандығымен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одақ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Т.Чебуков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бастаған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елшілігі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келді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Тәуекел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хан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билігі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мемлекетімен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хандығының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дамытты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1594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жылдың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аяғында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Ресеймен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достық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келісім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Мәскеуге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Федор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патшаға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Құл-Мұхаммед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бастаған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Тәуекел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ханның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елшілері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барды;</a:t>
            </a:r>
          </a:p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1595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бұған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Тәуекел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ханға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В.Степанов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бастаған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елшілері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келді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6"/>
    </mc:Choice>
    <mc:Fallback xmlns="">
      <p:transition spd="slow" advTm="4566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14422"/>
            <a:ext cx="8208912" cy="41549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1694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Тәуке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хан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Петрмен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елші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Аталықов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сауда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байланысын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күшейту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келісім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жасады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Ресейдің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Шығыс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сауда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қатынасын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өрістету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кілт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қақпа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көрсетті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XVI 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ғасырда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Қазақстанның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Солтүстік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батыс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аудандарына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ойрат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тайпалары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баса-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көктеп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кірді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Ресей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мен Орта Азия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сауда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жолдарын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басып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1698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Жоңғар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шапқыншылығы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хандығы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қауіп-қатерге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айналды.Одан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сақтану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қажеттілігі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Ресеймен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ынтымақты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нығайта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түсуге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итермеледі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21862"/>
      </p:ext>
    </p:extLst>
  </p:cSld>
  <p:clrMapOvr>
    <a:masterClrMapping/>
  </p:clrMapOvr>
  <p:transition spd="slow" advTm="4140">
    <p:wip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428868"/>
            <a:ext cx="605928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НАЗАРЛАРЫҢЫЗҒА</a:t>
            </a:r>
          </a:p>
          <a:p>
            <a:pPr algn="ctr"/>
            <a:endParaRPr lang="kk-KZ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ҮЛКЕН РАХМЕТ!!!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FFCC99"/>
            </a:gs>
            <a:gs pos="50000">
              <a:srgbClr val="FFFFCC"/>
            </a:gs>
            <a:gs pos="100000">
              <a:srgbClr val="FFCCC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286124"/>
            <a:ext cx="8758270" cy="24288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Мемлекетінің басты заңы </a:t>
            </a:r>
            <a:r>
              <a:rPr lang="kk-KZ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“Жасақ” (ЯСА) 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деп аталады. Бұл екі бөлімнен тұрған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kk-KZ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Бірінші бөлім: 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Шыңғыс ханның өзі айтқан нақыл сөздері мен ел басқарудағы кейбір басты мәселелер жөніндегі шешімдерден тұрды. </a:t>
            </a:r>
          </a:p>
          <a:p>
            <a:pPr>
              <a:buFont typeface="Wingdings" pitchFamily="2" charset="2"/>
              <a:buChar char="ü"/>
            </a:pPr>
            <a:r>
              <a:rPr lang="kk-KZ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Екінші бөлім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: Әскери, азаматтық  істерді орындаудағы жалпы заңдар мен оларды орындалмағандарды жазалаудың түрлі ережелерінен құралды. </a:t>
            </a:r>
          </a:p>
          <a:p>
            <a:pPr>
              <a:buNone/>
            </a:pPr>
            <a:r>
              <a:rPr lang="kk-KZ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“Жасақ” 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бойынша өкімет билігінің жоғарғы органы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“құрылтай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” болды: </a:t>
            </a:r>
          </a:p>
          <a:p>
            <a:pPr>
              <a:buFont typeface="Wingdings" pitchFamily="2" charset="2"/>
              <a:buChar char="ü"/>
            </a:pP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Ол жылына </a:t>
            </a:r>
            <a:r>
              <a:rPr lang="kk-KZ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 рет жаз айында 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шақырылды;</a:t>
            </a:r>
          </a:p>
          <a:p>
            <a:pPr>
              <a:buFont typeface="Wingdings" pitchFamily="2" charset="2"/>
              <a:buChar char="ü"/>
            </a:pP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Онда басты мәселе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алдағы болатын соғыстың жоспары 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талқыланады.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28604"/>
            <a:ext cx="6572296" cy="904863"/>
          </a:xfrm>
          <a:prstGeom prst="rect">
            <a:avLst/>
          </a:prstGeom>
          <a:ln w="57150"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kk-KZ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Монғолия аумағы  мен халқы үш әскери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kk-KZ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әкімшілік аймаққа  бөлінді.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2000240"/>
            <a:ext cx="2071702" cy="646331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Оң қанат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(Барунғар)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000240"/>
            <a:ext cx="2286000" cy="646331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Сол қанат (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Жоңғар)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2000240"/>
            <a:ext cx="2357454" cy="646331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Орталық қанат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(Кул) деп аталады. 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357290" y="1357298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071934" y="1357298"/>
            <a:ext cx="14287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6643702" y="1357298"/>
            <a:ext cx="14287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http://www.namys.kz/img/-%D0%B0%D0%B3%D0%B0-1-e1277794779788-150x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072330" y="285728"/>
            <a:ext cx="186691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4480</Words>
  <Application>Microsoft Office PowerPoint</Application>
  <PresentationFormat>Экран (4:3)</PresentationFormat>
  <Paragraphs>479</Paragraphs>
  <Slides>88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88</vt:i4>
      </vt:variant>
    </vt:vector>
  </HeadingPairs>
  <TitlesOfParts>
    <vt:vector size="97" baseType="lpstr">
      <vt:lpstr>Arial</vt:lpstr>
      <vt:lpstr>Calibri</vt:lpstr>
      <vt:lpstr>Century Schoolbook</vt:lpstr>
      <vt:lpstr>Times New Roman</vt:lpstr>
      <vt:lpstr>Verdana</vt:lpstr>
      <vt:lpstr>Wingdings</vt:lpstr>
      <vt:lpstr>Wingdings 2</vt:lpstr>
      <vt:lpstr>Эркер</vt:lpstr>
      <vt:lpstr>Аспект</vt:lpstr>
      <vt:lpstr>Презентация PowerPoint</vt:lpstr>
      <vt:lpstr>жоспары: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АҚ ОРДА МЕМЛЕКЕТІ         </vt:lpstr>
      <vt:lpstr>Ақ орда мемлекетінің әлеуметтік-саяси құрылымы. </vt:lpstr>
      <vt:lpstr>Жер иеленудің  түрлері. </vt:lpstr>
      <vt:lpstr>Жер иеленудің түрлері</vt:lpstr>
      <vt:lpstr>Ежелгі Ақ орда жері</vt:lpstr>
      <vt:lpstr>Салық түрлері және міндеткерліктер. </vt:lpstr>
      <vt:lpstr>Қоғамдық және әкімшілік құрылысы.</vt:lpstr>
      <vt:lpstr>Презентация PowerPoint</vt:lpstr>
      <vt:lpstr>XIV-XV ғасырлардағы Қазақстанның экономикалық жағдайы. </vt:lpstr>
      <vt:lpstr>XIV-XV ғасырлардағы Қазақстанның экономикалық жағдайы.  </vt:lpstr>
      <vt:lpstr>Егіншілік. </vt:lpstr>
      <vt:lpstr>Егін шаруашылығының басты дамыған аймағы- Йасы қаласы</vt:lpstr>
      <vt:lpstr>   Қалалар мен селолық қоныстар.  </vt:lpstr>
      <vt:lpstr>Презентация PowerPoint</vt:lpstr>
      <vt:lpstr>Ақ орданың орталығы болған- Сығанақ қаласының орны.</vt:lpstr>
      <vt:lpstr>Қолөнер. </vt:lpstr>
      <vt:lpstr>Қолөнер.  </vt:lpstr>
      <vt:lpstr>Презентация PowerPoint</vt:lpstr>
      <vt:lpstr> Әйнек жасау. </vt:lpstr>
      <vt:lpstr>Қорытынды.</vt:lpstr>
      <vt:lpstr>Қорытынды.</vt:lpstr>
      <vt:lpstr>МОҒОЛСТАН  МЕМЛЕКЕТІ</vt:lpstr>
      <vt:lpstr>МОҒОЛСТАН МЕМЛЕКЕТІ</vt:lpstr>
      <vt:lpstr>МОҒОЛСТАН МЕМЛЕКЕТІ</vt:lpstr>
      <vt:lpstr>МОҒОЛСТАН МЕМЛЕКЕТІ</vt:lpstr>
      <vt:lpstr>МОҒОЛСТАН МЕМЛЕКЕТІ</vt:lpstr>
      <vt:lpstr>МОҒОЛСТАН МЕМЛЕКЕТІ</vt:lpstr>
      <vt:lpstr>МОҒОЛСТАН МЕМЛЕКЕТІ</vt:lpstr>
      <vt:lpstr>МОҒОЛСТАН МЕМЛЕКЕТІ</vt:lpstr>
      <vt:lpstr>Қоғамдық құрылысы</vt:lpstr>
      <vt:lpstr>Моғолстанның ішкі сыртқы жағдайы        </vt:lpstr>
      <vt:lpstr>Моғолстанның ішкі сыртқы жағдайы        </vt:lpstr>
      <vt:lpstr>Моғолстанның ішкі сыртқы жағдайы        </vt:lpstr>
      <vt:lpstr>Моғолстанның ішкі сыртқы жағдайы        </vt:lpstr>
      <vt:lpstr>Моғолстанның ішкі сыртқы жағдайы        </vt:lpstr>
      <vt:lpstr>Моғолстанның ішкі сыртқы жағдайы        </vt:lpstr>
      <vt:lpstr>Моғолстанның ішкі сыртқы жағдайы        </vt:lpstr>
      <vt:lpstr>Моғолстанның ішкі сыртқы жағдайы        </vt:lpstr>
      <vt:lpstr>Моғолстанның ішкі сыртқы жағдайы        </vt:lpstr>
      <vt:lpstr>Моғолстанның ішкі сыртқы жағдайы        </vt:lpstr>
      <vt:lpstr>Презентация PowerPoint</vt:lpstr>
      <vt:lpstr>Презентация PowerPoint</vt:lpstr>
      <vt:lpstr>СІБІР ХАНДЫҒЫ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XII – XV ғасырдың бірінші жартысындағы Қазақстан</dc:title>
  <dc:creator>Admin</dc:creator>
  <cp:lastModifiedBy>*</cp:lastModifiedBy>
  <cp:revision>93</cp:revision>
  <dcterms:created xsi:type="dcterms:W3CDTF">2012-11-01T13:39:09Z</dcterms:created>
  <dcterms:modified xsi:type="dcterms:W3CDTF">2025-02-18T07:11:47Z</dcterms:modified>
</cp:coreProperties>
</file>