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70" r:id="rId3"/>
    <p:sldId id="256" r:id="rId4"/>
    <p:sldId id="274" r:id="rId5"/>
    <p:sldId id="275" r:id="rId6"/>
    <p:sldId id="276" r:id="rId7"/>
    <p:sldId id="273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1954" y="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85EA3-1CCA-41A7-89F1-C15963716B1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53D7B-0C45-42DD-A63E-D2578029F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</a:t>
            </a:r>
            <a:r>
              <a:rPr lang="ru-RU" baseline="0" dirty="0" smtClean="0"/>
              <a:t> на русском и казахском языках</a:t>
            </a:r>
            <a:r>
              <a:rPr lang="en-US" baseline="0" dirty="0" smtClean="0"/>
              <a:t>: </a:t>
            </a:r>
            <a:r>
              <a:rPr lang="en-US" dirty="0" smtClean="0"/>
              <a:t>http://yznaika.com/powerpoint</a:t>
            </a:r>
            <a:endParaRPr lang="ru-RU" dirty="0" smtClean="0"/>
          </a:p>
          <a:p>
            <a:r>
              <a:rPr lang="ru-RU" dirty="0" smtClean="0"/>
              <a:t>Правила</a:t>
            </a:r>
            <a:r>
              <a:rPr lang="ru-RU" baseline="0" dirty="0" smtClean="0"/>
              <a:t> казахского языка</a:t>
            </a:r>
            <a:r>
              <a:rPr lang="en-US" baseline="0" dirty="0" smtClean="0"/>
              <a:t>: http://yznaika.com/hints</a:t>
            </a:r>
            <a:endParaRPr lang="ru-RU" baseline="0" dirty="0" smtClean="0"/>
          </a:p>
          <a:p>
            <a:r>
              <a:rPr lang="ru-RU" baseline="0" dirty="0" smtClean="0"/>
              <a:t>Интересные факты</a:t>
            </a:r>
            <a:r>
              <a:rPr lang="en-US" baseline="0" dirty="0" smtClean="0"/>
              <a:t>: http://yznaika.com/interest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6072-A26D-40C8-B1CD-C03A5D1148D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</a:t>
            </a:r>
            <a:r>
              <a:rPr lang="ru-RU" baseline="0" dirty="0" smtClean="0"/>
              <a:t> на русском и казахском языках</a:t>
            </a:r>
            <a:r>
              <a:rPr lang="en-US" baseline="0" dirty="0" smtClean="0"/>
              <a:t>: </a:t>
            </a:r>
            <a:r>
              <a:rPr lang="en-US" dirty="0" smtClean="0"/>
              <a:t>http://yznaika.com/powerpoint</a:t>
            </a:r>
            <a:endParaRPr lang="ru-RU" dirty="0" smtClean="0"/>
          </a:p>
          <a:p>
            <a:r>
              <a:rPr lang="ru-RU" dirty="0" smtClean="0"/>
              <a:t>Правила</a:t>
            </a:r>
            <a:r>
              <a:rPr lang="ru-RU" baseline="0" dirty="0" smtClean="0"/>
              <a:t> казахского языка</a:t>
            </a:r>
            <a:r>
              <a:rPr lang="en-US" baseline="0" dirty="0" smtClean="0"/>
              <a:t>: http://yznaika.com/hints</a:t>
            </a:r>
            <a:endParaRPr lang="ru-RU" baseline="0" dirty="0" smtClean="0"/>
          </a:p>
          <a:p>
            <a:r>
              <a:rPr lang="ru-RU" baseline="0" dirty="0" smtClean="0"/>
              <a:t>Интересные факты</a:t>
            </a:r>
            <a:r>
              <a:rPr lang="en-US" baseline="0" dirty="0" smtClean="0"/>
              <a:t>: http://yznaika.com/interest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3D7B-0C45-42DD-A63E-D2578029FC5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</a:t>
            </a:r>
            <a:r>
              <a:rPr lang="ru-RU" baseline="0" dirty="0" smtClean="0"/>
              <a:t> на русском и казахском языках</a:t>
            </a:r>
            <a:r>
              <a:rPr lang="en-US" baseline="0" dirty="0" smtClean="0"/>
              <a:t>: </a:t>
            </a:r>
            <a:r>
              <a:rPr lang="en-US" dirty="0" smtClean="0"/>
              <a:t>http://yznaika.com/powerpoint</a:t>
            </a:r>
            <a:endParaRPr lang="ru-RU" dirty="0" smtClean="0"/>
          </a:p>
          <a:p>
            <a:r>
              <a:rPr lang="ru-RU" dirty="0" smtClean="0"/>
              <a:t>Правила</a:t>
            </a:r>
            <a:r>
              <a:rPr lang="ru-RU" baseline="0" dirty="0" smtClean="0"/>
              <a:t> казахского языка</a:t>
            </a:r>
            <a:r>
              <a:rPr lang="en-US" baseline="0" dirty="0" smtClean="0"/>
              <a:t>: http://yznaika.com/hints</a:t>
            </a:r>
            <a:endParaRPr lang="ru-RU" baseline="0" dirty="0" smtClean="0"/>
          </a:p>
          <a:p>
            <a:r>
              <a:rPr lang="ru-RU" baseline="0" dirty="0" smtClean="0"/>
              <a:t>Интересные факты</a:t>
            </a:r>
            <a:r>
              <a:rPr lang="en-US" baseline="0" dirty="0" smtClean="0"/>
              <a:t>: http://yznaika.com/interest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3D7B-0C45-42DD-A63E-D2578029FC5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</a:t>
            </a:r>
            <a:r>
              <a:rPr lang="ru-RU" baseline="0" dirty="0" smtClean="0"/>
              <a:t> на русском и казахском языках</a:t>
            </a:r>
            <a:r>
              <a:rPr lang="en-US" baseline="0" dirty="0" smtClean="0"/>
              <a:t>: </a:t>
            </a:r>
            <a:r>
              <a:rPr lang="en-US" dirty="0" smtClean="0"/>
              <a:t>http://yznaika.com/powerpoint</a:t>
            </a:r>
            <a:endParaRPr lang="ru-RU" dirty="0" smtClean="0"/>
          </a:p>
          <a:p>
            <a:r>
              <a:rPr lang="ru-RU" dirty="0" smtClean="0"/>
              <a:t>Правила</a:t>
            </a:r>
            <a:r>
              <a:rPr lang="ru-RU" baseline="0" dirty="0" smtClean="0"/>
              <a:t> казахского языка</a:t>
            </a:r>
            <a:r>
              <a:rPr lang="en-US" baseline="0" dirty="0" smtClean="0"/>
              <a:t>: http://yznaika.com/hints</a:t>
            </a:r>
            <a:endParaRPr lang="ru-RU" baseline="0" dirty="0" smtClean="0"/>
          </a:p>
          <a:p>
            <a:r>
              <a:rPr lang="ru-RU" baseline="0" dirty="0" smtClean="0"/>
              <a:t>Интересные факты</a:t>
            </a:r>
            <a:r>
              <a:rPr lang="en-US" baseline="0" dirty="0" smtClean="0"/>
              <a:t>: http://yznaika.com/interest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3D7B-0C45-42DD-A63E-D2578029FC5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</a:t>
            </a:r>
            <a:r>
              <a:rPr lang="ru-RU" baseline="0" dirty="0" smtClean="0"/>
              <a:t> на русском и казахском языках</a:t>
            </a:r>
            <a:r>
              <a:rPr lang="en-US" baseline="0" dirty="0" smtClean="0"/>
              <a:t>: </a:t>
            </a:r>
            <a:r>
              <a:rPr lang="en-US" dirty="0" smtClean="0"/>
              <a:t>http://yznaika.com/powerpoint</a:t>
            </a:r>
            <a:endParaRPr lang="ru-RU" dirty="0" smtClean="0"/>
          </a:p>
          <a:p>
            <a:r>
              <a:rPr lang="ru-RU" dirty="0" smtClean="0"/>
              <a:t>Правила</a:t>
            </a:r>
            <a:r>
              <a:rPr lang="ru-RU" baseline="0" dirty="0" smtClean="0"/>
              <a:t> казахского языка</a:t>
            </a:r>
            <a:r>
              <a:rPr lang="en-US" baseline="0" dirty="0" smtClean="0"/>
              <a:t>: http://yznaika.com/hints</a:t>
            </a:r>
            <a:endParaRPr lang="ru-RU" baseline="0" dirty="0" smtClean="0"/>
          </a:p>
          <a:p>
            <a:r>
              <a:rPr lang="ru-RU" baseline="0" dirty="0" smtClean="0"/>
              <a:t>Интересные факты</a:t>
            </a:r>
            <a:r>
              <a:rPr lang="en-US" baseline="0" dirty="0" smtClean="0"/>
              <a:t>: http://yznaika.com/interest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3D7B-0C45-42DD-A63E-D2578029FC5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</a:t>
            </a:r>
            <a:r>
              <a:rPr lang="ru-RU" baseline="0" dirty="0" smtClean="0"/>
              <a:t> на русском и казахском языках</a:t>
            </a:r>
            <a:r>
              <a:rPr lang="en-US" baseline="0" dirty="0" smtClean="0"/>
              <a:t>: </a:t>
            </a:r>
            <a:r>
              <a:rPr lang="en-US" dirty="0" smtClean="0"/>
              <a:t>http://yznaika.com/powerpoint</a:t>
            </a:r>
            <a:endParaRPr lang="ru-RU" dirty="0" smtClean="0"/>
          </a:p>
          <a:p>
            <a:r>
              <a:rPr lang="ru-RU" dirty="0" smtClean="0"/>
              <a:t>Правила</a:t>
            </a:r>
            <a:r>
              <a:rPr lang="ru-RU" baseline="0" dirty="0" smtClean="0"/>
              <a:t> казахского языка</a:t>
            </a:r>
            <a:r>
              <a:rPr lang="en-US" baseline="0" dirty="0" smtClean="0"/>
              <a:t>: http://yznaika.com/hints</a:t>
            </a:r>
            <a:endParaRPr lang="ru-RU" baseline="0" dirty="0" smtClean="0"/>
          </a:p>
          <a:p>
            <a:r>
              <a:rPr lang="ru-RU" baseline="0" dirty="0" smtClean="0"/>
              <a:t>Интересные факты</a:t>
            </a:r>
            <a:r>
              <a:rPr lang="en-US" baseline="0" dirty="0" smtClean="0"/>
              <a:t>: http://yznaika.com/interest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3D7B-0C45-42DD-A63E-D2578029FC5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</a:t>
            </a:r>
            <a:r>
              <a:rPr lang="ru-RU" baseline="0" dirty="0" smtClean="0"/>
              <a:t> на русском и казахском языках</a:t>
            </a:r>
            <a:r>
              <a:rPr lang="en-US" baseline="0" dirty="0" smtClean="0"/>
              <a:t>: </a:t>
            </a:r>
            <a:r>
              <a:rPr lang="en-US" dirty="0" smtClean="0"/>
              <a:t>http://yznaika.com/powerpoint</a:t>
            </a:r>
            <a:endParaRPr lang="ru-RU" dirty="0" smtClean="0"/>
          </a:p>
          <a:p>
            <a:r>
              <a:rPr lang="ru-RU" dirty="0" smtClean="0"/>
              <a:t>Правила</a:t>
            </a:r>
            <a:r>
              <a:rPr lang="ru-RU" baseline="0" dirty="0" smtClean="0"/>
              <a:t> казахского языка</a:t>
            </a:r>
            <a:r>
              <a:rPr lang="en-US" baseline="0" dirty="0" smtClean="0"/>
              <a:t>: http://yznaika.com/hints</a:t>
            </a:r>
            <a:endParaRPr lang="ru-RU" baseline="0" dirty="0" smtClean="0"/>
          </a:p>
          <a:p>
            <a:r>
              <a:rPr lang="ru-RU" baseline="0" dirty="0" smtClean="0"/>
              <a:t>Интересные факты</a:t>
            </a:r>
            <a:r>
              <a:rPr lang="en-US" baseline="0" dirty="0" smtClean="0"/>
              <a:t>: http://yznaika.com/interest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3D7B-0C45-42DD-A63E-D2578029FC5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</a:t>
            </a:r>
            <a:r>
              <a:rPr lang="ru-RU" baseline="0" dirty="0" smtClean="0"/>
              <a:t> на русском и казахском языках</a:t>
            </a:r>
            <a:r>
              <a:rPr lang="en-US" baseline="0" dirty="0" smtClean="0"/>
              <a:t>: </a:t>
            </a:r>
            <a:r>
              <a:rPr lang="en-US" dirty="0" smtClean="0"/>
              <a:t>http://yznaika.com/powerpoint</a:t>
            </a:r>
            <a:endParaRPr lang="ru-RU" dirty="0" smtClean="0"/>
          </a:p>
          <a:p>
            <a:r>
              <a:rPr lang="ru-RU" dirty="0" smtClean="0"/>
              <a:t>Правила</a:t>
            </a:r>
            <a:r>
              <a:rPr lang="ru-RU" baseline="0" dirty="0" smtClean="0"/>
              <a:t> казахского языка</a:t>
            </a:r>
            <a:r>
              <a:rPr lang="en-US" baseline="0" dirty="0" smtClean="0"/>
              <a:t>: http://yznaika.com/hints</a:t>
            </a:r>
            <a:endParaRPr lang="ru-RU" baseline="0" dirty="0" smtClean="0"/>
          </a:p>
          <a:p>
            <a:r>
              <a:rPr lang="ru-RU" baseline="0" dirty="0" smtClean="0"/>
              <a:t>Интересные факты</a:t>
            </a:r>
            <a:r>
              <a:rPr lang="en-US" baseline="0" dirty="0" smtClean="0"/>
              <a:t>: http://yznaika.com/interest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3D7B-0C45-42DD-A63E-D2578029FC5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Заказать</a:t>
            </a:r>
            <a:r>
              <a:rPr lang="ru-RU" baseline="0" dirty="0" smtClean="0"/>
              <a:t> презентацию</a:t>
            </a:r>
            <a:r>
              <a:rPr lang="en-US" baseline="0" dirty="0" smtClean="0"/>
              <a:t>: http://yznaika.com/feedback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3D7B-0C45-42DD-A63E-D2578029FC5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</a:t>
            </a:r>
            <a:r>
              <a:rPr lang="ru-RU" baseline="0" dirty="0" smtClean="0"/>
              <a:t> на русском и казахском языках</a:t>
            </a:r>
            <a:r>
              <a:rPr lang="en-US" baseline="0" dirty="0" smtClean="0"/>
              <a:t>: </a:t>
            </a:r>
            <a:r>
              <a:rPr lang="en-US" dirty="0" smtClean="0"/>
              <a:t>http://yznaika.com/powerpoint</a:t>
            </a:r>
            <a:endParaRPr lang="ru-RU" dirty="0" smtClean="0"/>
          </a:p>
          <a:p>
            <a:r>
              <a:rPr lang="ru-RU" dirty="0" smtClean="0"/>
              <a:t>Правила</a:t>
            </a:r>
            <a:r>
              <a:rPr lang="ru-RU" baseline="0" dirty="0" smtClean="0"/>
              <a:t> казахского языка</a:t>
            </a:r>
            <a:r>
              <a:rPr lang="en-US" baseline="0" dirty="0" smtClean="0"/>
              <a:t>: http://yznaika.com/hints</a:t>
            </a:r>
            <a:endParaRPr lang="ru-RU" baseline="0" dirty="0" smtClean="0"/>
          </a:p>
          <a:p>
            <a:r>
              <a:rPr lang="ru-RU" baseline="0" dirty="0" smtClean="0"/>
              <a:t>Интересные факты</a:t>
            </a:r>
            <a:r>
              <a:rPr lang="en-US" baseline="0" dirty="0" smtClean="0"/>
              <a:t>: http://yznaika.com/interest</a:t>
            </a:r>
            <a:endParaRPr lang="en-US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3D7B-0C45-42DD-A63E-D2578029FC5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</a:t>
            </a:r>
            <a:r>
              <a:rPr lang="ru-RU" baseline="0" dirty="0" smtClean="0"/>
              <a:t> на русском и казахском языках</a:t>
            </a:r>
            <a:r>
              <a:rPr lang="en-US" baseline="0" dirty="0" smtClean="0"/>
              <a:t>: </a:t>
            </a:r>
            <a:r>
              <a:rPr lang="en-US" dirty="0" smtClean="0"/>
              <a:t>http://yznaika.com/powerpoint</a:t>
            </a:r>
            <a:endParaRPr lang="ru-RU" dirty="0" smtClean="0"/>
          </a:p>
          <a:p>
            <a:r>
              <a:rPr lang="ru-RU" dirty="0" smtClean="0"/>
              <a:t>Правила</a:t>
            </a:r>
            <a:r>
              <a:rPr lang="ru-RU" baseline="0" dirty="0" smtClean="0"/>
              <a:t> казахского языка</a:t>
            </a:r>
            <a:r>
              <a:rPr lang="en-US" baseline="0" dirty="0" smtClean="0"/>
              <a:t>: http://yznaika.com/hints</a:t>
            </a:r>
            <a:endParaRPr lang="ru-RU" baseline="0" dirty="0" smtClean="0"/>
          </a:p>
          <a:p>
            <a:r>
              <a:rPr lang="ru-RU" baseline="0" dirty="0" smtClean="0"/>
              <a:t>Интересные факты</a:t>
            </a:r>
            <a:r>
              <a:rPr lang="en-US" baseline="0" dirty="0" smtClean="0"/>
              <a:t>: http://yznaika.com/interest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3D7B-0C45-42DD-A63E-D2578029FC5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</a:t>
            </a:r>
            <a:r>
              <a:rPr lang="ru-RU" baseline="0" dirty="0" smtClean="0"/>
              <a:t> на русском и казахском языках</a:t>
            </a:r>
            <a:r>
              <a:rPr lang="en-US" baseline="0" dirty="0" smtClean="0"/>
              <a:t>: </a:t>
            </a:r>
            <a:r>
              <a:rPr lang="en-US" dirty="0" smtClean="0"/>
              <a:t>http://yznaika.com/powerpoint</a:t>
            </a:r>
            <a:endParaRPr lang="ru-RU" dirty="0" smtClean="0"/>
          </a:p>
          <a:p>
            <a:r>
              <a:rPr lang="ru-RU" dirty="0" smtClean="0"/>
              <a:t>Правила</a:t>
            </a:r>
            <a:r>
              <a:rPr lang="ru-RU" baseline="0" dirty="0" smtClean="0"/>
              <a:t> казахского языка</a:t>
            </a:r>
            <a:r>
              <a:rPr lang="en-US" baseline="0" dirty="0" smtClean="0"/>
              <a:t>: http://yznaika.com/hints</a:t>
            </a:r>
            <a:endParaRPr lang="ru-RU" baseline="0" dirty="0" smtClean="0"/>
          </a:p>
          <a:p>
            <a:r>
              <a:rPr lang="ru-RU" baseline="0" dirty="0" smtClean="0"/>
              <a:t>Интересные факты</a:t>
            </a:r>
            <a:r>
              <a:rPr lang="en-US" baseline="0" dirty="0" smtClean="0"/>
              <a:t>: http://yznaika.com/interest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3D7B-0C45-42DD-A63E-D2578029FC5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</a:t>
            </a:r>
            <a:r>
              <a:rPr lang="ru-RU" baseline="0" dirty="0" smtClean="0"/>
              <a:t> на русском и казахском языках</a:t>
            </a:r>
            <a:r>
              <a:rPr lang="en-US" baseline="0" dirty="0" smtClean="0"/>
              <a:t>: </a:t>
            </a:r>
            <a:r>
              <a:rPr lang="en-US" dirty="0" smtClean="0"/>
              <a:t>http://yznaika.com/powerpoint</a:t>
            </a:r>
            <a:endParaRPr lang="ru-RU" dirty="0" smtClean="0"/>
          </a:p>
          <a:p>
            <a:r>
              <a:rPr lang="ru-RU" dirty="0" smtClean="0"/>
              <a:t>Правила</a:t>
            </a:r>
            <a:r>
              <a:rPr lang="ru-RU" baseline="0" dirty="0" smtClean="0"/>
              <a:t> казахского языка</a:t>
            </a:r>
            <a:r>
              <a:rPr lang="en-US" baseline="0" dirty="0" smtClean="0"/>
              <a:t>: http://yznaika.com/hints</a:t>
            </a:r>
            <a:endParaRPr lang="ru-RU" baseline="0" dirty="0" smtClean="0"/>
          </a:p>
          <a:p>
            <a:r>
              <a:rPr lang="ru-RU" baseline="0" dirty="0" smtClean="0"/>
              <a:t>Интересные факты</a:t>
            </a:r>
            <a:r>
              <a:rPr lang="en-US" baseline="0" dirty="0" smtClean="0"/>
              <a:t>: http://yznaika.com/interest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3D7B-0C45-42DD-A63E-D2578029FC5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</a:t>
            </a:r>
            <a:r>
              <a:rPr lang="ru-RU" baseline="0" dirty="0" smtClean="0"/>
              <a:t> на русском и казахском языках</a:t>
            </a:r>
            <a:r>
              <a:rPr lang="en-US" baseline="0" dirty="0" smtClean="0"/>
              <a:t>: </a:t>
            </a:r>
            <a:r>
              <a:rPr lang="en-US" dirty="0" smtClean="0"/>
              <a:t>http://yznaika.com/powerpoint</a:t>
            </a:r>
            <a:endParaRPr lang="ru-RU" dirty="0" smtClean="0"/>
          </a:p>
          <a:p>
            <a:r>
              <a:rPr lang="ru-RU" dirty="0" smtClean="0"/>
              <a:t>Правила</a:t>
            </a:r>
            <a:r>
              <a:rPr lang="ru-RU" baseline="0" dirty="0" smtClean="0"/>
              <a:t> казахского языка</a:t>
            </a:r>
            <a:r>
              <a:rPr lang="en-US" baseline="0" dirty="0" smtClean="0"/>
              <a:t>: http://yznaika.com/hints</a:t>
            </a:r>
            <a:endParaRPr lang="ru-RU" baseline="0" dirty="0" smtClean="0"/>
          </a:p>
          <a:p>
            <a:r>
              <a:rPr lang="ru-RU" baseline="0" dirty="0" smtClean="0"/>
              <a:t>Интересные факты</a:t>
            </a:r>
            <a:r>
              <a:rPr lang="en-US" baseline="0" dirty="0" smtClean="0"/>
              <a:t>: http://yznaika.com/interest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3D7B-0C45-42DD-A63E-D2578029FC5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</a:t>
            </a:r>
            <a:r>
              <a:rPr lang="ru-RU" baseline="0" dirty="0" smtClean="0"/>
              <a:t> на русском и казахском языках</a:t>
            </a:r>
            <a:r>
              <a:rPr lang="en-US" baseline="0" dirty="0" smtClean="0"/>
              <a:t>: </a:t>
            </a:r>
            <a:r>
              <a:rPr lang="en-US" dirty="0" smtClean="0"/>
              <a:t>http://yznaika.com/powerpoint</a:t>
            </a:r>
            <a:endParaRPr lang="ru-RU" dirty="0" smtClean="0"/>
          </a:p>
          <a:p>
            <a:r>
              <a:rPr lang="ru-RU" dirty="0" smtClean="0"/>
              <a:t>Правила</a:t>
            </a:r>
            <a:r>
              <a:rPr lang="ru-RU" baseline="0" dirty="0" smtClean="0"/>
              <a:t> казахского языка</a:t>
            </a:r>
            <a:r>
              <a:rPr lang="en-US" baseline="0" dirty="0" smtClean="0"/>
              <a:t>: http://yznaika.com/hints</a:t>
            </a:r>
            <a:endParaRPr lang="ru-RU" baseline="0" dirty="0" smtClean="0"/>
          </a:p>
          <a:p>
            <a:r>
              <a:rPr lang="ru-RU" baseline="0" dirty="0" smtClean="0"/>
              <a:t>Интересные факты</a:t>
            </a:r>
            <a:r>
              <a:rPr lang="en-US" baseline="0" dirty="0" smtClean="0"/>
              <a:t>: http://yznaika.com/interest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3D7B-0C45-42DD-A63E-D2578029FC5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</a:t>
            </a:r>
            <a:r>
              <a:rPr lang="ru-RU" baseline="0" dirty="0" smtClean="0"/>
              <a:t> на русском и казахском языках</a:t>
            </a:r>
            <a:r>
              <a:rPr lang="en-US" baseline="0" dirty="0" smtClean="0"/>
              <a:t>: </a:t>
            </a:r>
            <a:r>
              <a:rPr lang="en-US" dirty="0" smtClean="0"/>
              <a:t>http://yznaika.com/powerpoint</a:t>
            </a:r>
            <a:endParaRPr lang="ru-RU" dirty="0" smtClean="0"/>
          </a:p>
          <a:p>
            <a:r>
              <a:rPr lang="ru-RU" dirty="0" smtClean="0"/>
              <a:t>Правила</a:t>
            </a:r>
            <a:r>
              <a:rPr lang="ru-RU" baseline="0" dirty="0" smtClean="0"/>
              <a:t> казахского языка</a:t>
            </a:r>
            <a:r>
              <a:rPr lang="en-US" baseline="0" dirty="0" smtClean="0"/>
              <a:t>: http://yznaika.com/hints</a:t>
            </a:r>
            <a:endParaRPr lang="ru-RU" baseline="0" dirty="0" smtClean="0"/>
          </a:p>
          <a:p>
            <a:r>
              <a:rPr lang="ru-RU" baseline="0" dirty="0" smtClean="0"/>
              <a:t>Интересные факты</a:t>
            </a:r>
            <a:r>
              <a:rPr lang="en-US" baseline="0" dirty="0" smtClean="0"/>
              <a:t>: http://yznaika.com/interest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3D7B-0C45-42DD-A63E-D2578029FC5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</a:t>
            </a:r>
            <a:r>
              <a:rPr lang="ru-RU" baseline="0" dirty="0" smtClean="0"/>
              <a:t> на русском и казахском языках</a:t>
            </a:r>
            <a:r>
              <a:rPr lang="en-US" baseline="0" dirty="0" smtClean="0"/>
              <a:t>: </a:t>
            </a:r>
            <a:r>
              <a:rPr lang="en-US" dirty="0" smtClean="0"/>
              <a:t>http://yznaika.com/powerpoint</a:t>
            </a:r>
            <a:endParaRPr lang="ru-RU" dirty="0" smtClean="0"/>
          </a:p>
          <a:p>
            <a:r>
              <a:rPr lang="ru-RU" dirty="0" smtClean="0"/>
              <a:t>Правила</a:t>
            </a:r>
            <a:r>
              <a:rPr lang="ru-RU" baseline="0" dirty="0" smtClean="0"/>
              <a:t> казахского языка</a:t>
            </a:r>
            <a:r>
              <a:rPr lang="en-US" baseline="0" dirty="0" smtClean="0"/>
              <a:t>: http://yznaika.com/hints</a:t>
            </a:r>
            <a:endParaRPr lang="ru-RU" baseline="0" dirty="0" smtClean="0"/>
          </a:p>
          <a:p>
            <a:r>
              <a:rPr lang="ru-RU" baseline="0" dirty="0" smtClean="0"/>
              <a:t>Интересные факты</a:t>
            </a:r>
            <a:r>
              <a:rPr lang="en-US" baseline="0" dirty="0" smtClean="0"/>
              <a:t>: http://yznaika.com/interest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3D7B-0C45-42DD-A63E-D2578029FC5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D7A-9290-4182-9C85-B009A736A05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DDA9-2EEC-4B74-A943-BBBDDCDBD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D7A-9290-4182-9C85-B009A736A05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DDA9-2EEC-4B74-A943-BBBDDCDBD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D7A-9290-4182-9C85-B009A736A05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DDA9-2EEC-4B74-A943-BBBDDCDBD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D7A-9290-4182-9C85-B009A736A05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DDA9-2EEC-4B74-A943-BBBDDCDBD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D7A-9290-4182-9C85-B009A736A05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DDA9-2EEC-4B74-A943-BBBDDCDBD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D7A-9290-4182-9C85-B009A736A05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DDA9-2EEC-4B74-A943-BBBDDCDBD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D7A-9290-4182-9C85-B009A736A05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DDA9-2EEC-4B74-A943-BBBDDCDBD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D7A-9290-4182-9C85-B009A736A05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DDA9-2EEC-4B74-A943-BBBDDCDBD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D7A-9290-4182-9C85-B009A736A05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DDA9-2EEC-4B74-A943-BBBDDCDBD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D7A-9290-4182-9C85-B009A736A05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DDA9-2EEC-4B74-A943-BBBDDCDBD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D7A-9290-4182-9C85-B009A736A05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DDA9-2EEC-4B74-A943-BBBDDCDBD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1FD7A-9290-4182-9C85-B009A736A05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DDA9-2EEC-4B74-A943-BBBDDCDBD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5.xml"/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12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3.xml"/><Relationship Id="rId5" Type="http://schemas.openxmlformats.org/officeDocument/2006/relationships/slide" Target="slide8.xml"/><Relationship Id="rId15" Type="http://schemas.openxmlformats.org/officeDocument/2006/relationships/image" Target="../media/image23.jpeg"/><Relationship Id="rId10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5.xml"/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12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3.xml"/><Relationship Id="rId5" Type="http://schemas.openxmlformats.org/officeDocument/2006/relationships/slide" Target="slide8.xml"/><Relationship Id="rId15" Type="http://schemas.openxmlformats.org/officeDocument/2006/relationships/image" Target="../media/image24.jpeg"/><Relationship Id="rId10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5.xml"/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12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3.xml"/><Relationship Id="rId5" Type="http://schemas.openxmlformats.org/officeDocument/2006/relationships/slide" Target="slide8.xml"/><Relationship Id="rId15" Type="http://schemas.openxmlformats.org/officeDocument/2006/relationships/image" Target="../media/image25.jpeg"/><Relationship Id="rId10" Type="http://schemas.openxmlformats.org/officeDocument/2006/relationships/slide" Target="slide11.xml"/><Relationship Id="rId4" Type="http://schemas.openxmlformats.org/officeDocument/2006/relationships/slide" Target="slide7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4.xml"/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12" Type="http://schemas.openxmlformats.org/officeDocument/2006/relationships/slide" Target="slid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1.xml"/><Relationship Id="rId5" Type="http://schemas.openxmlformats.org/officeDocument/2006/relationships/slide" Target="slide8.xml"/><Relationship Id="rId15" Type="http://schemas.openxmlformats.org/officeDocument/2006/relationships/slide" Target="slide16.xml"/><Relationship Id="rId10" Type="http://schemas.openxmlformats.org/officeDocument/2006/relationships/image" Target="../media/image26.jpeg"/><Relationship Id="rId4" Type="http://schemas.openxmlformats.org/officeDocument/2006/relationships/slide" Target="slide7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5.xml"/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12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2.xml"/><Relationship Id="rId5" Type="http://schemas.openxmlformats.org/officeDocument/2006/relationships/slide" Target="slide8.xml"/><Relationship Id="rId15" Type="http://schemas.openxmlformats.org/officeDocument/2006/relationships/image" Target="../media/image27.jpeg"/><Relationship Id="rId10" Type="http://schemas.openxmlformats.org/officeDocument/2006/relationships/slide" Target="slide11.xml"/><Relationship Id="rId4" Type="http://schemas.openxmlformats.org/officeDocument/2006/relationships/slide" Target="slide7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4.xml"/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12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2.xml"/><Relationship Id="rId5" Type="http://schemas.openxmlformats.org/officeDocument/2006/relationships/slide" Target="slide8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7.xml"/><Relationship Id="rId9" Type="http://schemas.openxmlformats.org/officeDocument/2006/relationships/slide" Target="slide10.xml"/><Relationship Id="rId1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4.xml"/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12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2.xml"/><Relationship Id="rId5" Type="http://schemas.openxmlformats.org/officeDocument/2006/relationships/slide" Target="slide8.xml"/><Relationship Id="rId15" Type="http://schemas.openxmlformats.org/officeDocument/2006/relationships/image" Target="../media/image29.jpeg"/><Relationship Id="rId10" Type="http://schemas.openxmlformats.org/officeDocument/2006/relationships/slide" Target="slide11.xml"/><Relationship Id="rId4" Type="http://schemas.openxmlformats.org/officeDocument/2006/relationships/slide" Target="slide7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jpe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A1%D1%83%D1%80%D0%B5%D1%82:Piktalgar.jpg" TargetMode="External"/><Relationship Id="rId13" Type="http://schemas.openxmlformats.org/officeDocument/2006/relationships/hyperlink" Target="https://kk.wikipedia.org/wiki/%D0%A1%D1%83%D1%80%D0%B5%D1%82:Korgalzhinskiy_Nature_Reserve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k.wikipedia.org/wiki/%D0%A1%D1%83%D1%80%D0%B5%D1%82:Aksu_Jabagly_2.JPG" TargetMode="External"/><Relationship Id="rId11" Type="http://schemas.openxmlformats.org/officeDocument/2006/relationships/image" Target="../media/image11.jpeg"/><Relationship Id="rId5" Type="http://schemas.openxmlformats.org/officeDocument/2006/relationships/slide" Target="slide6.xml"/><Relationship Id="rId15" Type="http://schemas.openxmlformats.org/officeDocument/2006/relationships/slide" Target="slide2.xml"/><Relationship Id="rId10" Type="http://schemas.openxmlformats.org/officeDocument/2006/relationships/hyperlink" Target="https://kk.wikipedia.org/wiki/%D0%A1%D1%83%D1%80%D0%B5%D1%82:Naurzum_nature_reserve.JPG" TargetMode="External"/><Relationship Id="rId4" Type="http://schemas.openxmlformats.org/officeDocument/2006/relationships/slide" Target="slide3.xml"/><Relationship Id="rId9" Type="http://schemas.openxmlformats.org/officeDocument/2006/relationships/image" Target="../media/image10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slide" Target="slide2.xml"/><Relationship Id="rId5" Type="http://schemas.openxmlformats.org/officeDocument/2006/relationships/slide" Target="slide6.xml"/><Relationship Id="rId10" Type="http://schemas.openxmlformats.org/officeDocument/2006/relationships/image" Target="../media/image18.jpeg"/><Relationship Id="rId4" Type="http://schemas.openxmlformats.org/officeDocument/2006/relationships/slide" Target="slide3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12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3.xml"/><Relationship Id="rId5" Type="http://schemas.openxmlformats.org/officeDocument/2006/relationships/slide" Target="slide9.xml"/><Relationship Id="rId15" Type="http://schemas.openxmlformats.org/officeDocument/2006/relationships/slide" Target="slide16.xml"/><Relationship Id="rId10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slide" Target="slide11.xml"/><Relationship Id="rId1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12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3.xml"/><Relationship Id="rId5" Type="http://schemas.openxmlformats.org/officeDocument/2006/relationships/slide" Target="slide9.xml"/><Relationship Id="rId15" Type="http://schemas.openxmlformats.org/officeDocument/2006/relationships/image" Target="../media/image21.jpeg"/><Relationship Id="rId10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12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3.xml"/><Relationship Id="rId5" Type="http://schemas.openxmlformats.org/officeDocument/2006/relationships/slide" Target="slide8.xml"/><Relationship Id="rId15" Type="http://schemas.openxmlformats.org/officeDocument/2006/relationships/slide" Target="slide16.xml"/><Relationship Id="rId10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slide" Target="slide11.xml"/><Relationship Id="rId1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864774"/>
            <a:ext cx="9144000" cy="2500330"/>
          </a:xfrm>
          <a:prstGeom prst="rect">
            <a:avLst/>
          </a:prstGeom>
          <a:solidFill>
            <a:schemeClr val="tx1">
              <a:alpha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Қазақстан қорықтары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050" name="Picture 2" descr="http://www.photoshopsunduchok.ru/images/stories/textura-drevesiny/31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83464"/>
          <a:stretch>
            <a:fillRect/>
          </a:stretch>
        </p:blipFill>
        <p:spPr bwMode="auto">
          <a:xfrm rot="5400000" flipV="1">
            <a:off x="-3303240" y="3303240"/>
            <a:ext cx="6858000" cy="251520"/>
          </a:xfrm>
          <a:prstGeom prst="rect">
            <a:avLst/>
          </a:prstGeom>
          <a:noFill/>
        </p:spPr>
      </p:pic>
      <p:pic>
        <p:nvPicPr>
          <p:cNvPr id="17" name="Picture 2" descr="http://www.photoshopsunduchok.ru/images/stories/textura-drevesiny/31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83464"/>
          <a:stretch>
            <a:fillRect/>
          </a:stretch>
        </p:blipFill>
        <p:spPr bwMode="auto">
          <a:xfrm rot="5400000">
            <a:off x="5589240" y="3303240"/>
            <a:ext cx="6858000" cy="251520"/>
          </a:xfrm>
          <a:prstGeom prst="rect">
            <a:avLst/>
          </a:prstGeom>
          <a:noFill/>
        </p:spPr>
      </p:pic>
      <p:pic>
        <p:nvPicPr>
          <p:cNvPr id="1026" name="Picture 2" descr="D:\Documents\Евровидение\Flags of ESC 2016\Kazakhst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08590"/>
            <a:ext cx="2766279" cy="26679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2758" y="370136"/>
            <a:ext cx="8496000" cy="615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с двумя скругленными соседними углами 16">
            <a:hlinkClick r:id="rId4" action="ppaction://hlinksldjump"/>
          </p:cNvPr>
          <p:cNvSpPr/>
          <p:nvPr/>
        </p:nvSpPr>
        <p:spPr>
          <a:xfrm>
            <a:off x="787496" y="821781"/>
            <a:ext cx="148024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Ақсу-Жабағылы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148478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  <a:tab pos="355600" algn="l"/>
              </a:tabLst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LOREM IPSUM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Прямоугольник с двумя скругленными соседними углами 50">
            <a:hlinkClick r:id="rId5" action="ppaction://hlinksldjump"/>
          </p:cNvPr>
          <p:cNvSpPr/>
          <p:nvPr/>
        </p:nvSpPr>
        <p:spPr>
          <a:xfrm>
            <a:off x="2267744" y="836712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Алматы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3" name="Прямоугольник с двумя скругленными соседними углами 52">
            <a:hlinkClick r:id="rId6" action="ppaction://hlinksldjump"/>
          </p:cNvPr>
          <p:cNvSpPr/>
          <p:nvPr/>
        </p:nvSpPr>
        <p:spPr>
          <a:xfrm>
            <a:off x="3779912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Наурызым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1196752"/>
            <a:ext cx="8143932" cy="4824536"/>
          </a:xfrm>
          <a:prstGeom prst="rect">
            <a:avLst/>
          </a:prstGeom>
          <a:ln w="31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763" lvl="0" indent="261938" algn="ctr"/>
            <a:endPara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560" y="1352957"/>
            <a:ext cx="4176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Барсакелмес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қорығында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өте сирек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кездесетін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флора мен фауна бар.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Өсімдіктердің 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256-дан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астам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түрлері және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малдар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аңдар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сүтқоректілер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және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қос мекенділер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өмір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сүреді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Теңіздің құрғауына байланысты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сирек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кездесетін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балықтардың түрлері жойылып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жаңа өсімдіктер 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малдар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кездесіп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жатыр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kk-KZ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Оның негізгі мақсаты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ежелгі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жануарлардың түрлерін сақтау және қазіргі табиғатқа бейімделуін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зерттеу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564380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214546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86578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30384" y="513561"/>
            <a:ext cx="44561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hlinkClick r:id="rId7" action="ppaction://hlinksldjump"/>
          </p:cNvPr>
          <p:cNvSpPr/>
          <p:nvPr/>
        </p:nvSpPr>
        <p:spPr>
          <a:xfrm>
            <a:off x="3347864" y="419079"/>
            <a:ext cx="2376264" cy="21431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Қазақстан қорықтары</a:t>
            </a:r>
            <a:endParaRPr lang="ru-RU" sz="1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296462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503785" y="81375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8" action="ppaction://hlinksldjump" highlightClick="1"/>
          </p:cNvPr>
          <p:cNvSpPr/>
          <p:nvPr/>
        </p:nvSpPr>
        <p:spPr>
          <a:xfrm>
            <a:off x="8605640" y="0"/>
            <a:ext cx="538360" cy="53836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скругленными соседними углами 26"/>
          <p:cNvSpPr/>
          <p:nvPr/>
        </p:nvSpPr>
        <p:spPr>
          <a:xfrm>
            <a:off x="5292080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Барсакелмес</a:t>
            </a:r>
            <a:endParaRPr lang="ru-RU" sz="1000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Прямоугольник с двумя скругленными соседними углами 27">
            <a:hlinkClick r:id="rId9" action="ppaction://hlinksldjump"/>
          </p:cNvPr>
          <p:cNvSpPr/>
          <p:nvPr/>
        </p:nvSpPr>
        <p:spPr>
          <a:xfrm>
            <a:off x="6804248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Қорғалжын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соседними углами 28">
            <a:hlinkClick r:id="rId10" action="ppaction://hlinksldjump"/>
          </p:cNvPr>
          <p:cNvSpPr/>
          <p:nvPr/>
        </p:nvSpPr>
        <p:spPr>
          <a:xfrm flipV="1">
            <a:off x="827584" y="6021288"/>
            <a:ext cx="148024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11" action="ppaction://hlinksldjump"/>
          </p:cNvPr>
          <p:cNvSpPr/>
          <p:nvPr/>
        </p:nvSpPr>
        <p:spPr>
          <a:xfrm flipV="1">
            <a:off x="2307832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Прямоугольник с двумя скругленными соседними углами 38">
            <a:hlinkClick r:id="rId12" action="ppaction://hlinksldjump"/>
          </p:cNvPr>
          <p:cNvSpPr/>
          <p:nvPr/>
        </p:nvSpPr>
        <p:spPr>
          <a:xfrm flipV="1">
            <a:off x="3820000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0" name="Прямоугольник с двумя скругленными соседними углами 39">
            <a:hlinkClick r:id="rId13" action="ppaction://hlinksldjump"/>
          </p:cNvPr>
          <p:cNvSpPr/>
          <p:nvPr/>
        </p:nvSpPr>
        <p:spPr>
          <a:xfrm flipV="1">
            <a:off x="5332168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1" name="Прямоугольник с двумя скругленными соседними углами 40">
            <a:hlinkClick r:id="rId14" action="ppaction://hlinksldjump"/>
          </p:cNvPr>
          <p:cNvSpPr/>
          <p:nvPr/>
        </p:nvSpPr>
        <p:spPr>
          <a:xfrm flipV="1">
            <a:off x="6844336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2" name="Прямоугольник 41">
            <a:hlinkClick r:id="rId10" action="ppaction://hlinksldjump"/>
          </p:cNvPr>
          <p:cNvSpPr/>
          <p:nvPr/>
        </p:nvSpPr>
        <p:spPr>
          <a:xfrm>
            <a:off x="1187624" y="6021289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Марқакөл</a:t>
            </a:r>
            <a:endParaRPr lang="ru-RU" sz="1000" dirty="0"/>
          </a:p>
        </p:txBody>
      </p:sp>
      <p:sp>
        <p:nvSpPr>
          <p:cNvPr id="44" name="Прямоугольник 43">
            <a:hlinkClick r:id="rId11" action="ppaction://hlinksldjump"/>
          </p:cNvPr>
          <p:cNvSpPr/>
          <p:nvPr/>
        </p:nvSpPr>
        <p:spPr>
          <a:xfrm>
            <a:off x="2832598" y="6021288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Үстірт</a:t>
            </a:r>
            <a:endParaRPr lang="ru-RU" sz="1000" dirty="0"/>
          </a:p>
        </p:txBody>
      </p:sp>
      <p:pic>
        <p:nvPicPr>
          <p:cNvPr id="54274" name="Picture 2" descr="http://www.zapovedniki-mira.com/uploads/posts/2012-07/1342126113_zapovednik_barsakelme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4048" y="1556792"/>
            <a:ext cx="3384376" cy="2335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5" name="Прямоугольник 44">
            <a:hlinkClick r:id="rId12" action="ppaction://hlinksldjump"/>
          </p:cNvPr>
          <p:cNvSpPr/>
          <p:nvPr/>
        </p:nvSpPr>
        <p:spPr>
          <a:xfrm>
            <a:off x="4139952" y="6021288"/>
            <a:ext cx="1019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Батыс</a:t>
            </a:r>
            <a:r>
              <a:rPr lang="ru-RU" sz="1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Алтай</a:t>
            </a:r>
            <a:endParaRPr lang="ru-RU" sz="1000" dirty="0"/>
          </a:p>
        </p:txBody>
      </p:sp>
      <p:sp>
        <p:nvSpPr>
          <p:cNvPr id="46" name="Прямоугольник 45">
            <a:hlinkClick r:id="rId13" action="ppaction://hlinksldjump"/>
          </p:cNvPr>
          <p:cNvSpPr/>
          <p:nvPr/>
        </p:nvSpPr>
        <p:spPr>
          <a:xfrm>
            <a:off x="5796136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Алакөл</a:t>
            </a:r>
            <a:endParaRPr lang="ru-RU" sz="1000" dirty="0"/>
          </a:p>
        </p:txBody>
      </p:sp>
      <p:sp>
        <p:nvSpPr>
          <p:cNvPr id="47" name="Прямоугольник 46">
            <a:hlinkClick r:id="rId14" action="ppaction://hlinksldjump"/>
          </p:cNvPr>
          <p:cNvSpPr/>
          <p:nvPr/>
        </p:nvSpPr>
        <p:spPr>
          <a:xfrm>
            <a:off x="7297094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Қаратау</a:t>
            </a:r>
            <a:endParaRPr lang="ru-RU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2758" y="370136"/>
            <a:ext cx="8496000" cy="615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с двумя скругленными соседними углами 16">
            <a:hlinkClick r:id="rId4" action="ppaction://hlinksldjump"/>
          </p:cNvPr>
          <p:cNvSpPr/>
          <p:nvPr/>
        </p:nvSpPr>
        <p:spPr>
          <a:xfrm>
            <a:off x="787496" y="821781"/>
            <a:ext cx="148024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Ақсу-Жабағылы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148478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  <a:tab pos="355600" algn="l"/>
              </a:tabLst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LOREM IPSUM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Прямоугольник с двумя скругленными соседними углами 50">
            <a:hlinkClick r:id="rId5" action="ppaction://hlinksldjump"/>
          </p:cNvPr>
          <p:cNvSpPr/>
          <p:nvPr/>
        </p:nvSpPr>
        <p:spPr>
          <a:xfrm>
            <a:off x="2267744" y="836712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Алматы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3" name="Прямоугольник с двумя скругленными соседними углами 52">
            <a:hlinkClick r:id="rId6" action="ppaction://hlinksldjump"/>
          </p:cNvPr>
          <p:cNvSpPr/>
          <p:nvPr/>
        </p:nvSpPr>
        <p:spPr>
          <a:xfrm>
            <a:off x="3779912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Наурызым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1196752"/>
            <a:ext cx="8143932" cy="4824536"/>
          </a:xfrm>
          <a:prstGeom prst="rect">
            <a:avLst/>
          </a:prstGeom>
          <a:ln w="31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763" lvl="0" indent="261938" algn="ctr"/>
            <a:endPara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560" y="1352957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Қорғалжын қорығы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Ақмола облысы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Қорғалжын ауданында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орналасқан мемлекеттік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қорық.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1958 ж.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ұйымдастырылған.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Оған Теңіз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Қорғалжын көлдер жүйесінің біразы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енеді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Қорғалжында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32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мыңдай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қасқалдақ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10 – 12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мыңдай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үйрек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аққу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қаз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т.б.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құс түрлері ұя салады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Қорықтан ақ құтан, қызыл жемсаулы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қарашақаз, тұрпан, қара дегелек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бірқазан сияқты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саны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жылдан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жылға азайып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бара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жатқан құстарды кездестіруге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болады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algn="just"/>
            <a:r>
              <a:rPr lang="kk-KZ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Оның негізгі мақсаты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құстар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жануарлардың кейбір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түрлерін сақтау және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табиғат өзгерістеріне бейімделуін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зерттеу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564380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214546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86578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30384" y="513561"/>
            <a:ext cx="44561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hlinkClick r:id="rId7" action="ppaction://hlinksldjump"/>
          </p:cNvPr>
          <p:cNvSpPr/>
          <p:nvPr/>
        </p:nvSpPr>
        <p:spPr>
          <a:xfrm>
            <a:off x="3347864" y="419079"/>
            <a:ext cx="2376264" cy="21431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Қазақстан қорықтары</a:t>
            </a:r>
            <a:endParaRPr lang="ru-RU" sz="1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296462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503785" y="81375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8" action="ppaction://hlinksldjump" highlightClick="1"/>
          </p:cNvPr>
          <p:cNvSpPr/>
          <p:nvPr/>
        </p:nvSpPr>
        <p:spPr>
          <a:xfrm>
            <a:off x="8605640" y="0"/>
            <a:ext cx="538360" cy="53836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скругленными соседними углами 26">
            <a:hlinkClick r:id="rId9" action="ppaction://hlinksldjump"/>
          </p:cNvPr>
          <p:cNvSpPr/>
          <p:nvPr/>
        </p:nvSpPr>
        <p:spPr>
          <a:xfrm>
            <a:off x="5292080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Барсакелмес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6804248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Қорғалжын</a:t>
            </a:r>
            <a:endParaRPr lang="ru-RU" sz="1000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соседними углами 28">
            <a:hlinkClick r:id="rId10" action="ppaction://hlinksldjump"/>
          </p:cNvPr>
          <p:cNvSpPr/>
          <p:nvPr/>
        </p:nvSpPr>
        <p:spPr>
          <a:xfrm flipV="1">
            <a:off x="827584" y="6021288"/>
            <a:ext cx="148024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11" action="ppaction://hlinksldjump"/>
          </p:cNvPr>
          <p:cNvSpPr/>
          <p:nvPr/>
        </p:nvSpPr>
        <p:spPr>
          <a:xfrm flipV="1">
            <a:off x="2307832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Прямоугольник с двумя скругленными соседними углами 38">
            <a:hlinkClick r:id="rId12" action="ppaction://hlinksldjump"/>
          </p:cNvPr>
          <p:cNvSpPr/>
          <p:nvPr/>
        </p:nvSpPr>
        <p:spPr>
          <a:xfrm flipV="1">
            <a:off x="3820000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0" name="Прямоугольник с двумя скругленными соседними углами 39">
            <a:hlinkClick r:id="rId13" action="ppaction://hlinksldjump"/>
          </p:cNvPr>
          <p:cNvSpPr/>
          <p:nvPr/>
        </p:nvSpPr>
        <p:spPr>
          <a:xfrm flipV="1">
            <a:off x="5332168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1" name="Прямоугольник с двумя скругленными соседними углами 40">
            <a:hlinkClick r:id="rId14" action="ppaction://hlinksldjump"/>
          </p:cNvPr>
          <p:cNvSpPr/>
          <p:nvPr/>
        </p:nvSpPr>
        <p:spPr>
          <a:xfrm flipV="1">
            <a:off x="6844336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2" name="Прямоугольник 41">
            <a:hlinkClick r:id="rId10" action="ppaction://hlinksldjump"/>
          </p:cNvPr>
          <p:cNvSpPr/>
          <p:nvPr/>
        </p:nvSpPr>
        <p:spPr>
          <a:xfrm>
            <a:off x="1187624" y="6021289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Марқакөл</a:t>
            </a:r>
            <a:endParaRPr lang="ru-RU" sz="1000" dirty="0"/>
          </a:p>
        </p:txBody>
      </p:sp>
      <p:sp>
        <p:nvSpPr>
          <p:cNvPr id="44" name="Прямоугольник 43">
            <a:hlinkClick r:id="rId11" action="ppaction://hlinksldjump"/>
          </p:cNvPr>
          <p:cNvSpPr/>
          <p:nvPr/>
        </p:nvSpPr>
        <p:spPr>
          <a:xfrm>
            <a:off x="2832598" y="6021288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Үстірт</a:t>
            </a:r>
            <a:endParaRPr lang="ru-RU" sz="1000" dirty="0"/>
          </a:p>
        </p:txBody>
      </p:sp>
      <p:sp>
        <p:nvSpPr>
          <p:cNvPr id="45" name="Прямоугольник 44">
            <a:hlinkClick r:id="rId12" action="ppaction://hlinksldjump"/>
          </p:cNvPr>
          <p:cNvSpPr/>
          <p:nvPr/>
        </p:nvSpPr>
        <p:spPr>
          <a:xfrm>
            <a:off x="4139952" y="6021288"/>
            <a:ext cx="1019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Батыс</a:t>
            </a:r>
            <a:r>
              <a:rPr lang="ru-RU" sz="1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Алтай</a:t>
            </a:r>
            <a:endParaRPr lang="ru-RU" sz="1000" dirty="0"/>
          </a:p>
        </p:txBody>
      </p:sp>
      <p:sp>
        <p:nvSpPr>
          <p:cNvPr id="46" name="Прямоугольник 45">
            <a:hlinkClick r:id="rId13" action="ppaction://hlinksldjump"/>
          </p:cNvPr>
          <p:cNvSpPr/>
          <p:nvPr/>
        </p:nvSpPr>
        <p:spPr>
          <a:xfrm>
            <a:off x="5796136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Алакөл</a:t>
            </a:r>
            <a:endParaRPr lang="ru-RU" sz="1000" dirty="0"/>
          </a:p>
        </p:txBody>
      </p:sp>
      <p:sp>
        <p:nvSpPr>
          <p:cNvPr id="47" name="Прямоугольник 46">
            <a:hlinkClick r:id="rId14" action="ppaction://hlinksldjump"/>
          </p:cNvPr>
          <p:cNvSpPr/>
          <p:nvPr/>
        </p:nvSpPr>
        <p:spPr>
          <a:xfrm>
            <a:off x="7297094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Қаратау</a:t>
            </a:r>
            <a:endParaRPr lang="ru-RU" sz="1000" dirty="0"/>
          </a:p>
        </p:txBody>
      </p:sp>
      <p:pic>
        <p:nvPicPr>
          <p:cNvPr id="56322" name="Picture 2" descr="http://reactor.inform.kz/fileman/Uploads/tourism/04.2015/2_e56fy73567856j98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4048" y="1484783"/>
            <a:ext cx="3384376" cy="2256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2758" y="370136"/>
            <a:ext cx="8496000" cy="615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с двумя скругленными соседними углами 16">
            <a:hlinkClick r:id="rId4" action="ppaction://hlinksldjump"/>
          </p:cNvPr>
          <p:cNvSpPr/>
          <p:nvPr/>
        </p:nvSpPr>
        <p:spPr>
          <a:xfrm>
            <a:off x="787496" y="821781"/>
            <a:ext cx="148024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Ақсу-Жабағылы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148478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  <a:tab pos="355600" algn="l"/>
              </a:tabLst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LOREM IPSUM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Прямоугольник с двумя скругленными соседними углами 50">
            <a:hlinkClick r:id="rId5" action="ppaction://hlinksldjump"/>
          </p:cNvPr>
          <p:cNvSpPr/>
          <p:nvPr/>
        </p:nvSpPr>
        <p:spPr>
          <a:xfrm>
            <a:off x="2267744" y="836712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Алматы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3" name="Прямоугольник с двумя скругленными соседними углами 52">
            <a:hlinkClick r:id="rId6" action="ppaction://hlinksldjump"/>
          </p:cNvPr>
          <p:cNvSpPr/>
          <p:nvPr/>
        </p:nvSpPr>
        <p:spPr>
          <a:xfrm>
            <a:off x="3779912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Наурызым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1196752"/>
            <a:ext cx="8143932" cy="4824536"/>
          </a:xfrm>
          <a:prstGeom prst="rect">
            <a:avLst/>
          </a:prstGeom>
          <a:ln w="31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763" lvl="0" indent="261938" algn="ctr"/>
            <a:endPara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560" y="1352957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Марқакөл мемлекеттік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табиғи қорығы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Шығыс Қазақстан облысында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Оңтүстік Алтайдың шығысында Марқакөл қазаншұңқырында орналасқан.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Ол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солтүстігінде Күршім, оңтүстігінде Азутау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жоталарының арасында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орналасқан Алтайға тән тектоникалық ойпатты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алып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жатыр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Көл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1 449,3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метрлік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абсолюттік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биіктікте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жатыр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Ең биік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нүктесі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— 3304,5 метр (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Ақсу-Бас тауы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).</a:t>
            </a:r>
          </a:p>
          <a:p>
            <a:pPr algn="just"/>
            <a:r>
              <a:rPr lang="kk-KZ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Оның негізгі мақсаты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маңайда сирек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кездесетін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бағалы аңдарды, құстарды, өсімдіктерді және көктемде балық уылдырық шашатын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өзендер арналарын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қорғап, сонымен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бірге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орман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мен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айдын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көлдерін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тау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өзендердің әсем табиғатын табиғи қалыпта сақтау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564380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214546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86578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30384" y="513561"/>
            <a:ext cx="44561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hlinkClick r:id="rId7" action="ppaction://hlinksldjump"/>
          </p:cNvPr>
          <p:cNvSpPr/>
          <p:nvPr/>
        </p:nvSpPr>
        <p:spPr>
          <a:xfrm>
            <a:off x="3347864" y="419079"/>
            <a:ext cx="2376264" cy="21431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Қазақстан қорықтары</a:t>
            </a:r>
            <a:endParaRPr lang="ru-RU" sz="1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296462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503785" y="81375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8" action="ppaction://hlinksldjump" highlightClick="1"/>
          </p:cNvPr>
          <p:cNvSpPr/>
          <p:nvPr/>
        </p:nvSpPr>
        <p:spPr>
          <a:xfrm>
            <a:off x="8605640" y="0"/>
            <a:ext cx="538360" cy="53836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скругленными соседними углами 26">
            <a:hlinkClick r:id="rId9" action="ppaction://hlinksldjump"/>
          </p:cNvPr>
          <p:cNvSpPr/>
          <p:nvPr/>
        </p:nvSpPr>
        <p:spPr>
          <a:xfrm>
            <a:off x="5292080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Барсакелмес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Прямоугольник с двумя скругленными соседними углами 27">
            <a:hlinkClick r:id="rId10" action="ppaction://hlinksldjump"/>
          </p:cNvPr>
          <p:cNvSpPr/>
          <p:nvPr/>
        </p:nvSpPr>
        <p:spPr>
          <a:xfrm>
            <a:off x="6804248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Қорғалжын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 flipV="1">
            <a:off x="827584" y="6021288"/>
            <a:ext cx="148024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11" action="ppaction://hlinksldjump"/>
          </p:cNvPr>
          <p:cNvSpPr/>
          <p:nvPr/>
        </p:nvSpPr>
        <p:spPr>
          <a:xfrm flipV="1">
            <a:off x="2307832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Прямоугольник с двумя скругленными соседними углами 38">
            <a:hlinkClick r:id="rId12" action="ppaction://hlinksldjump"/>
          </p:cNvPr>
          <p:cNvSpPr/>
          <p:nvPr/>
        </p:nvSpPr>
        <p:spPr>
          <a:xfrm flipV="1">
            <a:off x="3820000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0" name="Прямоугольник с двумя скругленными соседними углами 39">
            <a:hlinkClick r:id="rId13" action="ppaction://hlinksldjump"/>
          </p:cNvPr>
          <p:cNvSpPr/>
          <p:nvPr/>
        </p:nvSpPr>
        <p:spPr>
          <a:xfrm flipV="1">
            <a:off x="5332168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1" name="Прямоугольник с двумя скругленными соседними углами 40">
            <a:hlinkClick r:id="rId14" action="ppaction://hlinksldjump"/>
          </p:cNvPr>
          <p:cNvSpPr/>
          <p:nvPr/>
        </p:nvSpPr>
        <p:spPr>
          <a:xfrm flipV="1">
            <a:off x="6844336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87624" y="6021289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Марқакөл</a:t>
            </a:r>
            <a:endParaRPr lang="ru-RU" sz="1000" dirty="0">
              <a:solidFill>
                <a:srgbClr val="006600"/>
              </a:solidFill>
            </a:endParaRPr>
          </a:p>
        </p:txBody>
      </p:sp>
      <p:sp>
        <p:nvSpPr>
          <p:cNvPr id="44" name="Прямоугольник 43">
            <a:hlinkClick r:id="rId11" action="ppaction://hlinksldjump"/>
          </p:cNvPr>
          <p:cNvSpPr/>
          <p:nvPr/>
        </p:nvSpPr>
        <p:spPr>
          <a:xfrm>
            <a:off x="2832598" y="6021288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Үстірт</a:t>
            </a:r>
            <a:endParaRPr lang="ru-RU" sz="1000" dirty="0"/>
          </a:p>
        </p:txBody>
      </p:sp>
      <p:sp>
        <p:nvSpPr>
          <p:cNvPr id="45" name="Прямоугольник 44">
            <a:hlinkClick r:id="rId12" action="ppaction://hlinksldjump"/>
          </p:cNvPr>
          <p:cNvSpPr/>
          <p:nvPr/>
        </p:nvSpPr>
        <p:spPr>
          <a:xfrm>
            <a:off x="4139952" y="6021288"/>
            <a:ext cx="1019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Батыс</a:t>
            </a:r>
            <a:r>
              <a:rPr lang="ru-RU" sz="1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Алтай</a:t>
            </a:r>
            <a:endParaRPr lang="ru-RU" sz="1000" dirty="0"/>
          </a:p>
        </p:txBody>
      </p:sp>
      <p:sp>
        <p:nvSpPr>
          <p:cNvPr id="46" name="Прямоугольник 45">
            <a:hlinkClick r:id="rId13" action="ppaction://hlinksldjump"/>
          </p:cNvPr>
          <p:cNvSpPr/>
          <p:nvPr/>
        </p:nvSpPr>
        <p:spPr>
          <a:xfrm>
            <a:off x="5796136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Алакөл</a:t>
            </a:r>
            <a:endParaRPr lang="ru-RU" sz="1000" dirty="0"/>
          </a:p>
        </p:txBody>
      </p:sp>
      <p:sp>
        <p:nvSpPr>
          <p:cNvPr id="47" name="Прямоугольник 46">
            <a:hlinkClick r:id="rId14" action="ppaction://hlinksldjump"/>
          </p:cNvPr>
          <p:cNvSpPr/>
          <p:nvPr/>
        </p:nvSpPr>
        <p:spPr>
          <a:xfrm>
            <a:off x="7297094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Қаратау</a:t>
            </a:r>
            <a:endParaRPr lang="ru-RU" sz="1000" dirty="0"/>
          </a:p>
        </p:txBody>
      </p:sp>
      <p:pic>
        <p:nvPicPr>
          <p:cNvPr id="58370" name="Picture 2" descr="http://4.bp.blogspot.com/-y-tNmpKQirM/T09-P9AnqsI/AAAAAAAAAnY/1X7_t6N8BTQ/s1600/markokol+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4048" y="1677025"/>
            <a:ext cx="3312368" cy="2112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2758" y="370136"/>
            <a:ext cx="8496000" cy="615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с двумя скругленными соседними углами 16">
            <a:hlinkClick r:id="rId4" action="ppaction://hlinksldjump"/>
          </p:cNvPr>
          <p:cNvSpPr/>
          <p:nvPr/>
        </p:nvSpPr>
        <p:spPr>
          <a:xfrm>
            <a:off x="787496" y="821781"/>
            <a:ext cx="148024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Ақсу-Жабағылы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148478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  <a:tab pos="355600" algn="l"/>
              </a:tabLst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LOREM IPSUM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Прямоугольник с двумя скругленными соседними углами 50">
            <a:hlinkClick r:id="rId5" action="ppaction://hlinksldjump"/>
          </p:cNvPr>
          <p:cNvSpPr/>
          <p:nvPr/>
        </p:nvSpPr>
        <p:spPr>
          <a:xfrm>
            <a:off x="2267744" y="836712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Алматы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3" name="Прямоугольник с двумя скругленными соседними углами 52">
            <a:hlinkClick r:id="rId6" action="ppaction://hlinksldjump"/>
          </p:cNvPr>
          <p:cNvSpPr/>
          <p:nvPr/>
        </p:nvSpPr>
        <p:spPr>
          <a:xfrm>
            <a:off x="3779912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Наурызым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1196752"/>
            <a:ext cx="8143932" cy="4824536"/>
          </a:xfrm>
          <a:prstGeom prst="rect">
            <a:avLst/>
          </a:prstGeom>
          <a:ln w="31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763" lvl="0" indent="261938" algn="ctr"/>
            <a:endPara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560" y="1352957"/>
            <a:ext cx="41764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Үстірт қорығы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—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Қазақстанның оңтүстік-батысындағы табиғи кешенді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қалпында сақтау мақсатымен 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1984 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жылы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құрылған мемлекеттік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шаруашылық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Маңғыстау облысыңдағы Қарақия ауданы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жерінің аумағы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223,3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мың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га.</a:t>
            </a:r>
          </a:p>
          <a:p>
            <a:pPr algn="just"/>
            <a:r>
              <a:rPr lang="kk-KZ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Оның негізгі мақсаты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шөл зонасының табиғат кешенін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табиғи түрінде сақтап қалу.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Үстірт мемлекеттік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табиғи қорығында ландшафтың алуан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түрі кездеседі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Қорықта қорғау, ғылым, ақпарат және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мониторинг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экологиялық ағарту және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туризм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бөлімі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табиғат мұражайы және есеп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бөлімі жұмыс жасайды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Үстірт қорығының ғылым, ақпарат және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мониторинг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бөлімінің аға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кіші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ғылыми қызметкерлері бекітілген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тақырыптар бойынша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ғылыми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зерттеу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жұмыстарын жүргізуде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564380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214546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86578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30384" y="513561"/>
            <a:ext cx="44561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hlinkClick r:id="rId7" action="ppaction://hlinksldjump"/>
          </p:cNvPr>
          <p:cNvSpPr/>
          <p:nvPr/>
        </p:nvSpPr>
        <p:spPr>
          <a:xfrm>
            <a:off x="3347864" y="419079"/>
            <a:ext cx="2376264" cy="21431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Қазақстан қорықтары</a:t>
            </a:r>
            <a:endParaRPr lang="ru-RU" sz="1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296462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503785" y="81375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8" action="ppaction://hlinksldjump" highlightClick="1"/>
          </p:cNvPr>
          <p:cNvSpPr/>
          <p:nvPr/>
        </p:nvSpPr>
        <p:spPr>
          <a:xfrm>
            <a:off x="8605640" y="0"/>
            <a:ext cx="538360" cy="53836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скругленными соседними углами 26">
            <a:hlinkClick r:id="rId9" action="ppaction://hlinksldjump"/>
          </p:cNvPr>
          <p:cNvSpPr/>
          <p:nvPr/>
        </p:nvSpPr>
        <p:spPr>
          <a:xfrm>
            <a:off x="5292080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Барсакелмес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0420" name="Picture 4" descr="http://www.zapovedniki-mira.com/uploads/posts/2013-12/1387403943_panorama_ysturtskogo_zapovednika.jpg"/>
          <p:cNvPicPr>
            <a:picLocks noChangeAspect="1" noChangeArrowheads="1"/>
          </p:cNvPicPr>
          <p:nvPr/>
        </p:nvPicPr>
        <p:blipFill>
          <a:blip r:embed="rId10" cstate="print"/>
          <a:srcRect r="2174"/>
          <a:stretch>
            <a:fillRect/>
          </a:stretch>
        </p:blipFill>
        <p:spPr bwMode="auto">
          <a:xfrm>
            <a:off x="5004048" y="1555845"/>
            <a:ext cx="3384376" cy="2593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Прямоугольник с двумя скругленными соседними углами 27">
            <a:hlinkClick r:id="rId11" action="ppaction://hlinksldjump"/>
          </p:cNvPr>
          <p:cNvSpPr/>
          <p:nvPr/>
        </p:nvSpPr>
        <p:spPr>
          <a:xfrm>
            <a:off x="6804248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Қорғалжын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соседними углами 28">
            <a:hlinkClick r:id="rId12" action="ppaction://hlinksldjump"/>
          </p:cNvPr>
          <p:cNvSpPr/>
          <p:nvPr/>
        </p:nvSpPr>
        <p:spPr>
          <a:xfrm flipV="1">
            <a:off x="827584" y="6021288"/>
            <a:ext cx="148024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flipV="1">
            <a:off x="2307832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Прямоугольник с двумя скругленными соседними углами 38">
            <a:hlinkClick r:id="rId13" action="ppaction://hlinksldjump"/>
          </p:cNvPr>
          <p:cNvSpPr/>
          <p:nvPr/>
        </p:nvSpPr>
        <p:spPr>
          <a:xfrm flipV="1">
            <a:off x="3820000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0" name="Прямоугольник с двумя скругленными соседними углами 39">
            <a:hlinkClick r:id="rId14" action="ppaction://hlinksldjump"/>
          </p:cNvPr>
          <p:cNvSpPr/>
          <p:nvPr/>
        </p:nvSpPr>
        <p:spPr>
          <a:xfrm flipV="1">
            <a:off x="5332168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1" name="Прямоугольник с двумя скругленными соседними углами 40">
            <a:hlinkClick r:id="rId15" action="ppaction://hlinksldjump"/>
          </p:cNvPr>
          <p:cNvSpPr/>
          <p:nvPr/>
        </p:nvSpPr>
        <p:spPr>
          <a:xfrm flipV="1">
            <a:off x="6844336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2" name="Прямоугольник 41">
            <a:hlinkClick r:id="rId12" action="ppaction://hlinksldjump"/>
          </p:cNvPr>
          <p:cNvSpPr/>
          <p:nvPr/>
        </p:nvSpPr>
        <p:spPr>
          <a:xfrm>
            <a:off x="1187624" y="6021289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Марқакөл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32598" y="6021288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Үстірт</a:t>
            </a:r>
            <a:endParaRPr lang="ru-RU" sz="1000" dirty="0">
              <a:solidFill>
                <a:srgbClr val="006600"/>
              </a:solidFill>
            </a:endParaRPr>
          </a:p>
        </p:txBody>
      </p:sp>
      <p:sp>
        <p:nvSpPr>
          <p:cNvPr id="45" name="Прямоугольник 44">
            <a:hlinkClick r:id="rId13" action="ppaction://hlinksldjump"/>
          </p:cNvPr>
          <p:cNvSpPr/>
          <p:nvPr/>
        </p:nvSpPr>
        <p:spPr>
          <a:xfrm>
            <a:off x="4139952" y="6021288"/>
            <a:ext cx="1019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Батыс</a:t>
            </a:r>
            <a:r>
              <a:rPr lang="ru-RU" sz="1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Алтай</a:t>
            </a:r>
            <a:endParaRPr lang="ru-RU" sz="1000" dirty="0"/>
          </a:p>
        </p:txBody>
      </p:sp>
      <p:sp>
        <p:nvSpPr>
          <p:cNvPr id="46" name="Прямоугольник 45">
            <a:hlinkClick r:id="rId14" action="ppaction://hlinksldjump"/>
          </p:cNvPr>
          <p:cNvSpPr/>
          <p:nvPr/>
        </p:nvSpPr>
        <p:spPr>
          <a:xfrm>
            <a:off x="5796136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Алакөл</a:t>
            </a:r>
            <a:endParaRPr lang="ru-RU" sz="1000" dirty="0"/>
          </a:p>
        </p:txBody>
      </p:sp>
      <p:sp>
        <p:nvSpPr>
          <p:cNvPr id="47" name="Прямоугольник 46">
            <a:hlinkClick r:id="rId15" action="ppaction://hlinksldjump"/>
          </p:cNvPr>
          <p:cNvSpPr/>
          <p:nvPr/>
        </p:nvSpPr>
        <p:spPr>
          <a:xfrm>
            <a:off x="7297094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Қаратау</a:t>
            </a:r>
            <a:endParaRPr lang="ru-RU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2758" y="370136"/>
            <a:ext cx="8496000" cy="615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с двумя скругленными соседними углами 16">
            <a:hlinkClick r:id="rId4" action="ppaction://hlinksldjump"/>
          </p:cNvPr>
          <p:cNvSpPr/>
          <p:nvPr/>
        </p:nvSpPr>
        <p:spPr>
          <a:xfrm>
            <a:off x="787496" y="821781"/>
            <a:ext cx="148024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Ақсу-Жабағылы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148478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  <a:tab pos="355600" algn="l"/>
              </a:tabLst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LOREM IPSUM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Прямоугольник с двумя скругленными соседними углами 50">
            <a:hlinkClick r:id="rId5" action="ppaction://hlinksldjump"/>
          </p:cNvPr>
          <p:cNvSpPr/>
          <p:nvPr/>
        </p:nvSpPr>
        <p:spPr>
          <a:xfrm>
            <a:off x="2267744" y="836712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Алматы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3" name="Прямоугольник с двумя скругленными соседними углами 52">
            <a:hlinkClick r:id="rId6" action="ppaction://hlinksldjump"/>
          </p:cNvPr>
          <p:cNvSpPr/>
          <p:nvPr/>
        </p:nvSpPr>
        <p:spPr>
          <a:xfrm>
            <a:off x="3779912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Наурызым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1196752"/>
            <a:ext cx="8143932" cy="4824536"/>
          </a:xfrm>
          <a:prstGeom prst="rect">
            <a:avLst/>
          </a:prstGeom>
          <a:ln w="31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763" lvl="0" indent="261938" algn="ctr"/>
            <a:endPara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560" y="1352957"/>
            <a:ext cx="41764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Батыс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Алтай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мемлекеттік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табиғи қорығы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Кенді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Алтайдың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солтүстік-батыс бөлігінде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Шығыс Қазақстан облысының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Риддер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(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Лениногор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 Зырян, Глубокое (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Орталық кеңсе-үй-жайы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Глубокое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ауданының Риддер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қаласында орналасқан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аудандарының аумағында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Поперечное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ауылының оңтүстік-шығысында табиғатты пайдаланудан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алынып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қойылған жерлерде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орналасқан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Қорықтың жануарлар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дүниесін тайгалық жануарлар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бұлан, 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марал,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елік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құдыр, қоңыр аю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құну, сілеусін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бұлғын, сасық күзен, аққалақ, қара күзен, кәмшат, тиін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шұбар тышқан, суыр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түлкі және әртүрлікеміргіштер құрайды.</a:t>
            </a:r>
            <a:endParaRPr lang="ru-RU" sz="16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564380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214546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86578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30384" y="513561"/>
            <a:ext cx="44561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hlinkClick r:id="rId7" action="ppaction://hlinksldjump"/>
          </p:cNvPr>
          <p:cNvSpPr/>
          <p:nvPr/>
        </p:nvSpPr>
        <p:spPr>
          <a:xfrm>
            <a:off x="3347864" y="419079"/>
            <a:ext cx="2376264" cy="21431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Қазақстан қорықтары</a:t>
            </a:r>
            <a:endParaRPr lang="ru-RU" sz="1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296462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503785" y="81375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8" action="ppaction://hlinksldjump" highlightClick="1"/>
          </p:cNvPr>
          <p:cNvSpPr/>
          <p:nvPr/>
        </p:nvSpPr>
        <p:spPr>
          <a:xfrm>
            <a:off x="8605640" y="0"/>
            <a:ext cx="538360" cy="53836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скругленными соседними углами 26">
            <a:hlinkClick r:id="rId9" action="ppaction://hlinksldjump"/>
          </p:cNvPr>
          <p:cNvSpPr/>
          <p:nvPr/>
        </p:nvSpPr>
        <p:spPr>
          <a:xfrm>
            <a:off x="5292080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Барсакелмес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Прямоугольник с двумя скругленными соседними углами 27">
            <a:hlinkClick r:id="rId10" action="ppaction://hlinksldjump"/>
          </p:cNvPr>
          <p:cNvSpPr/>
          <p:nvPr/>
        </p:nvSpPr>
        <p:spPr>
          <a:xfrm>
            <a:off x="6804248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Қорғалжын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соседними углами 28">
            <a:hlinkClick r:id="rId11" action="ppaction://hlinksldjump"/>
          </p:cNvPr>
          <p:cNvSpPr/>
          <p:nvPr/>
        </p:nvSpPr>
        <p:spPr>
          <a:xfrm flipV="1">
            <a:off x="827584" y="6021288"/>
            <a:ext cx="148024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12" action="ppaction://hlinksldjump"/>
          </p:cNvPr>
          <p:cNvSpPr/>
          <p:nvPr/>
        </p:nvSpPr>
        <p:spPr>
          <a:xfrm flipV="1">
            <a:off x="2307832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Прямоугольник с двумя скругленными соседними углами 38"/>
          <p:cNvSpPr/>
          <p:nvPr/>
        </p:nvSpPr>
        <p:spPr>
          <a:xfrm flipV="1">
            <a:off x="3820000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0" name="Прямоугольник с двумя скругленными соседними углами 39">
            <a:hlinkClick r:id="rId13" action="ppaction://hlinksldjump"/>
          </p:cNvPr>
          <p:cNvSpPr/>
          <p:nvPr/>
        </p:nvSpPr>
        <p:spPr>
          <a:xfrm flipV="1">
            <a:off x="5332168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1" name="Прямоугольник с двумя скругленными соседними углами 40">
            <a:hlinkClick r:id="rId14" action="ppaction://hlinksldjump"/>
          </p:cNvPr>
          <p:cNvSpPr/>
          <p:nvPr/>
        </p:nvSpPr>
        <p:spPr>
          <a:xfrm flipV="1">
            <a:off x="6844336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2" name="Прямоугольник 41">
            <a:hlinkClick r:id="rId11" action="ppaction://hlinksldjump"/>
          </p:cNvPr>
          <p:cNvSpPr/>
          <p:nvPr/>
        </p:nvSpPr>
        <p:spPr>
          <a:xfrm>
            <a:off x="1187624" y="6021289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Марқакөл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Прямоугольник 43">
            <a:hlinkClick r:id="rId12" action="ppaction://hlinksldjump"/>
          </p:cNvPr>
          <p:cNvSpPr/>
          <p:nvPr/>
        </p:nvSpPr>
        <p:spPr>
          <a:xfrm>
            <a:off x="2832598" y="6021288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Үстірт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39952" y="6021288"/>
            <a:ext cx="1019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Батыс</a:t>
            </a:r>
            <a:r>
              <a:rPr lang="ru-RU" sz="10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Алтай</a:t>
            </a:r>
            <a:endParaRPr lang="ru-RU" sz="1000" dirty="0">
              <a:solidFill>
                <a:srgbClr val="006600"/>
              </a:solidFill>
            </a:endParaRPr>
          </a:p>
        </p:txBody>
      </p:sp>
      <p:sp>
        <p:nvSpPr>
          <p:cNvPr id="46" name="Прямоугольник 45">
            <a:hlinkClick r:id="rId13" action="ppaction://hlinksldjump"/>
          </p:cNvPr>
          <p:cNvSpPr/>
          <p:nvPr/>
        </p:nvSpPr>
        <p:spPr>
          <a:xfrm>
            <a:off x="5796136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Алакөл</a:t>
            </a:r>
            <a:endParaRPr lang="ru-RU" sz="1000" dirty="0"/>
          </a:p>
        </p:txBody>
      </p:sp>
      <p:sp>
        <p:nvSpPr>
          <p:cNvPr id="47" name="Прямоугольник 46">
            <a:hlinkClick r:id="rId14" action="ppaction://hlinksldjump"/>
          </p:cNvPr>
          <p:cNvSpPr/>
          <p:nvPr/>
        </p:nvSpPr>
        <p:spPr>
          <a:xfrm>
            <a:off x="7297094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Қаратау</a:t>
            </a:r>
            <a:endParaRPr lang="ru-RU" sz="1000" dirty="0"/>
          </a:p>
        </p:txBody>
      </p:sp>
      <p:pic>
        <p:nvPicPr>
          <p:cNvPr id="62466" name="Picture 2" descr="http://aboutkazakhstan.ucoz.kz/zapovedniki/burymedvedaltay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4048" y="1628800"/>
            <a:ext cx="328187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2758" y="370136"/>
            <a:ext cx="8496000" cy="615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с двумя скругленными соседними углами 16">
            <a:hlinkClick r:id="rId4" action="ppaction://hlinksldjump"/>
          </p:cNvPr>
          <p:cNvSpPr/>
          <p:nvPr/>
        </p:nvSpPr>
        <p:spPr>
          <a:xfrm>
            <a:off x="787496" y="821781"/>
            <a:ext cx="148024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Ақсу-Жабағылы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148478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  <a:tab pos="355600" algn="l"/>
              </a:tabLst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LOREM IPSUM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Прямоугольник с двумя скругленными соседними углами 50">
            <a:hlinkClick r:id="rId5" action="ppaction://hlinksldjump"/>
          </p:cNvPr>
          <p:cNvSpPr/>
          <p:nvPr/>
        </p:nvSpPr>
        <p:spPr>
          <a:xfrm>
            <a:off x="2267744" y="836712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Алматы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3" name="Прямоугольник с двумя скругленными соседними углами 52">
            <a:hlinkClick r:id="rId6" action="ppaction://hlinksldjump"/>
          </p:cNvPr>
          <p:cNvSpPr/>
          <p:nvPr/>
        </p:nvSpPr>
        <p:spPr>
          <a:xfrm>
            <a:off x="3779912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Наурызым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1196752"/>
            <a:ext cx="8143932" cy="4824536"/>
          </a:xfrm>
          <a:prstGeom prst="rect">
            <a:avLst/>
          </a:prstGeom>
          <a:ln w="31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763" lvl="0" indent="261938" algn="ctr"/>
            <a:endPara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560" y="1352957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vi-VN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Алакөл мемлекеттік табиғи қорығы</a:t>
            </a:r>
            <a:r>
              <a:rPr lang="kk-KZ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vi-VN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Тентек өзені сағасының табиғатын және Алакөл аралдарындағы сирек кездесетін жануарларды сақтап қалу </a:t>
            </a:r>
            <a:r>
              <a:rPr lang="vi-VN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мақсатында</a:t>
            </a:r>
            <a:r>
              <a:rPr lang="vi-VN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ұйымдастырылған. Алматы облысының Алакөл және Шығыс Қазақстан облысының Үржар аудандарында орналасқан. Аумағы 20743 га. Қорықтың аумағы 7 телімге бөлінген. Қорықта өте сирек кездесетін реликті шағаланың ұя салып, балапан өрбітетінін қазақ орнитологы Е.Әуезов 1968 – 69 жылдары жүргізген ғылыми жұмыстары кезінде анықтады.</a:t>
            </a:r>
            <a:r>
              <a:rPr lang="kk-KZ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Мұнда балықтардың 15, қосмекенділердің 2, бауырымен жорғалаушылардың 14, құстардың 330 және сүтқоректілердің 21 түрі кездеседі.</a:t>
            </a:r>
            <a:endParaRPr lang="ru-RU" sz="16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564380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214546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86578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30384" y="513561"/>
            <a:ext cx="44561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hlinkClick r:id="rId7" action="ppaction://hlinksldjump"/>
          </p:cNvPr>
          <p:cNvSpPr/>
          <p:nvPr/>
        </p:nvSpPr>
        <p:spPr>
          <a:xfrm>
            <a:off x="3347864" y="419079"/>
            <a:ext cx="2376264" cy="21431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Қазақстан қорықтары</a:t>
            </a:r>
            <a:endParaRPr lang="ru-RU" sz="1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296462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503785" y="81375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8" action="ppaction://hlinksldjump" highlightClick="1"/>
          </p:cNvPr>
          <p:cNvSpPr/>
          <p:nvPr/>
        </p:nvSpPr>
        <p:spPr>
          <a:xfrm>
            <a:off x="8605640" y="0"/>
            <a:ext cx="538360" cy="53836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скругленными соседними углами 26">
            <a:hlinkClick r:id="rId9" action="ppaction://hlinksldjump"/>
          </p:cNvPr>
          <p:cNvSpPr/>
          <p:nvPr/>
        </p:nvSpPr>
        <p:spPr>
          <a:xfrm>
            <a:off x="5292080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Барсакелмес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Прямоугольник с двумя скругленными соседними углами 27">
            <a:hlinkClick r:id="rId10" action="ppaction://hlinksldjump"/>
          </p:cNvPr>
          <p:cNvSpPr/>
          <p:nvPr/>
        </p:nvSpPr>
        <p:spPr>
          <a:xfrm>
            <a:off x="6804248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Қорғалжын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соседними углами 28">
            <a:hlinkClick r:id="rId11" action="ppaction://hlinksldjump"/>
          </p:cNvPr>
          <p:cNvSpPr/>
          <p:nvPr/>
        </p:nvSpPr>
        <p:spPr>
          <a:xfrm flipV="1">
            <a:off x="827584" y="6021288"/>
            <a:ext cx="148024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12" action="ppaction://hlinksldjump"/>
          </p:cNvPr>
          <p:cNvSpPr/>
          <p:nvPr/>
        </p:nvSpPr>
        <p:spPr>
          <a:xfrm flipV="1">
            <a:off x="2307832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Прямоугольник с двумя скругленными соседними углами 38">
            <a:hlinkClick r:id="rId13" action="ppaction://hlinksldjump"/>
          </p:cNvPr>
          <p:cNvSpPr/>
          <p:nvPr/>
        </p:nvSpPr>
        <p:spPr>
          <a:xfrm flipV="1">
            <a:off x="3820000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4514" name="Picture 2" descr="http://www.zapovedniki-mira.com/uploads/posts/2014-01/1390758652_ozero_alakoli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4047" y="1556792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Прямоугольник с двумя скругленными соседними углами 39"/>
          <p:cNvSpPr/>
          <p:nvPr/>
        </p:nvSpPr>
        <p:spPr>
          <a:xfrm flipV="1">
            <a:off x="5332168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1" name="Прямоугольник с двумя скругленными соседними углами 40">
            <a:hlinkClick r:id="rId15" action="ppaction://hlinksldjump"/>
          </p:cNvPr>
          <p:cNvSpPr/>
          <p:nvPr/>
        </p:nvSpPr>
        <p:spPr>
          <a:xfrm flipV="1">
            <a:off x="6844336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2" name="Прямоугольник 41">
            <a:hlinkClick r:id="rId11" action="ppaction://hlinksldjump"/>
          </p:cNvPr>
          <p:cNvSpPr/>
          <p:nvPr/>
        </p:nvSpPr>
        <p:spPr>
          <a:xfrm>
            <a:off x="1187624" y="6021289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Марқакөл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Прямоугольник 43">
            <a:hlinkClick r:id="rId12" action="ppaction://hlinksldjump"/>
          </p:cNvPr>
          <p:cNvSpPr/>
          <p:nvPr/>
        </p:nvSpPr>
        <p:spPr>
          <a:xfrm>
            <a:off x="2832598" y="6021288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Үстірт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Прямоугольник 44">
            <a:hlinkClick r:id="rId13" action="ppaction://hlinksldjump"/>
          </p:cNvPr>
          <p:cNvSpPr/>
          <p:nvPr/>
        </p:nvSpPr>
        <p:spPr>
          <a:xfrm>
            <a:off x="4139952" y="6021288"/>
            <a:ext cx="1019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Батыс</a:t>
            </a:r>
            <a:r>
              <a:rPr lang="ru-RU" sz="1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Алтай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796136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Алакөл</a:t>
            </a:r>
            <a:endParaRPr lang="ru-RU" sz="1000" dirty="0">
              <a:solidFill>
                <a:srgbClr val="006600"/>
              </a:solidFill>
            </a:endParaRPr>
          </a:p>
        </p:txBody>
      </p:sp>
      <p:sp>
        <p:nvSpPr>
          <p:cNvPr id="47" name="Прямоугольник 46">
            <a:hlinkClick r:id="rId15" action="ppaction://hlinksldjump"/>
          </p:cNvPr>
          <p:cNvSpPr/>
          <p:nvPr/>
        </p:nvSpPr>
        <p:spPr>
          <a:xfrm>
            <a:off x="7297094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Қаратау</a:t>
            </a:r>
            <a:endParaRPr lang="ru-RU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2758" y="370136"/>
            <a:ext cx="8496000" cy="615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с двумя скругленными соседними углами 16">
            <a:hlinkClick r:id="rId4" action="ppaction://hlinksldjump"/>
          </p:cNvPr>
          <p:cNvSpPr/>
          <p:nvPr/>
        </p:nvSpPr>
        <p:spPr>
          <a:xfrm>
            <a:off x="787496" y="821781"/>
            <a:ext cx="148024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Ақсу-Жабағылы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148478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  <a:tab pos="355600" algn="l"/>
              </a:tabLst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LOREM IPSUM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Прямоугольник с двумя скругленными соседними углами 50">
            <a:hlinkClick r:id="rId5" action="ppaction://hlinksldjump"/>
          </p:cNvPr>
          <p:cNvSpPr/>
          <p:nvPr/>
        </p:nvSpPr>
        <p:spPr>
          <a:xfrm>
            <a:off x="2267744" y="836712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Алматы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3" name="Прямоугольник с двумя скругленными соседними углами 52">
            <a:hlinkClick r:id="rId6" action="ppaction://hlinksldjump"/>
          </p:cNvPr>
          <p:cNvSpPr/>
          <p:nvPr/>
        </p:nvSpPr>
        <p:spPr>
          <a:xfrm>
            <a:off x="3779912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Наурызым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1196752"/>
            <a:ext cx="8143932" cy="4824536"/>
          </a:xfrm>
          <a:prstGeom prst="rect">
            <a:avLst/>
          </a:prstGeom>
          <a:ln w="31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763" lvl="0" indent="261938" algn="ctr"/>
            <a:endPara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560" y="1352957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Қаратау қорығы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Оңтүстік Қазақстан облысы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аумағындағы Қаратау жотасының орталық бөлігінде, Кентау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қаласынан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17 км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жерде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орналасқан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мемлекеттік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қорық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Онда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өсетін сирек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кездесетін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жәнеэндемик түрлерінің 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саны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жағынан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Қазақстанда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бірінші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орында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Қаратау қорығы 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2004 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жылы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құрылған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аумағы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34,3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мың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га.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Құстардың 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118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түрі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бар,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Қызыл кітапқа енгізілген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жыртқыш құстардан ителгі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бүркіт, жұртшы, бақалтақ қыран, жыланшы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мен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сақалтай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қосмекенділерден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сарыбауыр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қарашұбар жылан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мекендейді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564380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214546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86578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30384" y="513561"/>
            <a:ext cx="44561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hlinkClick r:id="rId7" action="ppaction://hlinksldjump"/>
          </p:cNvPr>
          <p:cNvSpPr/>
          <p:nvPr/>
        </p:nvSpPr>
        <p:spPr>
          <a:xfrm>
            <a:off x="3347864" y="419079"/>
            <a:ext cx="2376264" cy="21431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Қазақстан қорықтары</a:t>
            </a:r>
            <a:endParaRPr lang="ru-RU" sz="1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296462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503785" y="81375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8" action="ppaction://hlinksldjump" highlightClick="1"/>
          </p:cNvPr>
          <p:cNvSpPr/>
          <p:nvPr/>
        </p:nvSpPr>
        <p:spPr>
          <a:xfrm>
            <a:off x="8605640" y="0"/>
            <a:ext cx="538360" cy="53836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скругленными соседними углами 26">
            <a:hlinkClick r:id="rId9" action="ppaction://hlinksldjump"/>
          </p:cNvPr>
          <p:cNvSpPr/>
          <p:nvPr/>
        </p:nvSpPr>
        <p:spPr>
          <a:xfrm>
            <a:off x="5292080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Барсакелмес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Прямоугольник с двумя скругленными соседними углами 27">
            <a:hlinkClick r:id="rId10" action="ppaction://hlinksldjump"/>
          </p:cNvPr>
          <p:cNvSpPr/>
          <p:nvPr/>
        </p:nvSpPr>
        <p:spPr>
          <a:xfrm>
            <a:off x="6804248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Қорғалжын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соседними углами 28">
            <a:hlinkClick r:id="rId11" action="ppaction://hlinksldjump"/>
          </p:cNvPr>
          <p:cNvSpPr/>
          <p:nvPr/>
        </p:nvSpPr>
        <p:spPr>
          <a:xfrm flipV="1">
            <a:off x="827584" y="6021288"/>
            <a:ext cx="148024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12" action="ppaction://hlinksldjump"/>
          </p:cNvPr>
          <p:cNvSpPr/>
          <p:nvPr/>
        </p:nvSpPr>
        <p:spPr>
          <a:xfrm flipV="1">
            <a:off x="2307832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Прямоугольник с двумя скругленными соседними углами 38">
            <a:hlinkClick r:id="rId13" action="ppaction://hlinksldjump"/>
          </p:cNvPr>
          <p:cNvSpPr/>
          <p:nvPr/>
        </p:nvSpPr>
        <p:spPr>
          <a:xfrm flipV="1">
            <a:off x="3820000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0" name="Прямоугольник с двумя скругленными соседними углами 39">
            <a:hlinkClick r:id="rId14" action="ppaction://hlinksldjump"/>
          </p:cNvPr>
          <p:cNvSpPr/>
          <p:nvPr/>
        </p:nvSpPr>
        <p:spPr>
          <a:xfrm flipV="1">
            <a:off x="5332168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6562" name="Picture 2" descr="http://kvn71.users.photofile.ru/photo/kvn71/494072/xlarge/10427904.jpg"/>
          <p:cNvPicPr>
            <a:picLocks noChangeAspect="1" noChangeArrowheads="1"/>
          </p:cNvPicPr>
          <p:nvPr/>
        </p:nvPicPr>
        <p:blipFill>
          <a:blip r:embed="rId15" cstate="print"/>
          <a:srcRect t="4667"/>
          <a:stretch>
            <a:fillRect/>
          </a:stretch>
        </p:blipFill>
        <p:spPr bwMode="auto">
          <a:xfrm>
            <a:off x="5004048" y="1556792"/>
            <a:ext cx="3312368" cy="2361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Прямоугольник с двумя скругленными соседними углами 40"/>
          <p:cNvSpPr/>
          <p:nvPr/>
        </p:nvSpPr>
        <p:spPr>
          <a:xfrm flipV="1">
            <a:off x="6844336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2" name="Прямоугольник 41">
            <a:hlinkClick r:id="rId11" action="ppaction://hlinksldjump"/>
          </p:cNvPr>
          <p:cNvSpPr/>
          <p:nvPr/>
        </p:nvSpPr>
        <p:spPr>
          <a:xfrm>
            <a:off x="1187624" y="6021289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Марқакөл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Прямоугольник 43">
            <a:hlinkClick r:id="rId12" action="ppaction://hlinksldjump"/>
          </p:cNvPr>
          <p:cNvSpPr/>
          <p:nvPr/>
        </p:nvSpPr>
        <p:spPr>
          <a:xfrm>
            <a:off x="2832598" y="6021288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Үстірт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Прямоугольник 44">
            <a:hlinkClick r:id="rId13" action="ppaction://hlinksldjump"/>
          </p:cNvPr>
          <p:cNvSpPr/>
          <p:nvPr/>
        </p:nvSpPr>
        <p:spPr>
          <a:xfrm>
            <a:off x="4139952" y="6021288"/>
            <a:ext cx="1019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Батыс</a:t>
            </a:r>
            <a:r>
              <a:rPr lang="ru-RU" sz="1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Алтай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Прямоугольник 45">
            <a:hlinkClick r:id="rId14" action="ppaction://hlinksldjump"/>
          </p:cNvPr>
          <p:cNvSpPr/>
          <p:nvPr/>
        </p:nvSpPr>
        <p:spPr>
          <a:xfrm>
            <a:off x="5796136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Алакөл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97094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Қаратау</a:t>
            </a:r>
            <a:endParaRPr lang="ru-RU" sz="1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akeitinny.com/wp-content/uploads/2015/07/spasibo.jpg"/>
          <p:cNvPicPr>
            <a:picLocks noChangeAspect="1" noChangeArrowheads="1"/>
          </p:cNvPicPr>
          <p:nvPr/>
        </p:nvPicPr>
        <p:blipFill>
          <a:blip r:embed="rId3" cstate="print"/>
          <a:srcRect b="357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936782"/>
            <a:ext cx="9144000" cy="2500330"/>
          </a:xfrm>
          <a:prstGeom prst="rect">
            <a:avLst/>
          </a:prstGeom>
          <a:solidFill>
            <a:schemeClr val="tx1">
              <a:alpha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Назарларыңызға</a:t>
            </a:r>
            <a:r>
              <a:rPr lang="ru-RU" sz="6000" dirty="0"/>
              <a:t> </a:t>
            </a:r>
            <a:r>
              <a:rPr lang="ru-RU" sz="6000" dirty="0" err="1" smtClean="0"/>
              <a:t>рақмет</a:t>
            </a:r>
            <a:endParaRPr lang="ru-RU" sz="6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2758" y="370136"/>
            <a:ext cx="8496000" cy="615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" name="Picture 2">
            <a:hlinkHover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91554" y="5013176"/>
            <a:ext cx="1684902" cy="133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>
            <a:hlinkHover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467544" y="4977947"/>
            <a:ext cx="1684902" cy="133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hlinkHover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V="1">
            <a:off x="6919546" y="513451"/>
            <a:ext cx="1684902" cy="133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 flipV="1">
            <a:off x="467544" y="476672"/>
            <a:ext cx="1684902" cy="133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>
            <a:hlinkClick r:id="rId4" action="ppaction://hlinksldjump"/>
            <a:hlinkHover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9108" y="1948770"/>
            <a:ext cx="38388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hlinkClick r:id="rId7" action="ppaction://hlinksldjump"/>
            <a:hlinkHover r:id="rId8" action="ppaction://hlinksldjump"/>
          </p:cNvPr>
          <p:cNvSpPr txBox="1"/>
          <p:nvPr/>
        </p:nvSpPr>
        <p:spPr>
          <a:xfrm>
            <a:off x="5093675" y="396499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2.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Қорықтар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0" name="Picture 2" descr="C:\Users\Администратор\Documents\Конкурс Патриот\1. География Пролетарского.gif">
            <a:hlinkClick r:id="rId7" action="ppaction://hlinksldjump"/>
            <a:hlinkHover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876762"/>
            <a:ext cx="397805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hlinkClick r:id="rId4" action="ppaction://hlinksldjump"/>
            <a:hlinkHover r:id="rId4" action="ppaction://hlinksldjump"/>
          </p:cNvPr>
          <p:cNvSpPr txBox="1"/>
          <p:nvPr/>
        </p:nvSpPr>
        <p:spPr>
          <a:xfrm>
            <a:off x="611560" y="396499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1. </a:t>
            </a:r>
            <a:r>
              <a:rPr lang="uk-UA" sz="2000" b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Жалпы</a:t>
            </a: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мәлімет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5785" y="351000"/>
            <a:ext cx="8496000" cy="615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>
            <a:off x="571472" y="821781"/>
            <a:ext cx="220032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ru-RU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Мәлімет</a:t>
            </a:r>
            <a:endParaRPr lang="ru-RU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148478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  <a:tab pos="355600" algn="l"/>
              </a:tabLst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LOREM IPSUM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Прямоугольник с двумя скругленными соседними углами 50">
            <a:hlinkClick r:id="rId4" action="ppaction://hlinksldjump"/>
          </p:cNvPr>
          <p:cNvSpPr/>
          <p:nvPr/>
        </p:nvSpPr>
        <p:spPr>
          <a:xfrm>
            <a:off x="3491880" y="821781"/>
            <a:ext cx="220032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Кесте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3" name="Прямоугольник с двумя скругленными соседними углами 52">
            <a:hlinkClick r:id="rId5" action="ppaction://hlinksldjump"/>
          </p:cNvPr>
          <p:cNvSpPr/>
          <p:nvPr/>
        </p:nvSpPr>
        <p:spPr>
          <a:xfrm>
            <a:off x="6332112" y="821781"/>
            <a:ext cx="220032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Карта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1297590"/>
            <a:ext cx="8143932" cy="4824536"/>
          </a:xfrm>
          <a:prstGeom prst="rect">
            <a:avLst/>
          </a:prstGeom>
          <a:ln w="31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763" lvl="0" indent="261938" algn="ctr"/>
            <a:endPara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560" y="1299532"/>
            <a:ext cx="446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Мемлекетт</a:t>
            </a:r>
            <a:r>
              <a:rPr lang="en-US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табиғи қорық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—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табиғат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қорғау және ғылыми мекеме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мәртебес</a:t>
            </a:r>
            <a:r>
              <a:rPr lang="en-US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бар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ерекше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қорғалатын табиғи аумақ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оның қызмет</a:t>
            </a:r>
            <a:r>
              <a:rPr lang="en-US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</a:t>
            </a:r>
            <a:r>
              <a:rPr lang="en-US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ң мақсаты өз</a:t>
            </a:r>
            <a:r>
              <a:rPr lang="en-US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</a:t>
            </a:r>
            <a:r>
              <a:rPr lang="en-US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ң аумағындағы табиғи процестер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мен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құбылыстардың табиғи барысын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өс</a:t>
            </a:r>
            <a:r>
              <a:rPr lang="en-US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мд</a:t>
            </a:r>
            <a:r>
              <a:rPr lang="en-US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ктер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мен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жануарлар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дүниес</a:t>
            </a:r>
            <a:r>
              <a:rPr lang="en-US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объект</a:t>
            </a:r>
            <a:r>
              <a:rPr lang="en-US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лер</a:t>
            </a:r>
            <a:r>
              <a:rPr lang="en-US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өс</a:t>
            </a:r>
            <a:r>
              <a:rPr lang="en-US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мд</a:t>
            </a:r>
            <a:r>
              <a:rPr lang="en-US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ктер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мен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жануарлардың жекелеген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түрлер</a:t>
            </a:r>
            <a:r>
              <a:rPr lang="en-US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қауымдастықтарын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әдеттег</a:t>
            </a:r>
            <a:r>
              <a:rPr lang="en-US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және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</a:t>
            </a:r>
            <a:r>
              <a:rPr lang="en-US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регей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экологиялық жүйелерд</a:t>
            </a:r>
            <a:r>
              <a:rPr lang="en-US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сақтау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зерделеу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және оларды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қалпына келт</a:t>
            </a:r>
            <a:r>
              <a:rPr lang="en-US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ру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болып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табылады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Қазақстанда қазіргі уақытта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10 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қорық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ұйымдастырылған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Қазақстандағы қорықтардың барлық ауданы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1 610 973 га.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564380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214546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86578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30384" y="513561"/>
            <a:ext cx="44561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hlinkClick r:id="rId6" action="ppaction://hlinksldjump"/>
          </p:cNvPr>
          <p:cNvSpPr/>
          <p:nvPr/>
        </p:nvSpPr>
        <p:spPr>
          <a:xfrm>
            <a:off x="3347864" y="419079"/>
            <a:ext cx="2376264" cy="21431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мәлімет</a:t>
            </a:r>
            <a:endParaRPr lang="ru-RU" sz="1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296462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503785" y="81375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411760" y="6011996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Нефть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7650" name="Picture 2" descr="http://eco-turizm.net/uploads/2012/09/%D0%B7%D0%B0%D0%BF%D0%BE%D0%B2%D0%B5%D0%B4%D0%BD%D0%B8%D0%BA-%D0%90%D0%BA%D1%81%D1%83-%D0%94%D0%B6%D0%B0%D0%B1%D0%B0%D0%B3%D0%BB%D1%8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113892"/>
            <a:ext cx="3097627" cy="2323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5438918" y="1404065"/>
            <a:ext cx="275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Ақсу-Жабағылы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мемлекетт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табиғи қорығы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2758" y="370136"/>
            <a:ext cx="8496000" cy="615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с двумя скругленными соседними углами 16">
            <a:hlinkClick r:id="rId4" action="ppaction://hlinksldjump"/>
          </p:cNvPr>
          <p:cNvSpPr/>
          <p:nvPr/>
        </p:nvSpPr>
        <p:spPr>
          <a:xfrm>
            <a:off x="571472" y="821781"/>
            <a:ext cx="220032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Мәлімет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148478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  <a:tab pos="355600" algn="l"/>
              </a:tabLst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LOREM IPSUM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Прямоугольник с двумя скругленными соседними углами 50"/>
          <p:cNvSpPr/>
          <p:nvPr/>
        </p:nvSpPr>
        <p:spPr>
          <a:xfrm>
            <a:off x="3491880" y="821781"/>
            <a:ext cx="220032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ru-RU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Кесте</a:t>
            </a:r>
            <a:endParaRPr lang="ru-RU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3" name="Прямоугольник с двумя скругленными соседними углами 52">
            <a:hlinkClick r:id="rId5" action="ppaction://hlinksldjump"/>
          </p:cNvPr>
          <p:cNvSpPr/>
          <p:nvPr/>
        </p:nvSpPr>
        <p:spPr>
          <a:xfrm>
            <a:off x="6332112" y="821781"/>
            <a:ext cx="220032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Карта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1196752"/>
            <a:ext cx="8143932" cy="4824536"/>
          </a:xfrm>
          <a:prstGeom prst="rect">
            <a:avLst/>
          </a:prstGeom>
          <a:ln w="31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763" lvl="0" indent="261938" algn="ctr"/>
            <a:endPara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564380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214546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86578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30384" y="513561"/>
            <a:ext cx="44561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hlinkClick r:id="rId4" action="ppaction://hlinksldjump"/>
          </p:cNvPr>
          <p:cNvSpPr/>
          <p:nvPr/>
        </p:nvSpPr>
        <p:spPr>
          <a:xfrm>
            <a:off x="3347864" y="419079"/>
            <a:ext cx="2376264" cy="21431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мәлімет</a:t>
            </a:r>
            <a:endParaRPr lang="ru-RU" sz="1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296462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503785" y="81375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411760" y="6011996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Нефть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727035"/>
              </p:ext>
            </p:extLst>
          </p:nvPr>
        </p:nvGraphicFramePr>
        <p:xfrm>
          <a:off x="734701" y="1412776"/>
          <a:ext cx="7725731" cy="4516058"/>
        </p:xfrm>
        <a:graphic>
          <a:graphicData uri="http://schemas.openxmlformats.org/drawingml/2006/table">
            <a:tbl>
              <a:tblPr/>
              <a:tblGrid>
                <a:gridCol w="422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2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6132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#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Сурет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Атауы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Құрылған жылы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Көлемі,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Орналасқан жерi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262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Ақсу-Жабағылы мемлекеттiк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табиғи қорығы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1926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131 934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Оңтүстік Қазақстан облысы және Жамбыл облысы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132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Алматы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мемлекеттiк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табиғи қорығы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71 700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Алматы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облысы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132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Наурызым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мемлекеттiк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табиғи қорығы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191 381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Қостанай облысы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132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Барсакелмес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мемлекеттiк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табиғи қорығы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160 826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Қызылорда облысы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268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Қорғалжын мемлекеттiк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табиғи қорығы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1968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543 171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Ақмола облысы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және Қарағанды облысы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9" name="Рисунок 38" descr="Aksu Jabagly 2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2132856"/>
            <a:ext cx="1224136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" name="Рисунок 39" descr="Piktalgar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2924944"/>
            <a:ext cx="1224136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" name="Рисунок 40" descr="Naurzum nature reserve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5" y="3573017"/>
            <a:ext cx="1224136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2" name="Рисунок 41" descr="http://family.ru/data/photo/1448603014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625" y="4293096"/>
            <a:ext cx="1224136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" name="Рисунок 43" descr="Korgalzhinskiy Nature Reserve.JPG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7624" y="5013177"/>
            <a:ext cx="1224136" cy="57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" name="Овал 45"/>
          <p:cNvSpPr/>
          <p:nvPr/>
        </p:nvSpPr>
        <p:spPr>
          <a:xfrm>
            <a:off x="1835776" y="6024708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6600"/>
            </a:solidFill>
          </a:ln>
          <a:effectLst>
            <a:outerShdw blurRad="25400" dist="12700" dir="2700000" algn="tl" rotWithShape="0">
              <a:prstClr val="black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</a:rPr>
              <a:t>1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47" name="Овал 46">
            <a:hlinkClick r:id="" action="ppaction://hlinkshowjump?jump=nextslide"/>
          </p:cNvPr>
          <p:cNvSpPr/>
          <p:nvPr/>
        </p:nvSpPr>
        <p:spPr>
          <a:xfrm>
            <a:off x="2339792" y="6024708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6600"/>
            </a:solidFill>
          </a:ln>
          <a:effectLst>
            <a:outerShdw blurRad="25400" dist="12700" dir="2700000" sx="101000" sy="101000" algn="tl" rotWithShape="0">
              <a:prstClr val="black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6600"/>
              </a:solidFill>
              <a:latin typeface="Garamond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331680" y="6024708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6600"/>
            </a:solidFill>
          </a:ln>
          <a:effectLst>
            <a:outerShdw blurRad="25400" dist="12700" dir="2700000" algn="tl" rotWithShape="0">
              <a:prstClr val="black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6600"/>
              </a:solidFill>
              <a:latin typeface="Garamond" pitchFamily="18" charset="0"/>
            </a:endParaRPr>
          </a:p>
        </p:txBody>
      </p:sp>
      <p:sp>
        <p:nvSpPr>
          <p:cNvPr id="49" name="Равнобедренный треугольник 48"/>
          <p:cNvSpPr/>
          <p:nvPr/>
        </p:nvSpPr>
        <p:spPr>
          <a:xfrm rot="16200000" flipH="1">
            <a:off x="1397818" y="6139546"/>
            <a:ext cx="180000" cy="1440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hlinkClick r:id="" action="ppaction://hlinkshowjump?jump=nextslide"/>
          </p:cNvPr>
          <p:cNvSpPr/>
          <p:nvPr/>
        </p:nvSpPr>
        <p:spPr>
          <a:xfrm>
            <a:off x="2843848" y="6021328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6600"/>
            </a:solidFill>
          </a:ln>
          <a:effectLst>
            <a:outerShdw blurRad="25400" dist="12700" dir="2700000" sx="101000" sy="101000" algn="tl" rotWithShape="0">
              <a:prstClr val="black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6600"/>
              </a:solidFill>
              <a:latin typeface="Garamond" pitchFamily="18" charset="0"/>
            </a:endParaRPr>
          </a:p>
        </p:txBody>
      </p:sp>
      <p:sp>
        <p:nvSpPr>
          <p:cNvPr id="52" name="Равнобедренный треугольник 51">
            <a:hlinkClick r:id="" action="ppaction://hlinkshowjump?jump=nextslide"/>
          </p:cNvPr>
          <p:cNvSpPr/>
          <p:nvPr/>
        </p:nvSpPr>
        <p:spPr>
          <a:xfrm rot="5400000">
            <a:off x="2953642" y="6136166"/>
            <a:ext cx="180000" cy="144000"/>
          </a:xfrm>
          <a:prstGeom prst="triangl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домой 53">
            <a:hlinkClick r:id="rId15" action="ppaction://hlinksldjump" highlightClick="1"/>
          </p:cNvPr>
          <p:cNvSpPr/>
          <p:nvPr/>
        </p:nvSpPr>
        <p:spPr>
          <a:xfrm>
            <a:off x="8605640" y="0"/>
            <a:ext cx="538360" cy="53836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2758" y="370136"/>
            <a:ext cx="8496000" cy="615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с двумя скругленными соседними углами 16">
            <a:hlinkClick r:id="rId4" action="ppaction://hlinksldjump"/>
          </p:cNvPr>
          <p:cNvSpPr/>
          <p:nvPr/>
        </p:nvSpPr>
        <p:spPr>
          <a:xfrm>
            <a:off x="571472" y="821781"/>
            <a:ext cx="220032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Мәлімет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148478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  <a:tab pos="355600" algn="l"/>
              </a:tabLst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LOREM IPSUM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Прямоугольник с двумя скругленными соседними углами 50"/>
          <p:cNvSpPr/>
          <p:nvPr/>
        </p:nvSpPr>
        <p:spPr>
          <a:xfrm>
            <a:off x="3491880" y="821781"/>
            <a:ext cx="220032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ru-RU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Кесте</a:t>
            </a:r>
            <a:endParaRPr lang="ru-RU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3" name="Прямоугольник с двумя скругленными соседними углами 52">
            <a:hlinkClick r:id="rId5" action="ppaction://hlinksldjump"/>
          </p:cNvPr>
          <p:cNvSpPr/>
          <p:nvPr/>
        </p:nvSpPr>
        <p:spPr>
          <a:xfrm>
            <a:off x="6332112" y="821781"/>
            <a:ext cx="220032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Карта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1196752"/>
            <a:ext cx="8143932" cy="4824536"/>
          </a:xfrm>
          <a:prstGeom prst="rect">
            <a:avLst/>
          </a:prstGeom>
          <a:ln w="31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763" lvl="0" indent="261938" algn="ctr"/>
            <a:endPara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564380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214546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86578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30384" y="513561"/>
            <a:ext cx="44561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hlinkClick r:id="rId4" action="ppaction://hlinksldjump"/>
          </p:cNvPr>
          <p:cNvSpPr/>
          <p:nvPr/>
        </p:nvSpPr>
        <p:spPr>
          <a:xfrm>
            <a:off x="3347864" y="419079"/>
            <a:ext cx="2376264" cy="21431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мәлімет</a:t>
            </a:r>
            <a:endParaRPr lang="ru-RU" sz="1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296462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503785" y="81375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411760" y="6011996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Нефть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14854" y="5953270"/>
            <a:ext cx="2977026" cy="50006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Бет: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339792" y="6024708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6600"/>
            </a:solidFill>
          </a:ln>
          <a:effectLst>
            <a:outerShdw blurRad="25400" dist="12700" dir="2700000" algn="tl" rotWithShape="0">
              <a:prstClr val="black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47" name="Овал 46">
            <a:hlinkClick r:id="" action="ppaction://hlinkshowjump?jump=previousslide"/>
          </p:cNvPr>
          <p:cNvSpPr/>
          <p:nvPr/>
        </p:nvSpPr>
        <p:spPr>
          <a:xfrm>
            <a:off x="1835696" y="6024708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6600"/>
            </a:solidFill>
          </a:ln>
          <a:effectLst>
            <a:outerShdw blurRad="25400" dist="12700" dir="2700000" sx="101000" sy="101000" algn="tl" rotWithShape="0">
              <a:prstClr val="black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Garamond" pitchFamily="18" charset="0"/>
              </a:rPr>
              <a:t>1</a:t>
            </a:r>
            <a:endParaRPr lang="ru-RU" b="1" dirty="0">
              <a:solidFill>
                <a:srgbClr val="006600"/>
              </a:solidFill>
              <a:latin typeface="Garamond" pitchFamily="18" charset="0"/>
            </a:endParaRPr>
          </a:p>
        </p:txBody>
      </p:sp>
      <p:sp>
        <p:nvSpPr>
          <p:cNvPr id="48" name="Овал 47">
            <a:hlinkClick r:id="" action="ppaction://hlinkshowjump?jump=previousslide"/>
          </p:cNvPr>
          <p:cNvSpPr/>
          <p:nvPr/>
        </p:nvSpPr>
        <p:spPr>
          <a:xfrm>
            <a:off x="1331680" y="6024708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6600"/>
            </a:solidFill>
          </a:ln>
          <a:effectLst>
            <a:outerShdw blurRad="25400" dist="12700" dir="2700000" algn="tl" rotWithShape="0">
              <a:prstClr val="black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6600"/>
              </a:solidFill>
              <a:latin typeface="Garamond" pitchFamily="18" charset="0"/>
            </a:endParaRPr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16200000" flipH="1">
            <a:off x="1397818" y="6139546"/>
            <a:ext cx="180000" cy="144000"/>
          </a:xfrm>
          <a:prstGeom prst="triangl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843848" y="6021328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6600"/>
            </a:solidFill>
          </a:ln>
          <a:effectLst>
            <a:outerShdw blurRad="25400" dist="12700" dir="2700000" sx="101000" sy="101000" algn="tl" rotWithShape="0">
              <a:prstClr val="black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6600"/>
              </a:solidFill>
              <a:latin typeface="Garamond" pitchFamily="18" charset="0"/>
            </a:endParaRPr>
          </a:p>
        </p:txBody>
      </p:sp>
      <p:sp>
        <p:nvSpPr>
          <p:cNvPr id="52" name="Равнобедренный треугольник 51"/>
          <p:cNvSpPr/>
          <p:nvPr/>
        </p:nvSpPr>
        <p:spPr>
          <a:xfrm rot="5400000">
            <a:off x="2953642" y="6136166"/>
            <a:ext cx="180000" cy="1440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83569" y="1412776"/>
          <a:ext cx="6552728" cy="4248470"/>
        </p:xfrm>
        <a:graphic>
          <a:graphicData uri="http://schemas.openxmlformats.org/drawingml/2006/table">
            <a:tbl>
              <a:tblPr/>
              <a:tblGrid>
                <a:gridCol w="360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9694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Марқакөл мемлекеттiк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табиғи қорығы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1976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102 979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Шығыс Қазақстан облысы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94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Үстірт мемлекеттiк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табиғи қорығы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223 342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Маңғыстау облысы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94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Батыс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Алтай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мемлекеттiк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табиғи қорығы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1992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86 122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Шығыс Қазақстан облысы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94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Алакөл мемлекеттiк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табиғи қорығы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1998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65 217,9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Алматы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облысы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және Шығыс Қазақстан облысы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9694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Қаратау мемлекеттiк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табиғи қорығы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2004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34 300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sng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Оңтүстік Қазақстан облысы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6082" name="Picture 2" descr="Markakol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484784"/>
            <a:ext cx="1224136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6084" name="Picture 4" descr="http://fhc.kz/upload/iblock/627/62795550e723341c9f5f951f0b5c3b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348881"/>
            <a:ext cx="1224136" cy="71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6086" name="Picture 6" descr="http://fhc.kz/upload/medialibrary/a11/a11494fef65eea184643bdcf31fcfe6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3212977"/>
            <a:ext cx="1224136" cy="6983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6088" name="Picture 8" descr="http://www.undp.kz/userfiles/Image/vbu_alakol_n_n_berezovikova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4005064"/>
            <a:ext cx="1224136" cy="752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6090" name="Picture 10" descr="http://kvn71.users.photofile.ru/photo/kvn71/494072/xlarge/1042766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5" y="4869160"/>
            <a:ext cx="1224137" cy="740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7" name="Управляющая кнопка: домой 36">
            <a:hlinkClick r:id="rId11" action="ppaction://hlinksldjump" highlightClick="1"/>
          </p:cNvPr>
          <p:cNvSpPr/>
          <p:nvPr/>
        </p:nvSpPr>
        <p:spPr>
          <a:xfrm>
            <a:off x="8605640" y="0"/>
            <a:ext cx="538360" cy="53836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2758" y="370136"/>
            <a:ext cx="8496000" cy="615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с двумя скругленными соседними углами 16">
            <a:hlinkClick r:id="rId4" action="ppaction://hlinksldjump"/>
          </p:cNvPr>
          <p:cNvSpPr/>
          <p:nvPr/>
        </p:nvSpPr>
        <p:spPr>
          <a:xfrm>
            <a:off x="571472" y="821781"/>
            <a:ext cx="220032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Мәлімет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148478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  <a:tab pos="355600" algn="l"/>
              </a:tabLst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LOREM IPSUM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Прямоугольник с двумя скругленными соседними углами 50">
            <a:hlinkClick r:id="rId5" action="ppaction://hlinksldjump"/>
          </p:cNvPr>
          <p:cNvSpPr/>
          <p:nvPr/>
        </p:nvSpPr>
        <p:spPr>
          <a:xfrm>
            <a:off x="3491880" y="821781"/>
            <a:ext cx="220032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Кесте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3" name="Прямоугольник с двумя скругленными соседними углами 52">
            <a:hlinkClick r:id="rId6" action="ppaction://hlinksldjump"/>
          </p:cNvPr>
          <p:cNvSpPr/>
          <p:nvPr/>
        </p:nvSpPr>
        <p:spPr>
          <a:xfrm>
            <a:off x="6332112" y="821781"/>
            <a:ext cx="220032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Карта</a:t>
            </a:r>
            <a:endParaRPr lang="ru-RU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1196752"/>
            <a:ext cx="8143932" cy="4824536"/>
          </a:xfrm>
          <a:prstGeom prst="rect">
            <a:avLst/>
          </a:prstGeom>
          <a:ln w="31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763" lvl="0" indent="261938" algn="ctr"/>
            <a:endPara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564380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214546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86578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30384" y="513561"/>
            <a:ext cx="44561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hlinkClick r:id="rId4" action="ppaction://hlinksldjump"/>
          </p:cNvPr>
          <p:cNvSpPr/>
          <p:nvPr/>
        </p:nvSpPr>
        <p:spPr>
          <a:xfrm>
            <a:off x="3347864" y="419079"/>
            <a:ext cx="2376264" cy="21431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мәлімет</a:t>
            </a:r>
            <a:endParaRPr lang="ru-RU" sz="1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296462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503785" y="81375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411760" y="6011996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Нефть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412776"/>
            <a:ext cx="4561820" cy="2526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59904" y="1397001"/>
          <a:ext cx="3048000" cy="3557240"/>
        </p:xfrm>
        <a:graphic>
          <a:graphicData uri="http://schemas.openxmlformats.org/drawingml/2006/table">
            <a:tbl>
              <a:tblPr/>
              <a:tblGrid>
                <a:gridCol w="580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173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#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Атауы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62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Ақсу-Жабағылы мемлекеттiк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табиғи қорығы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173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Алматы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мемлекеттiк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табиғи қорығы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173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Наурызым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мемлекеттiк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табиғи қорығы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173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Барсакелмес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мемлекеттiк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табиғи қорығы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173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Қорғалжын мемлекеттiк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табиғи қорығы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0" marR="55450" marT="27725" marB="277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339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Марқакөл мемлекеттiк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табиғи қорығы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339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Үстірт мемлекеттiк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табиғи қорығы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339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Батыс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Алтай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мемлекеттiк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табиғи қорығы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339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Алакөл мемлекеттiк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табиғи қорығы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339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Қаратау мемлекеттiк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табиғи қорығы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388" marR="40388" marT="20194" marB="2019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" name="Управляющая кнопка: домой 28">
            <a:hlinkClick r:id="rId8" action="ppaction://hlinksldjump" highlightClick="1"/>
          </p:cNvPr>
          <p:cNvSpPr/>
          <p:nvPr/>
        </p:nvSpPr>
        <p:spPr>
          <a:xfrm>
            <a:off x="8605640" y="0"/>
            <a:ext cx="538360" cy="53836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2758" y="370136"/>
            <a:ext cx="8496000" cy="615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>
            <a:off x="787496" y="821781"/>
            <a:ext cx="148024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Ақсу-Жабағылы</a:t>
            </a:r>
            <a:endParaRPr lang="ru-RU" sz="1000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148478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  <a:tab pos="355600" algn="l"/>
              </a:tabLst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LOREM IPSUM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Прямоугольник с двумя скругленными соседними углами 50">
            <a:hlinkClick r:id="rId4" action="ppaction://hlinksldjump"/>
          </p:cNvPr>
          <p:cNvSpPr/>
          <p:nvPr/>
        </p:nvSpPr>
        <p:spPr>
          <a:xfrm>
            <a:off x="2267744" y="836712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Алматы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3" name="Прямоугольник с двумя скругленными соседними углами 52">
            <a:hlinkClick r:id="rId5" action="ppaction://hlinksldjump"/>
          </p:cNvPr>
          <p:cNvSpPr/>
          <p:nvPr/>
        </p:nvSpPr>
        <p:spPr>
          <a:xfrm>
            <a:off x="3779912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Наурызым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1196752"/>
            <a:ext cx="8143932" cy="4824536"/>
          </a:xfrm>
          <a:prstGeom prst="rect">
            <a:avLst/>
          </a:prstGeom>
          <a:ln w="31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763" lvl="0" indent="261938" algn="ctr"/>
            <a:endPara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560" y="1352957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Ақсу-Жабағылы қорығы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— Талас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Алатауының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(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Батыс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Тянь-Шань)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солтүстік-батыс бөлігін және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Өгем жотасын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алып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жатқан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Қазақстандағы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тұңғыш қорық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Жамбыл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облысының Жуалы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ауданы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мен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Оңтүстік Қазақстан облысының Тұрар Рысқұлов ауданы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аумағында орналасқан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Қорық Ақсу және Жабағылы атты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екі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өзеннің арасына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орналасқан.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Ол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1926 ж.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құрылған.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Құрамында Қаратаудағы «Қарабастау»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(126 гектар)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және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Әулие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 (100 гектар)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телімдері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бар.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Жерінің ауданы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128118 гектар (2007).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Қазір Ақсу–Жабағылы қорығы 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ЮНЕСКО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жасаған дүниежүзілік қорықтар тізіміне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енген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kk-KZ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Оның негізгі мақсаты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табиғи кешендерді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қорғау және зерттеу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algn="just"/>
            <a:endParaRPr lang="ru-RU" sz="1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564380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214546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86578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30384" y="513561"/>
            <a:ext cx="44561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hlinkClick r:id="rId6" action="ppaction://hlinksldjump"/>
          </p:cNvPr>
          <p:cNvSpPr/>
          <p:nvPr/>
        </p:nvSpPr>
        <p:spPr>
          <a:xfrm>
            <a:off x="3347864" y="419079"/>
            <a:ext cx="2376264" cy="21431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Қазақстан қорықтары</a:t>
            </a:r>
            <a:endParaRPr lang="ru-RU" sz="1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296462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503785" y="81375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7" action="ppaction://hlinksldjump" highlightClick="1"/>
          </p:cNvPr>
          <p:cNvSpPr/>
          <p:nvPr/>
        </p:nvSpPr>
        <p:spPr>
          <a:xfrm>
            <a:off x="8605640" y="0"/>
            <a:ext cx="538360" cy="53836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скругленными соседними углами 26">
            <a:hlinkClick r:id="rId8" action="ppaction://hlinksldjump"/>
          </p:cNvPr>
          <p:cNvSpPr/>
          <p:nvPr/>
        </p:nvSpPr>
        <p:spPr>
          <a:xfrm>
            <a:off x="5292080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Барсакелмес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Прямоугольник с двумя скругленными соседними углами 27">
            <a:hlinkClick r:id="rId9" action="ppaction://hlinksldjump"/>
          </p:cNvPr>
          <p:cNvSpPr/>
          <p:nvPr/>
        </p:nvSpPr>
        <p:spPr>
          <a:xfrm>
            <a:off x="6804248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Қорғалжын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соседними углами 28">
            <a:hlinkClick r:id="rId10" action="ppaction://hlinksldjump"/>
          </p:cNvPr>
          <p:cNvSpPr/>
          <p:nvPr/>
        </p:nvSpPr>
        <p:spPr>
          <a:xfrm flipV="1">
            <a:off x="827584" y="6021288"/>
            <a:ext cx="148024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11" action="ppaction://hlinksldjump"/>
          </p:cNvPr>
          <p:cNvSpPr/>
          <p:nvPr/>
        </p:nvSpPr>
        <p:spPr>
          <a:xfrm flipV="1">
            <a:off x="2307832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Прямоугольник с двумя скругленными соседними углами 38">
            <a:hlinkClick r:id="rId12" action="ppaction://hlinksldjump"/>
          </p:cNvPr>
          <p:cNvSpPr/>
          <p:nvPr/>
        </p:nvSpPr>
        <p:spPr>
          <a:xfrm flipV="1">
            <a:off x="3820000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074" name="Picture 2" descr="http://reactor.inform.kz/fileman/Uploads/kz_madeniet/127720452266_plac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6056" y="1628800"/>
            <a:ext cx="3344421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Прямоугольник с двумя скругленными соседними углами 39">
            <a:hlinkClick r:id="rId14" action="ppaction://hlinksldjump"/>
          </p:cNvPr>
          <p:cNvSpPr/>
          <p:nvPr/>
        </p:nvSpPr>
        <p:spPr>
          <a:xfrm flipV="1">
            <a:off x="5332168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1" name="Прямоугольник с двумя скругленными соседними углами 40">
            <a:hlinkClick r:id="rId15" action="ppaction://hlinksldjump"/>
          </p:cNvPr>
          <p:cNvSpPr/>
          <p:nvPr/>
        </p:nvSpPr>
        <p:spPr>
          <a:xfrm flipV="1">
            <a:off x="6844336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2" name="Прямоугольник 41">
            <a:hlinkClick r:id="rId10" action="ppaction://hlinksldjump"/>
          </p:cNvPr>
          <p:cNvSpPr/>
          <p:nvPr/>
        </p:nvSpPr>
        <p:spPr>
          <a:xfrm>
            <a:off x="1187624" y="6021289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Марқакөл</a:t>
            </a:r>
            <a:endParaRPr lang="ru-RU" sz="1000" dirty="0"/>
          </a:p>
        </p:txBody>
      </p:sp>
      <p:sp>
        <p:nvSpPr>
          <p:cNvPr id="44" name="Прямоугольник 43">
            <a:hlinkClick r:id="rId11" action="ppaction://hlinksldjump"/>
          </p:cNvPr>
          <p:cNvSpPr/>
          <p:nvPr/>
        </p:nvSpPr>
        <p:spPr>
          <a:xfrm>
            <a:off x="2832598" y="6021288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Үстірт</a:t>
            </a:r>
            <a:endParaRPr lang="ru-RU" sz="1000" dirty="0"/>
          </a:p>
        </p:txBody>
      </p:sp>
      <p:sp>
        <p:nvSpPr>
          <p:cNvPr id="45" name="Прямоугольник 44">
            <a:hlinkClick r:id="rId12" action="ppaction://hlinksldjump"/>
          </p:cNvPr>
          <p:cNvSpPr/>
          <p:nvPr/>
        </p:nvSpPr>
        <p:spPr>
          <a:xfrm>
            <a:off x="4139952" y="6021288"/>
            <a:ext cx="1019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Батыс</a:t>
            </a:r>
            <a:r>
              <a:rPr lang="ru-RU" sz="1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Алтай</a:t>
            </a:r>
            <a:endParaRPr lang="ru-RU" sz="1000" dirty="0"/>
          </a:p>
        </p:txBody>
      </p:sp>
      <p:sp>
        <p:nvSpPr>
          <p:cNvPr id="46" name="Прямоугольник 45">
            <a:hlinkClick r:id="rId14" action="ppaction://hlinksldjump"/>
          </p:cNvPr>
          <p:cNvSpPr/>
          <p:nvPr/>
        </p:nvSpPr>
        <p:spPr>
          <a:xfrm>
            <a:off x="5796136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Алакөл</a:t>
            </a:r>
            <a:endParaRPr lang="ru-RU" sz="1000" dirty="0"/>
          </a:p>
        </p:txBody>
      </p:sp>
      <p:sp>
        <p:nvSpPr>
          <p:cNvPr id="47" name="Прямоугольник 46">
            <a:hlinkClick r:id="rId15" action="ppaction://hlinksldjump"/>
          </p:cNvPr>
          <p:cNvSpPr/>
          <p:nvPr/>
        </p:nvSpPr>
        <p:spPr>
          <a:xfrm>
            <a:off x="7297094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Қаратау</a:t>
            </a:r>
            <a:endParaRPr lang="ru-RU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2758" y="370136"/>
            <a:ext cx="8496000" cy="615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с двумя скругленными соседними углами 16">
            <a:hlinkClick r:id="rId4" action="ppaction://hlinksldjump"/>
          </p:cNvPr>
          <p:cNvSpPr/>
          <p:nvPr/>
        </p:nvSpPr>
        <p:spPr>
          <a:xfrm>
            <a:off x="787496" y="821781"/>
            <a:ext cx="148024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Ақсу-Жабағылы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148478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  <a:tab pos="355600" algn="l"/>
              </a:tabLst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LOREM IPSUM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Прямоугольник с двумя скругленными соседними углами 50"/>
          <p:cNvSpPr/>
          <p:nvPr/>
        </p:nvSpPr>
        <p:spPr>
          <a:xfrm>
            <a:off x="2267744" y="836712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Алматы</a:t>
            </a:r>
            <a:endParaRPr lang="ru-RU" sz="1000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3" name="Прямоугольник с двумя скругленными соседними углами 52">
            <a:hlinkClick r:id="rId5" action="ppaction://hlinksldjump"/>
          </p:cNvPr>
          <p:cNvSpPr/>
          <p:nvPr/>
        </p:nvSpPr>
        <p:spPr>
          <a:xfrm>
            <a:off x="3779912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Наурызым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1196752"/>
            <a:ext cx="8143932" cy="4824536"/>
          </a:xfrm>
          <a:prstGeom prst="rect">
            <a:avLst/>
          </a:prstGeom>
          <a:ln w="31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763" lvl="0" indent="261938" algn="ctr"/>
            <a:endPara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560" y="1352957"/>
            <a:ext cx="41764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Алматы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қорығы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Іле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Алатауының орталық бөлігіндегі табиғат байлығын қорғау және ғылыми-зерттеу жұмыстарын жүргізу мақсатында 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1931 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жылы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құрылған мемлекеттік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корық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Ауданы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73,34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мың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га (1997).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Алматы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қорығының құрамына теңіз деңгейінен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1400-5017 м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биіктікте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орналаскан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Талғар тау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жоталары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енеді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Қорықта өсімдіктердің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1300-ден аса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түрі кездеседі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оның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112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түрі ағаштар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бұталар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kk-KZ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Оның негізгі мақсаты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табиғатты зерттеу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қорғау және сақтау.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564380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214546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86578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30384" y="513561"/>
            <a:ext cx="44561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hlinkClick r:id="rId6" action="ppaction://hlinksldjump"/>
          </p:cNvPr>
          <p:cNvSpPr/>
          <p:nvPr/>
        </p:nvSpPr>
        <p:spPr>
          <a:xfrm>
            <a:off x="3347864" y="419079"/>
            <a:ext cx="2376264" cy="21431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Қазақстан қорықтары</a:t>
            </a:r>
            <a:endParaRPr lang="ru-RU" sz="1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296462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503785" y="81375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7" action="ppaction://hlinksldjump" highlightClick="1"/>
          </p:cNvPr>
          <p:cNvSpPr/>
          <p:nvPr/>
        </p:nvSpPr>
        <p:spPr>
          <a:xfrm>
            <a:off x="8605640" y="0"/>
            <a:ext cx="538360" cy="53836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скругленными соседними углами 26">
            <a:hlinkClick r:id="rId8" action="ppaction://hlinksldjump"/>
          </p:cNvPr>
          <p:cNvSpPr/>
          <p:nvPr/>
        </p:nvSpPr>
        <p:spPr>
          <a:xfrm>
            <a:off x="5292080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Барсакелмес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Прямоугольник с двумя скругленными соседними углами 27">
            <a:hlinkClick r:id="rId9" action="ppaction://hlinksldjump"/>
          </p:cNvPr>
          <p:cNvSpPr/>
          <p:nvPr/>
        </p:nvSpPr>
        <p:spPr>
          <a:xfrm>
            <a:off x="6804248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Қорғалжын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соседними углами 28">
            <a:hlinkClick r:id="rId10" action="ppaction://hlinksldjump"/>
          </p:cNvPr>
          <p:cNvSpPr/>
          <p:nvPr/>
        </p:nvSpPr>
        <p:spPr>
          <a:xfrm flipV="1">
            <a:off x="827584" y="6021288"/>
            <a:ext cx="148024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11" action="ppaction://hlinksldjump"/>
          </p:cNvPr>
          <p:cNvSpPr/>
          <p:nvPr/>
        </p:nvSpPr>
        <p:spPr>
          <a:xfrm flipV="1">
            <a:off x="2307832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Прямоугольник с двумя скругленными соседними углами 38">
            <a:hlinkClick r:id="rId12" action="ppaction://hlinksldjump"/>
          </p:cNvPr>
          <p:cNvSpPr/>
          <p:nvPr/>
        </p:nvSpPr>
        <p:spPr>
          <a:xfrm flipV="1">
            <a:off x="3820000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0" name="Прямоугольник с двумя скругленными соседними углами 39">
            <a:hlinkClick r:id="rId13" action="ppaction://hlinksldjump"/>
          </p:cNvPr>
          <p:cNvSpPr/>
          <p:nvPr/>
        </p:nvSpPr>
        <p:spPr>
          <a:xfrm flipV="1">
            <a:off x="5332168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1" name="Прямоугольник с двумя скругленными соседними углами 40">
            <a:hlinkClick r:id="rId14" action="ppaction://hlinksldjump"/>
          </p:cNvPr>
          <p:cNvSpPr/>
          <p:nvPr/>
        </p:nvSpPr>
        <p:spPr>
          <a:xfrm flipV="1">
            <a:off x="6844336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2" name="Прямоугольник 41">
            <a:hlinkClick r:id="rId10" action="ppaction://hlinksldjump"/>
          </p:cNvPr>
          <p:cNvSpPr/>
          <p:nvPr/>
        </p:nvSpPr>
        <p:spPr>
          <a:xfrm>
            <a:off x="1187624" y="6021289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Марқакөл</a:t>
            </a:r>
            <a:endParaRPr lang="ru-RU" sz="1000" dirty="0"/>
          </a:p>
        </p:txBody>
      </p:sp>
      <p:sp>
        <p:nvSpPr>
          <p:cNvPr id="44" name="Прямоугольник 43">
            <a:hlinkClick r:id="rId11" action="ppaction://hlinksldjump"/>
          </p:cNvPr>
          <p:cNvSpPr/>
          <p:nvPr/>
        </p:nvSpPr>
        <p:spPr>
          <a:xfrm>
            <a:off x="2832598" y="6021288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Үстірт</a:t>
            </a:r>
            <a:endParaRPr lang="ru-RU" sz="1000" dirty="0"/>
          </a:p>
        </p:txBody>
      </p:sp>
      <p:sp>
        <p:nvSpPr>
          <p:cNvPr id="45" name="Прямоугольник 44">
            <a:hlinkClick r:id="rId12" action="ppaction://hlinksldjump"/>
          </p:cNvPr>
          <p:cNvSpPr/>
          <p:nvPr/>
        </p:nvSpPr>
        <p:spPr>
          <a:xfrm>
            <a:off x="4139952" y="6021288"/>
            <a:ext cx="1019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Батыс</a:t>
            </a:r>
            <a:r>
              <a:rPr lang="ru-RU" sz="1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Алтай</a:t>
            </a:r>
            <a:endParaRPr lang="ru-RU" sz="1000" dirty="0"/>
          </a:p>
        </p:txBody>
      </p:sp>
      <p:sp>
        <p:nvSpPr>
          <p:cNvPr id="46" name="Прямоугольник 45">
            <a:hlinkClick r:id="rId13" action="ppaction://hlinksldjump"/>
          </p:cNvPr>
          <p:cNvSpPr/>
          <p:nvPr/>
        </p:nvSpPr>
        <p:spPr>
          <a:xfrm>
            <a:off x="5796136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Алакөл</a:t>
            </a:r>
            <a:endParaRPr lang="ru-RU" sz="1000" dirty="0"/>
          </a:p>
        </p:txBody>
      </p:sp>
      <p:sp>
        <p:nvSpPr>
          <p:cNvPr id="47" name="Прямоугольник 46">
            <a:hlinkClick r:id="rId14" action="ppaction://hlinksldjump"/>
          </p:cNvPr>
          <p:cNvSpPr/>
          <p:nvPr/>
        </p:nvSpPr>
        <p:spPr>
          <a:xfrm>
            <a:off x="7297094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Қаратау</a:t>
            </a:r>
            <a:endParaRPr lang="ru-RU" sz="1000" dirty="0"/>
          </a:p>
        </p:txBody>
      </p:sp>
      <p:pic>
        <p:nvPicPr>
          <p:cNvPr id="50178" name="Picture 2" descr="http://almatykala.info/download/images/5458ad7190e2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4048" y="1692599"/>
            <a:ext cx="3384376" cy="2240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2758" y="370136"/>
            <a:ext cx="8496000" cy="615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с двумя скругленными соседними углами 16">
            <a:hlinkClick r:id="rId4" action="ppaction://hlinksldjump"/>
          </p:cNvPr>
          <p:cNvSpPr/>
          <p:nvPr/>
        </p:nvSpPr>
        <p:spPr>
          <a:xfrm>
            <a:off x="787496" y="821781"/>
            <a:ext cx="148024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Ақсу-Жабағылы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148478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  <a:tab pos="355600" algn="l"/>
              </a:tabLst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LOREM IPSUM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Прямоугольник с двумя скругленными соседними углами 50">
            <a:hlinkClick r:id="rId5" action="ppaction://hlinksldjump"/>
          </p:cNvPr>
          <p:cNvSpPr/>
          <p:nvPr/>
        </p:nvSpPr>
        <p:spPr>
          <a:xfrm>
            <a:off x="2267744" y="836712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Алматы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3" name="Прямоугольник с двумя скругленными соседними углами 52"/>
          <p:cNvSpPr/>
          <p:nvPr/>
        </p:nvSpPr>
        <p:spPr>
          <a:xfrm>
            <a:off x="3779912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Наурызым</a:t>
            </a:r>
            <a:endParaRPr lang="ru-RU" sz="1000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1196752"/>
            <a:ext cx="8143932" cy="4824536"/>
          </a:xfrm>
          <a:prstGeom prst="rect">
            <a:avLst/>
          </a:prstGeom>
          <a:ln w="31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763" lvl="0" indent="261938" algn="ctr"/>
            <a:endPara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560" y="1352957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Наурызым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қорығы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Қостанай облысы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Наурызым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және Әулиекөл аудандарында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орналасқан мемлекеттік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қорық.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1931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жылы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ұйымдастырылған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(320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мың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га), 1966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жылы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ауданы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ықшамдалып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(87,7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мың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га),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қайта құрылды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Оған </a:t>
            </a:r>
            <a:r>
              <a:rPr lang="ru-RU" sz="1600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Терсек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(көлемі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4,7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мың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га), </a:t>
            </a:r>
            <a:r>
              <a:rPr lang="ru-RU" sz="1600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Сыпсың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(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көлемі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мың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га)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және </a:t>
            </a:r>
            <a:r>
              <a:rPr lang="ru-RU" sz="1600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Наурызым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көлемі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37,2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мың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га)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орман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алқаптары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мен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Жаркөл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Ақсуат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Сарымойын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көлдері енеді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Қорық жан-жануарлар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дүниесіне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бай: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сүтқоректілердің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40-тан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астам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құстардың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250-дей,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қосмекенділер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бауырымен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жорғалаушылардың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және балықтардың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10-ға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жуық түрлері тіршілік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етеді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kk-KZ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Оның негізгі мақсаты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табиғи кешендерді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қорғау және зерттеу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564380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214546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86578" y="455642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30384" y="513561"/>
            <a:ext cx="44561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hlinkClick r:id="rId6" action="ppaction://hlinksldjump"/>
          </p:cNvPr>
          <p:cNvSpPr/>
          <p:nvPr/>
        </p:nvSpPr>
        <p:spPr>
          <a:xfrm>
            <a:off x="3347864" y="419079"/>
            <a:ext cx="2376264" cy="21431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Қазақстан қорықтары</a:t>
            </a:r>
            <a:endParaRPr lang="ru-RU" sz="1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296462" y="142852"/>
            <a:ext cx="2262201" cy="3607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503785" y="81375"/>
            <a:ext cx="115838" cy="1158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7" action="ppaction://hlinksldjump" highlightClick="1"/>
          </p:cNvPr>
          <p:cNvSpPr/>
          <p:nvPr/>
        </p:nvSpPr>
        <p:spPr>
          <a:xfrm>
            <a:off x="8605640" y="0"/>
            <a:ext cx="538360" cy="53836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скругленными соседними углами 26">
            <a:hlinkClick r:id="rId8" action="ppaction://hlinksldjump"/>
          </p:cNvPr>
          <p:cNvSpPr/>
          <p:nvPr/>
        </p:nvSpPr>
        <p:spPr>
          <a:xfrm>
            <a:off x="5292080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Барсакелмес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Прямоугольник с двумя скругленными соседними углами 27">
            <a:hlinkClick r:id="rId9" action="ppaction://hlinksldjump"/>
          </p:cNvPr>
          <p:cNvSpPr/>
          <p:nvPr/>
        </p:nvSpPr>
        <p:spPr>
          <a:xfrm>
            <a:off x="6804248" y="821781"/>
            <a:ext cx="1512168" cy="3749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Қорғалжын</a:t>
            </a:r>
            <a:endParaRPr lang="ru-RU" sz="1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соседними углами 28">
            <a:hlinkClick r:id="rId10" action="ppaction://hlinksldjump"/>
          </p:cNvPr>
          <p:cNvSpPr/>
          <p:nvPr/>
        </p:nvSpPr>
        <p:spPr>
          <a:xfrm flipV="1">
            <a:off x="827584" y="6021288"/>
            <a:ext cx="148024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11" action="ppaction://hlinksldjump"/>
          </p:cNvPr>
          <p:cNvSpPr/>
          <p:nvPr/>
        </p:nvSpPr>
        <p:spPr>
          <a:xfrm flipV="1">
            <a:off x="2307832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Прямоугольник с двумя скругленными соседними углами 38">
            <a:hlinkClick r:id="rId12" action="ppaction://hlinksldjump"/>
          </p:cNvPr>
          <p:cNvSpPr/>
          <p:nvPr/>
        </p:nvSpPr>
        <p:spPr>
          <a:xfrm flipV="1">
            <a:off x="3820000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52226" name="Picture 2" descr="http://www.marstour.kz/uploads/Naurzumskiy-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52054" y="1628800"/>
            <a:ext cx="326436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Прямоугольник с двумя скругленными соседними углами 39">
            <a:hlinkClick r:id="rId14" action="ppaction://hlinksldjump"/>
          </p:cNvPr>
          <p:cNvSpPr/>
          <p:nvPr/>
        </p:nvSpPr>
        <p:spPr>
          <a:xfrm flipV="1">
            <a:off x="5332168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1" name="Прямоугольник с двумя скругленными соседними углами 40">
            <a:hlinkClick r:id="rId15" action="ppaction://hlinksldjump"/>
          </p:cNvPr>
          <p:cNvSpPr/>
          <p:nvPr/>
        </p:nvSpPr>
        <p:spPr>
          <a:xfrm flipV="1">
            <a:off x="6844336" y="6021288"/>
            <a:ext cx="1512168" cy="302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ctr" anchorCtr="0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2" name="Прямоугольник 41">
            <a:hlinkClick r:id="rId10" action="ppaction://hlinksldjump"/>
          </p:cNvPr>
          <p:cNvSpPr/>
          <p:nvPr/>
        </p:nvSpPr>
        <p:spPr>
          <a:xfrm>
            <a:off x="1187624" y="6021289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Марқакөл</a:t>
            </a:r>
            <a:endParaRPr lang="ru-RU" sz="1000" dirty="0"/>
          </a:p>
        </p:txBody>
      </p:sp>
      <p:sp>
        <p:nvSpPr>
          <p:cNvPr id="44" name="Прямоугольник 43">
            <a:hlinkClick r:id="rId11" action="ppaction://hlinksldjump"/>
          </p:cNvPr>
          <p:cNvSpPr/>
          <p:nvPr/>
        </p:nvSpPr>
        <p:spPr>
          <a:xfrm>
            <a:off x="2832598" y="6021288"/>
            <a:ext cx="73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Үстірт</a:t>
            </a:r>
            <a:endParaRPr lang="ru-RU" sz="1000" dirty="0"/>
          </a:p>
        </p:txBody>
      </p:sp>
      <p:sp>
        <p:nvSpPr>
          <p:cNvPr id="45" name="Прямоугольник 44">
            <a:hlinkClick r:id="rId12" action="ppaction://hlinksldjump"/>
          </p:cNvPr>
          <p:cNvSpPr/>
          <p:nvPr/>
        </p:nvSpPr>
        <p:spPr>
          <a:xfrm>
            <a:off x="4139952" y="6021288"/>
            <a:ext cx="1019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Батыс</a:t>
            </a:r>
            <a:r>
              <a:rPr lang="ru-RU" sz="1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Алтай</a:t>
            </a:r>
            <a:endParaRPr lang="ru-RU" sz="1000" dirty="0"/>
          </a:p>
        </p:txBody>
      </p:sp>
      <p:sp>
        <p:nvSpPr>
          <p:cNvPr id="46" name="Прямоугольник 45">
            <a:hlinkClick r:id="rId14" action="ppaction://hlinksldjump"/>
          </p:cNvPr>
          <p:cNvSpPr/>
          <p:nvPr/>
        </p:nvSpPr>
        <p:spPr>
          <a:xfrm>
            <a:off x="5796136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Алакөл</a:t>
            </a:r>
            <a:endParaRPr lang="ru-RU" sz="1000" dirty="0"/>
          </a:p>
        </p:txBody>
      </p:sp>
      <p:sp>
        <p:nvSpPr>
          <p:cNvPr id="47" name="Прямоугольник 46">
            <a:hlinkClick r:id="rId15" action="ppaction://hlinksldjump"/>
          </p:cNvPr>
          <p:cNvSpPr/>
          <p:nvPr/>
        </p:nvSpPr>
        <p:spPr>
          <a:xfrm>
            <a:off x="7297094" y="6021288"/>
            <a:ext cx="803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Қаратау</a:t>
            </a:r>
            <a:endParaRPr lang="ru-RU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812</Words>
  <Application>Microsoft Office PowerPoint</Application>
  <PresentationFormat>Экран (4:3)</PresentationFormat>
  <Paragraphs>321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Unicode MS</vt:lpstr>
      <vt:lpstr>Calibri</vt:lpstr>
      <vt:lpstr>Garamond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Personal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Заповедники Казахстана</dc:title>
  <dc:creator>Yznaika.com</dc:creator>
  <cp:keywords>на казахском языке</cp:keywords>
  <cp:lastModifiedBy>Данагул</cp:lastModifiedBy>
  <cp:revision>28</cp:revision>
  <dcterms:created xsi:type="dcterms:W3CDTF">2015-12-12T11:13:26Z</dcterms:created>
  <dcterms:modified xsi:type="dcterms:W3CDTF">2025-02-18T06:24:32Z</dcterms:modified>
</cp:coreProperties>
</file>