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39"/>
  </p:notesMasterIdLst>
  <p:sldIdLst>
    <p:sldId id="358" r:id="rId2"/>
    <p:sldId id="256" r:id="rId3"/>
    <p:sldId id="279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2" r:id="rId35"/>
    <p:sldId id="314" r:id="rId36"/>
    <p:sldId id="315" r:id="rId37"/>
    <p:sldId id="316" r:id="rId3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  <a:srgbClr val="009999"/>
    <a:srgbClr val="003366"/>
    <a:srgbClr val="000066"/>
    <a:srgbClr val="FF0000"/>
    <a:srgbClr val="0000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>
      <p:cViewPr varScale="1">
        <p:scale>
          <a:sx n="84" d="100"/>
          <a:sy n="84" d="100"/>
        </p:scale>
        <p:origin x="136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B4EE0C4-BDD7-4423-A04B-7B535A1972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577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34FDD4-0135-481B-B8FB-C1B2B560B392}" type="slidenum">
              <a:rPr lang="ru-RU" smtClean="0"/>
              <a:pPr eaLnBrk="1" hangingPunct="1"/>
              <a:t>1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Загария Ирина Владимировна  СОШ № 34 г. Енакиево   Донецкая область Укр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75CC2-B8C7-4907-BBAE-5FA660EF87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3EFB4-A3CE-427E-BE28-1D6B5F722C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F9F90-0CB1-4990-9B58-D577414BEB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12A67-F1D5-4DAC-9DFD-E6DB663D3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9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64576-3492-49C9-854F-0F9C61F611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231DF5-EA40-4C38-A9C7-5F0E0D088D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05BEE-B6EC-413D-BAC6-2252E766DE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7B3EA-BC75-497C-9062-C163E35581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90356-6FCB-45DA-9CDC-C54BB807CC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FDBAAC-D148-402B-9407-ED3FB1422E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7B1A9-593C-44D5-A77B-29B816CAC1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6AC4B70E-70CA-4246-84E2-D87E14DA9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46ADFD3-85A7-466B-8AAB-4F03972248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5.xml"/><Relationship Id="rId18" Type="http://schemas.openxmlformats.org/officeDocument/2006/relationships/slide" Target="slide30.xml"/><Relationship Id="rId26" Type="http://schemas.openxmlformats.org/officeDocument/2006/relationships/slide" Target="slide9.xml"/><Relationship Id="rId3" Type="http://schemas.openxmlformats.org/officeDocument/2006/relationships/slide" Target="slide13.xml"/><Relationship Id="rId21" Type="http://schemas.openxmlformats.org/officeDocument/2006/relationships/slide" Target="slide24.xml"/><Relationship Id="rId34" Type="http://schemas.openxmlformats.org/officeDocument/2006/relationships/slide" Target="slide20.xml"/><Relationship Id="rId7" Type="http://schemas.openxmlformats.org/officeDocument/2006/relationships/slide" Target="slide22.xml"/><Relationship Id="rId12" Type="http://schemas.openxmlformats.org/officeDocument/2006/relationships/slide" Target="slide23.xml"/><Relationship Id="rId17" Type="http://schemas.openxmlformats.org/officeDocument/2006/relationships/slide" Target="slide7.xml"/><Relationship Id="rId25" Type="http://schemas.openxmlformats.org/officeDocument/2006/relationships/slide" Target="slide10.xml"/><Relationship Id="rId33" Type="http://schemas.openxmlformats.org/officeDocument/2006/relationships/slide" Target="slide32.xml"/><Relationship Id="rId38" Type="http://schemas.openxmlformats.org/officeDocument/2006/relationships/slide" Target="slide2.xml"/><Relationship Id="rId2" Type="http://schemas.openxmlformats.org/officeDocument/2006/relationships/image" Target="../media/image3.jpeg"/><Relationship Id="rId16" Type="http://schemas.openxmlformats.org/officeDocument/2006/relationships/slide" Target="slide8.xml"/><Relationship Id="rId20" Type="http://schemas.openxmlformats.org/officeDocument/2006/relationships/slide" Target="slide35.xml"/><Relationship Id="rId29" Type="http://schemas.openxmlformats.org/officeDocument/2006/relationships/slide" Target="slide3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11" Type="http://schemas.openxmlformats.org/officeDocument/2006/relationships/slide" Target="slide21.xml"/><Relationship Id="rId24" Type="http://schemas.openxmlformats.org/officeDocument/2006/relationships/slide" Target="slide17.xml"/><Relationship Id="rId32" Type="http://schemas.openxmlformats.org/officeDocument/2006/relationships/slide" Target="slide11.xml"/><Relationship Id="rId37" Type="http://schemas.openxmlformats.org/officeDocument/2006/relationships/slide" Target="slide19.xml"/><Relationship Id="rId5" Type="http://schemas.openxmlformats.org/officeDocument/2006/relationships/slide" Target="slide29.xml"/><Relationship Id="rId15" Type="http://schemas.openxmlformats.org/officeDocument/2006/relationships/slide" Target="slide34.xml"/><Relationship Id="rId23" Type="http://schemas.openxmlformats.org/officeDocument/2006/relationships/slide" Target="slide16.xml"/><Relationship Id="rId28" Type="http://schemas.openxmlformats.org/officeDocument/2006/relationships/slide" Target="slide26.xml"/><Relationship Id="rId36" Type="http://schemas.openxmlformats.org/officeDocument/2006/relationships/slide" Target="slide37.xml"/><Relationship Id="rId10" Type="http://schemas.openxmlformats.org/officeDocument/2006/relationships/slide" Target="slide4.xml"/><Relationship Id="rId19" Type="http://schemas.openxmlformats.org/officeDocument/2006/relationships/slide" Target="slide36.xml"/><Relationship Id="rId31" Type="http://schemas.openxmlformats.org/officeDocument/2006/relationships/slide" Target="slide25.xml"/><Relationship Id="rId4" Type="http://schemas.openxmlformats.org/officeDocument/2006/relationships/image" Target="../media/image4.jpeg"/><Relationship Id="rId9" Type="http://schemas.openxmlformats.org/officeDocument/2006/relationships/slide" Target="slide28.xml"/><Relationship Id="rId14" Type="http://schemas.openxmlformats.org/officeDocument/2006/relationships/slide" Target="slide6.xml"/><Relationship Id="rId22" Type="http://schemas.openxmlformats.org/officeDocument/2006/relationships/slide" Target="slide31.xml"/><Relationship Id="rId27" Type="http://schemas.openxmlformats.org/officeDocument/2006/relationships/slide" Target="slide12.xml"/><Relationship Id="rId30" Type="http://schemas.openxmlformats.org/officeDocument/2006/relationships/slide" Target="slide18.xml"/><Relationship Id="rId35" Type="http://schemas.openxmlformats.org/officeDocument/2006/relationships/slide" Target="slide2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5.gif"/><Relationship Id="rId7" Type="http://schemas.openxmlformats.org/officeDocument/2006/relationships/image" Target="../media/image1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slide" Target="slide3.xml"/><Relationship Id="rId4" Type="http://schemas.openxmlformats.org/officeDocument/2006/relationships/image" Target="../media/image18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slide" Target="slide3.xml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slide" Target="slide3.xml"/><Relationship Id="rId4" Type="http://schemas.openxmlformats.org/officeDocument/2006/relationships/image" Target="../media/image20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slide" Target="slide3.xml"/><Relationship Id="rId4" Type="http://schemas.openxmlformats.org/officeDocument/2006/relationships/image" Target="../media/image1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slide" Target="slide3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WordArt 5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755650" y="908720"/>
            <a:ext cx="7993063" cy="100751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84"/>
              </a:avLst>
            </a:prstTxWarp>
          </a:bodyPr>
          <a:lstStyle/>
          <a:p>
            <a:endParaRPr lang="ru-RU" sz="3600" b="1" kern="10" dirty="0">
              <a:ln w="18000">
                <a:solidFill>
                  <a:schemeClr val="tx2">
                    <a:lumMod val="20000"/>
                    <a:lumOff val="8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76142" name="Rectangl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24750" y="6381750"/>
            <a:ext cx="1420813" cy="287338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1400" dirty="0">
              <a:latin typeface="Arial" charset="0"/>
            </a:endParaRPr>
          </a:p>
        </p:txBody>
      </p:sp>
      <p:sp>
        <p:nvSpPr>
          <p:cNvPr id="5126" name="WordArt 19"/>
          <p:cNvSpPr>
            <a:spLocks noChangeArrowheads="1" noChangeShapeType="1" noTextEdit="1"/>
          </p:cNvSpPr>
          <p:nvPr/>
        </p:nvSpPr>
        <p:spPr bwMode="auto">
          <a:xfrm>
            <a:off x="1428728" y="2500306"/>
            <a:ext cx="5976938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57290" y="2214554"/>
            <a:ext cx="6511925" cy="1928818"/>
          </a:xfrm>
        </p:spPr>
        <p:txBody>
          <a:bodyPr>
            <a:prstTxWarp prst="textArchUp">
              <a:avLst/>
            </a:prstTxWarp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kk-KZ" sz="6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қтар</a:t>
            </a:r>
            <a:endParaRPr lang="ru-RU" sz="6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89138"/>
            <a:ext cx="7992243" cy="1223837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3600" dirty="0"/>
              <a:t>Парсы </a:t>
            </a:r>
            <a:r>
              <a:rPr lang="ru-RU" sz="3600" dirty="0" err="1"/>
              <a:t>жазбаларында</a:t>
            </a:r>
            <a:r>
              <a:rPr lang="ru-RU" sz="3600" dirty="0"/>
              <a:t> </a:t>
            </a:r>
            <a:r>
              <a:rPr lang="ru-RU" sz="3600" dirty="0" err="1"/>
              <a:t>Жетісу</a:t>
            </a:r>
            <a:r>
              <a:rPr lang="ru-RU" sz="3600" dirty="0"/>
              <a:t>, </a:t>
            </a:r>
            <a:r>
              <a:rPr lang="ru-RU" sz="3600" dirty="0" err="1"/>
              <a:t>Сырдарияның</a:t>
            </a:r>
            <a:r>
              <a:rPr lang="ru-RU" sz="3600" dirty="0"/>
              <a:t> орта </a:t>
            </a:r>
            <a:r>
              <a:rPr lang="ru-RU" sz="3600" dirty="0" err="1"/>
              <a:t>ағысында</a:t>
            </a:r>
            <a:r>
              <a:rPr lang="ru-RU" sz="3600" dirty="0"/>
              <a:t> </a:t>
            </a:r>
            <a:r>
              <a:rPr lang="ru-RU" sz="3600" dirty="0" err="1"/>
              <a:t>тұрған</a:t>
            </a:r>
            <a:r>
              <a:rPr lang="ru-RU" sz="3600" dirty="0"/>
              <a:t> </a:t>
            </a:r>
            <a:r>
              <a:rPr lang="ru-RU" sz="3600" dirty="0" err="1"/>
              <a:t>сақтар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6477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22</a:t>
            </a:r>
          </a:p>
        </p:txBody>
      </p:sp>
      <p:sp>
        <p:nvSpPr>
          <p:cNvPr id="3482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4828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4829" name="AutoShape 13"/>
          <p:cNvSpPr>
            <a:spLocks noChangeArrowheads="1"/>
          </p:cNvSpPr>
          <p:nvPr/>
        </p:nvSpPr>
        <p:spPr bwMode="auto">
          <a:xfrm rot="10800000">
            <a:off x="5507533" y="4602466"/>
            <a:ext cx="2664296" cy="719845"/>
          </a:xfrm>
          <a:prstGeom prst="wedgeRectCallout">
            <a:avLst>
              <a:gd name="adj1" fmla="val -5671"/>
              <a:gd name="adj2" fmla="val 78129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70000"/>
              </a:lnSpc>
            </a:pPr>
            <a:r>
              <a:rPr lang="ru-RU" sz="1400" dirty="0" err="1"/>
              <a:t>Сақ-тиграхауда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kk-KZ" sz="1400" b="1" dirty="0" smtClean="0">
              <a:solidFill>
                <a:srgbClr val="CC0000"/>
              </a:solidFill>
            </a:endParaRPr>
          </a:p>
        </p:txBody>
      </p:sp>
      <p:sp>
        <p:nvSpPr>
          <p:cNvPr id="14350" name="Rectangle 18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36" name="Rectangle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4838" name="Rectangle 2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4357" name="Picture 26" descr="desk_globe_e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716338"/>
            <a:ext cx="1512888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nimBg="1"/>
      <p:bldP spid="34823" grpId="0" animBg="1"/>
      <p:bldP spid="34824" grpId="0" animBg="1"/>
      <p:bldP spid="34825" grpId="0" animBg="1"/>
      <p:bldP spid="34826" grpId="0" animBg="1"/>
      <p:bldP spid="34827" grpId="0" animBg="1"/>
      <p:bldP spid="34828" grpId="0" animBg="1"/>
      <p:bldP spid="348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38125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780212" cy="1367853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600" dirty="0" err="1"/>
              <a:t>Тиграхауда</a:t>
            </a:r>
            <a:r>
              <a:rPr lang="ru-RU" sz="3600" dirty="0"/>
              <a:t> </a:t>
            </a:r>
            <a:r>
              <a:rPr lang="ru-RU" sz="3600" dirty="0" err="1"/>
              <a:t>сақтарының</a:t>
            </a:r>
            <a:r>
              <a:rPr lang="ru-RU" sz="3600" dirty="0"/>
              <a:t> </a:t>
            </a:r>
            <a:r>
              <a:rPr lang="ru-RU" sz="3600" dirty="0" err="1"/>
              <a:t>қоныстанған</a:t>
            </a:r>
            <a:r>
              <a:rPr lang="ru-RU" sz="3600" dirty="0"/>
              <a:t> </a:t>
            </a:r>
            <a:r>
              <a:rPr lang="ru-RU" sz="3600" dirty="0" err="1"/>
              <a:t>аумағы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6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25</a:t>
            </a:r>
          </a:p>
        </p:txBody>
      </p:sp>
      <p:sp>
        <p:nvSpPr>
          <p:cNvPr id="3584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5852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5853" name="AutoShape 13"/>
          <p:cNvSpPr>
            <a:spLocks noChangeArrowheads="1"/>
          </p:cNvSpPr>
          <p:nvPr/>
        </p:nvSpPr>
        <p:spPr bwMode="auto">
          <a:xfrm rot="10800000">
            <a:off x="5148260" y="4797423"/>
            <a:ext cx="3311525" cy="1061245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2800" dirty="0" err="1"/>
              <a:t>Оңтүстік</a:t>
            </a:r>
            <a:r>
              <a:rPr lang="ru-RU" sz="2800" dirty="0"/>
              <a:t> </a:t>
            </a:r>
            <a:r>
              <a:rPr lang="ru-RU" sz="2800" dirty="0" err="1"/>
              <a:t>Қазақстан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>
              <a:solidFill>
                <a:srgbClr val="CC0000"/>
              </a:solidFill>
            </a:endParaRPr>
          </a:p>
        </p:txBody>
      </p:sp>
      <p:sp>
        <p:nvSpPr>
          <p:cNvPr id="15374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9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586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57958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nimBg="1"/>
      <p:bldP spid="35847" grpId="0" animBg="1"/>
      <p:bldP spid="35848" grpId="0" animBg="1"/>
      <p:bldP spid="35849" grpId="0" animBg="1"/>
      <p:bldP spid="35850" grpId="0" animBg="1"/>
      <p:bldP spid="35851" grpId="0" animBg="1"/>
      <p:bldP spid="35852" grpId="0" animBg="1"/>
      <p:bldP spid="358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901973" y="1587975"/>
            <a:ext cx="6780213" cy="1340960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indent="-182880" algn="ctr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3200" dirty="0" err="1"/>
              <a:t>Мүлік</a:t>
            </a:r>
            <a:r>
              <a:rPr lang="ru-RU" sz="3200" dirty="0"/>
              <a:t> </a:t>
            </a:r>
            <a:r>
              <a:rPr lang="ru-RU" sz="3200" dirty="0" err="1"/>
              <a:t>теңсіздігі</a:t>
            </a:r>
            <a:r>
              <a:rPr lang="ru-RU" sz="3200" dirty="0"/>
              <a:t> </a:t>
            </a:r>
            <a:r>
              <a:rPr lang="ru-RU" sz="3200" dirty="0" err="1"/>
              <a:t>түпкілікті</a:t>
            </a:r>
            <a:r>
              <a:rPr lang="ru-RU" sz="3200" dirty="0"/>
              <a:t> </a:t>
            </a:r>
            <a:r>
              <a:rPr lang="ru-RU" sz="3200" dirty="0" err="1"/>
              <a:t>орнаған</a:t>
            </a:r>
            <a:r>
              <a:rPr lang="ru-RU" sz="3200" dirty="0"/>
              <a:t> </a:t>
            </a:r>
            <a:r>
              <a:rPr lang="ru-RU" sz="3200" dirty="0" err="1"/>
              <a:t>дәуір</a:t>
            </a:r>
            <a:r>
              <a:rPr lang="ru-RU" sz="3200" dirty="0"/>
              <a:t/>
            </a:r>
            <a:br>
              <a:rPr lang="ru-RU" sz="3200" dirty="0"/>
            </a:br>
            <a:endParaRPr lang="kk-KZ" sz="32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30</a:t>
            </a:r>
          </a:p>
        </p:txBody>
      </p:sp>
      <p:sp>
        <p:nvSpPr>
          <p:cNvPr id="3687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687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6877" name="AutoShape 13"/>
          <p:cNvSpPr>
            <a:spLocks noChangeArrowheads="1"/>
          </p:cNvSpPr>
          <p:nvPr/>
        </p:nvSpPr>
        <p:spPr bwMode="auto">
          <a:xfrm rot="10800000">
            <a:off x="5436096" y="5327977"/>
            <a:ext cx="3214713" cy="523220"/>
          </a:xfrm>
          <a:prstGeom prst="wedgeRectCallout">
            <a:avLst>
              <a:gd name="adj1" fmla="val -3670"/>
              <a:gd name="adj2" fmla="val 12510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r>
              <a:rPr lang="ru-RU" sz="2800" dirty="0" err="1"/>
              <a:t>Темір</a:t>
            </a:r>
            <a:r>
              <a:rPr lang="ru-RU" sz="2800" dirty="0"/>
              <a:t> </a:t>
            </a:r>
            <a:endParaRPr lang="kk-KZ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3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688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6405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860800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214282" y="114298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nimBg="1"/>
      <p:bldP spid="36871" grpId="0" animBg="1"/>
      <p:bldP spid="36872" grpId="0" animBg="1"/>
      <p:bldP spid="36873" grpId="0" animBg="1"/>
      <p:bldP spid="36874" grpId="0" animBg="1"/>
      <p:bldP spid="36875" grpId="0" animBg="1"/>
      <p:bldP spid="36876" grpId="0" animBg="1"/>
      <p:bldP spid="368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780212" cy="1368425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550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ru-RU" sz="4000" dirty="0" err="1"/>
              <a:t>Әскери-демократияның</a:t>
            </a:r>
            <a:r>
              <a:rPr lang="ru-RU" sz="4000" dirty="0"/>
              <a:t> </a:t>
            </a:r>
            <a:r>
              <a:rPr lang="ru-RU" sz="4000" dirty="0" err="1"/>
              <a:t>пайда</a:t>
            </a:r>
            <a:r>
              <a:rPr lang="ru-RU" sz="4000" dirty="0"/>
              <a:t> бола </a:t>
            </a:r>
            <a:r>
              <a:rPr lang="ru-RU" sz="4000" dirty="0" err="1"/>
              <a:t>бастаған</a:t>
            </a:r>
            <a:r>
              <a:rPr lang="ru-RU" sz="4000" dirty="0"/>
              <a:t> </a:t>
            </a:r>
            <a:r>
              <a:rPr lang="ru-RU" sz="4000" dirty="0" err="1"/>
              <a:t>кезі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b="1" dirty="0" smtClean="0">
              <a:solidFill>
                <a:schemeClr val="bg1"/>
              </a:solidFill>
            </a:endParaRPr>
          </a:p>
        </p:txBody>
      </p:sp>
      <p:pic>
        <p:nvPicPr>
          <p:cNvPr id="17412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3</a:t>
            </a:r>
          </a:p>
        </p:txBody>
      </p:sp>
      <p:sp>
        <p:nvSpPr>
          <p:cNvPr id="3789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7900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 dirty="0" err="1">
                <a:solidFill>
                  <a:srgbClr val="660033"/>
                </a:solidFill>
              </a:rPr>
              <a:t>Дұрыс жауап</a:t>
            </a:r>
            <a:r>
              <a:rPr lang="ru-RU" sz="3200" b="1" i="1" dirty="0">
                <a:solidFill>
                  <a:srgbClr val="660033"/>
                </a:solidFill>
              </a:rPr>
              <a:t>!</a:t>
            </a:r>
          </a:p>
        </p:txBody>
      </p:sp>
      <p:sp useBgFill="1">
        <p:nvSpPr>
          <p:cNvPr id="37901" name="AutoShape 13"/>
          <p:cNvSpPr>
            <a:spLocks noChangeArrowheads="1"/>
          </p:cNvSpPr>
          <p:nvPr/>
        </p:nvSpPr>
        <p:spPr bwMode="auto">
          <a:xfrm rot="10800000">
            <a:off x="5148262" y="4797425"/>
            <a:ext cx="3311525" cy="503783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80000"/>
              </a:lnSpc>
            </a:pPr>
            <a:r>
              <a:rPr lang="ru-RU" sz="3200" dirty="0" err="1"/>
              <a:t>Темір</a:t>
            </a:r>
            <a:r>
              <a:rPr lang="ru-RU" sz="3200" dirty="0"/>
              <a:t> </a:t>
            </a:r>
            <a:r>
              <a:rPr lang="ru-RU" sz="3200" dirty="0" err="1"/>
              <a:t>дәуірі</a:t>
            </a:r>
            <a:endParaRPr lang="ru-RU" sz="3200" b="1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endParaRPr lang="ru-RU" sz="3200" b="1" dirty="0">
              <a:solidFill>
                <a:srgbClr val="CC0000"/>
              </a:solidFill>
            </a:endParaRPr>
          </a:p>
        </p:txBody>
      </p:sp>
      <p:sp>
        <p:nvSpPr>
          <p:cNvPr id="17422" name="Rectangle 18"/>
          <p:cNvSpPr>
            <a:spLocks noChangeArrowheads="1"/>
          </p:cNvSpPr>
          <p:nvPr/>
        </p:nvSpPr>
        <p:spPr bwMode="auto">
          <a:xfrm>
            <a:off x="46038" y="629126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908" name="Rectangle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7910" name="Rectangle 2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57958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nimBg="1"/>
      <p:bldP spid="37895" grpId="0" animBg="1"/>
      <p:bldP spid="37896" grpId="0" animBg="1"/>
      <p:bldP spid="37897" grpId="0" animBg="1"/>
      <p:bldP spid="37898" grpId="0" animBg="1"/>
      <p:bldP spid="37899" grpId="0" animBg="1"/>
      <p:bldP spid="37900" grpId="0" animBg="1"/>
      <p:bldP spid="3790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571604" y="1785926"/>
            <a:ext cx="6469083" cy="1571636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ru-RU" sz="3200" dirty="0" err="1"/>
              <a:t>Сақ</a:t>
            </a:r>
            <a:r>
              <a:rPr lang="ru-RU" sz="3200" dirty="0"/>
              <a:t> </a:t>
            </a:r>
            <a:r>
              <a:rPr lang="ru-RU" sz="3200" dirty="0" err="1"/>
              <a:t>қоғамындағы</a:t>
            </a:r>
            <a:r>
              <a:rPr lang="ru-RU" sz="3200" dirty="0"/>
              <a:t> </a:t>
            </a:r>
            <a:r>
              <a:rPr lang="ru-RU" sz="3200" dirty="0" err="1"/>
              <a:t>адамдар</a:t>
            </a:r>
            <a:r>
              <a:rPr lang="ru-RU" sz="3200" dirty="0"/>
              <a:t> </a:t>
            </a:r>
            <a:r>
              <a:rPr lang="ru-RU" sz="3200" dirty="0" err="1"/>
              <a:t>тобы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71550" y="765175"/>
            <a:ext cx="28733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7</a:t>
            </a:r>
          </a:p>
        </p:txBody>
      </p:sp>
      <p:sp>
        <p:nvSpPr>
          <p:cNvPr id="3891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8924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8925" name="AutoShape 13"/>
          <p:cNvSpPr>
            <a:spLocks noChangeArrowheads="1"/>
          </p:cNvSpPr>
          <p:nvPr/>
        </p:nvSpPr>
        <p:spPr bwMode="auto">
          <a:xfrm rot="10800000">
            <a:off x="5364088" y="4540001"/>
            <a:ext cx="3309890" cy="514886"/>
          </a:xfrm>
          <a:prstGeom prst="wedgeRectCallout">
            <a:avLst>
              <a:gd name="adj1" fmla="val -819"/>
              <a:gd name="adj2" fmla="val 83523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70000"/>
              </a:lnSpc>
            </a:pPr>
            <a:r>
              <a:rPr lang="ru-RU" dirty="0" err="1"/>
              <a:t>Жауынгерлер</a:t>
            </a:r>
            <a:r>
              <a:rPr lang="ru-RU" dirty="0"/>
              <a:t>, </a:t>
            </a:r>
            <a:r>
              <a:rPr lang="ru-RU" dirty="0" err="1"/>
              <a:t>абыздар</a:t>
            </a:r>
            <a:r>
              <a:rPr lang="ru-RU" dirty="0"/>
              <a:t>, </a:t>
            </a:r>
            <a:r>
              <a:rPr lang="ru-RU" dirty="0" err="1"/>
              <a:t>малшылар</a:t>
            </a:r>
            <a:r>
              <a:rPr lang="ru-RU" dirty="0"/>
              <a:t> мен </a:t>
            </a:r>
            <a:r>
              <a:rPr lang="ru-RU" dirty="0" err="1"/>
              <a:t>егіншілер</a:t>
            </a:r>
            <a:endParaRPr lang="ru-RU" b="1" dirty="0">
              <a:solidFill>
                <a:srgbClr val="CC0000"/>
              </a:solidFill>
            </a:endParaRPr>
          </a:p>
        </p:txBody>
      </p:sp>
      <p:sp>
        <p:nvSpPr>
          <p:cNvPr id="18446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31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893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8453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005263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nimBg="1"/>
      <p:bldP spid="38919" grpId="0" animBg="1"/>
      <p:bldP spid="38920" grpId="0" animBg="1"/>
      <p:bldP spid="38921" grpId="0" animBg="1"/>
      <p:bldP spid="38922" grpId="0" animBg="1"/>
      <p:bldP spid="38923" grpId="0" animBg="1"/>
      <p:bldP spid="38924" grpId="0" animBg="1"/>
      <p:bldP spid="389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700213"/>
            <a:ext cx="7704137" cy="1657350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ru-RU" sz="2800" dirty="0" err="1"/>
              <a:t>Сақ</a:t>
            </a:r>
            <a:r>
              <a:rPr lang="ru-RU" sz="2800" dirty="0"/>
              <a:t> </a:t>
            </a:r>
            <a:r>
              <a:rPr lang="ru-RU" sz="2800" dirty="0" err="1"/>
              <a:t>жауынгерлерінің</a:t>
            </a:r>
            <a:r>
              <a:rPr lang="ru-RU" sz="2800" dirty="0"/>
              <a:t> </a:t>
            </a:r>
            <a:r>
              <a:rPr lang="ru-RU" sz="2800" dirty="0" err="1"/>
              <a:t>ежелгі</a:t>
            </a:r>
            <a:r>
              <a:rPr lang="ru-RU" sz="2800" dirty="0"/>
              <a:t> </a:t>
            </a:r>
            <a:r>
              <a:rPr lang="ru-RU" sz="2800" dirty="0" err="1"/>
              <a:t>үнді-иран</a:t>
            </a:r>
            <a:r>
              <a:rPr lang="ru-RU" sz="2800" dirty="0"/>
              <a:t> </a:t>
            </a:r>
            <a:r>
              <a:rPr lang="ru-RU" sz="2800" dirty="0" err="1"/>
              <a:t>тіліндегі</a:t>
            </a:r>
            <a:r>
              <a:rPr lang="ru-RU" sz="2800" dirty="0"/>
              <a:t> </a:t>
            </a:r>
            <a:r>
              <a:rPr lang="ru-RU" sz="2800" dirty="0" err="1"/>
              <a:t>атауы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11</a:t>
            </a:r>
          </a:p>
        </p:txBody>
      </p:sp>
      <p:sp>
        <p:nvSpPr>
          <p:cNvPr id="3994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4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4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4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9948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9949" name="AutoShape 13"/>
          <p:cNvSpPr>
            <a:spLocks noChangeArrowheads="1"/>
          </p:cNvSpPr>
          <p:nvPr/>
        </p:nvSpPr>
        <p:spPr bwMode="auto">
          <a:xfrm rot="10800000">
            <a:off x="5148261" y="4567223"/>
            <a:ext cx="3311525" cy="631840"/>
          </a:xfrm>
          <a:prstGeom prst="wedgeRectCallout">
            <a:avLst>
              <a:gd name="adj1" fmla="val -5278"/>
              <a:gd name="adj2" fmla="val 83523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70000"/>
              </a:lnSpc>
            </a:pPr>
            <a:r>
              <a:rPr lang="ru-RU" sz="2400" dirty="0"/>
              <a:t>"</a:t>
            </a:r>
            <a:r>
              <a:rPr lang="ru-RU" sz="2400" dirty="0" err="1"/>
              <a:t>Арбада</a:t>
            </a:r>
            <a:r>
              <a:rPr lang="ru-RU" sz="2400" dirty="0"/>
              <a:t> </a:t>
            </a:r>
            <a:r>
              <a:rPr lang="ru-RU" sz="2400" dirty="0" err="1"/>
              <a:t>тұрғандар</a:t>
            </a:r>
            <a:r>
              <a:rPr lang="ru-RU" sz="2400" dirty="0"/>
              <a:t>"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</a:pPr>
            <a:endParaRPr lang="ru-RU" sz="2400" b="1" dirty="0" smtClean="0"/>
          </a:p>
        </p:txBody>
      </p:sp>
      <p:sp>
        <p:nvSpPr>
          <p:cNvPr id="19470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55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995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9477" name="Picture 23" descr="03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789363"/>
            <a:ext cx="15335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nimBg="1"/>
      <p:bldP spid="39943" grpId="0" animBg="1"/>
      <p:bldP spid="39944" grpId="0" animBg="1"/>
      <p:bldP spid="39945" grpId="0" animBg="1"/>
      <p:bldP spid="39946" grpId="0" animBg="1"/>
      <p:bldP spid="39947" grpId="0" animBg="1"/>
      <p:bldP spid="39948" grpId="0" animBg="1"/>
      <p:bldP spid="3994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9138"/>
            <a:ext cx="8405812" cy="1368424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3200" dirty="0" err="1"/>
              <a:t>Сақ</a:t>
            </a:r>
            <a:r>
              <a:rPr lang="ru-RU" sz="3200" dirty="0"/>
              <a:t> </a:t>
            </a:r>
            <a:r>
              <a:rPr lang="ru-RU" sz="3200" dirty="0" err="1"/>
              <a:t>қоғамындағы</a:t>
            </a:r>
            <a:r>
              <a:rPr lang="ru-RU" sz="3200" dirty="0"/>
              <a:t> </a:t>
            </a:r>
            <a:r>
              <a:rPr lang="ru-RU" sz="3200" dirty="0" err="1"/>
              <a:t>абыздардың</a:t>
            </a:r>
            <a:r>
              <a:rPr lang="ru-RU" sz="3200" dirty="0"/>
              <a:t> </a:t>
            </a:r>
            <a:r>
              <a:rPr lang="ru-RU" sz="3200" dirty="0" err="1"/>
              <a:t>танымал</a:t>
            </a:r>
            <a:r>
              <a:rPr lang="ru-RU" sz="3200" dirty="0"/>
              <a:t> </a:t>
            </a:r>
            <a:r>
              <a:rPr lang="ru-RU" sz="3200" dirty="0" err="1"/>
              <a:t>белгісі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19</a:t>
            </a:r>
          </a:p>
        </p:txBody>
      </p:sp>
      <p:sp>
        <p:nvSpPr>
          <p:cNvPr id="4096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0972" name="Rectangle 12"/>
          <p:cNvSpPr>
            <a:spLocks noChangeArrowheads="1"/>
          </p:cNvSpPr>
          <p:nvPr/>
        </p:nvSpPr>
        <p:spPr bwMode="auto">
          <a:xfrm>
            <a:off x="4572000" y="4149080"/>
            <a:ext cx="4321175" cy="683270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 dirty="0" err="1">
                <a:solidFill>
                  <a:srgbClr val="660033"/>
                </a:solidFill>
              </a:rPr>
              <a:t>Дұрыс</a:t>
            </a:r>
            <a:r>
              <a:rPr lang="ru-RU" sz="3200" b="1" i="1" dirty="0">
                <a:solidFill>
                  <a:srgbClr val="660033"/>
                </a:solidFill>
              </a:rPr>
              <a:t> </a:t>
            </a:r>
            <a:r>
              <a:rPr lang="ru-RU" sz="3200" b="1" i="1" dirty="0" err="1">
                <a:solidFill>
                  <a:srgbClr val="660033"/>
                </a:solidFill>
              </a:rPr>
              <a:t>жауап</a:t>
            </a:r>
            <a:r>
              <a:rPr lang="ru-RU" sz="3200" b="1" i="1" dirty="0">
                <a:solidFill>
                  <a:srgbClr val="660033"/>
                </a:solidFill>
              </a:rPr>
              <a:t>!</a:t>
            </a:r>
          </a:p>
        </p:txBody>
      </p:sp>
      <p:sp useBgFill="1">
        <p:nvSpPr>
          <p:cNvPr id="40973" name="AutoShape 13"/>
          <p:cNvSpPr>
            <a:spLocks noChangeArrowheads="1"/>
          </p:cNvSpPr>
          <p:nvPr/>
        </p:nvSpPr>
        <p:spPr bwMode="auto">
          <a:xfrm rot="10800000">
            <a:off x="5072066" y="5072072"/>
            <a:ext cx="3455988" cy="1143009"/>
          </a:xfrm>
          <a:prstGeom prst="wedgeRectCallout">
            <a:avLst>
              <a:gd name="adj1" fmla="val -7144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l">
              <a:lnSpc>
                <a:spcPct val="180000"/>
              </a:lnSpc>
            </a:pPr>
            <a:r>
              <a:rPr lang="ru-RU" sz="1400" dirty="0" err="1"/>
              <a:t>Тостаған</a:t>
            </a:r>
            <a:r>
              <a:rPr lang="ru-RU" sz="1400" dirty="0"/>
              <a:t> мен </a:t>
            </a:r>
            <a:r>
              <a:rPr lang="ru-RU" sz="1400" dirty="0" err="1"/>
              <a:t>ерекше</a:t>
            </a:r>
            <a:r>
              <a:rPr lang="ru-RU" sz="1400" dirty="0"/>
              <a:t> бас </a:t>
            </a:r>
            <a:r>
              <a:rPr lang="ru-RU" sz="1400" dirty="0" err="1"/>
              <a:t>киімі</a:t>
            </a:r>
            <a:r>
              <a:rPr lang="ru-RU" sz="1400" dirty="0"/>
              <a:t> 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4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9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098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0501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860800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nimBg="1"/>
      <p:bldP spid="40967" grpId="0" animBg="1"/>
      <p:bldP spid="40968" grpId="0" animBg="1"/>
      <p:bldP spid="40969" grpId="0" animBg="1"/>
      <p:bldP spid="40970" grpId="0" animBg="1"/>
      <p:bldP spid="40971" grpId="0" animBg="1"/>
      <p:bldP spid="40972" grpId="0" animBg="1"/>
      <p:bldP spid="409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		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16113"/>
            <a:ext cx="8218487" cy="1323975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err="1"/>
              <a:t>Сақ</a:t>
            </a:r>
            <a:r>
              <a:rPr lang="ru-RU" sz="2800" dirty="0"/>
              <a:t> </a:t>
            </a:r>
            <a:r>
              <a:rPr lang="ru-RU" sz="2800" dirty="0" err="1"/>
              <a:t>қоғамындағы</a:t>
            </a:r>
            <a:r>
              <a:rPr lang="ru-RU" sz="2800" dirty="0"/>
              <a:t> "</a:t>
            </a:r>
            <a:r>
              <a:rPr lang="ru-RU" sz="2800" dirty="0" err="1"/>
              <a:t>сегізаяқтылар</a:t>
            </a:r>
            <a:r>
              <a:rPr lang="ru-RU" sz="2800" dirty="0"/>
              <a:t>" </a:t>
            </a:r>
            <a:r>
              <a:rPr lang="ru-RU" sz="2800" dirty="0" err="1"/>
              <a:t>деп</a:t>
            </a:r>
            <a:r>
              <a:rPr lang="ru-RU" sz="2800" dirty="0"/>
              <a:t> </a:t>
            </a:r>
            <a:r>
              <a:rPr lang="ru-RU" sz="2800" dirty="0" err="1"/>
              <a:t>аталғандар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 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24" descr="abb7dee37f44ae66de3bc40da7b80ff7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913" y="3213100"/>
            <a:ext cx="1546225" cy="193198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9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23</a:t>
            </a:r>
          </a:p>
        </p:txBody>
      </p:sp>
      <p:sp>
        <p:nvSpPr>
          <p:cNvPr id="4199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9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9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9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9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199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1997" name="AutoShape 13"/>
          <p:cNvSpPr>
            <a:spLocks noChangeArrowheads="1"/>
          </p:cNvSpPr>
          <p:nvPr/>
        </p:nvSpPr>
        <p:spPr bwMode="auto">
          <a:xfrm rot="10800000">
            <a:off x="5148263" y="4832350"/>
            <a:ext cx="3816350" cy="1295400"/>
          </a:xfrm>
          <a:prstGeom prst="wedgeRectCallout">
            <a:avLst>
              <a:gd name="adj1" fmla="val 2037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10000"/>
              </a:lnSpc>
            </a:pPr>
            <a:r>
              <a:rPr lang="ru-RU" dirty="0" err="1"/>
              <a:t>малшылар</a:t>
            </a:r>
            <a:r>
              <a:rPr lang="ru-RU" dirty="0"/>
              <a:t> мен </a:t>
            </a:r>
            <a:r>
              <a:rPr lang="ru-RU" dirty="0" err="1"/>
              <a:t>егіншілер</a:t>
            </a:r>
            <a:endParaRPr lang="ru-RU" b="1" dirty="0">
              <a:solidFill>
                <a:srgbClr val="CC0000"/>
              </a:solidFill>
            </a:endParaRPr>
          </a:p>
        </p:txBody>
      </p:sp>
      <p:sp>
        <p:nvSpPr>
          <p:cNvPr id="21519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003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2005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nimBg="1"/>
      <p:bldP spid="41991" grpId="0" animBg="1"/>
      <p:bldP spid="41992" grpId="0" animBg="1"/>
      <p:bldP spid="41993" grpId="0" animBg="1"/>
      <p:bldP spid="41994" grpId="0" animBg="1"/>
      <p:bldP spid="41995" grpId="0" animBg="1"/>
      <p:bldP spid="41996" grpId="0" animBg="1"/>
      <p:bldP spid="4199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331912" y="1989139"/>
            <a:ext cx="7240615" cy="1082672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жауынгерлерінің</a:t>
            </a:r>
            <a:r>
              <a:rPr lang="ru-RU" dirty="0"/>
              <a:t> </a:t>
            </a:r>
            <a:r>
              <a:rPr lang="ru-RU" dirty="0" err="1"/>
              <a:t>киім</a:t>
            </a:r>
            <a:r>
              <a:rPr lang="ru-RU" dirty="0"/>
              <a:t> </a:t>
            </a:r>
            <a:r>
              <a:rPr lang="ru-RU" dirty="0" err="1"/>
              <a:t>түсі</a:t>
            </a:r>
            <a:r>
              <a:rPr lang="ru-RU" dirty="0"/>
              <a:t/>
            </a:r>
            <a:br>
              <a:rPr lang="ru-RU" dirty="0"/>
            </a:b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27</a:t>
            </a:r>
          </a:p>
        </p:txBody>
      </p:sp>
      <p:sp>
        <p:nvSpPr>
          <p:cNvPr id="4301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3020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3021" name="AutoShape 13"/>
          <p:cNvSpPr>
            <a:spLocks noChangeArrowheads="1"/>
          </p:cNvSpPr>
          <p:nvPr/>
        </p:nvSpPr>
        <p:spPr bwMode="auto">
          <a:xfrm rot="10800000">
            <a:off x="4984940" y="4832350"/>
            <a:ext cx="3816350" cy="1295400"/>
          </a:xfrm>
          <a:prstGeom prst="wedgeRectCallout">
            <a:avLst>
              <a:gd name="adj1" fmla="val 79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l">
              <a:lnSpc>
                <a:spcPct val="90000"/>
              </a:lnSpc>
            </a:pPr>
            <a:r>
              <a:rPr lang="ru-RU" dirty="0" err="1" smtClean="0"/>
              <a:t>Қызыл</a:t>
            </a:r>
            <a:r>
              <a:rPr lang="ru-RU" dirty="0" smtClean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сары-қызыл</a:t>
            </a:r>
            <a:r>
              <a:rPr lang="ru-RU" dirty="0"/>
              <a:t> </a:t>
            </a:r>
            <a:endParaRPr lang="ru-RU" b="1" dirty="0">
              <a:solidFill>
                <a:srgbClr val="CC0000"/>
              </a:solidFill>
            </a:endParaRPr>
          </a:p>
        </p:txBody>
      </p:sp>
      <p:sp>
        <p:nvSpPr>
          <p:cNvPr id="22542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27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302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2549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716338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nimBg="1"/>
      <p:bldP spid="43015" grpId="0" animBg="1"/>
      <p:bldP spid="43016" grpId="0" animBg="1"/>
      <p:bldP spid="43017" grpId="0" animBg="1"/>
      <p:bldP spid="43018" grpId="0" animBg="1"/>
      <p:bldP spid="43019" grpId="0" animBg="1"/>
      <p:bldP spid="43020" grpId="0" animBg="1"/>
      <p:bldP spid="430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1" y="1700213"/>
            <a:ext cx="8147050" cy="942969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3200" dirty="0" err="1"/>
              <a:t>Герадот</a:t>
            </a:r>
            <a:r>
              <a:rPr lang="ru-RU" sz="3200" dirty="0"/>
              <a:t> </a:t>
            </a:r>
            <a:r>
              <a:rPr lang="ru-RU" sz="3200" dirty="0" err="1"/>
              <a:t>жазбаларындағы</a:t>
            </a:r>
            <a:r>
              <a:rPr lang="ru-RU" sz="3200" dirty="0"/>
              <a:t> </a:t>
            </a:r>
            <a:r>
              <a:rPr lang="ru-RU" sz="3200" dirty="0" err="1"/>
              <a:t>сақтардың</a:t>
            </a:r>
            <a:r>
              <a:rPr lang="ru-RU" sz="3200" dirty="0"/>
              <a:t> </a:t>
            </a:r>
            <a:r>
              <a:rPr lang="ru-RU" sz="3200" dirty="0" err="1"/>
              <a:t>қыс</a:t>
            </a:r>
            <a:r>
              <a:rPr lang="ru-RU" sz="3200" dirty="0"/>
              <a:t> </a:t>
            </a:r>
            <a:r>
              <a:rPr lang="ru-RU" sz="3200" dirty="0" err="1"/>
              <a:t>кезіндегі</a:t>
            </a:r>
            <a:r>
              <a:rPr lang="ru-RU" sz="3200" dirty="0"/>
              <a:t> </a:t>
            </a:r>
            <a:r>
              <a:rPr lang="ru-RU" sz="3200" dirty="0" err="1"/>
              <a:t>мекені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6" name="Picture 24" descr="5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3573463"/>
            <a:ext cx="971550" cy="16002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57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31</a:t>
            </a:r>
          </a:p>
        </p:txBody>
      </p:sp>
      <p:sp>
        <p:nvSpPr>
          <p:cNvPr id="4403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4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4044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4045" name="AutoShape 13"/>
          <p:cNvSpPr>
            <a:spLocks noChangeArrowheads="1"/>
          </p:cNvSpPr>
          <p:nvPr/>
        </p:nvSpPr>
        <p:spPr bwMode="auto">
          <a:xfrm rot="10800000">
            <a:off x="4857752" y="4786322"/>
            <a:ext cx="3995737" cy="1295400"/>
          </a:xfrm>
          <a:prstGeom prst="wedgeRectCallout">
            <a:avLst>
              <a:gd name="adj1" fmla="val 4190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2400" dirty="0" err="1"/>
              <a:t>Ағаш</a:t>
            </a:r>
            <a:r>
              <a:rPr lang="ru-RU" sz="2400" dirty="0"/>
              <a:t> </a:t>
            </a:r>
            <a:r>
              <a:rPr lang="ru-RU" sz="2400" dirty="0" err="1"/>
              <a:t>үйлер</a:t>
            </a:r>
            <a:r>
              <a:rPr lang="ru-RU" sz="2400" dirty="0"/>
              <a:t> 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solidFill>
                <a:srgbClr val="CC0000"/>
              </a:solidFill>
            </a:endParaRPr>
          </a:p>
        </p:txBody>
      </p:sp>
      <p:sp>
        <p:nvSpPr>
          <p:cNvPr id="23567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ru-RU" i="1" dirty="0"/>
          </a:p>
        </p:txBody>
      </p:sp>
      <p:sp>
        <p:nvSpPr>
          <p:cNvPr id="44051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405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3"/>
            <a:ext cx="1565275" cy="560387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nimBg="1"/>
      <p:bldP spid="44039" grpId="0" animBg="1"/>
      <p:bldP spid="44040" grpId="0" animBg="1"/>
      <p:bldP spid="44041" grpId="0" animBg="1"/>
      <p:bldP spid="44042" grpId="0" animBg="1"/>
      <p:bldP spid="44043" grpId="0" animBg="1"/>
      <p:bldP spid="44044" grpId="0" animBg="1"/>
      <p:bldP spid="44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6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916238" y="404813"/>
            <a:ext cx="3384550" cy="4524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84"/>
              </a:avLst>
            </a:prstTxWarp>
          </a:bodyPr>
          <a:lstStyle/>
          <a:p>
            <a:r>
              <a:rPr lang="ru-RU" sz="3600" b="1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Ойын</a:t>
            </a:r>
            <a:r>
              <a:rPr lang="ru-RU" sz="3600" b="1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ru-RU" sz="3600" b="1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шарты</a:t>
            </a:r>
            <a:endParaRPr lang="ru-RU" sz="36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endParaRPr lang="ru-RU" sz="36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</p:txBody>
      </p:sp>
      <p:sp>
        <p:nvSpPr>
          <p:cNvPr id="2065" name="Rectangle 17">
            <a:hlinkClick r:id="rId3" action="ppaction://hlinksldjump" tooltip="Щёлкни мышкой по кнопке и начнёшь игру &quot;АТЫ -БАТЫ&quot;"/>
          </p:cNvPr>
          <p:cNvSpPr>
            <a:spLocks noChangeArrowheads="1"/>
          </p:cNvSpPr>
          <p:nvPr/>
        </p:nvSpPr>
        <p:spPr bwMode="auto">
          <a:xfrm>
            <a:off x="6588125" y="6381750"/>
            <a:ext cx="1420813" cy="287338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kk-KZ" sz="1400" dirty="0">
                <a:latin typeface="Arial" charset="0"/>
              </a:rPr>
              <a:t>Ойынды бастау</a:t>
            </a:r>
            <a:endParaRPr lang="ru-RU" sz="1400" dirty="0">
              <a:latin typeface="Arial" charset="0"/>
            </a:endParaRP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3881438" y="1773238"/>
            <a:ext cx="5262562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lnSpc>
                <a:spcPct val="140000"/>
              </a:lnSpc>
              <a:buFont typeface="Wingdings" pitchFamily="2" charset="2"/>
              <a:buChar char="v"/>
            </a:pPr>
            <a:r>
              <a:rPr lang="ru-RU" dirty="0" smtClean="0">
                <a:solidFill>
                  <a:srgbClr val="000099"/>
                </a:solidFill>
              </a:rPr>
              <a:t> </a:t>
            </a:r>
            <a:r>
              <a:rPr lang="kk-KZ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Сөйлемде  </a:t>
            </a:r>
            <a:r>
              <a:rPr lang="kk-KZ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бір санды таңдаңыз                 </a:t>
            </a:r>
            <a:r>
              <a:rPr lang="kk-KZ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Сұрақты </a:t>
            </a:r>
            <a:r>
              <a:rPr lang="ru-RU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оқыңыз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40000"/>
              </a:lnSpc>
              <a:buFont typeface="Wingdings" pitchFamily="2" charset="2"/>
              <a:buChar char="v"/>
            </a:pP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Дұрыс жауапты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үшін тышқанды зкранға басыңыз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140000"/>
              </a:lnSpc>
              <a:buFont typeface="Wingdings" pitchFamily="2" charset="2"/>
              <a:buChar char="v"/>
            </a:pPr>
            <a:r>
              <a:rPr lang="ru-RU" sz="1600" b="1" i="1" dirty="0" smtClean="0">
                <a:solidFill>
                  <a:srgbClr val="660033"/>
                </a:solidFill>
              </a:rPr>
              <a:t> </a:t>
            </a:r>
            <a:r>
              <a:rPr lang="ru-RU" sz="1600" b="1" i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Ойынды</a:t>
            </a:r>
            <a:r>
              <a:rPr lang="ru-RU" sz="1600" b="1" i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жалғастыру </a:t>
            </a:r>
            <a:r>
              <a:rPr lang="ru-RU" sz="1600" b="1" i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үшін тышқанды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Ойынды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жалғастыру </a:t>
            </a:r>
            <a:r>
              <a:rPr lang="ru-RU" sz="1600" b="1" i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дегенге</a:t>
            </a:r>
            <a:r>
              <a:rPr lang="ru-RU" sz="1600" b="1" i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басыңыз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5" name="Rectangle 2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43888" y="6381750"/>
            <a:ext cx="701675" cy="287338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шығу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54" name="WordArt 34"/>
          <p:cNvSpPr>
            <a:spLocks noChangeArrowheads="1" noChangeShapeType="1" noTextEdit="1"/>
          </p:cNvSpPr>
          <p:nvPr/>
        </p:nvSpPr>
        <p:spPr bwMode="auto">
          <a:xfrm>
            <a:off x="1908174" y="1052513"/>
            <a:ext cx="523559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5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32025" y="2398713"/>
            <a:ext cx="503238" cy="46672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/>
              <a:t>5</a:t>
            </a:r>
          </a:p>
        </p:txBody>
      </p:sp>
      <p:sp>
        <p:nvSpPr>
          <p:cNvPr id="6156" name="Rectangle 40"/>
          <p:cNvSpPr>
            <a:spLocks noChangeArrowheads="1"/>
          </p:cNvSpPr>
          <p:nvPr/>
        </p:nvSpPr>
        <p:spPr bwMode="auto">
          <a:xfrm>
            <a:off x="827088" y="5732463"/>
            <a:ext cx="2520950" cy="79375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kk-KZ" b="1" dirty="0">
                <a:solidFill>
                  <a:srgbClr val="FF0000"/>
                </a:solidFill>
              </a:rPr>
              <a:t>Ойынды жалғастыру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Қазақстан тарихы</a:t>
            </a:r>
            <a:endParaRPr kumimoji="0" lang="en-US" sz="3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783153"/>
            <a:ext cx="6780212" cy="1368425"/>
          </a:xfrm>
          <a:solidFill>
            <a:srgbClr val="FF0000">
              <a:alpha val="39999"/>
            </a:srgbClr>
          </a:solidFill>
          <a:ln w="57150" cmpd="thickThin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  <a:buNone/>
            </a:pPr>
            <a:r>
              <a:rPr lang="ru-RU" sz="2800" dirty="0" err="1"/>
              <a:t>Сақтардың</a:t>
            </a:r>
            <a:r>
              <a:rPr lang="ru-RU" sz="2800" dirty="0"/>
              <a:t> 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шаруашылығы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 smtClean="0"/>
          </a:p>
        </p:txBody>
      </p:sp>
      <p:pic>
        <p:nvPicPr>
          <p:cNvPr id="24580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82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35</a:t>
            </a:r>
          </a:p>
        </p:txBody>
      </p:sp>
      <p:sp>
        <p:nvSpPr>
          <p:cNvPr id="4506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5900" y="5569946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6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42976" y="5572140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6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71670" y="5572140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6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28926" y="5572140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6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86182" y="5572140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5068" name="Rectangle 12"/>
          <p:cNvSpPr>
            <a:spLocks noChangeArrowheads="1"/>
          </p:cNvSpPr>
          <p:nvPr/>
        </p:nvSpPr>
        <p:spPr bwMode="auto">
          <a:xfrm>
            <a:off x="4612943" y="3382395"/>
            <a:ext cx="4321175" cy="717550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5069" name="AutoShape 13"/>
          <p:cNvSpPr>
            <a:spLocks noChangeArrowheads="1"/>
          </p:cNvSpPr>
          <p:nvPr/>
        </p:nvSpPr>
        <p:spPr bwMode="auto">
          <a:xfrm rot="10800000">
            <a:off x="4643438" y="4489186"/>
            <a:ext cx="4000528" cy="1297268"/>
          </a:xfrm>
          <a:prstGeom prst="wedgeRectCallout">
            <a:avLst>
              <a:gd name="adj1" fmla="val 426"/>
              <a:gd name="adj2" fmla="val 68088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just">
              <a:lnSpc>
                <a:spcPct val="170000"/>
              </a:lnSpc>
            </a:pPr>
            <a:r>
              <a:rPr lang="ru-RU" sz="2800" dirty="0"/>
              <a:t>Мал </a:t>
            </a:r>
            <a:r>
              <a:rPr lang="ru-RU" sz="2800" dirty="0" err="1"/>
              <a:t>шаруашылығы</a:t>
            </a:r>
            <a:endParaRPr lang="ru-RU" sz="2800" dirty="0"/>
          </a:p>
          <a:p>
            <a:pPr algn="just">
              <a:lnSpc>
                <a:spcPct val="170000"/>
              </a:lnSpc>
            </a:pPr>
            <a:endParaRPr lang="kk-KZ" sz="28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0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75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507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4597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860800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8794" y="274638"/>
            <a:ext cx="6758006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71736" y="1916113"/>
            <a:ext cx="6115064" cy="941383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600" dirty="0" err="1"/>
              <a:t>Сақтар</a:t>
            </a:r>
            <a:r>
              <a:rPr lang="ru-RU" sz="3600" dirty="0"/>
              <a:t> </a:t>
            </a:r>
            <a:r>
              <a:rPr lang="ru-RU" sz="3600" dirty="0" err="1"/>
              <a:t>өмірінде</a:t>
            </a:r>
            <a:r>
              <a:rPr lang="ru-RU" sz="3600" dirty="0"/>
              <a:t> аз </a:t>
            </a:r>
            <a:r>
              <a:rPr lang="ru-RU" sz="3600" dirty="0" err="1"/>
              <a:t>өсірілген</a:t>
            </a:r>
            <a:r>
              <a:rPr lang="ru-RU" sz="3600" dirty="0"/>
              <a:t> мал </a:t>
            </a:r>
            <a:r>
              <a:rPr lang="ru-RU" sz="3600" dirty="0" err="1"/>
              <a:t>түрі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24" descr="3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3576638"/>
            <a:ext cx="2233612" cy="13144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5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2</a:t>
            </a:r>
          </a:p>
        </p:txBody>
      </p:sp>
      <p:sp>
        <p:nvSpPr>
          <p:cNvPr id="4608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8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8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9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9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6092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6093" name="AutoShape 13"/>
          <p:cNvSpPr>
            <a:spLocks noChangeArrowheads="1"/>
          </p:cNvSpPr>
          <p:nvPr/>
        </p:nvSpPr>
        <p:spPr bwMode="auto">
          <a:xfrm rot="10800000">
            <a:off x="5148263" y="4797425"/>
            <a:ext cx="3816350" cy="989029"/>
          </a:xfrm>
          <a:prstGeom prst="wedgeRectCallout">
            <a:avLst>
              <a:gd name="adj1" fmla="val 2037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70000"/>
              </a:lnSpc>
            </a:pPr>
            <a:r>
              <a:rPr lang="ru-RU" sz="2400" dirty="0" err="1"/>
              <a:t>Ірі</a:t>
            </a:r>
            <a:r>
              <a:rPr lang="ru-RU" sz="2400" dirty="0"/>
              <a:t> </a:t>
            </a:r>
            <a:r>
              <a:rPr lang="ru-RU" sz="2400" dirty="0" err="1"/>
              <a:t>қара</a:t>
            </a:r>
            <a:r>
              <a:rPr lang="ru-RU" sz="2400" dirty="0"/>
              <a:t> 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ru-RU" sz="2400" b="1" dirty="0">
              <a:solidFill>
                <a:srgbClr val="CC0000"/>
              </a:solidFill>
            </a:endParaRPr>
          </a:p>
        </p:txBody>
      </p:sp>
      <p:sp>
        <p:nvSpPr>
          <p:cNvPr id="25615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99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610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3"/>
            <a:ext cx="1565275" cy="560387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24063" y="274638"/>
            <a:ext cx="6003926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9"/>
            <a:ext cx="6780212" cy="939796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ru-RU" sz="2800" dirty="0" err="1"/>
              <a:t>Қызылорда</a:t>
            </a:r>
            <a:r>
              <a:rPr lang="ru-RU" sz="2800" dirty="0"/>
              <a:t> </a:t>
            </a:r>
            <a:r>
              <a:rPr lang="ru-RU" sz="2800" dirty="0" err="1"/>
              <a:t>обылысы</a:t>
            </a:r>
            <a:r>
              <a:rPr lang="ru-RU" sz="2800" dirty="0"/>
              <a:t> </a:t>
            </a:r>
            <a:r>
              <a:rPr lang="ru-RU" sz="2800" dirty="0" err="1"/>
              <a:t>жеріндегі</a:t>
            </a:r>
            <a:r>
              <a:rPr lang="ru-RU" sz="2800" dirty="0"/>
              <a:t> </a:t>
            </a:r>
            <a:r>
              <a:rPr lang="ru-RU" sz="2800" dirty="0" err="1"/>
              <a:t>б.з.б</a:t>
            </a:r>
            <a:r>
              <a:rPr lang="ru-RU" sz="2800" dirty="0"/>
              <a:t>. ІУ-</a:t>
            </a:r>
            <a:r>
              <a:rPr lang="ru-RU" sz="2800" dirty="0" err="1"/>
              <a:t>б.з</a:t>
            </a:r>
            <a:r>
              <a:rPr lang="ru-RU" sz="2800" dirty="0"/>
              <a:t>.-</a:t>
            </a:r>
            <a:r>
              <a:rPr lang="ru-RU" sz="2800" dirty="0" err="1"/>
              <a:t>дың</a:t>
            </a:r>
            <a:r>
              <a:rPr lang="ru-RU" sz="2800" dirty="0"/>
              <a:t> ХІІІ </a:t>
            </a:r>
            <a:r>
              <a:rPr lang="ru-RU" sz="2800" dirty="0" err="1"/>
              <a:t>ғасырларына</a:t>
            </a:r>
            <a:r>
              <a:rPr lang="ru-RU" sz="2800" dirty="0"/>
              <a:t> </a:t>
            </a:r>
            <a:r>
              <a:rPr lang="ru-RU" sz="2800" dirty="0" err="1"/>
              <a:t>жататын</a:t>
            </a:r>
            <a:r>
              <a:rPr lang="ru-RU" sz="2800" dirty="0"/>
              <a:t> </a:t>
            </a:r>
            <a:r>
              <a:rPr lang="ru-RU" sz="2800" dirty="0" err="1"/>
              <a:t>ежелгі</a:t>
            </a:r>
            <a:r>
              <a:rPr lang="ru-RU" sz="2800" dirty="0"/>
              <a:t> </a:t>
            </a:r>
            <a:r>
              <a:rPr lang="ru-RU" sz="2800" dirty="0" err="1" smtClean="0"/>
              <a:t>қалашық</a:t>
            </a:r>
            <a:endParaRPr lang="ru-RU" sz="2800" dirty="0" smtClean="0"/>
          </a:p>
        </p:txBody>
      </p:sp>
      <p:pic>
        <p:nvPicPr>
          <p:cNvPr id="26628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6</a:t>
            </a:r>
          </a:p>
        </p:txBody>
      </p:sp>
      <p:sp>
        <p:nvSpPr>
          <p:cNvPr id="4711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1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711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7117" name="AutoShape 13"/>
          <p:cNvSpPr>
            <a:spLocks noChangeArrowheads="1"/>
          </p:cNvSpPr>
          <p:nvPr/>
        </p:nvSpPr>
        <p:spPr bwMode="auto">
          <a:xfrm rot="10800000">
            <a:off x="5003798" y="4797424"/>
            <a:ext cx="3889375" cy="703278"/>
          </a:xfrm>
          <a:prstGeom prst="wedgeRectCallout">
            <a:avLst>
              <a:gd name="adj1" fmla="val -861"/>
              <a:gd name="adj2" fmla="val 89806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2800" dirty="0" err="1"/>
              <a:t>Шірік</a:t>
            </a:r>
            <a:r>
              <a:rPr lang="ru-RU" sz="2800" dirty="0"/>
              <a:t>-Рабат </a:t>
            </a:r>
          </a:p>
          <a:p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638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23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712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6645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005263"/>
            <a:ext cx="10953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nimBg="1"/>
      <p:bldP spid="47111" grpId="0" animBg="1"/>
      <p:bldP spid="47112" grpId="0" animBg="1"/>
      <p:bldP spid="47113" grpId="0" animBg="1"/>
      <p:bldP spid="47114" grpId="0" animBg="1"/>
      <p:bldP spid="47115" grpId="0" animBg="1"/>
      <p:bldP spid="47116" grpId="0" animBg="1"/>
      <p:bldP spid="471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08" y="274638"/>
            <a:ext cx="6543692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00166" y="1786922"/>
            <a:ext cx="6786609" cy="1470025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000" dirty="0" err="1"/>
              <a:t>Ертедегі</a:t>
            </a:r>
            <a:r>
              <a:rPr lang="ru-RU" sz="4000" dirty="0"/>
              <a:t> </a:t>
            </a:r>
            <a:r>
              <a:rPr lang="ru-RU" sz="4000" dirty="0" err="1"/>
              <a:t>темірді</a:t>
            </a:r>
            <a:r>
              <a:rPr lang="ru-RU" sz="4000" dirty="0"/>
              <a:t> </a:t>
            </a:r>
            <a:r>
              <a:rPr lang="ru-RU" sz="4000" dirty="0" err="1"/>
              <a:t>өндірудің</a:t>
            </a:r>
            <a:r>
              <a:rPr lang="ru-RU" sz="4000" dirty="0"/>
              <a:t> </a:t>
            </a:r>
            <a:r>
              <a:rPr lang="ru-RU" sz="4000" dirty="0" err="1"/>
              <a:t>қарапайым</a:t>
            </a:r>
            <a:r>
              <a:rPr lang="ru-RU" sz="4000" dirty="0"/>
              <a:t> </a:t>
            </a:r>
            <a:r>
              <a:rPr lang="ru-RU" sz="4000" dirty="0" err="1"/>
              <a:t>тәсілі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 smtClean="0">
              <a:solidFill>
                <a:srgbClr val="003300"/>
              </a:solidFill>
            </a:endParaRPr>
          </a:p>
        </p:txBody>
      </p:sp>
      <p:pic>
        <p:nvPicPr>
          <p:cNvPr id="27652" name="Picture 24" descr="e188aaa3434e66288ee778c007748f25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3933825"/>
            <a:ext cx="1390650" cy="1238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3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5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10</a:t>
            </a:r>
          </a:p>
        </p:txBody>
      </p:sp>
      <p:sp>
        <p:nvSpPr>
          <p:cNvPr id="4813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8140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48141" name="AutoShape 13"/>
          <p:cNvSpPr>
            <a:spLocks noChangeArrowheads="1"/>
          </p:cNvSpPr>
          <p:nvPr/>
        </p:nvSpPr>
        <p:spPr bwMode="auto">
          <a:xfrm rot="10800000">
            <a:off x="5000628" y="4786322"/>
            <a:ext cx="3887786" cy="928694"/>
          </a:xfrm>
          <a:custGeom>
            <a:avLst/>
            <a:gdLst>
              <a:gd name="connsiteX0" fmla="*/ 0 w 3311525"/>
              <a:gd name="connsiteY0" fmla="*/ 0 h 1295400"/>
              <a:gd name="connsiteX1" fmla="*/ 551921 w 3311525"/>
              <a:gd name="connsiteY1" fmla="*/ 0 h 1295400"/>
              <a:gd name="connsiteX2" fmla="*/ 551921 w 3311525"/>
              <a:gd name="connsiteY2" fmla="*/ 0 h 1295400"/>
              <a:gd name="connsiteX3" fmla="*/ 1379802 w 3311525"/>
              <a:gd name="connsiteY3" fmla="*/ 0 h 1295400"/>
              <a:gd name="connsiteX4" fmla="*/ 3311525 w 3311525"/>
              <a:gd name="connsiteY4" fmla="*/ 0 h 1295400"/>
              <a:gd name="connsiteX5" fmla="*/ 3311525 w 3311525"/>
              <a:gd name="connsiteY5" fmla="*/ 755650 h 1295400"/>
              <a:gd name="connsiteX6" fmla="*/ 3311525 w 3311525"/>
              <a:gd name="connsiteY6" fmla="*/ 755650 h 1295400"/>
              <a:gd name="connsiteX7" fmla="*/ 3311525 w 3311525"/>
              <a:gd name="connsiteY7" fmla="*/ 1079500 h 1295400"/>
              <a:gd name="connsiteX8" fmla="*/ 3311525 w 3311525"/>
              <a:gd name="connsiteY8" fmla="*/ 1295400 h 1295400"/>
              <a:gd name="connsiteX9" fmla="*/ 1379802 w 3311525"/>
              <a:gd name="connsiteY9" fmla="*/ 1295400 h 1295400"/>
              <a:gd name="connsiteX10" fmla="*/ 1480980 w 3311525"/>
              <a:gd name="connsiteY10" fmla="*/ 1754192 h 1295400"/>
              <a:gd name="connsiteX11" fmla="*/ 551921 w 3311525"/>
              <a:gd name="connsiteY11" fmla="*/ 1295400 h 1295400"/>
              <a:gd name="connsiteX12" fmla="*/ 0 w 3311525"/>
              <a:gd name="connsiteY12" fmla="*/ 1295400 h 1295400"/>
              <a:gd name="connsiteX13" fmla="*/ 0 w 3311525"/>
              <a:gd name="connsiteY13" fmla="*/ 1079500 h 1295400"/>
              <a:gd name="connsiteX14" fmla="*/ 0 w 3311525"/>
              <a:gd name="connsiteY14" fmla="*/ 755650 h 1295400"/>
              <a:gd name="connsiteX15" fmla="*/ 0 w 3311525"/>
              <a:gd name="connsiteY15" fmla="*/ 755650 h 1295400"/>
              <a:gd name="connsiteX16" fmla="*/ 0 w 3311525"/>
              <a:gd name="connsiteY16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11525" h="1295400">
                <a:moveTo>
                  <a:pt x="0" y="0"/>
                </a:moveTo>
                <a:lnTo>
                  <a:pt x="551921" y="0"/>
                </a:lnTo>
                <a:lnTo>
                  <a:pt x="551921" y="0"/>
                </a:lnTo>
                <a:lnTo>
                  <a:pt x="1379802" y="0"/>
                </a:lnTo>
                <a:lnTo>
                  <a:pt x="3311525" y="0"/>
                </a:lnTo>
                <a:lnTo>
                  <a:pt x="3311525" y="755650"/>
                </a:lnTo>
                <a:lnTo>
                  <a:pt x="3311525" y="755650"/>
                </a:lnTo>
                <a:lnTo>
                  <a:pt x="3311525" y="1079500"/>
                </a:lnTo>
                <a:lnTo>
                  <a:pt x="3311525" y="1295400"/>
                </a:lnTo>
                <a:lnTo>
                  <a:pt x="1379802" y="1295400"/>
                </a:lnTo>
                <a:lnTo>
                  <a:pt x="1480980" y="1754192"/>
                </a:lnTo>
                <a:lnTo>
                  <a:pt x="551921" y="1295400"/>
                </a:lnTo>
                <a:lnTo>
                  <a:pt x="0" y="1295400"/>
                </a:lnTo>
                <a:lnTo>
                  <a:pt x="0" y="1079500"/>
                </a:lnTo>
                <a:lnTo>
                  <a:pt x="0" y="755650"/>
                </a:lnTo>
                <a:lnTo>
                  <a:pt x="0" y="755650"/>
                </a:lnTo>
                <a:lnTo>
                  <a:pt x="0" y="0"/>
                </a:lnTo>
                <a:close/>
              </a:path>
            </a:pathLst>
          </a:cu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3200" dirty="0"/>
              <a:t>Пеш-</a:t>
            </a:r>
            <a:r>
              <a:rPr lang="ru-RU" sz="3200" dirty="0" err="1"/>
              <a:t>көрікпен</a:t>
            </a:r>
            <a:endParaRPr lang="ru-RU" sz="3200" dirty="0">
              <a:solidFill>
                <a:srgbClr val="003300"/>
              </a:solidFill>
            </a:endParaRPr>
          </a:p>
          <a:p>
            <a:endParaRPr lang="ru-RU" sz="3200" dirty="0"/>
          </a:p>
        </p:txBody>
      </p:sp>
      <p:sp>
        <p:nvSpPr>
          <p:cNvPr id="27663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47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796136" y="6418624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814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418624"/>
            <a:ext cx="1565275" cy="43937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nimBg="1"/>
      <p:bldP spid="48135" grpId="0" animBg="1"/>
      <p:bldP spid="48136" grpId="0" animBg="1"/>
      <p:bldP spid="48137" grpId="0" animBg="1"/>
      <p:bldP spid="48138" grpId="0" animBg="1"/>
      <p:bldP spid="48139" grpId="0" animBg="1"/>
      <p:bldP spid="48140" grpId="0" animBg="1"/>
      <p:bldP spid="481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2000232" y="1500174"/>
            <a:ext cx="6530994" cy="1116656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800" dirty="0" err="1"/>
              <a:t>Сақтар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 "</a:t>
            </a:r>
            <a:r>
              <a:rPr lang="ru-RU" sz="2800" dirty="0" err="1"/>
              <a:t>Құдай</a:t>
            </a:r>
            <a:r>
              <a:rPr lang="ru-RU" sz="2800" dirty="0"/>
              <a:t> </a:t>
            </a:r>
            <a:r>
              <a:rPr lang="ru-RU" sz="2800" dirty="0" err="1"/>
              <a:t>деп</a:t>
            </a:r>
            <a:r>
              <a:rPr lang="ru-RU" sz="2800" dirty="0"/>
              <a:t> </a:t>
            </a:r>
            <a:r>
              <a:rPr lang="ru-RU" sz="2800" dirty="0" err="1"/>
              <a:t>олар</a:t>
            </a:r>
            <a:r>
              <a:rPr lang="ru-RU" sz="2800" dirty="0"/>
              <a:t> </a:t>
            </a:r>
            <a:r>
              <a:rPr lang="ru-RU" sz="2800" dirty="0" err="1"/>
              <a:t>күнді</a:t>
            </a:r>
            <a:r>
              <a:rPr lang="ru-RU" sz="2800" dirty="0"/>
              <a:t> </a:t>
            </a:r>
            <a:r>
              <a:rPr lang="ru-RU" sz="2800" dirty="0" err="1"/>
              <a:t>есептейді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оған</a:t>
            </a:r>
            <a:r>
              <a:rPr lang="ru-RU" sz="2800" dirty="0"/>
              <a:t> </a:t>
            </a:r>
            <a:r>
              <a:rPr lang="ru-RU" sz="2800" dirty="0" err="1"/>
              <a:t>жылқыны</a:t>
            </a:r>
            <a:r>
              <a:rPr lang="ru-RU" sz="2800" dirty="0"/>
              <a:t> </a:t>
            </a:r>
            <a:r>
              <a:rPr lang="ru-RU" sz="2800" dirty="0" err="1"/>
              <a:t>құрбандыққа</a:t>
            </a:r>
            <a:r>
              <a:rPr lang="ru-RU" sz="2800" dirty="0"/>
              <a:t> </a:t>
            </a:r>
            <a:r>
              <a:rPr lang="ru-RU" sz="2800" dirty="0" err="1"/>
              <a:t>шалады</a:t>
            </a:r>
            <a:r>
              <a:rPr lang="ru-RU" sz="2800" dirty="0"/>
              <a:t>" </a:t>
            </a:r>
            <a:r>
              <a:rPr lang="ru-RU" sz="2800" dirty="0" err="1"/>
              <a:t>деп</a:t>
            </a:r>
            <a:r>
              <a:rPr lang="ru-RU" sz="2800" dirty="0"/>
              <a:t> </a:t>
            </a:r>
            <a:r>
              <a:rPr lang="ru-RU" sz="2800" dirty="0" err="1"/>
              <a:t>жазған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3838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2723" y="386556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8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91368" y="619918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18</a:t>
            </a:r>
          </a:p>
        </p:txBody>
      </p:sp>
      <p:sp>
        <p:nvSpPr>
          <p:cNvPr id="4915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6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6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6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6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49164" name="Rectangle 12"/>
          <p:cNvSpPr>
            <a:spLocks noChangeArrowheads="1"/>
          </p:cNvSpPr>
          <p:nvPr/>
        </p:nvSpPr>
        <p:spPr bwMode="auto">
          <a:xfrm>
            <a:off x="4572000" y="2924944"/>
            <a:ext cx="4321175" cy="504056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 dirty="0" err="1">
                <a:solidFill>
                  <a:srgbClr val="660033"/>
                </a:solidFill>
              </a:rPr>
              <a:t>Дұрыс</a:t>
            </a:r>
            <a:r>
              <a:rPr lang="ru-RU" sz="3200" b="1" i="1" dirty="0">
                <a:solidFill>
                  <a:srgbClr val="660033"/>
                </a:solidFill>
              </a:rPr>
              <a:t> </a:t>
            </a:r>
            <a:r>
              <a:rPr lang="ru-RU" sz="3200" b="1" i="1" dirty="0" err="1">
                <a:solidFill>
                  <a:srgbClr val="660033"/>
                </a:solidFill>
              </a:rPr>
              <a:t>жауап</a:t>
            </a:r>
            <a:r>
              <a:rPr lang="ru-RU" sz="3200" b="1" i="1" dirty="0">
                <a:solidFill>
                  <a:srgbClr val="660033"/>
                </a:solidFill>
              </a:rPr>
              <a:t>!</a:t>
            </a:r>
          </a:p>
        </p:txBody>
      </p:sp>
      <p:sp useBgFill="1">
        <p:nvSpPr>
          <p:cNvPr id="49165" name="AutoShape 13"/>
          <p:cNvSpPr>
            <a:spLocks noChangeArrowheads="1"/>
          </p:cNvSpPr>
          <p:nvPr/>
        </p:nvSpPr>
        <p:spPr bwMode="auto">
          <a:xfrm rot="10800000">
            <a:off x="4572000" y="4005064"/>
            <a:ext cx="4248472" cy="1512168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spcAft>
                <a:spcPts val="0"/>
              </a:spcAft>
            </a:pPr>
            <a:r>
              <a:rPr lang="ru-RU" sz="2800" dirty="0" err="1"/>
              <a:t>Страбон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6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71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4917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nimBg="1"/>
      <p:bldP spid="49159" grpId="0" animBg="1"/>
      <p:bldP spid="49160" grpId="0" animBg="1"/>
      <p:bldP spid="49161" grpId="0" animBg="1"/>
      <p:bldP spid="49162" grpId="0" animBg="1"/>
      <p:bldP spid="49163" grpId="0" animBg="1"/>
      <p:bldP spid="49164" grpId="0" animBg="1"/>
      <p:bldP spid="4916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71663" y="274638"/>
            <a:ext cx="615632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592263"/>
            <a:ext cx="7632700" cy="1336671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3200" dirty="0" err="1"/>
              <a:t>Сақ</a:t>
            </a:r>
            <a:r>
              <a:rPr lang="ru-RU" sz="3200" dirty="0"/>
              <a:t> </a:t>
            </a:r>
            <a:r>
              <a:rPr lang="ru-RU" sz="3200" dirty="0" err="1"/>
              <a:t>жеріне</a:t>
            </a:r>
            <a:r>
              <a:rPr lang="ru-RU" sz="3200" dirty="0"/>
              <a:t> Кир </a:t>
            </a:r>
            <a:r>
              <a:rPr lang="ru-RU" sz="3200" dirty="0" err="1"/>
              <a:t>бастаған</a:t>
            </a:r>
            <a:r>
              <a:rPr lang="ru-RU" sz="3200" dirty="0"/>
              <a:t> парсы </a:t>
            </a:r>
            <a:r>
              <a:rPr lang="ru-RU" sz="3200" dirty="0" err="1"/>
              <a:t>әскерлерінің</a:t>
            </a:r>
            <a:r>
              <a:rPr lang="ru-RU" sz="3200" dirty="0"/>
              <a:t> </a:t>
            </a:r>
            <a:r>
              <a:rPr lang="ru-RU" sz="3200" dirty="0" err="1"/>
              <a:t>басып</a:t>
            </a:r>
            <a:r>
              <a:rPr lang="ru-RU" sz="3200" dirty="0"/>
              <a:t> </a:t>
            </a:r>
            <a:r>
              <a:rPr lang="ru-RU" sz="3200" dirty="0" err="1"/>
              <a:t>кірген</a:t>
            </a:r>
            <a:r>
              <a:rPr lang="ru-RU" sz="3200" dirty="0"/>
              <a:t> </a:t>
            </a:r>
            <a:r>
              <a:rPr lang="ru-RU" sz="3200" dirty="0" err="1"/>
              <a:t>уақыты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29700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32866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1596" y="395584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2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584958" y="628946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26</a:t>
            </a:r>
          </a:p>
        </p:txBody>
      </p:sp>
      <p:sp>
        <p:nvSpPr>
          <p:cNvPr id="5018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8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0188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0189" name="AutoShape 13"/>
          <p:cNvSpPr>
            <a:spLocks noChangeArrowheads="1"/>
          </p:cNvSpPr>
          <p:nvPr/>
        </p:nvSpPr>
        <p:spPr bwMode="auto">
          <a:xfrm rot="10800000">
            <a:off x="5148262" y="4797425"/>
            <a:ext cx="3311525" cy="1131905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2000" dirty="0" err="1"/>
              <a:t>б.з.б</a:t>
            </a:r>
            <a:r>
              <a:rPr lang="ru-RU" sz="2000" dirty="0"/>
              <a:t>. 530 ж. </a:t>
            </a:r>
          </a:p>
          <a:p>
            <a:endParaRPr lang="ru-RU" sz="2000" b="1" dirty="0">
              <a:solidFill>
                <a:srgbClr val="CC0000"/>
              </a:solidFill>
            </a:endParaRPr>
          </a:p>
        </p:txBody>
      </p:sp>
      <p:sp>
        <p:nvSpPr>
          <p:cNvPr id="29710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95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019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9717" name="Picture 22" descr="05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07670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nimBg="1"/>
      <p:bldP spid="50183" grpId="0" animBg="1"/>
      <p:bldP spid="50184" grpId="0" animBg="1"/>
      <p:bldP spid="50185" grpId="0" animBg="1"/>
      <p:bldP spid="50186" grpId="0" animBg="1"/>
      <p:bldP spid="50187" grpId="0" animBg="1"/>
      <p:bldP spid="50188" grpId="0" animBg="1"/>
      <p:bldP spid="5018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9"/>
            <a:ext cx="8208714" cy="1227134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ru-RU" sz="3600" dirty="0" err="1"/>
              <a:t>Томирис</a:t>
            </a:r>
            <a:r>
              <a:rPr lang="ru-RU" sz="3600" dirty="0"/>
              <a:t> </a:t>
            </a:r>
            <a:r>
              <a:rPr lang="ru-RU" sz="3600" dirty="0" err="1"/>
              <a:t>туралы</a:t>
            </a:r>
            <a:r>
              <a:rPr lang="ru-RU" sz="3600" dirty="0"/>
              <a:t> "</a:t>
            </a:r>
            <a:r>
              <a:rPr lang="ru-RU" sz="3600" dirty="0" err="1"/>
              <a:t>Әйел</a:t>
            </a:r>
            <a:r>
              <a:rPr lang="ru-RU" sz="3600" dirty="0"/>
              <a:t> </a:t>
            </a:r>
            <a:r>
              <a:rPr lang="ru-RU" sz="3600" dirty="0" err="1"/>
              <a:t>болса</a:t>
            </a:r>
            <a:r>
              <a:rPr lang="ru-RU" sz="3600" dirty="0"/>
              <a:t> да </a:t>
            </a:r>
            <a:r>
              <a:rPr lang="ru-RU" sz="3600" dirty="0" err="1"/>
              <a:t>қорыққан</a:t>
            </a:r>
            <a:r>
              <a:rPr lang="ru-RU" sz="3600" dirty="0"/>
              <a:t> </a:t>
            </a:r>
            <a:r>
              <a:rPr lang="ru-RU" sz="3600" dirty="0" err="1"/>
              <a:t>жоқ</a:t>
            </a:r>
            <a:r>
              <a:rPr lang="ru-RU" sz="3600" dirty="0"/>
              <a:t>" </a:t>
            </a:r>
            <a:r>
              <a:rPr lang="ru-RU" sz="3600" dirty="0" err="1"/>
              <a:t>деп</a:t>
            </a:r>
            <a:r>
              <a:rPr lang="ru-RU" sz="3600" dirty="0"/>
              <a:t> </a:t>
            </a:r>
            <a:r>
              <a:rPr lang="ru-RU" sz="3600" dirty="0" err="1"/>
              <a:t>жазған</a:t>
            </a:r>
            <a:r>
              <a:rPr lang="ru-RU" sz="3600" dirty="0"/>
              <a:t> Рим </a:t>
            </a:r>
            <a:r>
              <a:rPr lang="ru-RU" sz="3600" dirty="0" err="1" smtClean="0"/>
              <a:t>тарихшысы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4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29</a:t>
            </a:r>
          </a:p>
        </p:txBody>
      </p:sp>
      <p:sp>
        <p:nvSpPr>
          <p:cNvPr id="5120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1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1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1212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1213" name="AutoShape 13"/>
          <p:cNvSpPr>
            <a:spLocks noChangeArrowheads="1"/>
          </p:cNvSpPr>
          <p:nvPr/>
        </p:nvSpPr>
        <p:spPr bwMode="auto">
          <a:xfrm rot="10800000">
            <a:off x="4786314" y="4786322"/>
            <a:ext cx="4000528" cy="714380"/>
          </a:xfrm>
          <a:prstGeom prst="wedgeRectCallout">
            <a:avLst>
              <a:gd name="adj1" fmla="val -829"/>
              <a:gd name="adj2" fmla="val 81861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70000"/>
              </a:lnSpc>
            </a:pPr>
            <a:r>
              <a:rPr lang="ru-RU" sz="3200" dirty="0"/>
              <a:t>Помпей </a:t>
            </a:r>
            <a:r>
              <a:rPr lang="ru-RU" sz="3200" dirty="0" err="1"/>
              <a:t>Трог</a:t>
            </a:r>
            <a:r>
              <a:rPr lang="ru-RU" sz="3200" dirty="0"/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</a:pPr>
            <a:endParaRPr lang="kk-KZ" sz="3200" b="1" dirty="0" smtClean="0">
              <a:solidFill>
                <a:srgbClr val="CC0000"/>
              </a:solidFill>
            </a:endParaRPr>
          </a:p>
        </p:txBody>
      </p:sp>
      <p:sp>
        <p:nvSpPr>
          <p:cNvPr id="30734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19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122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3"/>
            <a:ext cx="1565275" cy="560387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0741" name="Picture 23" descr="0111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57563"/>
            <a:ext cx="123031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nimBg="1"/>
      <p:bldP spid="51207" grpId="0" animBg="1"/>
      <p:bldP spid="51208" grpId="0" animBg="1"/>
      <p:bldP spid="51209" grpId="0" animBg="1"/>
      <p:bldP spid="51210" grpId="0" animBg="1"/>
      <p:bldP spid="51211" grpId="0" animBg="1"/>
      <p:bldP spid="51212" grpId="0" animBg="1"/>
      <p:bldP spid="512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2357430"/>
            <a:ext cx="6780212" cy="725482"/>
          </a:xfrm>
          <a:solidFill>
            <a:srgbClr val="00CC00">
              <a:alpha val="25882"/>
            </a:srgbClr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жерінде</a:t>
            </a:r>
            <a:r>
              <a:rPr lang="ru-RU" dirty="0"/>
              <a:t> </a:t>
            </a:r>
            <a:r>
              <a:rPr lang="ru-RU" dirty="0" err="1"/>
              <a:t>Кирдің</a:t>
            </a:r>
            <a:r>
              <a:rPr lang="ru-RU" dirty="0"/>
              <a:t> </a:t>
            </a:r>
            <a:r>
              <a:rPr lang="ru-RU" dirty="0" err="1"/>
              <a:t>өлтірілгендігін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/>
              <a:t/>
            </a:r>
            <a:br>
              <a:rPr lang="ru-RU" dirty="0"/>
            </a:b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34</a:t>
            </a:r>
          </a:p>
        </p:txBody>
      </p:sp>
      <p:sp>
        <p:nvSpPr>
          <p:cNvPr id="5223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223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2237" name="AutoShape 13"/>
          <p:cNvSpPr>
            <a:spLocks noChangeArrowheads="1"/>
          </p:cNvSpPr>
          <p:nvPr/>
        </p:nvSpPr>
        <p:spPr bwMode="auto">
          <a:xfrm rot="10800000">
            <a:off x="5072065" y="4643445"/>
            <a:ext cx="3744913" cy="1143008"/>
          </a:xfrm>
          <a:prstGeom prst="wedgeRectCallout">
            <a:avLst>
              <a:gd name="adj1" fmla="val -2736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80000"/>
              </a:lnSpc>
            </a:pPr>
            <a:r>
              <a:rPr lang="ru-RU" dirty="0"/>
              <a:t>Геродот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kk-KZ" b="1" dirty="0" smtClean="0">
              <a:solidFill>
                <a:srgbClr val="CC0000"/>
              </a:solidFill>
            </a:endParaRPr>
          </a:p>
        </p:txBody>
      </p:sp>
      <p:sp>
        <p:nvSpPr>
          <p:cNvPr id="31758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43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224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nimBg="1"/>
      <p:bldP spid="52231" grpId="0" animBg="1"/>
      <p:bldP spid="52232" grpId="0" animBg="1"/>
      <p:bldP spid="52233" grpId="0" animBg="1"/>
      <p:bldP spid="52234" grpId="0" animBg="1"/>
      <p:bldP spid="52235" grpId="0" animBg="1"/>
      <p:bldP spid="52236" grpId="0" animBg="1"/>
      <p:bldP spid="5223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3238" y="490538"/>
            <a:ext cx="6048276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780212" cy="1368425"/>
          </a:xfrm>
          <a:solidFill>
            <a:srgbClr val="0066FF">
              <a:alpha val="18823"/>
            </a:srgbClr>
          </a:solidFill>
          <a:ln w="57150" cmpd="thickThin">
            <a:solidFill>
              <a:srgbClr val="0000FF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dirty="0"/>
              <a:t>Дарий </a:t>
            </a:r>
            <a:r>
              <a:rPr lang="ru-RU" sz="2400" dirty="0" err="1"/>
              <a:t>бастаған</a:t>
            </a:r>
            <a:r>
              <a:rPr lang="ru-RU" sz="2400" dirty="0"/>
              <a:t> парсы </a:t>
            </a:r>
            <a:r>
              <a:rPr lang="ru-RU" sz="2400" dirty="0" err="1"/>
              <a:t>әскерлері</a:t>
            </a:r>
            <a:r>
              <a:rPr lang="ru-RU" sz="2400" dirty="0"/>
              <a:t> </a:t>
            </a:r>
            <a:r>
              <a:rPr lang="ru-RU" sz="2400" dirty="0" err="1"/>
              <a:t>жорығының</a:t>
            </a:r>
            <a:r>
              <a:rPr lang="ru-RU" sz="2400" dirty="0"/>
              <a:t> </a:t>
            </a:r>
            <a:r>
              <a:rPr lang="ru-RU" sz="2400" dirty="0" err="1"/>
              <a:t>мерзімі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kern="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2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4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4</a:t>
            </a:r>
          </a:p>
        </p:txBody>
      </p:sp>
      <p:sp>
        <p:nvSpPr>
          <p:cNvPr id="5325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3260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3261" name="AutoShape 13"/>
          <p:cNvSpPr>
            <a:spLocks noChangeArrowheads="1"/>
          </p:cNvSpPr>
          <p:nvPr/>
        </p:nvSpPr>
        <p:spPr bwMode="auto">
          <a:xfrm rot="10800000">
            <a:off x="5076824" y="4832350"/>
            <a:ext cx="3311525" cy="739790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80000"/>
              </a:lnSpc>
            </a:pPr>
            <a:r>
              <a:rPr lang="ru-RU" sz="2400" dirty="0"/>
              <a:t>б.з.б.519</a:t>
            </a:r>
            <a:endParaRPr lang="ru-RU" sz="2400" kern="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80000"/>
              </a:lnSpc>
            </a:pPr>
            <a:endParaRPr lang="kk-KZ" sz="2400" b="1" dirty="0">
              <a:solidFill>
                <a:srgbClr val="CC0000"/>
              </a:solidFill>
            </a:endParaRPr>
          </a:p>
        </p:txBody>
      </p:sp>
      <p:sp>
        <p:nvSpPr>
          <p:cNvPr id="32782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67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326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3"/>
            <a:ext cx="1565275" cy="560387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2789" name="Picture 23" descr="0111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429000"/>
            <a:ext cx="1185863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32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nimBg="1"/>
      <p:bldP spid="53255" grpId="0" animBg="1"/>
      <p:bldP spid="53256" grpId="0" animBg="1"/>
      <p:bldP spid="53257" grpId="0" animBg="1"/>
      <p:bldP spid="53258" grpId="0" animBg="1"/>
      <p:bldP spid="53259" grpId="0" animBg="1"/>
      <p:bldP spid="53260" grpId="0" animBg="1"/>
      <p:bldP spid="532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6264076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1988840"/>
            <a:ext cx="6780212" cy="1368425"/>
          </a:xfrm>
          <a:solidFill>
            <a:srgbClr val="0066FF">
              <a:alpha val="18823"/>
            </a:srgbClr>
          </a:solidFill>
          <a:ln w="57150" cmpd="thickThin">
            <a:solidFill>
              <a:srgbClr val="0000FF"/>
            </a:solidFill>
            <a:miter lim="800000"/>
            <a:headEnd/>
            <a:tailEnd/>
          </a:ln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200" dirty="0" err="1"/>
              <a:t>Қызылорда</a:t>
            </a:r>
            <a:r>
              <a:rPr lang="ru-RU" sz="3200" dirty="0"/>
              <a:t> </a:t>
            </a:r>
            <a:r>
              <a:rPr lang="ru-RU" sz="3200" dirty="0" err="1"/>
              <a:t>обылысы</a:t>
            </a:r>
            <a:r>
              <a:rPr lang="ru-RU" sz="3200" dirty="0"/>
              <a:t> </a:t>
            </a:r>
            <a:r>
              <a:rPr lang="ru-RU" sz="3200" dirty="0" err="1"/>
              <a:t>жеріндегі</a:t>
            </a:r>
            <a:r>
              <a:rPr lang="ru-RU" sz="3200" dirty="0"/>
              <a:t> </a:t>
            </a:r>
            <a:r>
              <a:rPr lang="ru-RU" sz="3200" dirty="0" err="1"/>
              <a:t>б.з.б</a:t>
            </a:r>
            <a:r>
              <a:rPr lang="ru-RU" sz="3200" dirty="0"/>
              <a:t>. ІУ-</a:t>
            </a:r>
            <a:r>
              <a:rPr lang="ru-RU" sz="3200" dirty="0" err="1"/>
              <a:t>б.з</a:t>
            </a:r>
            <a:r>
              <a:rPr lang="ru-RU" sz="3200" dirty="0"/>
              <a:t>.-</a:t>
            </a:r>
            <a:r>
              <a:rPr lang="ru-RU" sz="3200" dirty="0" err="1"/>
              <a:t>дың</a:t>
            </a:r>
            <a:r>
              <a:rPr lang="ru-RU" sz="3200" dirty="0"/>
              <a:t> ХІІІ </a:t>
            </a:r>
            <a:r>
              <a:rPr lang="ru-RU" sz="3200" dirty="0" err="1"/>
              <a:t>ғасырларына</a:t>
            </a:r>
            <a:r>
              <a:rPr lang="ru-RU" sz="3200" dirty="0"/>
              <a:t> </a:t>
            </a:r>
            <a:r>
              <a:rPr lang="ru-RU" sz="3200" dirty="0" err="1"/>
              <a:t>жататын</a:t>
            </a:r>
            <a:r>
              <a:rPr lang="ru-RU" sz="3200" dirty="0"/>
              <a:t> </a:t>
            </a:r>
            <a:r>
              <a:rPr lang="ru-RU" sz="3200" dirty="0" err="1"/>
              <a:t>ежелгі</a:t>
            </a:r>
            <a:r>
              <a:rPr lang="ru-RU" sz="3200" dirty="0"/>
              <a:t> </a:t>
            </a:r>
            <a:r>
              <a:rPr lang="ru-RU" sz="3200" dirty="0" err="1"/>
              <a:t>қалашық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6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8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8</a:t>
            </a:r>
          </a:p>
        </p:txBody>
      </p:sp>
      <p:sp>
        <p:nvSpPr>
          <p:cNvPr id="5427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4284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4285" name="AutoShape 13"/>
          <p:cNvSpPr>
            <a:spLocks noChangeArrowheads="1"/>
          </p:cNvSpPr>
          <p:nvPr/>
        </p:nvSpPr>
        <p:spPr bwMode="auto">
          <a:xfrm rot="10800000">
            <a:off x="5148063" y="4797152"/>
            <a:ext cx="3311525" cy="774988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3200" dirty="0" err="1"/>
              <a:t>Шірік</a:t>
            </a:r>
            <a:r>
              <a:rPr lang="ru-RU" sz="3200" dirty="0"/>
              <a:t>-Рабат</a:t>
            </a:r>
            <a:endParaRPr lang="ru-RU" sz="32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rgbClr val="CC0000"/>
              </a:solidFill>
            </a:endParaRPr>
          </a:p>
        </p:txBody>
      </p:sp>
      <p:sp>
        <p:nvSpPr>
          <p:cNvPr id="33806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91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429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3813" name="Picture 22" descr="Рисунок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73463"/>
            <a:ext cx="15843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nimBg="1"/>
      <p:bldP spid="54279" grpId="0" animBg="1"/>
      <p:bldP spid="54280" grpId="0" animBg="1"/>
      <p:bldP spid="54281" grpId="0" animBg="1"/>
      <p:bldP spid="54282" grpId="0" animBg="1"/>
      <p:bldP spid="54283" grpId="0" animBg="1"/>
      <p:bldP spid="54284" grpId="0" animBg="1"/>
      <p:bldP spid="542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285728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17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256540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14128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3716338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1775" y="4868863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1412875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AutoShape 5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1775" y="256540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95738" y="3716338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AutoShape 5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9700" y="4868863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256540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1775" y="3716338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95738" y="4868863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2603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1775" y="14128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95738" y="256540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9700" y="3716338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4868863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AutoShape 6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1775" y="26035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95738" y="1412875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9700" y="256540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0" name="AutoShape 6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3716338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1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868863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2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95738" y="2603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3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9700" y="14128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4" name="AutoShape 6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256540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5" name="AutoShape 6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3716338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6" name="AutoShape 7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9700" y="26035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7" name="AutoShape 7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1412875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8" name="AutoShape 7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256540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99" name="AutoShape 7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2603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0" name="AutoShape 7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14128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1" name="AutoShape 7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4868863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2" name="AutoShape 7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260350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AutoShape 8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3716338"/>
            <a:ext cx="1042988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4" name="AutoShape 8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4868863"/>
            <a:ext cx="1042987" cy="104298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85" name="WordArt 85" descr="Орех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132138" y="476250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</a:t>
            </a:r>
          </a:p>
        </p:txBody>
      </p:sp>
      <p:sp>
        <p:nvSpPr>
          <p:cNvPr id="25686" name="WordArt 86" descr="Орех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4213" y="16287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8</a:t>
            </a:r>
          </a:p>
        </p:txBody>
      </p:sp>
      <p:sp>
        <p:nvSpPr>
          <p:cNvPr id="25690" name="WordArt 90" descr="Орех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027988" y="476250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7</a:t>
            </a:r>
          </a:p>
        </p:txBody>
      </p:sp>
      <p:sp>
        <p:nvSpPr>
          <p:cNvPr id="25691" name="WordArt 91" descr="Орех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04025" y="476250"/>
            <a:ext cx="28733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6</a:t>
            </a:r>
          </a:p>
        </p:txBody>
      </p:sp>
      <p:sp>
        <p:nvSpPr>
          <p:cNvPr id="25692" name="WordArt 92" descr="Орех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580063" y="476250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5</a:t>
            </a:r>
          </a:p>
        </p:txBody>
      </p:sp>
      <p:sp>
        <p:nvSpPr>
          <p:cNvPr id="25693" name="WordArt 93" descr="Орех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356100" y="476250"/>
            <a:ext cx="28733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4</a:t>
            </a:r>
          </a:p>
        </p:txBody>
      </p:sp>
      <p:sp>
        <p:nvSpPr>
          <p:cNvPr id="25694" name="WordArt 94" descr="Орех">
            <a:hlinkClick r:id="rId1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4213" y="476250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 smtClean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</a:t>
            </a:r>
            <a:endParaRPr lang="ru-RU" sz="2400" b="1" kern="10" dirty="0">
              <a:ln w="25400">
                <a:solidFill>
                  <a:srgbClr val="000000"/>
                </a:solidFill>
                <a:round/>
                <a:headEnd/>
                <a:tailEnd/>
              </a:ln>
              <a:blipFill dpi="0" rotWithShape="1">
                <a:blip r:embed="rId4"/>
                <a:srcRect/>
                <a:tile tx="0" ty="0" sx="100000" sy="100000" flip="none" algn="tl"/>
              </a:blipFill>
              <a:latin typeface="Book Antiqua"/>
            </a:endParaRPr>
          </a:p>
        </p:txBody>
      </p:sp>
      <p:sp>
        <p:nvSpPr>
          <p:cNvPr id="25695" name="WordArt 95" descr="Орех">
            <a:hlinkClick r:id="rId1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8175" y="476250"/>
            <a:ext cx="28733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</a:t>
            </a:r>
          </a:p>
        </p:txBody>
      </p:sp>
      <p:sp>
        <p:nvSpPr>
          <p:cNvPr id="25696" name="WordArt 96" descr="Орех">
            <a:hlinkClick r:id="rId1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987675" y="16287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10</a:t>
            </a:r>
          </a:p>
        </p:txBody>
      </p:sp>
      <p:sp>
        <p:nvSpPr>
          <p:cNvPr id="25697" name="WordArt 97" descr="Орех">
            <a:hlinkClick r:id="rId1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211638" y="162877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11</a:t>
            </a:r>
          </a:p>
        </p:txBody>
      </p:sp>
      <p:sp>
        <p:nvSpPr>
          <p:cNvPr id="25698" name="WordArt 98" descr="Орех">
            <a:hlinkClick r:id="rId1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8175" y="1628775"/>
            <a:ext cx="28733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9</a:t>
            </a:r>
          </a:p>
        </p:txBody>
      </p:sp>
      <p:sp>
        <p:nvSpPr>
          <p:cNvPr id="25720" name="WordArt 120" descr="Орех">
            <a:hlinkClick r:id="rId1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435600" y="16287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12</a:t>
            </a:r>
          </a:p>
        </p:txBody>
      </p:sp>
      <p:sp>
        <p:nvSpPr>
          <p:cNvPr id="25721" name="WordArt 121" descr="Орех">
            <a:hlinkClick r:id="rId1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987675" y="2781300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17</a:t>
            </a:r>
          </a:p>
        </p:txBody>
      </p:sp>
      <p:sp>
        <p:nvSpPr>
          <p:cNvPr id="25722" name="WordArt 122" descr="Орех">
            <a:hlinkClick r:id="rId1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659563" y="162877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13</a:t>
            </a:r>
          </a:p>
        </p:txBody>
      </p:sp>
      <p:sp>
        <p:nvSpPr>
          <p:cNvPr id="25723" name="WordArt 123" descr="Орех">
            <a:hlinkClick r:id="rId1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63713" y="278130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16</a:t>
            </a:r>
          </a:p>
        </p:txBody>
      </p:sp>
      <p:sp>
        <p:nvSpPr>
          <p:cNvPr id="25724" name="WordArt 124" descr="Орех">
            <a:hlinkClick r:id="rId1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9750" y="2781300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15</a:t>
            </a:r>
          </a:p>
        </p:txBody>
      </p:sp>
      <p:sp>
        <p:nvSpPr>
          <p:cNvPr id="25725" name="WordArt 125" descr="Орех">
            <a:hlinkClick r:id="rId2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885113" y="162877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14</a:t>
            </a:r>
          </a:p>
        </p:txBody>
      </p:sp>
      <p:sp>
        <p:nvSpPr>
          <p:cNvPr id="25726" name="WordArt 126" descr="Орех">
            <a:hlinkClick r:id="rId2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9751" y="2781300"/>
            <a:ext cx="7921624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kk-KZ" sz="2400" b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/>
              </a:rPr>
              <a:t>Қазақстан тарих</a:t>
            </a:r>
            <a:endParaRPr lang="ru-RU" sz="2400" b="1" kern="1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ook Antiqua"/>
            </a:endParaRPr>
          </a:p>
        </p:txBody>
      </p:sp>
      <p:sp>
        <p:nvSpPr>
          <p:cNvPr id="25727" name="WordArt 127" descr="Орех">
            <a:hlinkClick r:id="rId2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659563" y="278130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20</a:t>
            </a:r>
          </a:p>
        </p:txBody>
      </p:sp>
      <p:sp>
        <p:nvSpPr>
          <p:cNvPr id="25728" name="WordArt 128" descr="Орех">
            <a:hlinkClick r:id="rId2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435600" y="2781300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19</a:t>
            </a:r>
          </a:p>
        </p:txBody>
      </p:sp>
      <p:sp>
        <p:nvSpPr>
          <p:cNvPr id="25729" name="WordArt 129" descr="Орех">
            <a:hlinkClick r:id="rId2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63713" y="393382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23</a:t>
            </a:r>
          </a:p>
        </p:txBody>
      </p:sp>
      <p:sp>
        <p:nvSpPr>
          <p:cNvPr id="25730" name="WordArt 130" descr="Орех">
            <a:hlinkClick r:id="rId2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9750" y="393382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22</a:t>
            </a:r>
          </a:p>
        </p:txBody>
      </p:sp>
      <p:sp>
        <p:nvSpPr>
          <p:cNvPr id="25731" name="WordArt 131" descr="Орех">
            <a:hlinkClick r:id="rId2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885113" y="278130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21</a:t>
            </a:r>
          </a:p>
        </p:txBody>
      </p:sp>
      <p:sp>
        <p:nvSpPr>
          <p:cNvPr id="25732" name="WordArt 132" descr="Орех">
            <a:hlinkClick r:id="rId2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63713" y="5084763"/>
            <a:ext cx="5762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30</a:t>
            </a:r>
          </a:p>
        </p:txBody>
      </p:sp>
      <p:sp>
        <p:nvSpPr>
          <p:cNvPr id="25733" name="WordArt 133" descr="Орех">
            <a:hlinkClick r:id="rId2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9750" y="5084763"/>
            <a:ext cx="5762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29</a:t>
            </a:r>
          </a:p>
        </p:txBody>
      </p:sp>
      <p:sp>
        <p:nvSpPr>
          <p:cNvPr id="25734" name="WordArt 134" descr="Орех">
            <a:hlinkClick r:id="rId2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885113" y="393382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28</a:t>
            </a:r>
          </a:p>
        </p:txBody>
      </p:sp>
      <p:sp>
        <p:nvSpPr>
          <p:cNvPr id="25735" name="WordArt 135" descr="Орех">
            <a:hlinkClick r:id="rId3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659563" y="393382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27</a:t>
            </a:r>
          </a:p>
        </p:txBody>
      </p:sp>
      <p:sp>
        <p:nvSpPr>
          <p:cNvPr id="25736" name="WordArt 136" descr="Орех">
            <a:hlinkClick r:id="rId3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435600" y="393382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26</a:t>
            </a:r>
          </a:p>
        </p:txBody>
      </p:sp>
      <p:sp>
        <p:nvSpPr>
          <p:cNvPr id="25737" name="WordArt 137" descr="Орех">
            <a:hlinkClick r:id="rId3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211638" y="3933825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25</a:t>
            </a:r>
          </a:p>
        </p:txBody>
      </p:sp>
      <p:sp>
        <p:nvSpPr>
          <p:cNvPr id="25738" name="WordArt 138" descr="Орех">
            <a:hlinkClick r:id="rId3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987675" y="393382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24</a:t>
            </a:r>
          </a:p>
        </p:txBody>
      </p:sp>
      <p:sp>
        <p:nvSpPr>
          <p:cNvPr id="25739" name="WordArt 139" descr="Орех">
            <a:hlinkClick r:id="rId3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885113" y="5084763"/>
            <a:ext cx="5762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35</a:t>
            </a:r>
          </a:p>
        </p:txBody>
      </p:sp>
      <p:sp>
        <p:nvSpPr>
          <p:cNvPr id="25740" name="WordArt 140" descr="Орех">
            <a:hlinkClick r:id="rId3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659563" y="5084763"/>
            <a:ext cx="5762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34</a:t>
            </a:r>
          </a:p>
        </p:txBody>
      </p:sp>
      <p:sp>
        <p:nvSpPr>
          <p:cNvPr id="25741" name="WordArt 141" descr="Орех">
            <a:hlinkClick r:id="rId3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435600" y="5084763"/>
            <a:ext cx="5762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33</a:t>
            </a:r>
          </a:p>
        </p:txBody>
      </p:sp>
      <p:sp>
        <p:nvSpPr>
          <p:cNvPr id="25742" name="WordArt 142" descr="Орех">
            <a:hlinkClick r:id="rId3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059113" y="5084763"/>
            <a:ext cx="5762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31</a:t>
            </a:r>
          </a:p>
        </p:txBody>
      </p:sp>
      <p:sp>
        <p:nvSpPr>
          <p:cNvPr id="25743" name="WordArt 143" descr="Орех">
            <a:hlinkClick r:id="rId1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211638" y="5084763"/>
            <a:ext cx="5762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32</a:t>
            </a:r>
          </a:p>
        </p:txBody>
      </p:sp>
      <p:sp>
        <p:nvSpPr>
          <p:cNvPr id="7240" name="Rectangle 149"/>
          <p:cNvSpPr>
            <a:spLocks noChangeArrowheads="1"/>
          </p:cNvSpPr>
          <p:nvPr/>
        </p:nvSpPr>
        <p:spPr bwMode="auto">
          <a:xfrm>
            <a:off x="0" y="5977210"/>
            <a:ext cx="9144000" cy="692150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ru-RU" sz="32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751" name="Rectangle 151">
            <a:hlinkClick r:id="rId38" action="ppaction://hlinksldjump"/>
          </p:cNvPr>
          <p:cNvSpPr>
            <a:spLocks noChangeArrowheads="1"/>
          </p:cNvSpPr>
          <p:nvPr/>
        </p:nvSpPr>
        <p:spPr bwMode="auto">
          <a:xfrm>
            <a:off x="6588125" y="6381750"/>
            <a:ext cx="1420813" cy="287338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ru-RU" sz="1400" dirty="0" err="1">
                <a:latin typeface="Arial" charset="0"/>
              </a:rPr>
              <a:t>Ойынның </a:t>
            </a:r>
            <a:r>
              <a:rPr lang="ru-RU" sz="1400" dirty="0" err="1" smtClean="0">
                <a:latin typeface="Arial" charset="0"/>
              </a:rPr>
              <a:t>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25754" name="Rectangle 15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43888" y="6381750"/>
            <a:ext cx="701675" cy="287338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ru-RU" sz="1400" b="1">
                <a:solidFill>
                  <a:srgbClr val="FF0000"/>
                </a:solidFill>
                <a:latin typeface="Arial" charset="0"/>
              </a:rPr>
              <a:t>Шығу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24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kk-KZ" sz="3600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Е</a:t>
            </a:r>
          </a:p>
          <a:p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е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5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5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5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8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5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5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5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8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6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5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5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5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5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5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5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5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5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5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5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5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5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5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5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5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56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5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5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56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25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5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5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5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5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5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5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9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5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5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5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5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1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5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 nodeType="clickPar">
                      <p:stCondLst>
                        <p:cond delay="0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5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5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5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5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25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25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5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5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5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25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5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5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 nodeType="clickPar">
                      <p:stCondLst>
                        <p:cond delay="0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25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25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5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5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57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 nodeType="clickPar">
                      <p:stCondLst>
                        <p:cond delay="0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5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5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5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5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5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5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5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57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 nodeType="clickPar">
                      <p:stCondLst>
                        <p:cond delay="0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5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8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57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 nodeType="clickPar">
                      <p:stCondLst>
                        <p:cond delay="0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5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5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5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2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57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5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5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5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0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57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 nodeType="clickPar">
                      <p:stCondLst>
                        <p:cond delay="0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5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1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 nodeType="clickPar">
                      <p:stCondLst>
                        <p:cond delay="0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2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5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5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3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257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 nodeType="clickPar">
                      <p:stCondLst>
                        <p:cond delay="0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2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2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4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5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5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5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5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5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57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 nodeType="clickPar">
                      <p:stCondLst>
                        <p:cond delay="0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25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5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 nodeType="clickPar">
                      <p:stCondLst>
                        <p:cond delay="0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25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25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25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7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257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 nodeType="clickPar">
                      <p:stCondLst>
                        <p:cond delay="0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2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2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2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8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25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 nodeType="clickPar">
                      <p:stCondLst>
                        <p:cond delay="0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2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2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25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39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25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 nodeType="clickPar">
                      <p:stCondLst>
                        <p:cond delay="0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25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25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25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40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257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 nodeType="clickPar">
                      <p:stCondLst>
                        <p:cond delay="0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25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25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25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41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57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 nodeType="clickPar">
                      <p:stCondLst>
                        <p:cond delay="0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25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25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25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42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257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 nodeType="clickPar">
                      <p:stCondLst>
                        <p:cond delay="0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2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2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25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43"/>
                  </p:tgtEl>
                </p:cond>
              </p:nextCondLst>
            </p:seq>
          </p:childTnLst>
        </p:cTn>
      </p:par>
    </p:tnLst>
    <p:bldLst>
      <p:bldP spid="25685" grpId="0" animBg="1"/>
      <p:bldP spid="25686" grpId="0" animBg="1"/>
      <p:bldP spid="25690" grpId="0" animBg="1"/>
      <p:bldP spid="25691" grpId="0" animBg="1"/>
      <p:bldP spid="25692" grpId="0" animBg="1"/>
      <p:bldP spid="25693" grpId="0" animBg="1"/>
      <p:bldP spid="25694" grpId="0" animBg="1"/>
      <p:bldP spid="25695" grpId="0" animBg="1"/>
      <p:bldP spid="25696" grpId="0" animBg="1"/>
      <p:bldP spid="25697" grpId="0" animBg="1"/>
      <p:bldP spid="25698" grpId="0" animBg="1"/>
      <p:bldP spid="25720" grpId="0" animBg="1"/>
      <p:bldP spid="25721" grpId="0" animBg="1"/>
      <p:bldP spid="25722" grpId="0" animBg="1"/>
      <p:bldP spid="25723" grpId="0" animBg="1"/>
      <p:bldP spid="25724" grpId="0" animBg="1"/>
      <p:bldP spid="25725" grpId="0" animBg="1"/>
      <p:bldP spid="25726" grpId="0"/>
      <p:bldP spid="25727" grpId="0" animBg="1"/>
      <p:bldP spid="25728" grpId="0" animBg="1"/>
      <p:bldP spid="25729" grpId="0" animBg="1"/>
      <p:bldP spid="25730" grpId="0" animBg="1"/>
      <p:bldP spid="25731" grpId="0" animBg="1"/>
      <p:bldP spid="25732" grpId="0" animBg="1"/>
      <p:bldP spid="25733" grpId="0" animBg="1"/>
      <p:bldP spid="25734" grpId="0" animBg="1"/>
      <p:bldP spid="25735" grpId="0" animBg="1"/>
      <p:bldP spid="25736" grpId="0" animBg="1"/>
      <p:bldP spid="25737" grpId="0" animBg="1"/>
      <p:bldP spid="25738" grpId="0" animBg="1"/>
      <p:bldP spid="25739" grpId="0" animBg="1"/>
      <p:bldP spid="25740" grpId="0" animBg="1"/>
      <p:bldP spid="25741" grpId="0" animBg="1"/>
      <p:bldP spid="25742" grpId="0" animBg="1"/>
      <p:bldP spid="2574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6192837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714348" y="1989139"/>
            <a:ext cx="7397777" cy="939796"/>
          </a:xfrm>
          <a:solidFill>
            <a:srgbClr val="0066FF">
              <a:alpha val="18823"/>
            </a:srgbClr>
          </a:solidFill>
          <a:ln w="57150" cmpd="thickThin">
            <a:solidFill>
              <a:srgbClr val="0000FF"/>
            </a:solidFill>
            <a:miter lim="800000"/>
            <a:headEnd/>
            <a:tailEnd/>
          </a:ln>
        </p:spPr>
        <p:txBody>
          <a:bodyPr>
            <a:normAutofit fontScale="77500" lnSpcReduction="2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3600" dirty="0" err="1"/>
              <a:t>Ертедегі</a:t>
            </a:r>
            <a:r>
              <a:rPr lang="ru-RU" sz="3600" dirty="0"/>
              <a:t> </a:t>
            </a:r>
            <a:r>
              <a:rPr lang="ru-RU" sz="3600" dirty="0" err="1"/>
              <a:t>темірді</a:t>
            </a:r>
            <a:r>
              <a:rPr lang="ru-RU" sz="3600" dirty="0"/>
              <a:t> </a:t>
            </a:r>
            <a:r>
              <a:rPr lang="ru-RU" sz="3600" dirty="0" err="1"/>
              <a:t>өндірудің</a:t>
            </a:r>
            <a:r>
              <a:rPr lang="ru-RU" sz="3600" dirty="0"/>
              <a:t> </a:t>
            </a:r>
            <a:r>
              <a:rPr lang="ru-RU" sz="3600" dirty="0" err="1"/>
              <a:t>қарапайым</a:t>
            </a:r>
            <a:r>
              <a:rPr lang="ru-RU" sz="3600" dirty="0"/>
              <a:t> </a:t>
            </a:r>
            <a:r>
              <a:rPr lang="ru-RU" sz="3600" dirty="0" err="1"/>
              <a:t>тәсілі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20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2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16</a:t>
            </a:r>
          </a:p>
        </p:txBody>
      </p:sp>
      <p:sp>
        <p:nvSpPr>
          <p:cNvPr id="5530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0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0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0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0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5308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5309" name="AutoShape 13"/>
          <p:cNvSpPr>
            <a:spLocks noChangeArrowheads="1"/>
          </p:cNvSpPr>
          <p:nvPr/>
        </p:nvSpPr>
        <p:spPr bwMode="auto">
          <a:xfrm rot="10800000">
            <a:off x="5143503" y="4857760"/>
            <a:ext cx="3311525" cy="714380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2800" dirty="0"/>
              <a:t>Пеш-</a:t>
            </a:r>
            <a:r>
              <a:rPr lang="ru-RU" sz="2800" dirty="0" err="1"/>
              <a:t>көрікпен</a:t>
            </a:r>
            <a:endParaRPr lang="ru-RU" sz="28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/>
          </a:p>
        </p:txBody>
      </p:sp>
      <p:sp>
        <p:nvSpPr>
          <p:cNvPr id="34830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315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531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nimBg="1"/>
      <p:bldP spid="55303" grpId="0" animBg="1"/>
      <p:bldP spid="55304" grpId="0" animBg="1"/>
      <p:bldP spid="55305" grpId="0" animBg="1"/>
      <p:bldP spid="55306" grpId="0" animBg="1"/>
      <p:bldP spid="55307" grpId="0" animBg="1"/>
      <p:bldP spid="55308" grpId="0" animBg="1"/>
      <p:bldP spid="5530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32025" y="339725"/>
            <a:ext cx="6227763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619672" y="1916833"/>
            <a:ext cx="6780212" cy="1154978"/>
          </a:xfrm>
          <a:solidFill>
            <a:srgbClr val="0066FF">
              <a:alpha val="18823"/>
            </a:srgbClr>
          </a:solidFill>
          <a:ln w="57150" cmpd="thickThin">
            <a:solidFill>
              <a:srgbClr val="0000FF"/>
            </a:solidFill>
            <a:miter lim="800000"/>
            <a:headEnd/>
            <a:tailEnd/>
          </a:ln>
        </p:spPr>
        <p:txBody>
          <a:bodyPr>
            <a:normAutofit fontScale="77500" lnSpcReduction="2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3600" dirty="0" err="1"/>
              <a:t>Сақтардың</a:t>
            </a:r>
            <a:r>
              <a:rPr lang="ru-RU" sz="3600" dirty="0"/>
              <a:t> </a:t>
            </a:r>
            <a:r>
              <a:rPr lang="ru-RU" sz="3600" dirty="0" err="1"/>
              <a:t>А.Македонскийге</a:t>
            </a:r>
            <a:r>
              <a:rPr lang="ru-RU" sz="3600" dirty="0"/>
              <a:t> </a:t>
            </a:r>
            <a:r>
              <a:rPr lang="ru-RU" sz="3600" dirty="0" err="1"/>
              <a:t>қарсы</a:t>
            </a:r>
            <a:r>
              <a:rPr lang="ru-RU" sz="3600" dirty="0"/>
              <a:t> </a:t>
            </a:r>
            <a:r>
              <a:rPr lang="ru-RU" sz="3600" dirty="0" err="1"/>
              <a:t>ерлік</a:t>
            </a:r>
            <a:r>
              <a:rPr lang="ru-RU" sz="3600" dirty="0"/>
              <a:t> </a:t>
            </a:r>
            <a:r>
              <a:rPr lang="ru-RU" sz="3600" dirty="0" err="1"/>
              <a:t>күресі</a:t>
            </a:r>
            <a:r>
              <a:rPr lang="ru-RU" sz="3600" dirty="0"/>
              <a:t> </a:t>
            </a:r>
            <a:r>
              <a:rPr lang="ru-RU" sz="3600" dirty="0" err="1"/>
              <a:t>туралы</a:t>
            </a:r>
            <a:r>
              <a:rPr lang="ru-RU" sz="3600" dirty="0"/>
              <a:t> </a:t>
            </a:r>
            <a:r>
              <a:rPr lang="ru-RU" sz="3600" dirty="0" err="1" smtClean="0"/>
              <a:t>жазған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4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6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20</a:t>
            </a:r>
          </a:p>
        </p:txBody>
      </p:sp>
      <p:sp>
        <p:nvSpPr>
          <p:cNvPr id="5632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3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3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6332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6333" name="AutoShape 13"/>
          <p:cNvSpPr>
            <a:spLocks noChangeArrowheads="1"/>
          </p:cNvSpPr>
          <p:nvPr/>
        </p:nvSpPr>
        <p:spPr bwMode="auto">
          <a:xfrm rot="10800000">
            <a:off x="5214941" y="4857760"/>
            <a:ext cx="3311525" cy="785818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10000"/>
              </a:lnSpc>
            </a:pPr>
            <a:r>
              <a:rPr lang="ru-RU" sz="2800" dirty="0" err="1"/>
              <a:t>Арриан</a:t>
            </a:r>
            <a:endParaRPr lang="ru-RU" sz="2800" b="1" dirty="0">
              <a:solidFill>
                <a:srgbClr val="CC0000"/>
              </a:solidFill>
            </a:endParaRPr>
          </a:p>
        </p:txBody>
      </p:sp>
      <p:sp>
        <p:nvSpPr>
          <p:cNvPr id="35854" name="Rectangle 19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4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6343" name="Rectangle 2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nimBg="1"/>
      <p:bldP spid="56327" grpId="0" animBg="1"/>
      <p:bldP spid="56328" grpId="0" animBg="1"/>
      <p:bldP spid="56329" grpId="0" animBg="1"/>
      <p:bldP spid="56330" grpId="0" animBg="1"/>
      <p:bldP spid="56331" grpId="0" animBg="1"/>
      <p:bldP spid="56332" grpId="0" animBg="1"/>
      <p:bldP spid="5633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9"/>
            <a:ext cx="6383359" cy="654043"/>
          </a:xfrm>
          <a:solidFill>
            <a:srgbClr val="0066FF">
              <a:alpha val="18823"/>
            </a:srgbClr>
          </a:solidFill>
          <a:ln w="57150" cmpd="thickThin">
            <a:solidFill>
              <a:srgbClr val="0000FF"/>
            </a:solidFill>
            <a:miter lim="800000"/>
            <a:headEnd/>
            <a:tailEnd/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200" dirty="0" err="1"/>
              <a:t>Томирис</a:t>
            </a:r>
            <a:r>
              <a:rPr lang="ru-RU" sz="3200" dirty="0"/>
              <a:t> пен Кир </a:t>
            </a:r>
            <a:r>
              <a:rPr lang="ru-RU" sz="3200" dirty="0" err="1"/>
              <a:t>шайқасы</a:t>
            </a:r>
            <a:r>
              <a:rPr lang="ru-RU" sz="3200" dirty="0"/>
              <a:t> </a:t>
            </a:r>
            <a:r>
              <a:rPr lang="ru-RU" sz="3200" dirty="0" err="1"/>
              <a:t>туралы</a:t>
            </a:r>
            <a:r>
              <a:rPr lang="ru-RU" sz="3200" dirty="0"/>
              <a:t> </a:t>
            </a:r>
            <a:r>
              <a:rPr lang="ru-RU" sz="3200" dirty="0" err="1"/>
              <a:t>жазған</a:t>
            </a:r>
            <a:r>
              <a:rPr lang="ru-RU" sz="3200" dirty="0"/>
              <a:t> Рим </a:t>
            </a:r>
            <a:r>
              <a:rPr lang="ru-RU" sz="3200" dirty="0" err="1" smtClean="0"/>
              <a:t>тарихшысы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8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0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24</a:t>
            </a:r>
          </a:p>
        </p:txBody>
      </p:sp>
      <p:sp>
        <p:nvSpPr>
          <p:cNvPr id="5735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5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5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5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5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5735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57357" name="AutoShape 13"/>
          <p:cNvSpPr>
            <a:spLocks noChangeArrowheads="1"/>
          </p:cNvSpPr>
          <p:nvPr/>
        </p:nvSpPr>
        <p:spPr bwMode="auto">
          <a:xfrm rot="10800000">
            <a:off x="5327650" y="4919680"/>
            <a:ext cx="3316316" cy="652459"/>
          </a:xfrm>
          <a:prstGeom prst="wedgeRectCallout">
            <a:avLst>
              <a:gd name="adj1" fmla="val 2037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110000"/>
              </a:lnSpc>
            </a:pPr>
            <a:r>
              <a:rPr lang="ru-RU" sz="2800" dirty="0"/>
              <a:t>Помпей </a:t>
            </a:r>
            <a:r>
              <a:rPr lang="ru-RU" sz="2800" dirty="0" err="1"/>
              <a:t>Трог</a:t>
            </a:r>
            <a:r>
              <a:rPr lang="ru-RU" sz="2800" dirty="0"/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8" name="Rectangle 17"/>
          <p:cNvSpPr>
            <a:spLocks noChangeArrowheads="1"/>
          </p:cNvSpPr>
          <p:nvPr/>
        </p:nvSpPr>
        <p:spPr bwMode="auto">
          <a:xfrm>
            <a:off x="0" y="6215082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63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736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nimBg="1"/>
      <p:bldP spid="57351" grpId="0" animBg="1"/>
      <p:bldP spid="57352" grpId="0" animBg="1"/>
      <p:bldP spid="57353" grpId="0" animBg="1"/>
      <p:bldP spid="57354" grpId="0" animBg="1"/>
      <p:bldP spid="57355" grpId="0" animBg="1"/>
      <p:bldP spid="57356" grpId="0" animBg="1"/>
      <p:bldP spid="5735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142852"/>
            <a:ext cx="8786842" cy="171451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20040" indent="-320040" algn="ctr">
              <a:buClr>
                <a:schemeClr val="accent6">
                  <a:lumMod val="75000"/>
                </a:schemeClr>
              </a:buClr>
              <a:defRPr/>
            </a:pPr>
            <a:r>
              <a:rPr lang="ru-RU" sz="4400" i="1" kern="1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Әттең!</a:t>
            </a:r>
            <a:r>
              <a:rPr lang="ru-RU" sz="4400" i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kern="1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4400" i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kern="1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Балыңыз</a:t>
            </a:r>
            <a:r>
              <a:rPr lang="ru-RU" sz="4400" i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4400" i="1" kern="1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балға</a:t>
            </a:r>
            <a:r>
              <a:rPr lang="ru-RU" sz="4400" i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kern="1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қысқарады</a:t>
            </a:r>
            <a:r>
              <a:rPr lang="ru-RU" sz="4400" i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2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2071678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85720" y="2214554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4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571472" y="2428868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28</a:t>
            </a:r>
          </a:p>
        </p:txBody>
      </p:sp>
      <p:sp>
        <p:nvSpPr>
          <p:cNvPr id="5837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7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7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7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7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902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87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5838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00166" y="2214554"/>
            <a:ext cx="4643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Өкінішті!</a:t>
            </a:r>
            <a:endParaRPr lang="ru-RU" sz="72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8" descr="J028275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1140">
            <a:off x="6227763" y="2375630"/>
            <a:ext cx="2159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11" descr="Букет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00628" y="4714884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8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</a:rPr>
              <a:t>     </a:t>
            </a:r>
          </a:p>
          <a:p>
            <a:r>
              <a:rPr lang="ru-RU" sz="2800" b="1" dirty="0" err="1">
                <a:solidFill>
                  <a:srgbClr val="FF0000"/>
                </a:solidFill>
              </a:rPr>
              <a:t>келесі</a:t>
            </a:r>
            <a:r>
              <a:rPr lang="ru-RU" sz="2800" b="1" dirty="0">
                <a:solidFill>
                  <a:srgbClr val="FF0000"/>
                </a:solidFill>
              </a:rPr>
              <a:t> бет</a:t>
            </a:r>
          </a:p>
          <a:p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9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nimBg="1"/>
      <p:bldP spid="58376" grpId="0" animBg="1"/>
      <p:bldP spid="58377" grpId="0" animBg="1"/>
      <p:bldP spid="58378" grpId="0" animBg="1"/>
      <p:bldP spid="5837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313" y="2468563"/>
            <a:ext cx="1042987" cy="104457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39" name="WordArt 5" descr="Орех"/>
          <p:cNvSpPr>
            <a:spLocks noChangeArrowheads="1" noChangeShapeType="1" noTextEdit="1"/>
          </p:cNvSpPr>
          <p:nvPr/>
        </p:nvSpPr>
        <p:spPr bwMode="auto">
          <a:xfrm>
            <a:off x="320675" y="270192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Book Antiqua"/>
              </a:rPr>
              <a:t>12</a:t>
            </a:r>
          </a:p>
        </p:txBody>
      </p:sp>
      <p:pic>
        <p:nvPicPr>
          <p:cNvPr id="39940" name="Picture 8" descr="J0282753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1140">
            <a:off x="6227763" y="2375630"/>
            <a:ext cx="2159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50" name="WordArt 10"/>
          <p:cNvSpPr>
            <a:spLocks noChangeArrowheads="1" noChangeShapeType="1" noTextEdit="1"/>
          </p:cNvSpPr>
          <p:nvPr/>
        </p:nvSpPr>
        <p:spPr bwMode="auto">
          <a:xfrm>
            <a:off x="320675" y="0"/>
            <a:ext cx="8804275" cy="998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i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Әттең!</a:t>
            </a:r>
            <a:r>
              <a:rPr lang="ru-RU" sz="3600" b="1" i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i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Сіздің Балыңыз </a:t>
            </a:r>
            <a:r>
              <a:rPr lang="ru-RU" sz="3600" b="1" i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2 </a:t>
            </a:r>
            <a:r>
              <a:rPr lang="ru-RU" sz="3600" b="1" i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балға қысқарады</a:t>
            </a:r>
            <a:r>
              <a:rPr lang="ru-RU" sz="3600" b="1" i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sp>
        <p:nvSpPr>
          <p:cNvPr id="39942" name="AutoShape 11" descr="Букет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084763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6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</a:rPr>
              <a:t>     </a:t>
            </a:r>
          </a:p>
          <a:p>
            <a:r>
              <a:rPr lang="ru-RU" sz="2800" b="1" dirty="0" err="1">
                <a:solidFill>
                  <a:srgbClr val="FF0000"/>
                </a:solidFill>
              </a:rPr>
              <a:t>келесі</a:t>
            </a:r>
            <a:r>
              <a:rPr lang="ru-RU" sz="2800" b="1" dirty="0">
                <a:solidFill>
                  <a:srgbClr val="FF0000"/>
                </a:solidFill>
              </a:rPr>
              <a:t> бет</a:t>
            </a:r>
          </a:p>
          <a:p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9943" name="WordArt 13"/>
          <p:cNvSpPr>
            <a:spLocks noChangeArrowheads="1" noChangeShapeType="1" noTextEdit="1"/>
          </p:cNvSpPr>
          <p:nvPr/>
        </p:nvSpPr>
        <p:spPr bwMode="auto">
          <a:xfrm>
            <a:off x="1712913" y="2990850"/>
            <a:ext cx="4046537" cy="23828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Өкінішті!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8" name="AutoShape 11" descr="Букет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0628" y="5072074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6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</a:rPr>
              <a:t>     </a:t>
            </a:r>
          </a:p>
          <a:p>
            <a:r>
              <a:rPr lang="ru-RU" sz="2800" b="1" dirty="0" err="1">
                <a:solidFill>
                  <a:srgbClr val="FF0000"/>
                </a:solidFill>
              </a:rPr>
              <a:t>келесі</a:t>
            </a:r>
            <a:r>
              <a:rPr lang="ru-RU" sz="2800" b="1" dirty="0">
                <a:solidFill>
                  <a:srgbClr val="FF0000"/>
                </a:solidFill>
              </a:rPr>
              <a:t> бет</a:t>
            </a:r>
          </a:p>
          <a:p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0" grpId="0" animBg="1"/>
      <p:bldP spid="61450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J0282736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1302">
            <a:off x="6227763" y="2349500"/>
            <a:ext cx="2443162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762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4" name="WordArt 3" descr="Орех"/>
          <p:cNvSpPr>
            <a:spLocks noChangeArrowheads="1" noChangeShapeType="1" noTextEdit="1"/>
          </p:cNvSpPr>
          <p:nvPr/>
        </p:nvSpPr>
        <p:spPr bwMode="auto">
          <a:xfrm>
            <a:off x="827088" y="69215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Book Antiqua"/>
              </a:rPr>
              <a:t>14</a:t>
            </a:r>
          </a:p>
        </p:txBody>
      </p:sp>
      <p:sp>
        <p:nvSpPr>
          <p:cNvPr id="66566" name="WordArt 6"/>
          <p:cNvSpPr>
            <a:spLocks noChangeArrowheads="1" noChangeShapeType="1" noTextEdit="1"/>
          </p:cNvSpPr>
          <p:nvPr/>
        </p:nvSpPr>
        <p:spPr bwMode="auto">
          <a:xfrm>
            <a:off x="1835150" y="188913"/>
            <a:ext cx="6983413" cy="2160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Жолыңыз болды! </a:t>
            </a:r>
          </a:p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Сіздің балыңыз 2  еселенеді</a:t>
            </a:r>
          </a:p>
        </p:txBody>
      </p:sp>
      <p:sp>
        <p:nvSpPr>
          <p:cNvPr id="40966" name="AutoShape 9" descr="Букет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229225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6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>
                <a:solidFill>
                  <a:srgbClr val="FF0000"/>
                </a:solidFill>
              </a:rPr>
              <a:t>     келесі бет</a:t>
            </a:r>
          </a:p>
        </p:txBody>
      </p:sp>
      <p:sp>
        <p:nvSpPr>
          <p:cNvPr id="40967" name="WordArt 10"/>
          <p:cNvSpPr>
            <a:spLocks noChangeArrowheads="1" noChangeShapeType="1" noTextEdit="1"/>
          </p:cNvSpPr>
          <p:nvPr/>
        </p:nvSpPr>
        <p:spPr bwMode="auto">
          <a:xfrm>
            <a:off x="1835150" y="2990850"/>
            <a:ext cx="3260725" cy="30305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Ура!!!</a:t>
            </a:r>
          </a:p>
        </p:txBody>
      </p:sp>
      <p:sp>
        <p:nvSpPr>
          <p:cNvPr id="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 animBg="1"/>
      <p:bldP spid="66566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762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87" name="WordArt 3" descr="Орех"/>
          <p:cNvSpPr>
            <a:spLocks noChangeArrowheads="1" noChangeShapeType="1" noTextEdit="1"/>
          </p:cNvSpPr>
          <p:nvPr/>
        </p:nvSpPr>
        <p:spPr bwMode="auto">
          <a:xfrm>
            <a:off x="827088" y="69215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Book Antiqua"/>
              </a:rPr>
              <a:t>15</a:t>
            </a:r>
          </a:p>
        </p:txBody>
      </p:sp>
      <p:sp>
        <p:nvSpPr>
          <p:cNvPr id="67590" name="WordArt 6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6983413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Жолыңыз болды! </a:t>
            </a:r>
          </a:p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Қосымша 10 балл </a:t>
            </a:r>
          </a:p>
        </p:txBody>
      </p:sp>
      <p:pic>
        <p:nvPicPr>
          <p:cNvPr id="41989" name="Picture 7" descr="J0282736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9391">
            <a:off x="6156325" y="2420938"/>
            <a:ext cx="2516188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AutoShape 8" descr="Букет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229225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6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>
                <a:solidFill>
                  <a:srgbClr val="FF0000"/>
                </a:solidFill>
              </a:rPr>
              <a:t>     келесі бет</a:t>
            </a:r>
          </a:p>
        </p:txBody>
      </p:sp>
      <p:sp>
        <p:nvSpPr>
          <p:cNvPr id="41991" name="WordArt 9"/>
          <p:cNvSpPr>
            <a:spLocks noChangeArrowheads="1" noChangeShapeType="1" noTextEdit="1"/>
          </p:cNvSpPr>
          <p:nvPr/>
        </p:nvSpPr>
        <p:spPr bwMode="auto">
          <a:xfrm>
            <a:off x="1547813" y="2990850"/>
            <a:ext cx="3548062" cy="30305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Ура!!!</a:t>
            </a:r>
          </a:p>
        </p:txBody>
      </p:sp>
      <p:sp>
        <p:nvSpPr>
          <p:cNvPr id="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nimBg="1"/>
      <p:bldP spid="67590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76250"/>
            <a:ext cx="1042987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1" name="WordArt 3" descr="Орех"/>
          <p:cNvSpPr>
            <a:spLocks noChangeArrowheads="1" noChangeShapeType="1" noTextEdit="1"/>
          </p:cNvSpPr>
          <p:nvPr/>
        </p:nvSpPr>
        <p:spPr bwMode="auto">
          <a:xfrm>
            <a:off x="827088" y="692150"/>
            <a:ext cx="5762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tile tx="0" ty="0" sx="100000" sy="100000" flip="none" algn="tl"/>
                </a:blipFill>
                <a:latin typeface="Book Antiqua"/>
              </a:rPr>
              <a:t>33</a:t>
            </a:r>
          </a:p>
        </p:txBody>
      </p:sp>
      <p:pic>
        <p:nvPicPr>
          <p:cNvPr id="43012" name="Picture 4" descr="J0282753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5666">
            <a:off x="6084888" y="2349500"/>
            <a:ext cx="2159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4" name="WordArt 6"/>
          <p:cNvSpPr>
            <a:spLocks noChangeArrowheads="1" noChangeShapeType="1" noTextEdit="1"/>
          </p:cNvSpPr>
          <p:nvPr/>
        </p:nvSpPr>
        <p:spPr bwMode="auto">
          <a:xfrm>
            <a:off x="1979613" y="765175"/>
            <a:ext cx="6696075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Өкінішті! Бүкіл баллдан</a:t>
            </a:r>
          </a:p>
          <a:p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6699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5 балл шегерілді</a:t>
            </a:r>
          </a:p>
        </p:txBody>
      </p:sp>
      <p:sp>
        <p:nvSpPr>
          <p:cNvPr id="43014" name="AutoShape 7" descr="Букет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229225"/>
            <a:ext cx="3455988" cy="1152525"/>
          </a:xfrm>
          <a:prstGeom prst="notchedRightArrow">
            <a:avLst>
              <a:gd name="adj1" fmla="val 66954"/>
              <a:gd name="adj2" fmla="val 78311"/>
            </a:avLst>
          </a:prstGeom>
          <a:blipFill dpi="0" rotWithShape="1">
            <a:blip r:embed="rId6" cstate="print"/>
            <a:srcRect/>
            <a:tile tx="0" ty="0" sx="100000" sy="100000" flip="none" algn="tl"/>
          </a:blipFill>
          <a:ln w="76200" cmpd="tri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>
                <a:solidFill>
                  <a:srgbClr val="FF0000"/>
                </a:solidFill>
              </a:rPr>
              <a:t>     келесі бет</a:t>
            </a:r>
          </a:p>
        </p:txBody>
      </p:sp>
      <p:sp>
        <p:nvSpPr>
          <p:cNvPr id="43015" name="WordArt 8"/>
          <p:cNvSpPr>
            <a:spLocks noChangeArrowheads="1" noChangeShapeType="1" noTextEdit="1"/>
          </p:cNvSpPr>
          <p:nvPr/>
        </p:nvSpPr>
        <p:spPr bwMode="auto">
          <a:xfrm>
            <a:off x="2268538" y="2990850"/>
            <a:ext cx="3541712" cy="23098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Өкінішті!</a:t>
            </a:r>
          </a:p>
        </p:txBody>
      </p:sp>
      <p:sp>
        <p:nvSpPr>
          <p:cNvPr id="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animBg="1"/>
      <p:bldP spid="686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780212" cy="1368425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kk-KZ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қтар қай жерлерді мекен еткен???</a:t>
            </a:r>
            <a:endParaRPr lang="ru-RU" sz="40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5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WordArt 7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</a:t>
            </a:r>
          </a:p>
        </p:txBody>
      </p:sp>
      <p:sp>
        <p:nvSpPr>
          <p:cNvPr id="2663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6639" name="Rectangle 15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kk-KZ" sz="3200" b="1" i="1">
                <a:solidFill>
                  <a:srgbClr val="660033"/>
                </a:solidFill>
              </a:rPr>
              <a:t>Дұрыс жауап</a:t>
            </a:r>
            <a:endParaRPr lang="ru-RU" sz="3200" b="1" i="1">
              <a:solidFill>
                <a:srgbClr val="660033"/>
              </a:solidFill>
            </a:endParaRPr>
          </a:p>
        </p:txBody>
      </p:sp>
      <p:sp useBgFill="1">
        <p:nvSpPr>
          <p:cNvPr id="26640" name="AutoShape 16"/>
          <p:cNvSpPr>
            <a:spLocks noChangeArrowheads="1"/>
          </p:cNvSpPr>
          <p:nvPr/>
        </p:nvSpPr>
        <p:spPr bwMode="auto">
          <a:xfrm rot="10800000">
            <a:off x="5219700" y="4832350"/>
            <a:ext cx="3311525" cy="1295400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kk-KZ" sz="2400" b="1" dirty="0" smtClean="0">
                <a:solidFill>
                  <a:srgbClr val="CC0000"/>
                </a:solidFill>
              </a:rPr>
              <a:t>Орта Азия мен Қазақстан, Шығыс Түркістан</a:t>
            </a:r>
            <a:endParaRPr lang="ru-RU" sz="2400" b="1" dirty="0">
              <a:solidFill>
                <a:srgbClr val="CC0000"/>
              </a:solidFill>
            </a:endParaRPr>
          </a:p>
        </p:txBody>
      </p:sp>
      <p:sp>
        <p:nvSpPr>
          <p:cNvPr id="26646" name="Rectangle 2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4" y="6426200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26647" name="Rectangle 2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26200"/>
            <a:ext cx="1565275" cy="4318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8213" name="Picture 25" descr="desk_globe_e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644900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4" name="WordArt 26"/>
          <p:cNvSpPr>
            <a:spLocks noChangeArrowheads="1" noChangeShapeType="1" noTextEdit="1"/>
          </p:cNvSpPr>
          <p:nvPr/>
        </p:nvSpPr>
        <p:spPr bwMode="auto">
          <a:xfrm>
            <a:off x="395288" y="6215082"/>
            <a:ext cx="4681537" cy="5000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9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9" grpId="0" animBg="1"/>
      <p:bldP spid="266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56" y="274638"/>
            <a:ext cx="6829444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600" y="1772816"/>
            <a:ext cx="7786687" cy="1181100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50000"/>
              </a:spcBef>
              <a:buNone/>
            </a:pPr>
            <a:r>
              <a:rPr lang="kk-KZ" sz="2400" dirty="0" smtClean="0"/>
              <a:t>Сақтар қандай тайпалық одақтардан тұрған????</a:t>
            </a:r>
            <a:endParaRPr lang="ru-RU" sz="2400" dirty="0" smtClean="0"/>
          </a:p>
        </p:txBody>
      </p:sp>
      <p:pic>
        <p:nvPicPr>
          <p:cNvPr id="9220" name="Picture 24" descr="18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3357563"/>
            <a:ext cx="1327150" cy="18605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1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5</a:t>
            </a:r>
          </a:p>
        </p:txBody>
      </p:sp>
      <p:sp>
        <p:nvSpPr>
          <p:cNvPr id="2970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kk-KZ" sz="3200" b="1" i="1">
                <a:solidFill>
                  <a:srgbClr val="660033"/>
                </a:solidFill>
              </a:rPr>
              <a:t>Дұрыс жауап</a:t>
            </a:r>
            <a:endParaRPr lang="ru-RU" sz="3200" b="1" i="1">
              <a:solidFill>
                <a:srgbClr val="660033"/>
              </a:solidFill>
            </a:endParaRPr>
          </a:p>
        </p:txBody>
      </p:sp>
      <p:sp useBgFill="1">
        <p:nvSpPr>
          <p:cNvPr id="29709" name="AutoShape 13"/>
          <p:cNvSpPr>
            <a:spLocks noChangeArrowheads="1"/>
          </p:cNvSpPr>
          <p:nvPr/>
        </p:nvSpPr>
        <p:spPr bwMode="auto">
          <a:xfrm rot="10800000">
            <a:off x="5148063" y="4869160"/>
            <a:ext cx="3311525" cy="917294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kk-KZ" sz="1600" dirty="0" smtClean="0"/>
              <a:t>массагеттер, исседондар,аландар,сарматтар</a:t>
            </a:r>
            <a:r>
              <a:rPr lang="en-US" sz="1600" dirty="0" smtClean="0"/>
              <a:t> </a:t>
            </a:r>
            <a:endParaRPr lang="ru-RU" sz="1600" dirty="0"/>
          </a:p>
        </p:txBody>
      </p:sp>
      <p:sp>
        <p:nvSpPr>
          <p:cNvPr id="9231" name="Rectangle 17"/>
          <p:cNvSpPr>
            <a:spLocks noChangeArrowheads="1"/>
          </p:cNvSpPr>
          <p:nvPr/>
        </p:nvSpPr>
        <p:spPr bwMode="auto">
          <a:xfrm>
            <a:off x="0" y="6215082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15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2971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38" name="WordArt 26"/>
          <p:cNvSpPr>
            <a:spLocks noChangeArrowheads="1" noChangeShapeType="1" noTextEdit="1"/>
          </p:cNvSpPr>
          <p:nvPr/>
        </p:nvSpPr>
        <p:spPr bwMode="auto">
          <a:xfrm>
            <a:off x="323850" y="6308725"/>
            <a:ext cx="468153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9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592263"/>
            <a:ext cx="6780212" cy="1765300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dirty="0" smtClean="0"/>
              <a:t>  Сақтар Кавказ тауын не деп атаған???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900113" y="765175"/>
            <a:ext cx="287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9</a:t>
            </a:r>
          </a:p>
        </p:txBody>
      </p:sp>
      <p:sp>
        <p:nvSpPr>
          <p:cNvPr id="3072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3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3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0732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0733" name="AutoShape 13"/>
          <p:cNvSpPr>
            <a:spLocks noChangeArrowheads="1"/>
          </p:cNvSpPr>
          <p:nvPr/>
        </p:nvSpPr>
        <p:spPr bwMode="auto">
          <a:xfrm rot="10800000">
            <a:off x="5167311" y="4819650"/>
            <a:ext cx="3476653" cy="609614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kk-KZ" sz="2000" dirty="0" smtClean="0"/>
              <a:t>«Қаз» тауы</a:t>
            </a:r>
            <a:endParaRPr lang="ru-RU" sz="2000" dirty="0"/>
          </a:p>
        </p:txBody>
      </p:sp>
      <p:sp>
        <p:nvSpPr>
          <p:cNvPr id="10254" name="Rectangle 18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0" name="Rectangle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0742" name="Rectangle 2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504204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0261" name="Picture 23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573463"/>
            <a:ext cx="165735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155"/>
          <p:cNvSpPr>
            <a:spLocks noChangeArrowheads="1" noChangeShapeType="1" noTextEdit="1"/>
          </p:cNvSpPr>
          <p:nvPr/>
        </p:nvSpPr>
        <p:spPr bwMode="auto">
          <a:xfrm>
            <a:off x="323850" y="6453188"/>
            <a:ext cx="4033836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kk-KZ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780212" cy="1368425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None/>
            </a:pPr>
            <a:r>
              <a:rPr lang="kk-KZ" dirty="0" smtClean="0"/>
              <a:t>Парсыларға тұтқынға ұсталған сақтардың көсемінің есімі кім???</a:t>
            </a:r>
            <a:endParaRPr lang="ru-RU" dirty="0" smtClean="0">
              <a:solidFill>
                <a:srgbClr val="000099"/>
              </a:solidFill>
            </a:endParaRPr>
          </a:p>
        </p:txBody>
      </p:sp>
      <p:pic>
        <p:nvPicPr>
          <p:cNvPr id="11268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 dirty="0" smtClean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13</a:t>
            </a:r>
            <a:endParaRPr lang="ru-RU" sz="2400" b="1" kern="10" dirty="0">
              <a:ln w="25400">
                <a:solidFill>
                  <a:srgbClr val="000000"/>
                </a:solidFill>
                <a:round/>
                <a:headEnd/>
                <a:tailEnd/>
              </a:ln>
              <a:blipFill dpi="0" rotWithShape="1">
                <a:blip r:embed="rId5"/>
                <a:srcRect/>
                <a:tile tx="0" ty="0" sx="100000" sy="100000" flip="none" algn="tl"/>
              </a:blipFill>
              <a:latin typeface="Book Antiqua"/>
            </a:endParaRPr>
          </a:p>
        </p:txBody>
      </p:sp>
      <p:sp>
        <p:nvSpPr>
          <p:cNvPr id="3175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1756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1757" name="AutoShape 13"/>
          <p:cNvSpPr>
            <a:spLocks noChangeArrowheads="1"/>
          </p:cNvSpPr>
          <p:nvPr/>
        </p:nvSpPr>
        <p:spPr bwMode="auto">
          <a:xfrm rot="10800000">
            <a:off x="5148263" y="4797425"/>
            <a:ext cx="3311525" cy="1295400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endParaRPr lang="kk-KZ" sz="2400" dirty="0" smtClean="0"/>
          </a:p>
          <a:p>
            <a:r>
              <a:rPr lang="kk-KZ" sz="2400" dirty="0" smtClean="0"/>
              <a:t>Скунха</a:t>
            </a:r>
            <a:endParaRPr lang="ru-RU" sz="2400" b="1" dirty="0">
              <a:solidFill>
                <a:srgbClr val="CC0000"/>
              </a:solidFill>
            </a:endParaRPr>
          </a:p>
        </p:txBody>
      </p:sp>
      <p:sp>
        <p:nvSpPr>
          <p:cNvPr id="11278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3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96136" y="6442220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176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444500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17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nimBg="1"/>
      <p:bldP spid="31751" grpId="0" animBg="1"/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dirty="0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2038" y="1989138"/>
            <a:ext cx="7858125" cy="654044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200" dirty="0" err="1"/>
              <a:t>Сақтар</a:t>
            </a:r>
            <a:r>
              <a:rPr lang="ru-RU" sz="3200" dirty="0"/>
              <a:t> </a:t>
            </a:r>
            <a:r>
              <a:rPr lang="ru-RU" sz="3200" dirty="0" err="1"/>
              <a:t>туралы</a:t>
            </a:r>
            <a:r>
              <a:rPr lang="ru-RU" sz="3200" dirty="0"/>
              <a:t> </a:t>
            </a:r>
            <a:r>
              <a:rPr lang="ru-RU" sz="3200" dirty="0" err="1"/>
              <a:t>мәлімет</a:t>
            </a:r>
            <a:r>
              <a:rPr lang="ru-RU" sz="3200" dirty="0"/>
              <a:t> </a:t>
            </a:r>
            <a:r>
              <a:rPr lang="ru-RU" sz="3200" dirty="0" err="1"/>
              <a:t>беретін</a:t>
            </a:r>
            <a:r>
              <a:rPr lang="ru-RU" sz="3200" dirty="0"/>
              <a:t> </a:t>
            </a:r>
            <a:r>
              <a:rPr lang="ru-RU" sz="3200" dirty="0" err="1"/>
              <a:t>жазба</a:t>
            </a:r>
            <a:r>
              <a:rPr lang="ru-RU" sz="3200" dirty="0"/>
              <a:t> </a:t>
            </a:r>
            <a:r>
              <a:rPr lang="ru-RU" sz="3200" dirty="0" err="1"/>
              <a:t>мәтіндері</a:t>
            </a:r>
            <a:r>
              <a:rPr lang="ru-RU" sz="3200" dirty="0"/>
              <a:t> </a:t>
            </a:r>
            <a:r>
              <a:rPr lang="ru-RU" sz="3200" dirty="0" err="1"/>
              <a:t>сақталған</a:t>
            </a:r>
            <a:r>
              <a:rPr lang="ru-RU" sz="3200" dirty="0"/>
              <a:t> </a:t>
            </a:r>
            <a:r>
              <a:rPr lang="ru-RU" sz="3200" dirty="0" err="1"/>
              <a:t>елдер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b="1" dirty="0" smtClean="0">
              <a:solidFill>
                <a:srgbClr val="0033CC"/>
              </a:solidFill>
            </a:endParaRPr>
          </a:p>
        </p:txBody>
      </p:sp>
      <p:pic>
        <p:nvPicPr>
          <p:cNvPr id="12292" name="Picture 24" descr="4a010051e6bac851944df933df1ff232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3563938"/>
            <a:ext cx="1657350" cy="13255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3" name="Picture 4" descr="J0189255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latin typeface="Book Antiqua"/>
              </a:rPr>
              <a:t>17</a:t>
            </a:r>
          </a:p>
        </p:txBody>
      </p:sp>
      <p:sp>
        <p:nvSpPr>
          <p:cNvPr id="3277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2780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2781" name="AutoShape 13"/>
          <p:cNvSpPr>
            <a:spLocks noChangeArrowheads="1"/>
          </p:cNvSpPr>
          <p:nvPr/>
        </p:nvSpPr>
        <p:spPr bwMode="auto">
          <a:xfrm rot="10800000">
            <a:off x="5148262" y="4797425"/>
            <a:ext cx="3311525" cy="774715"/>
          </a:xfrm>
          <a:prstGeom prst="wedgeRectCallout">
            <a:avLst>
              <a:gd name="adj1" fmla="val -5278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r>
              <a:rPr lang="ru-RU" sz="1600" dirty="0"/>
              <a:t>Грек, парсы </a:t>
            </a:r>
            <a:r>
              <a:rPr lang="ru-RU" sz="1600" dirty="0" err="1"/>
              <a:t>авторларының</a:t>
            </a:r>
            <a:r>
              <a:rPr lang="ru-RU" sz="1600" dirty="0"/>
              <a:t> </a:t>
            </a:r>
            <a:r>
              <a:rPr lang="ru-RU" sz="1600" dirty="0" err="1"/>
              <a:t>шығармалары</a:t>
            </a:r>
            <a:r>
              <a:rPr lang="ru-RU" sz="1600" dirty="0"/>
              <a:t> </a:t>
            </a:r>
            <a:endParaRPr lang="ru-RU" sz="1600" b="1" dirty="0">
              <a:solidFill>
                <a:srgbClr val="0033CC"/>
              </a:solidFill>
            </a:endParaRPr>
          </a:p>
          <a:p>
            <a:endParaRPr lang="ru-RU" sz="1600" b="1" dirty="0">
              <a:solidFill>
                <a:srgbClr val="CC0000"/>
              </a:solidFill>
            </a:endParaRPr>
          </a:p>
        </p:txBody>
      </p:sp>
      <p:sp>
        <p:nvSpPr>
          <p:cNvPr id="12303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87" name="Rectangle 1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2490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278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51725" y="6297614"/>
            <a:ext cx="1565275" cy="560386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nimBg="1"/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4638"/>
            <a:ext cx="5832475" cy="8509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i="1" smtClean="0">
                <a:solidFill>
                  <a:srgbClr val="FF0000"/>
                </a:solidFill>
              </a:rPr>
              <a:t>Назар аударыңыз сұрақ!</a:t>
            </a:r>
            <a:endParaRPr lang="ru-RU" sz="3600" i="1" smtClean="0">
              <a:solidFill>
                <a:srgbClr val="FF00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1989138"/>
            <a:ext cx="6911975" cy="1368425"/>
          </a:xfrm>
          <a:solidFill>
            <a:srgbClr val="FFFF00">
              <a:alpha val="34117"/>
            </a:srgbClr>
          </a:solidFill>
          <a:ln w="57150" cmpd="thickThin">
            <a:solidFill>
              <a:srgbClr val="FFFF99"/>
            </a:solidFill>
            <a:miter lim="800000"/>
            <a:headEnd/>
            <a:tailEnd/>
          </a:ln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200" dirty="0" err="1"/>
              <a:t>Сақ</a:t>
            </a:r>
            <a:r>
              <a:rPr lang="ru-RU" sz="3200" dirty="0"/>
              <a:t> </a:t>
            </a:r>
            <a:r>
              <a:rPr lang="ru-RU" sz="3200" dirty="0" err="1"/>
              <a:t>әйелдері</a:t>
            </a:r>
            <a:r>
              <a:rPr lang="ru-RU" sz="3200" dirty="0"/>
              <a:t> </a:t>
            </a:r>
            <a:r>
              <a:rPr lang="ru-RU" sz="3200" dirty="0" err="1"/>
              <a:t>туралы</a:t>
            </a:r>
            <a:r>
              <a:rPr lang="ru-RU" sz="3200" dirty="0"/>
              <a:t> "</a:t>
            </a:r>
            <a:r>
              <a:rPr lang="ru-RU" sz="3200" dirty="0" err="1"/>
              <a:t>ержүрек</a:t>
            </a:r>
            <a:r>
              <a:rPr lang="ru-RU" sz="3200" dirty="0"/>
              <a:t> </a:t>
            </a:r>
            <a:r>
              <a:rPr lang="ru-RU" sz="3200" dirty="0" err="1"/>
              <a:t>келеді</a:t>
            </a:r>
            <a:r>
              <a:rPr lang="ru-RU" sz="3200" dirty="0"/>
              <a:t>, </a:t>
            </a:r>
            <a:r>
              <a:rPr lang="ru-RU" sz="3200" dirty="0" err="1"/>
              <a:t>соғыс</a:t>
            </a:r>
            <a:r>
              <a:rPr lang="ru-RU" sz="3200" dirty="0"/>
              <a:t> </a:t>
            </a:r>
            <a:r>
              <a:rPr lang="ru-RU" sz="3200" dirty="0" err="1"/>
              <a:t>қаупі</a:t>
            </a:r>
            <a:r>
              <a:rPr lang="ru-RU" sz="3200" dirty="0"/>
              <a:t> </a:t>
            </a:r>
            <a:r>
              <a:rPr lang="ru-RU" sz="3200" dirty="0" err="1"/>
              <a:t>төнгенде</a:t>
            </a:r>
            <a:r>
              <a:rPr lang="ru-RU" sz="3200" dirty="0"/>
              <a:t> </a:t>
            </a:r>
            <a:r>
              <a:rPr lang="ru-RU" sz="3200" dirty="0" err="1"/>
              <a:t>ерлеріне</a:t>
            </a:r>
            <a:r>
              <a:rPr lang="ru-RU" sz="3200" dirty="0"/>
              <a:t> </a:t>
            </a:r>
            <a:r>
              <a:rPr lang="ru-RU" sz="3200" dirty="0" err="1"/>
              <a:t>көмектеседі</a:t>
            </a:r>
            <a:r>
              <a:rPr lang="ru-RU" sz="3200" dirty="0"/>
              <a:t>"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баяндайтын</a:t>
            </a:r>
            <a:r>
              <a:rPr lang="ru-RU" sz="3200" dirty="0"/>
              <a:t> грек авторы</a:t>
            </a:r>
            <a:br>
              <a:rPr lang="ru-RU" sz="3200" dirty="0"/>
            </a:b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4" descr="J0189255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549275"/>
            <a:ext cx="1042988" cy="10429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WordArt 6" descr="Орех"/>
          <p:cNvSpPr>
            <a:spLocks noChangeArrowheads="1" noChangeShapeType="1" noTextEdit="1"/>
          </p:cNvSpPr>
          <p:nvPr/>
        </p:nvSpPr>
        <p:spPr bwMode="auto">
          <a:xfrm>
            <a:off x="755650" y="765175"/>
            <a:ext cx="5762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b="1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Book Antiqua"/>
              </a:rPr>
              <a:t>21</a:t>
            </a:r>
          </a:p>
        </p:txBody>
      </p:sp>
      <p:sp>
        <p:nvSpPr>
          <p:cNvPr id="3379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0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5478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0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0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0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5589588"/>
            <a:ext cx="647700" cy="5381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33804" name="Rectangle 12"/>
          <p:cNvSpPr>
            <a:spLocks noChangeArrowheads="1"/>
          </p:cNvSpPr>
          <p:nvPr/>
        </p:nvSpPr>
        <p:spPr bwMode="auto">
          <a:xfrm>
            <a:off x="4572000" y="3716338"/>
            <a:ext cx="4321175" cy="574675"/>
          </a:xfrm>
          <a:prstGeom prst="rect">
            <a:avLst/>
          </a:prstGeom>
          <a:ln w="76200" cmpd="thickThin" algn="ctr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 i="1">
                <a:solidFill>
                  <a:srgbClr val="660033"/>
                </a:solidFill>
              </a:rPr>
              <a:t>Дұрыс жауап!</a:t>
            </a:r>
          </a:p>
        </p:txBody>
      </p:sp>
      <p:sp useBgFill="1">
        <p:nvSpPr>
          <p:cNvPr id="33805" name="AutoShape 13"/>
          <p:cNvSpPr>
            <a:spLocks noChangeArrowheads="1"/>
          </p:cNvSpPr>
          <p:nvPr/>
        </p:nvSpPr>
        <p:spPr bwMode="auto">
          <a:xfrm rot="10800000">
            <a:off x="5076824" y="4797425"/>
            <a:ext cx="3527425" cy="917591"/>
          </a:xfrm>
          <a:prstGeom prst="wedgeRectCallout">
            <a:avLst>
              <a:gd name="adj1" fmla="val -3963"/>
              <a:gd name="adj2" fmla="val 85417"/>
            </a:avLst>
          </a:prstGeom>
          <a:ln w="76200" cmpd="thickThin" algn="ctr">
            <a:solidFill>
              <a:srgbClr val="66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>
              <a:lnSpc>
                <a:spcPct val="80000"/>
              </a:lnSpc>
            </a:pPr>
            <a:r>
              <a:rPr lang="ru-RU" sz="2400" dirty="0" err="1"/>
              <a:t>Ктесий</a:t>
            </a:r>
            <a:r>
              <a:rPr lang="ru-RU" sz="2400" dirty="0"/>
              <a:t> 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400" b="1" dirty="0">
              <a:solidFill>
                <a:srgbClr val="CC0000"/>
              </a:solidFill>
            </a:endParaRPr>
          </a:p>
        </p:txBody>
      </p:sp>
      <p:sp>
        <p:nvSpPr>
          <p:cNvPr id="13326" name="Rectangle 17"/>
          <p:cNvSpPr>
            <a:spLocks noChangeArrowheads="1"/>
          </p:cNvSpPr>
          <p:nvPr/>
        </p:nvSpPr>
        <p:spPr bwMode="auto">
          <a:xfrm>
            <a:off x="0" y="6297613"/>
            <a:ext cx="9144000" cy="560387"/>
          </a:xfrm>
          <a:prstGeom prst="rect">
            <a:avLst/>
          </a:prstGeom>
          <a:solidFill>
            <a:srgbClr val="3366FF">
              <a:alpha val="30980"/>
            </a:srgbClr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11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940425" y="6453188"/>
            <a:ext cx="1420813" cy="288925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dirty="0">
                <a:latin typeface="Arial" charset="0"/>
              </a:rPr>
              <a:t>Ойын шарты</a:t>
            </a:r>
            <a:endParaRPr lang="ru-RU" sz="1400" dirty="0">
              <a:latin typeface="Arial" charset="0"/>
            </a:endParaRPr>
          </a:p>
        </p:txBody>
      </p:sp>
      <p:sp>
        <p:nvSpPr>
          <p:cNvPr id="3381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6453188"/>
            <a:ext cx="1565275" cy="404812"/>
          </a:xfrm>
          <a:prstGeom prst="rect">
            <a:avLst/>
          </a:prstGeom>
          <a:gradFill rotWithShape="0">
            <a:gsLst>
              <a:gs pos="0">
                <a:srgbClr val="8488C4">
                  <a:gamma/>
                  <a:shade val="46275"/>
                  <a:invGamma/>
                </a:srgbClr>
              </a:gs>
              <a:gs pos="50000">
                <a:srgbClr val="8488C4">
                  <a:alpha val="63000"/>
                </a:srgbClr>
              </a:gs>
              <a:gs pos="100000">
                <a:srgbClr val="8488C4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Ойынды</a:t>
            </a:r>
          </a:p>
          <a:p>
            <a:pPr algn="just">
              <a:defRPr/>
            </a:pPr>
            <a:r>
              <a:rPr lang="kk-KZ" sz="1400" b="1" dirty="0">
                <a:solidFill>
                  <a:srgbClr val="FF0000"/>
                </a:solidFill>
                <a:latin typeface="Arial" charset="0"/>
              </a:rPr>
              <a:t> жалғастыру</a:t>
            </a:r>
            <a:endParaRPr lang="ru-RU" sz="1400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3333" name="Picture 22" descr="11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644900"/>
            <a:ext cx="151288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55"/>
          <p:cNvSpPr>
            <a:spLocks noChangeArrowheads="1" noChangeShapeType="1" noTextEdit="1"/>
          </p:cNvSpPr>
          <p:nvPr/>
        </p:nvSpPr>
        <p:spPr bwMode="auto">
          <a:xfrm>
            <a:off x="323850" y="6332580"/>
            <a:ext cx="4033836" cy="5968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1"/>
              </a:avLst>
            </a:prstTxWarp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2236</TotalTime>
  <Words>824</Words>
  <Application>Microsoft Office PowerPoint</Application>
  <PresentationFormat>Экран (4:3)</PresentationFormat>
  <Paragraphs>315</Paragraphs>
  <Slides>37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6" baseType="lpstr">
      <vt:lpstr>Arial</vt:lpstr>
      <vt:lpstr>Book Antiqua</vt:lpstr>
      <vt:lpstr>Calibri</vt:lpstr>
      <vt:lpstr>Constantia</vt:lpstr>
      <vt:lpstr>Impact</vt:lpstr>
      <vt:lpstr>Times New Roman</vt:lpstr>
      <vt:lpstr>Wingdings</vt:lpstr>
      <vt:lpstr>Wingdings 2</vt:lpstr>
      <vt:lpstr>Поток</vt:lpstr>
      <vt:lpstr>Сақтар</vt:lpstr>
      <vt:lpstr>Презентация PowerPoint</vt:lpstr>
      <vt:lpstr>Презентация PowerPoint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  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Назар аударыңыз сұрақ!</vt:lpstr>
      <vt:lpstr>Әттең! Сіздің Балыңыз 5 балға қысқарады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*</cp:lastModifiedBy>
  <cp:revision>257</cp:revision>
  <dcterms:created xsi:type="dcterms:W3CDTF">2005-02-06T04:29:15Z</dcterms:created>
  <dcterms:modified xsi:type="dcterms:W3CDTF">2025-02-16T10:57:59Z</dcterms:modified>
</cp:coreProperties>
</file>