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7"/>
  </p:notesMasterIdLst>
  <p:sldIdLst>
    <p:sldId id="256" r:id="rId3"/>
    <p:sldId id="257" r:id="rId4"/>
    <p:sldId id="285" r:id="rId5"/>
    <p:sldId id="294" r:id="rId6"/>
    <p:sldId id="284" r:id="rId7"/>
    <p:sldId id="276" r:id="rId8"/>
    <p:sldId id="275" r:id="rId9"/>
    <p:sldId id="280" r:id="rId10"/>
    <p:sldId id="277" r:id="rId11"/>
    <p:sldId id="281" r:id="rId12"/>
    <p:sldId id="278" r:id="rId13"/>
    <p:sldId id="295" r:id="rId14"/>
    <p:sldId id="279" r:id="rId15"/>
    <p:sldId id="28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3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4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80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1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6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7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8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3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6" y="2780928"/>
            <a:ext cx="8424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«</a:t>
            </a:r>
            <a:r>
              <a:rPr lang="kk-KZ" sz="3200" b="1" dirty="0" smtClean="0">
                <a:latin typeface="Arial" pitchFamily="34" charset="0"/>
                <a:cs typeface="Arial" pitchFamily="34" charset="0"/>
              </a:rPr>
              <a:t>Санды өрнектер. Әріпті өрнектер.</a:t>
            </a: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»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38485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Математика</a:t>
            </a:r>
          </a:p>
          <a:p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</a:t>
            </a:r>
            <a:r>
              <a:rPr lang="kk-KZ" sz="3200" b="1" kern="0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kk-KZ" sz="3200" b="1" kern="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сынып</a:t>
            </a:r>
            <a:endParaRPr lang="ru-RU" sz="3200" b="1" kern="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Arial" pitchFamily="34" charset="0"/>
                <a:cs typeface="Arial" pitchFamily="34" charset="0"/>
              </a:rPr>
              <a:t>Сабақтың тақырыбы: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endParaRPr lang="kk-KZ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400" i="1" dirty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sz="2400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125+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45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−84=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170−84=86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376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221</m:t>
                    </m:r>
                    <m:r>
                      <a:rPr lang="en-US" sz="2400" i="1">
                        <a:latin typeface="Cambria Math"/>
                        <a:cs typeface="Arial" pitchFamily="34" charset="0"/>
                      </a:rPr>
                      <m:t>+224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376+224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+221=821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7</m:t>
                    </m:r>
                    <m:r>
                      <a:rPr lang="kk-KZ" sz="240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125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∙8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125∙8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∙7=7000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2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∙4∙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25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∙5=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2∙5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4∙25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=1000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/>
              </a:p>
              <a:p>
                <a:pPr marL="0" indent="0">
                  <a:buNone/>
                </a:pPr>
                <a:endParaRPr lang="kk-KZ" dirty="0" smtClean="0"/>
              </a:p>
              <a:p>
                <a:pPr marL="0" indent="0">
                  <a:buNone/>
                </a:pPr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Есептің шартына сәйкес әріпті өрнек құрастыр: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Арақашықтығы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км болатын екі ауылдан бір мезгілде екі велосипедші шықты. Егер біреуінің жылдамдығы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12км/сағ</m:t>
                    </m:r>
                  </m:oMath>
                </a14:m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болса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екіншісінің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жылдамдығы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1 </m:t>
                    </m:r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км/сағ</m:t>
                    </m:r>
                  </m:oMath>
                </a14:m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болса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онда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1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сағат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өткеннен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кейін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екеуінің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арақашықтығы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қандай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болды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Берілген жауаптар нұсқаларының қайсысы дұрыс?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(12+11)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0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12−11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12+11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12+11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961" r="-20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3204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kk-KZ" sz="2600" dirty="0" smtClean="0"/>
                  <a:t>Арақашықтығы -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𝑎</m:t>
                    </m:r>
                    <m:r>
                      <a:rPr lang="en-US" sz="2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kk-KZ" sz="2600" dirty="0" smtClean="0"/>
                  <a:t>км;</a:t>
                </a:r>
              </a:p>
              <a:p>
                <a:pPr marL="0" indent="0">
                  <a:buNone/>
                </a:pPr>
                <a:r>
                  <a:rPr lang="kk-KZ" sz="2600" dirty="0" smtClean="0"/>
                  <a:t>1-велосипедші - </a:t>
                </a:r>
                <a14:m>
                  <m:oMath xmlns:m="http://schemas.openxmlformats.org/officeDocument/2006/math">
                    <m:r>
                      <a:rPr lang="kk-KZ" sz="2600" i="1">
                        <a:latin typeface="Cambria Math"/>
                        <a:cs typeface="Arial" pitchFamily="34" charset="0"/>
                      </a:rPr>
                      <m:t>12км/сағ</m:t>
                    </m:r>
                  </m:oMath>
                </a14:m>
                <a:r>
                  <a:rPr lang="ru-RU" sz="2600" dirty="0" smtClean="0"/>
                  <a:t> </a:t>
                </a:r>
              </a:p>
              <a:p>
                <a:pPr marL="0" indent="0">
                  <a:buNone/>
                </a:pPr>
                <a:r>
                  <a:rPr lang="kk-KZ" sz="2600" dirty="0" smtClean="0"/>
                  <a:t>2-велосипедші - </a:t>
                </a:r>
                <a14:m>
                  <m:oMath xmlns:m="http://schemas.openxmlformats.org/officeDocument/2006/math">
                    <m:r>
                      <a:rPr lang="kk-KZ" sz="2600" i="1"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kk-KZ" sz="2600" b="0" i="1" smtClean="0"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kk-KZ" sz="2600" i="1">
                        <a:latin typeface="Cambria Math"/>
                        <a:cs typeface="Arial" pitchFamily="34" charset="0"/>
                      </a:rPr>
                      <m:t>км/сағ</m:t>
                    </m:r>
                  </m:oMath>
                </a14:m>
                <a:endParaRPr lang="ru-RU" sz="2600" dirty="0" smtClean="0"/>
              </a:p>
              <a:p>
                <a:pPr marL="0" indent="0">
                  <a:buNone/>
                </a:pPr>
                <a:r>
                  <a:rPr lang="kk-KZ" sz="2600" dirty="0" smtClean="0"/>
                  <a:t>Екеуінің 1 сағ кейінгі арақашықтығы - ? </a:t>
                </a:r>
              </a:p>
              <a:p>
                <a:pPr marL="0" indent="0">
                  <a:buNone/>
                </a:pPr>
                <a:r>
                  <a:rPr lang="kk-KZ" sz="2600" dirty="0" smtClean="0"/>
                  <a:t>Шешуі: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600" b="0" i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kk-KZ" sz="2600" b="0" i="1" smtClean="0">
                            <a:latin typeface="Cambria Math"/>
                          </a:rPr>
                          <m:t>12+11</m:t>
                        </m:r>
                      </m:e>
                    </m:d>
                    <m:r>
                      <a:rPr lang="kk-KZ" sz="2600" b="0" i="1" smtClean="0">
                        <a:latin typeface="Cambria Math"/>
                      </a:rPr>
                      <m:t>км/сағ</m:t>
                    </m:r>
                  </m:oMath>
                </a14:m>
                <a:r>
                  <a:rPr lang="ru-RU" sz="2600" dirty="0" smtClean="0"/>
                  <a:t> – </a:t>
                </a:r>
                <a:r>
                  <a:rPr lang="ru-RU" sz="2600" dirty="0" err="1" smtClean="0"/>
                  <a:t>екеуінің</a:t>
                </a:r>
                <a:r>
                  <a:rPr lang="ru-RU" sz="2600" dirty="0" smtClean="0"/>
                  <a:t> 1 </a:t>
                </a:r>
                <a:r>
                  <a:rPr lang="ru-RU" sz="2600" dirty="0" err="1" smtClean="0"/>
                  <a:t>сағатта</a:t>
                </a:r>
                <a:r>
                  <a:rPr lang="ru-RU" sz="2600" dirty="0" smtClean="0"/>
                  <a:t> </a:t>
                </a:r>
                <a:r>
                  <a:rPr lang="ru-RU" sz="2600" dirty="0" err="1" smtClean="0"/>
                  <a:t>жүрген</a:t>
                </a:r>
                <a:r>
                  <a:rPr lang="ru-RU" sz="2600" dirty="0" smtClean="0"/>
                  <a:t> </a:t>
                </a:r>
                <a:r>
                  <a:rPr lang="ru-RU" sz="2600" dirty="0" err="1" smtClean="0"/>
                  <a:t>жолдары</a:t>
                </a:r>
                <a:r>
                  <a:rPr lang="ru-RU" sz="2600" dirty="0" smtClean="0"/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𝑎</m:t>
                    </m:r>
                    <m:r>
                      <a:rPr lang="en-US" sz="2600" b="0" i="1" smtClean="0">
                        <a:latin typeface="Cambria Math"/>
                      </a:rPr>
                      <m:t>−(12+11)</m:t>
                    </m:r>
                  </m:oMath>
                </a14:m>
                <a:r>
                  <a:rPr lang="en-US" sz="2600" dirty="0" smtClean="0"/>
                  <a:t> – </a:t>
                </a:r>
                <a:r>
                  <a:rPr lang="kk-KZ" sz="2600" dirty="0" smtClean="0"/>
                  <a:t>екеуінің 1 сағаттан кейінгі арақашықтығын білдіретін өрнек.</a:t>
                </a:r>
              </a:p>
              <a:p>
                <a:pPr marL="0" indent="0">
                  <a:buNone/>
                </a:pPr>
                <a:r>
                  <a:rPr lang="kk-KZ" sz="2600" b="1" dirty="0" smtClean="0"/>
                  <a:t>Жауабы</a:t>
                </a:r>
                <a:r>
                  <a:rPr lang="kk-KZ" sz="2600" dirty="0" smtClean="0"/>
                  <a:t>: С нұсқасы.</a:t>
                </a:r>
                <a:endParaRPr lang="ru-RU" sz="2600" dirty="0" smtClean="0"/>
              </a:p>
              <a:p>
                <a:pPr marL="0" indent="0">
                  <a:buNone/>
                </a:pPr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14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46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4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11560" y="19780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Өрнек түрінде жазып, мәнін тап: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1) екі еселенген 20 мен 35-тің қосындысы;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2) бес еселенген 72 мен 28-дің айырмасы;</a:t>
            </a:r>
          </a:p>
          <a:p>
            <a:pPr marL="0" indent="0">
              <a:buNone/>
            </a:pPr>
            <a:r>
              <a:rPr lang="kk-KZ" sz="2400" dirty="0" smtClean="0">
                <a:latin typeface="Arial" pitchFamily="34" charset="0"/>
                <a:cs typeface="Arial" pitchFamily="34" charset="0"/>
              </a:rPr>
              <a:t>3) 18 бен 94-тің қосындысының 4-ке бөліндісі.</a:t>
            </a:r>
            <a:endParaRPr lang="kk-KZ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628800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dirty="0" smtClean="0"/>
                  <a:t> </a:t>
                </a:r>
              </a:p>
              <a:p>
                <a:pPr marL="0" indent="0">
                  <a:buNone/>
                </a:pPr>
                <a:r>
                  <a:rPr lang="kk-KZ" dirty="0" smtClean="0">
                    <a:latin typeface="Arial" pitchFamily="34" charset="0"/>
                    <a:cs typeface="Arial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a:rPr lang="kk-KZ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d>
                      <m:dPr>
                        <m:ctrlPr>
                          <a:rPr lang="kk-KZ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20+35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=2∙55=110;</m:t>
                    </m:r>
                  </m:oMath>
                </a14:m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Arial" pitchFamily="34" charset="0"/>
                      </a:rPr>
                      <m:t>5</m:t>
                    </m:r>
                    <m:r>
                      <a:rPr lang="kk-KZ" i="1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d>
                      <m:dPr>
                        <m:ctrlPr>
                          <a:rPr lang="kk-KZ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7</m:t>
                        </m:r>
                        <m:r>
                          <a:rPr lang="kk-KZ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−28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5</m:t>
                    </m:r>
                    <m:r>
                      <a:rPr lang="en-US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64</m:t>
                    </m:r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32</m:t>
                    </m:r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0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;</m:t>
                    </m:r>
                  </m:oMath>
                </a14:m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18</m:t>
                        </m:r>
                        <m:r>
                          <a:rPr lang="kk-KZ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94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:4</m:t>
                    </m:r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Arial" pitchFamily="34" charset="0"/>
                      </a:rPr>
                      <m:t>112:4</m:t>
                    </m:r>
                    <m:r>
                      <a:rPr lang="en-US" i="1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b="0" i="0" smtClean="0">
                        <a:latin typeface="Cambria Math"/>
                        <a:ea typeface="Cambria Math"/>
                        <a:cs typeface="Arial" pitchFamily="34" charset="0"/>
                      </a:rPr>
                      <m:t>28.</m:t>
                    </m:r>
                  </m:oMath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628800"/>
                <a:ext cx="7886700" cy="4351338"/>
              </a:xfrm>
              <a:blipFill rotWithShape="1">
                <a:blip r:embed="rId2"/>
                <a:stretch>
                  <a:fillRect l="-15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360040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Шешуі: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9" y="256490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5.2.1.1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қосу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ж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ə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көбейту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амалдарының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қасиеттерін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қолданып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ə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ріпті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өрнектерді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түрлендіру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2080" y="727590"/>
            <a:ext cx="3893896" cy="829202"/>
          </a:xfrm>
          <a:prstGeom prst="rect">
            <a:avLst/>
          </a:prstGeom>
          <a:effectLst/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Сабақтың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мақсаты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І. 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Санды өрнек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3789040"/>
                <a:ext cx="8229600" cy="24482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Мысалы,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96:(37−29)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өрнегі – санды өрнек.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Егер өрнектегі көрсетілген амалдарды орындасақ: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96:</m:t>
                    </m:r>
                    <m:d>
                      <m:dPr>
                        <m:ctrlPr>
                          <a:rPr lang="kk-KZ" sz="2400" i="1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sz="2400" i="1">
                            <a:latin typeface="Cambria Math"/>
                            <a:cs typeface="Arial" pitchFamily="34" charset="0"/>
                          </a:rPr>
                          <m:t>37−29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=96:8=12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шығады.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12 саны – оыс </a:t>
                </a:r>
                <a:r>
                  <a:rPr lang="kk-KZ" sz="2400" i="1" dirty="0" smtClean="0">
                    <a:latin typeface="Arial" pitchFamily="34" charset="0"/>
                    <a:cs typeface="Arial" pitchFamily="34" charset="0"/>
                  </a:rPr>
                  <a:t>өрнектің мәні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деп аталады.</a:t>
                </a:r>
                <a:endParaRPr lang="kk-KZ" sz="28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3789040"/>
                <a:ext cx="8229600" cy="2448272"/>
              </a:xfrm>
              <a:blipFill rotWithShape="1">
                <a:blip r:embed="rId2"/>
                <a:stretch>
                  <a:fillRect l="-1185" t="-1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99592" y="2204864"/>
            <a:ext cx="7521650" cy="1328023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Анықтама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. Сандармен, амал таңбаларымен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және</a:t>
            </a:r>
          </a:p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жақшалармен(қажет болған жағдайда)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жазылған</a:t>
            </a:r>
          </a:p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өрнек 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санды өрнек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 деп аталады.</a:t>
            </a:r>
          </a:p>
        </p:txBody>
      </p:sp>
    </p:spTree>
    <p:extLst>
      <p:ext uri="{BB962C8B-B14F-4D97-AF65-F5344CB8AC3E}">
        <p14:creationId xmlns:p14="http://schemas.microsoft.com/office/powerpoint/2010/main" val="26470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17" y="764704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kk-KZ" sz="2400" b="1" dirty="0">
                <a:latin typeface="Arial" pitchFamily="34" charset="0"/>
                <a:cs typeface="Arial" pitchFamily="34" charset="0"/>
              </a:rPr>
              <a:t>ІІ. </a:t>
            </a:r>
            <a:r>
              <a:rPr lang="kk-KZ" sz="2400" b="1" dirty="0" smtClean="0">
                <a:latin typeface="Arial" pitchFamily="34" charset="0"/>
                <a:cs typeface="Arial" pitchFamily="34" charset="0"/>
              </a:rPr>
              <a:t>Әріпті өрнек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284984"/>
                <a:ext cx="8229600" cy="25042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Әріпті өрнектің жазылуында латын алфавитіндегі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𝑐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𝑑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, …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кіші әріптер пайдаланылады.</a:t>
                </a:r>
              </a:p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Мысалы,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2+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18+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∙7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әріпті өрнектер.</a:t>
                </a:r>
              </a:p>
              <a:p>
                <a:pPr marL="0" indent="0">
                  <a:buNone/>
                </a:pPr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284984"/>
                <a:ext cx="8229600" cy="2504250"/>
              </a:xfrm>
              <a:blipFill rotWithShape="1">
                <a:blip r:embed="rId2"/>
                <a:stretch>
                  <a:fillRect l="-1185" t="-1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912722" y="1949474"/>
            <a:ext cx="6791445" cy="919401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k-KZ" sz="2400" b="1" dirty="0">
                <a:latin typeface="Arial" pitchFamily="34" charset="0"/>
                <a:cs typeface="Arial" pitchFamily="34" charset="0"/>
              </a:rPr>
              <a:t>Анықтама.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 Құрамында әріптері бар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өрнектер</a:t>
            </a:r>
          </a:p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әріпті өрнектер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 деп аталады.</a:t>
            </a:r>
          </a:p>
        </p:txBody>
      </p:sp>
    </p:spTree>
    <p:extLst>
      <p:ext uri="{BB962C8B-B14F-4D97-AF65-F5344CB8AC3E}">
        <p14:creationId xmlns:p14="http://schemas.microsoft.com/office/powerpoint/2010/main" val="346035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1520" y="2465893"/>
                <a:ext cx="8568952" cy="3046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24+с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∙6</m:t>
                    </m:r>
                  </m:oMath>
                </a14:m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ru-RU" sz="2400" dirty="0" err="1" smtClean="0">
                    <a:latin typeface="Arial" pitchFamily="34" charset="0"/>
                    <a:cs typeface="Arial" pitchFamily="34" charset="0"/>
                  </a:rPr>
                  <a:t>мұндағы</a:t>
                </a:r>
                <a:r>
                  <a:rPr lang="ru-R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с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=3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400" b="0" i="1" dirty="0" smtClean="0">
                    <a:latin typeface="Arial" pitchFamily="34" charset="0"/>
                    <a:cs typeface="Arial" pitchFamily="34" charset="0"/>
                  </a:rPr>
                  <a:t>3 </a:t>
                </a:r>
                <a:r>
                  <a:rPr lang="kk-KZ" sz="2400" b="0" dirty="0" smtClean="0">
                    <a:latin typeface="Arial" pitchFamily="34" charset="0"/>
                    <a:cs typeface="Arial" pitchFamily="34" charset="0"/>
                  </a:rPr>
                  <a:t>саны – </a:t>
                </a:r>
                <a:r>
                  <a:rPr lang="kk-KZ" sz="2400" b="0" i="1" dirty="0" smtClean="0">
                    <a:latin typeface="Arial" pitchFamily="34" charset="0"/>
                    <a:cs typeface="Arial" pitchFamily="34" charset="0"/>
                  </a:rPr>
                  <a:t>әріптің мәні</a:t>
                </a:r>
                <a:r>
                  <a:rPr lang="kk-KZ" sz="2400" b="0" dirty="0" smtClean="0">
                    <a:latin typeface="Arial" pitchFamily="34" charset="0"/>
                    <a:cs typeface="Arial" pitchFamily="34" charset="0"/>
                  </a:rPr>
                  <a:t> деп аталады.</a:t>
                </a:r>
                <a:endParaRPr lang="en-US" sz="2400" b="0" i="1" dirty="0" smtClean="0">
                  <a:latin typeface="Arial" pitchFamily="34" charset="0"/>
                  <a:cs typeface="Arial" pitchFamily="34" charset="0"/>
                </a:endParaRPr>
              </a:p>
              <a:p>
                <a:pPr/>
                <a:endParaRPr lang="kk-KZ" sz="2400" b="0" i="1" dirty="0" smtClean="0">
                  <a:latin typeface="Cambria Math"/>
                  <a:cs typeface="Arial" pitchFamily="34" charset="0"/>
                </a:endParaRPr>
              </a:p>
              <a:p>
                <a:pPr/>
                <a14:m>
                  <m:oMath xmlns:m="http://schemas.openxmlformats.org/officeDocument/2006/math">
                    <m:limLow>
                      <m:limLowPr>
                        <m:ctrlP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400" b="0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groupChrPr>
                          <m:e>
                            <m:r>
                              <a:rPr lang="kk-KZ" sz="2400" b="0" i="1" smtClean="0">
                                <a:latin typeface="Cambria Math"/>
                                <a:cs typeface="Arial" pitchFamily="34" charset="0"/>
                              </a:rPr>
                              <m:t>24+</m:t>
                            </m:r>
                            <m:r>
                              <a:rPr lang="en-US" sz="2400" b="0" i="1" smtClean="0">
                                <a:latin typeface="Cambria Math"/>
                                <a:cs typeface="Arial" pitchFamily="34" charset="0"/>
                              </a:rPr>
                              <m:t>𝑐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∙6</m:t>
                            </m:r>
                          </m:e>
                        </m:groupChr>
                      </m:e>
                      <m:lim>
                        <m:r>
                          <a:rPr lang="kk-KZ" sz="2400" b="0" i="1" smtClean="0">
                            <a:latin typeface="Cambria Math"/>
                            <a:cs typeface="Arial" pitchFamily="34" charset="0"/>
                          </a:rPr>
                          <m:t>әріпті өрнек</m:t>
                        </m:r>
                      </m:lim>
                    </m:limLow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limLow>
                      <m:limLow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groupChrPr>
                          <m:e>
                            <m:r>
                              <a:rPr lang="kk-KZ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24+3∙6</m:t>
                            </m:r>
                          </m:e>
                        </m:groupChr>
                      </m:e>
                      <m:lim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санды өрнек</m:t>
                        </m:r>
                      </m:lim>
                    </m:limLow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limLow>
                      <m:limLow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groupChrPr>
                          <m:e>
                            <m:r>
                              <a:rPr lang="kk-KZ" sz="2400" b="0" i="1" smtClean="0"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42</m:t>
                            </m:r>
                          </m:e>
                        </m:groupChr>
                      </m:e>
                      <m:lim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өрнектің мәні</m:t>
                        </m:r>
                      </m:lim>
                    </m:limLow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/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өрнегіндегі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9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саны – </a:t>
                </a:r>
                <a:r>
                  <a:rPr lang="kk-KZ" sz="2400" i="1" dirty="0" smtClean="0">
                    <a:latin typeface="Arial" pitchFamily="34" charset="0"/>
                    <a:cs typeface="Arial" pitchFamily="34" charset="0"/>
                  </a:rPr>
                  <a:t>коэффициент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 деп аталады.</a:t>
                </a:r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65893"/>
                <a:ext cx="8568952" cy="3046411"/>
              </a:xfrm>
              <a:prstGeom prst="rect">
                <a:avLst/>
              </a:prstGeom>
              <a:blipFill rotWithShape="1">
                <a:blip r:embed="rId2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041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2780928"/>
            <a:ext cx="7995937" cy="1328023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kk-KZ" sz="2400" b="1" dirty="0">
                <a:latin typeface="Arial" pitchFamily="34" charset="0"/>
                <a:cs typeface="Arial" pitchFamily="34" charset="0"/>
              </a:rPr>
              <a:t>Анықтама.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Коэффициент – бір немесе бірнеше </a:t>
            </a:r>
          </a:p>
          <a:p>
            <a:pPr algn="ctr"/>
            <a:r>
              <a:rPr lang="kk-KZ" sz="2400" dirty="0">
                <a:latin typeface="Arial" pitchFamily="34" charset="0"/>
                <a:cs typeface="Arial" pitchFamily="34" charset="0"/>
              </a:rPr>
              <a:t>ә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ріп көбейткіштері бар  көбейтінді түріндегі  өрнектегі </a:t>
            </a:r>
          </a:p>
          <a:p>
            <a:pPr algn="ctr"/>
            <a:r>
              <a:rPr lang="kk-KZ" sz="2400" dirty="0" smtClean="0">
                <a:latin typeface="Arial" pitchFamily="34" charset="0"/>
                <a:cs typeface="Arial" pitchFamily="34" charset="0"/>
              </a:rPr>
              <a:t>сан көбейткіш .</a:t>
            </a:r>
            <a:endParaRPr lang="kk-K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Қосу мен көбейтудің қасиеттерін пайдаланып,  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анды өрнектердің мәнін тап және берілген жауаптермен сәйкестендір: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18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∙25;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	1) 40900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</a:rPr>
                      <m:t>20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∙9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∙5;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	2) 1800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7+58+73;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3) 158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409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∙93</m:t>
                    </m:r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+409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∙7</m:t>
                    </m:r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			4) 9200</a:t>
                </a:r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25625"/>
                <a:ext cx="8280920" cy="4351338"/>
              </a:xfrm>
              <a:blipFill rotWithShape="1">
                <a:blip r:embed="rId2"/>
                <a:stretch>
                  <a:fillRect l="-1178" t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1-тапсырма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/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Объект 2"/>
              <p:cNvSpPr txBox="1">
                <a:spLocks/>
              </p:cNvSpPr>
              <p:nvPr/>
            </p:nvSpPr>
            <p:spPr>
              <a:xfrm>
                <a:off x="467544" y="2636912"/>
                <a:ext cx="8280920" cy="23954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kk-KZ" dirty="0" smtClean="0"/>
                  <a:t> 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а)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4</m:t>
                    </m:r>
                    <m:r>
                      <a:rPr lang="kk-KZ" sz="2400" i="1">
                        <a:latin typeface="Cambria Math"/>
                        <a:ea typeface="Cambria Math"/>
                        <a:cs typeface="Arial" pitchFamily="34" charset="0"/>
                      </a:rPr>
                      <m:t>∙18∙25;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				1) 40900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</a:rPr>
                      <m:t>20</m:t>
                    </m:r>
                    <m:r>
                      <a:rPr lang="kk-KZ" sz="2400" i="1">
                        <a:latin typeface="Cambria Math"/>
                        <a:ea typeface="Cambria Math"/>
                      </a:rPr>
                      <m:t>∙92∙5;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				2) 1800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27+58+73;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			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158</a:t>
                </a: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409</m:t>
                    </m:r>
                    <m:r>
                      <a:rPr lang="kk-KZ" sz="2400" i="1">
                        <a:latin typeface="Cambria Math"/>
                        <a:ea typeface="Cambria Math"/>
                        <a:cs typeface="Arial" pitchFamily="34" charset="0"/>
                      </a:rPr>
                      <m:t>∙93</m:t>
                    </m:r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+409</m:t>
                    </m:r>
                    <m:r>
                      <a:rPr lang="kk-KZ" sz="2400" i="1">
                        <a:latin typeface="Cambria Math"/>
                        <a:ea typeface="Cambria Math"/>
                        <a:cs typeface="Arial" pitchFamily="34" charset="0"/>
                      </a:rPr>
                      <m:t>∙7</m:t>
                    </m:r>
                    <m:r>
                      <a:rPr lang="kk-KZ" sz="2400" i="1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			4) 9200</a:t>
                </a:r>
                <a:endParaRPr lang="kk-KZ" sz="24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kk-KZ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kk-KZ" dirty="0" smtClean="0"/>
              </a:p>
            </p:txBody>
          </p:sp>
        </mc:Choice>
        <mc:Fallback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636912"/>
                <a:ext cx="8280920" cy="2395463"/>
              </a:xfrm>
              <a:prstGeom prst="rect">
                <a:avLst/>
              </a:prstGeom>
              <a:blipFill rotWithShape="1">
                <a:blip r:embed="rId2"/>
                <a:stretch>
                  <a:fillRect l="-1178" t="-2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V="1">
            <a:off x="3275856" y="2924944"/>
            <a:ext cx="1800200" cy="136815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411760" y="2924944"/>
            <a:ext cx="2664296" cy="43204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915816" y="3834643"/>
            <a:ext cx="2160240" cy="0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411760" y="3356992"/>
            <a:ext cx="2664296" cy="93610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4056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Әріпті өрнектің мәнін табыңдар:</a:t>
                </a: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n-US" sz="2400" b="0" dirty="0" smtClean="0">
                    <a:latin typeface="Arial" pitchFamily="34" charset="0"/>
                    <a:cs typeface="Arial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400" b="0" i="1" dirty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1</m:t>
                        </m:r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  <m:r>
                          <a:rPr lang="kk-KZ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5+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𝑎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−84,   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=45;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ә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+224</m:t>
                    </m:r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  </m:t>
                    </m:r>
                    <m:r>
                      <a:rPr lang="en-US" sz="2400" i="1">
                        <a:latin typeface="Cambria Math"/>
                        <a:ea typeface="Cambria Math"/>
                        <a:cs typeface="Arial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=376,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=221;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б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/>
                        <a:cs typeface="Arial" pitchFamily="34" charset="0"/>
                      </a:rPr>
                      <m:t>7</m:t>
                    </m:r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∙8,  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=125;</m:t>
                    </m:r>
                  </m:oMath>
                </a14:m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kk-KZ" sz="2400" dirty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kk-KZ" sz="2400" dirty="0" smtClean="0">
                    <a:latin typeface="Arial" pitchFamily="34" charset="0"/>
                    <a:cs typeface="Arial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∙4∙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∙5,  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=2,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𝑛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=25.</m:t>
                    </m:r>
                  </m:oMath>
                </a14:m>
                <a:endParaRPr lang="en-US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kk-K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25625"/>
                <a:ext cx="7886700" cy="4351338"/>
              </a:xfrm>
              <a:blipFill rotWithShape="1">
                <a:blip r:embed="rId2"/>
                <a:stretch>
                  <a:fillRect l="-1236" t="-18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4994</TotalTime>
  <Words>576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2_Тема Office</vt:lpstr>
      <vt:lpstr>Презентация PowerPoint</vt:lpstr>
      <vt:lpstr>Презентация PowerPoint</vt:lpstr>
      <vt:lpstr>І. Санды өрнек</vt:lpstr>
      <vt:lpstr>ІІ. Әріпті өрнек</vt:lpstr>
      <vt:lpstr>Презентация PowerPoint</vt:lpstr>
      <vt:lpstr>Презентация PowerPoint</vt:lpstr>
      <vt:lpstr>1-тапсырма</vt:lpstr>
      <vt:lpstr>Жауабы:</vt:lpstr>
      <vt:lpstr>2-тапсырма</vt:lpstr>
      <vt:lpstr>Жауабы:</vt:lpstr>
      <vt:lpstr>3-тапсырма</vt:lpstr>
      <vt:lpstr>Шешуі:</vt:lpstr>
      <vt:lpstr>4-тапсырма</vt:lpstr>
      <vt:lpstr>Шешуі: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Sulushash</cp:lastModifiedBy>
  <cp:revision>96</cp:revision>
  <dcterms:created xsi:type="dcterms:W3CDTF">2020-07-06T11:16:20Z</dcterms:created>
  <dcterms:modified xsi:type="dcterms:W3CDTF">2020-07-12T23:57:59Z</dcterms:modified>
</cp:coreProperties>
</file>