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779" r:id="rId3"/>
    <p:sldMasterId id="2147484150" r:id="rId4"/>
    <p:sldMasterId id="2147484444" r:id="rId5"/>
    <p:sldMasterId id="2147484875"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94" r:id="rId39"/>
    <p:sldId id="289" r:id="rId40"/>
    <p:sldId id="290" r:id="rId41"/>
    <p:sldId id="291" r:id="rId42"/>
    <p:sldId id="292" r:id="rId43"/>
    <p:sldId id="29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589720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85853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20417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615802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757966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058998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991468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A8EF0B42-2B28-4D5F-A722-DC9A2D344127}" type="datetimeFigureOut">
              <a:rPr lang="ru-KZ" smtClean="0"/>
              <a:t>03/03/2025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E0F5BFC6-7D79-47D2-898B-9F3583D87E74}" type="slidenum">
              <a:rPr lang="ru-KZ" smtClean="0"/>
              <a:t>‹#›</a:t>
            </a:fld>
            <a:endParaRPr lang="ru-KZ"/>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391096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EF0B42-2B28-4D5F-A722-DC9A2D344127}" type="datetimeFigureOut">
              <a:rPr lang="ru-KZ" smtClean="0"/>
              <a:t>03/03/2025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E0F5BFC6-7D79-47D2-898B-9F3583D87E74}" type="slidenum">
              <a:rPr lang="ru-KZ" smtClean="0"/>
              <a:t>‹#›</a:t>
            </a:fld>
            <a:endParaRPr lang="ru-KZ"/>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1248753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0B42-2B28-4D5F-A722-DC9A2D344127}" type="datetimeFigureOut">
              <a:rPr lang="ru-KZ" smtClean="0"/>
              <a:t>03/03/2025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19925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57185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860407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051698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27974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196594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449432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371922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178203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109036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A8EF0B42-2B28-4D5F-A722-DC9A2D344127}" type="datetimeFigureOut">
              <a:rPr lang="ru-KZ" smtClean="0"/>
              <a:t>03/03/2025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E0F5BFC6-7D79-47D2-898B-9F3583D87E74}" type="slidenum">
              <a:rPr lang="ru-KZ" smtClean="0"/>
              <a:t>‹#›</a:t>
            </a:fld>
            <a:endParaRPr lang="ru-KZ"/>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4060045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EF0B42-2B28-4D5F-A722-DC9A2D344127}" type="datetimeFigureOut">
              <a:rPr lang="ru-KZ" smtClean="0"/>
              <a:t>03/03/2025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E0F5BFC6-7D79-47D2-898B-9F3583D87E74}" type="slidenum">
              <a:rPr lang="ru-KZ" smtClean="0"/>
              <a:t>‹#›</a:t>
            </a:fld>
            <a:endParaRPr lang="ru-KZ"/>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502061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0B42-2B28-4D5F-A722-DC9A2D344127}" type="datetimeFigureOut">
              <a:rPr lang="ru-KZ" smtClean="0"/>
              <a:t>03/03/2025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27121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82791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88371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717361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048476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968436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136463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920276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588405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934821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A8EF0B42-2B28-4D5F-A722-DC9A2D344127}" type="datetimeFigureOut">
              <a:rPr lang="ru-KZ" smtClean="0"/>
              <a:t>03/03/2025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E0F5BFC6-7D79-47D2-898B-9F3583D87E74}" type="slidenum">
              <a:rPr lang="ru-KZ" smtClean="0"/>
              <a:t>‹#›</a:t>
            </a:fld>
            <a:endParaRPr lang="ru-KZ"/>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615902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EF0B42-2B28-4D5F-A722-DC9A2D344127}" type="datetimeFigureOut">
              <a:rPr lang="ru-KZ" smtClean="0"/>
              <a:t>03/03/2025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E0F5BFC6-7D79-47D2-898B-9F3583D87E74}" type="slidenum">
              <a:rPr lang="ru-KZ" smtClean="0"/>
              <a:t>‹#›</a:t>
            </a:fld>
            <a:endParaRPr lang="ru-KZ"/>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401137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519543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0B42-2B28-4D5F-A722-DC9A2D344127}" type="datetimeFigureOut">
              <a:rPr lang="ru-KZ" smtClean="0"/>
              <a:t>03/03/2025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224016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306648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769270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606965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289528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61722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170323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216658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968845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A8EF0B42-2B28-4D5F-A722-DC9A2D344127}" type="datetimeFigureOut">
              <a:rPr lang="ru-KZ" smtClean="0"/>
              <a:t>03/03/2025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E0F5BFC6-7D79-47D2-898B-9F3583D87E74}" type="slidenum">
              <a:rPr lang="ru-KZ" smtClean="0"/>
              <a:t>‹#›</a:t>
            </a:fld>
            <a:endParaRPr lang="ru-KZ"/>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59079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A8EF0B42-2B28-4D5F-A722-DC9A2D344127}" type="datetimeFigureOut">
              <a:rPr lang="ru-KZ" smtClean="0"/>
              <a:t>03/03/2025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E0F5BFC6-7D79-47D2-898B-9F3583D87E74}" type="slidenum">
              <a:rPr lang="ru-KZ" smtClean="0"/>
              <a:t>‹#›</a:t>
            </a:fld>
            <a:endParaRPr lang="ru-KZ"/>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851078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EF0B42-2B28-4D5F-A722-DC9A2D344127}" type="datetimeFigureOut">
              <a:rPr lang="ru-KZ" smtClean="0"/>
              <a:t>03/03/2025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E0F5BFC6-7D79-47D2-898B-9F3583D87E74}" type="slidenum">
              <a:rPr lang="ru-KZ" smtClean="0"/>
              <a:t>‹#›</a:t>
            </a:fld>
            <a:endParaRPr lang="ru-KZ"/>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284480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0B42-2B28-4D5F-A722-DC9A2D344127}" type="datetimeFigureOut">
              <a:rPr lang="ru-KZ" smtClean="0"/>
              <a:t>03/03/2025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276827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680060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750917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991449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764696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KZ"/>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0F5BFC6-7D79-47D2-898B-9F3583D87E74}" type="slidenum">
              <a:rPr lang="ru-KZ" smtClean="0"/>
              <a:t>‹#›</a:t>
            </a:fld>
            <a:endParaRPr lang="ru-KZ"/>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04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517931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2681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89227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EF0B42-2B28-4D5F-A722-DC9A2D344127}" type="datetimeFigureOut">
              <a:rPr lang="ru-KZ" smtClean="0"/>
              <a:t>03/03/2025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E0F5BFC6-7D79-47D2-898B-9F3583D87E74}" type="slidenum">
              <a:rPr lang="ru-KZ" smtClean="0"/>
              <a:t>‹#›</a:t>
            </a:fld>
            <a:endParaRPr lang="ru-KZ"/>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2655397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8EF0B42-2B28-4D5F-A722-DC9A2D344127}" type="datetimeFigureOut">
              <a:rPr lang="ru-KZ" smtClean="0"/>
              <a:t>03/03/2025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142684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8EF0B42-2B28-4D5F-A722-DC9A2D344127}" type="datetimeFigureOut">
              <a:rPr lang="ru-KZ" smtClean="0"/>
              <a:t>03/03/2025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96298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0B42-2B28-4D5F-A722-DC9A2D344127}" type="datetimeFigureOut">
              <a:rPr lang="ru-KZ" smtClean="0"/>
              <a:t>03/03/2025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58140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720367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2312981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139772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8EF0B42-2B28-4D5F-A722-DC9A2D344127}" type="datetimeFigureOut">
              <a:rPr lang="ru-KZ" smtClean="0"/>
              <a:t>03/03/2025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428847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0B42-2B28-4D5F-A722-DC9A2D344127}" type="datetimeFigureOut">
              <a:rPr lang="ru-KZ" smtClean="0"/>
              <a:t>03/03/2025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335615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01396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8EF0B42-2B28-4D5F-A722-DC9A2D344127}" type="datetimeFigureOut">
              <a:rPr lang="ru-KZ" smtClean="0"/>
              <a:t>03/03/2025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E0F5BFC6-7D79-47D2-898B-9F3583D87E74}" type="slidenum">
              <a:rPr lang="ru-KZ" smtClean="0"/>
              <a:t>‹#›</a:t>
            </a:fld>
            <a:endParaRPr lang="ru-KZ"/>
          </a:p>
        </p:txBody>
      </p:sp>
    </p:spTree>
    <p:extLst>
      <p:ext uri="{BB962C8B-B14F-4D97-AF65-F5344CB8AC3E}">
        <p14:creationId xmlns:p14="http://schemas.microsoft.com/office/powerpoint/2010/main" val="182505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K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0F5BFC6-7D79-47D2-898B-9F3583D87E74}" type="slidenum">
              <a:rPr lang="ru-KZ" smtClean="0"/>
              <a:t>‹#›</a:t>
            </a:fld>
            <a:endParaRPr lang="ru-KZ"/>
          </a:p>
        </p:txBody>
      </p:sp>
    </p:spTree>
    <p:extLst>
      <p:ext uri="{BB962C8B-B14F-4D97-AF65-F5344CB8AC3E}">
        <p14:creationId xmlns:p14="http://schemas.microsoft.com/office/powerpoint/2010/main" val="2716414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K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0F5BFC6-7D79-47D2-898B-9F3583D87E74}" type="slidenum">
              <a:rPr lang="ru-KZ" smtClean="0"/>
              <a:t>‹#›</a:t>
            </a:fld>
            <a:endParaRPr lang="ru-KZ"/>
          </a:p>
        </p:txBody>
      </p:sp>
    </p:spTree>
    <p:extLst>
      <p:ext uri="{BB962C8B-B14F-4D97-AF65-F5344CB8AC3E}">
        <p14:creationId xmlns:p14="http://schemas.microsoft.com/office/powerpoint/2010/main" val="355507575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K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0F5BFC6-7D79-47D2-898B-9F3583D87E74}" type="slidenum">
              <a:rPr lang="ru-KZ" smtClean="0"/>
              <a:t>‹#›</a:t>
            </a:fld>
            <a:endParaRPr lang="ru-KZ"/>
          </a:p>
        </p:txBody>
      </p:sp>
    </p:spTree>
    <p:extLst>
      <p:ext uri="{BB962C8B-B14F-4D97-AF65-F5344CB8AC3E}">
        <p14:creationId xmlns:p14="http://schemas.microsoft.com/office/powerpoint/2010/main" val="175446063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K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0F5BFC6-7D79-47D2-898B-9F3583D87E74}" type="slidenum">
              <a:rPr lang="ru-KZ" smtClean="0"/>
              <a:t>‹#›</a:t>
            </a:fld>
            <a:endParaRPr lang="ru-KZ"/>
          </a:p>
        </p:txBody>
      </p:sp>
    </p:spTree>
    <p:extLst>
      <p:ext uri="{BB962C8B-B14F-4D97-AF65-F5344CB8AC3E}">
        <p14:creationId xmlns:p14="http://schemas.microsoft.com/office/powerpoint/2010/main" val="347555060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K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0F5BFC6-7D79-47D2-898B-9F3583D87E74}" type="slidenum">
              <a:rPr lang="ru-KZ" smtClean="0"/>
              <a:t>‹#›</a:t>
            </a:fld>
            <a:endParaRPr lang="ru-KZ"/>
          </a:p>
        </p:txBody>
      </p:sp>
    </p:spTree>
    <p:extLst>
      <p:ext uri="{BB962C8B-B14F-4D97-AF65-F5344CB8AC3E}">
        <p14:creationId xmlns:p14="http://schemas.microsoft.com/office/powerpoint/2010/main" val="310761720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8EF0B42-2B28-4D5F-A722-DC9A2D344127}" type="datetimeFigureOut">
              <a:rPr lang="ru-KZ" smtClean="0"/>
              <a:t>03/03/2025</a:t>
            </a:fld>
            <a:endParaRPr lang="ru-K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K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0F5BFC6-7D79-47D2-898B-9F3583D87E74}" type="slidenum">
              <a:rPr lang="ru-KZ" smtClean="0"/>
              <a:t>‹#›</a:t>
            </a:fld>
            <a:endParaRPr lang="ru-KZ"/>
          </a:p>
        </p:txBody>
      </p:sp>
    </p:spTree>
    <p:extLst>
      <p:ext uri="{BB962C8B-B14F-4D97-AF65-F5344CB8AC3E}">
        <p14:creationId xmlns:p14="http://schemas.microsoft.com/office/powerpoint/2010/main" val="25303448"/>
      </p:ext>
    </p:extLst>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A248FC-BDE8-4937-A29C-F41C8E9BACFC}"/>
              </a:ext>
            </a:extLst>
          </p:cNvPr>
          <p:cNvSpPr>
            <a:spLocks noGrp="1"/>
          </p:cNvSpPr>
          <p:nvPr>
            <p:ph type="ctrTitle"/>
          </p:nvPr>
        </p:nvSpPr>
        <p:spPr>
          <a:xfrm>
            <a:off x="1662344" y="1916228"/>
            <a:ext cx="8991600" cy="1645920"/>
          </a:xfrm>
        </p:spPr>
        <p:txBody>
          <a:bodyPr>
            <a:normAutofit/>
          </a:bodyPr>
          <a:lstStyle/>
          <a:p>
            <a:r>
              <a:rPr lang="kk-KZ" sz="3200"/>
              <a:t>ЭЛЕКТРОНДЫ ҮКІМЕТ</a:t>
            </a:r>
            <a:r>
              <a:rPr lang="en-US" sz="3200"/>
              <a:t> </a:t>
            </a:r>
            <a:r>
              <a:rPr lang="kk-KZ" sz="3200"/>
              <a:t>және </a:t>
            </a:r>
            <a:r>
              <a:rPr lang="en-US" sz="3200"/>
              <a:t>Smart aqkol</a:t>
            </a:r>
            <a:endParaRPr lang="ru-KZ" sz="3200"/>
          </a:p>
        </p:txBody>
      </p:sp>
    </p:spTree>
    <p:extLst>
      <p:ext uri="{BB962C8B-B14F-4D97-AF65-F5344CB8AC3E}">
        <p14:creationId xmlns:p14="http://schemas.microsoft.com/office/powerpoint/2010/main" val="190781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540257-E924-4360-8CBE-2D27F7F694A3}"/>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FB6AB36A-9433-48D7-ACDE-2A3AE87FC1BB}"/>
              </a:ext>
            </a:extLst>
          </p:cNvPr>
          <p:cNvPicPr>
            <a:picLocks noGrp="1" noChangeAspect="1"/>
          </p:cNvPicPr>
          <p:nvPr>
            <p:ph idx="1"/>
          </p:nvPr>
        </p:nvPicPr>
        <p:blipFill>
          <a:blip r:embed="rId2"/>
          <a:stretch>
            <a:fillRect/>
          </a:stretch>
        </p:blipFill>
        <p:spPr>
          <a:xfrm>
            <a:off x="1145219" y="609600"/>
            <a:ext cx="9873301" cy="5486400"/>
          </a:xfrm>
          <a:prstGeom prst="rect">
            <a:avLst/>
          </a:prstGeom>
        </p:spPr>
      </p:pic>
    </p:spTree>
    <p:extLst>
      <p:ext uri="{BB962C8B-B14F-4D97-AF65-F5344CB8AC3E}">
        <p14:creationId xmlns:p14="http://schemas.microsoft.com/office/powerpoint/2010/main" val="1815053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80D9B7-4652-4F14-960F-438CAC0E2246}"/>
              </a:ext>
            </a:extLst>
          </p:cNvPr>
          <p:cNvSpPr>
            <a:spLocks noGrp="1"/>
          </p:cNvSpPr>
          <p:nvPr>
            <p:ph type="title"/>
          </p:nvPr>
        </p:nvSpPr>
        <p:spPr/>
        <p:txBody>
          <a:bodyPr/>
          <a:lstStyle/>
          <a:p>
            <a:pPr algn="ctr"/>
            <a:r>
              <a:rPr lang="en-US"/>
              <a:t>SMART AQKOL</a:t>
            </a:r>
            <a:endParaRPr lang="ru-KZ"/>
          </a:p>
        </p:txBody>
      </p:sp>
      <p:pic>
        <p:nvPicPr>
          <p:cNvPr id="4" name="Объект 3">
            <a:extLst>
              <a:ext uri="{FF2B5EF4-FFF2-40B4-BE49-F238E27FC236}">
                <a16:creationId xmlns:a16="http://schemas.microsoft.com/office/drawing/2014/main" id="{CE33C0FF-7385-4171-9855-2991EFEB4770}"/>
              </a:ext>
            </a:extLst>
          </p:cNvPr>
          <p:cNvPicPr>
            <a:picLocks noGrp="1" noChangeAspect="1"/>
          </p:cNvPicPr>
          <p:nvPr>
            <p:ph idx="1"/>
          </p:nvPr>
        </p:nvPicPr>
        <p:blipFill>
          <a:blip r:embed="rId2"/>
          <a:stretch>
            <a:fillRect/>
          </a:stretch>
        </p:blipFill>
        <p:spPr>
          <a:xfrm>
            <a:off x="3045325" y="2057400"/>
            <a:ext cx="6068012" cy="4038600"/>
          </a:xfrm>
          <a:prstGeom prst="rect">
            <a:avLst/>
          </a:prstGeom>
        </p:spPr>
      </p:pic>
    </p:spTree>
    <p:extLst>
      <p:ext uri="{BB962C8B-B14F-4D97-AF65-F5344CB8AC3E}">
        <p14:creationId xmlns:p14="http://schemas.microsoft.com/office/powerpoint/2010/main" val="144491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4A00B7-F31F-4AA3-9243-2962F10F02B0}"/>
              </a:ext>
            </a:extLst>
          </p:cNvPr>
          <p:cNvSpPr>
            <a:spLocks noGrp="1"/>
          </p:cNvSpPr>
          <p:nvPr>
            <p:ph type="title"/>
          </p:nvPr>
        </p:nvSpPr>
        <p:spPr/>
        <p:txBody>
          <a:bodyPr>
            <a:normAutofit/>
          </a:bodyPr>
          <a:lstStyle/>
          <a:p>
            <a:r>
              <a:rPr lang="kk-KZ" sz="2000"/>
              <a:t>2018 жылы наурыз айында үздік мамандардан тұратын </a:t>
            </a:r>
            <a:r>
              <a:rPr lang="en-US" sz="2000"/>
              <a:t>TengriLab </a:t>
            </a:r>
            <a:r>
              <a:rPr lang="kk-KZ" sz="2000"/>
              <a:t>компаниясы құрылды. </a:t>
            </a:r>
            <a:br>
              <a:rPr lang="kk-KZ" sz="2000"/>
            </a:br>
            <a:r>
              <a:rPr lang="kk-KZ" sz="2000"/>
              <a:t>Маусым-мамыр айында </a:t>
            </a:r>
            <a:r>
              <a:rPr lang="en-US" sz="2000"/>
              <a:t>Qaztelecom</a:t>
            </a:r>
            <a:r>
              <a:rPr lang="kk-KZ" sz="2000"/>
              <a:t> компаниясымен бұл жобаны бастады.</a:t>
            </a:r>
            <a:br>
              <a:rPr lang="kk-KZ" sz="2000"/>
            </a:br>
            <a:endParaRPr lang="ru-KZ" sz="2000"/>
          </a:p>
        </p:txBody>
      </p:sp>
      <p:pic>
        <p:nvPicPr>
          <p:cNvPr id="4" name="Объект 3">
            <a:extLst>
              <a:ext uri="{FF2B5EF4-FFF2-40B4-BE49-F238E27FC236}">
                <a16:creationId xmlns:a16="http://schemas.microsoft.com/office/drawing/2014/main" id="{E7F2FB71-8C5A-4B03-BBF5-091597B35251}"/>
              </a:ext>
            </a:extLst>
          </p:cNvPr>
          <p:cNvPicPr>
            <a:picLocks noGrp="1" noChangeAspect="1"/>
          </p:cNvPicPr>
          <p:nvPr>
            <p:ph idx="1"/>
          </p:nvPr>
        </p:nvPicPr>
        <p:blipFill>
          <a:blip r:embed="rId2"/>
          <a:stretch>
            <a:fillRect/>
          </a:stretch>
        </p:blipFill>
        <p:spPr>
          <a:xfrm>
            <a:off x="2650034" y="2133431"/>
            <a:ext cx="6858594" cy="3886537"/>
          </a:xfrm>
          <a:prstGeom prst="rect">
            <a:avLst/>
          </a:prstGeom>
        </p:spPr>
      </p:pic>
    </p:spTree>
    <p:extLst>
      <p:ext uri="{BB962C8B-B14F-4D97-AF65-F5344CB8AC3E}">
        <p14:creationId xmlns:p14="http://schemas.microsoft.com/office/powerpoint/2010/main" val="129089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FC403C-1F39-478E-B1D6-EF31336792E1}"/>
              </a:ext>
            </a:extLst>
          </p:cNvPr>
          <p:cNvSpPr>
            <a:spLocks noGrp="1"/>
          </p:cNvSpPr>
          <p:nvPr>
            <p:ph type="title"/>
          </p:nvPr>
        </p:nvSpPr>
        <p:spPr/>
        <p:txBody>
          <a:bodyPr>
            <a:normAutofit/>
          </a:bodyPr>
          <a:lstStyle/>
          <a:p>
            <a:r>
              <a:rPr lang="kk-KZ" sz="2000"/>
              <a:t>Астанадан Көкшетауға жүрсек, 100 шақырымнан кейін 13 мың тұрғыны бар, Аққөл қаласы шығады. Неге Аққөл қаласы таңдалды? Астанаға жақын болуы.</a:t>
            </a:r>
            <a:endParaRPr lang="ru-KZ" sz="2000"/>
          </a:p>
        </p:txBody>
      </p:sp>
      <p:pic>
        <p:nvPicPr>
          <p:cNvPr id="4" name="Объект 3">
            <a:extLst>
              <a:ext uri="{FF2B5EF4-FFF2-40B4-BE49-F238E27FC236}">
                <a16:creationId xmlns:a16="http://schemas.microsoft.com/office/drawing/2014/main" id="{6F86CD57-D3C9-41FC-801B-47E295DAD4E6}"/>
              </a:ext>
            </a:extLst>
          </p:cNvPr>
          <p:cNvPicPr>
            <a:picLocks noGrp="1" noChangeAspect="1"/>
          </p:cNvPicPr>
          <p:nvPr>
            <p:ph idx="1"/>
          </p:nvPr>
        </p:nvPicPr>
        <p:blipFill>
          <a:blip r:embed="rId2"/>
          <a:stretch>
            <a:fillRect/>
          </a:stretch>
        </p:blipFill>
        <p:spPr>
          <a:xfrm>
            <a:off x="3394477" y="2259683"/>
            <a:ext cx="5372566" cy="2941575"/>
          </a:xfrm>
          <a:prstGeom prst="rect">
            <a:avLst/>
          </a:prstGeom>
        </p:spPr>
      </p:pic>
    </p:spTree>
    <p:extLst>
      <p:ext uri="{BB962C8B-B14F-4D97-AF65-F5344CB8AC3E}">
        <p14:creationId xmlns:p14="http://schemas.microsoft.com/office/powerpoint/2010/main" val="163913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FF0BF4-1C30-402D-B8E8-E44ECFC84D5C}"/>
              </a:ext>
            </a:extLst>
          </p:cNvPr>
          <p:cNvSpPr>
            <a:spLocks noGrp="1"/>
          </p:cNvSpPr>
          <p:nvPr>
            <p:ph type="title"/>
          </p:nvPr>
        </p:nvSpPr>
        <p:spPr/>
        <p:txBody>
          <a:bodyPr>
            <a:normAutofit/>
          </a:bodyPr>
          <a:lstStyle/>
          <a:p>
            <a:pPr algn="just"/>
            <a:r>
              <a:rPr lang="kk-KZ" sz="2000"/>
              <a:t>Екінші себебі, 1973 жылы Әскери бөлімшелермен байланыстың құпия торабы салыныпты мұнда. СССР бойынша осындай 15-ақ станция болған. Жерден төрт метр төмендегі бункердің дәл төбесінен 5 килотонна күші бар бомба тастасаңда, былқ етпейді екен. </a:t>
            </a:r>
            <a:endParaRPr lang="ru-KZ" sz="2000"/>
          </a:p>
        </p:txBody>
      </p:sp>
      <p:pic>
        <p:nvPicPr>
          <p:cNvPr id="4" name="Объект 3">
            <a:extLst>
              <a:ext uri="{FF2B5EF4-FFF2-40B4-BE49-F238E27FC236}">
                <a16:creationId xmlns:a16="http://schemas.microsoft.com/office/drawing/2014/main" id="{E5AB0CCB-154B-4E1E-BB48-E984BF4891A4}"/>
              </a:ext>
            </a:extLst>
          </p:cNvPr>
          <p:cNvPicPr>
            <a:picLocks noGrp="1" noChangeAspect="1"/>
          </p:cNvPicPr>
          <p:nvPr>
            <p:ph idx="1"/>
          </p:nvPr>
        </p:nvPicPr>
        <p:blipFill>
          <a:blip r:embed="rId2"/>
          <a:stretch>
            <a:fillRect/>
          </a:stretch>
        </p:blipFill>
        <p:spPr>
          <a:xfrm>
            <a:off x="3393048" y="2282034"/>
            <a:ext cx="5372566" cy="3589331"/>
          </a:xfrm>
          <a:prstGeom prst="rect">
            <a:avLst/>
          </a:prstGeom>
        </p:spPr>
      </p:pic>
    </p:spTree>
    <p:extLst>
      <p:ext uri="{BB962C8B-B14F-4D97-AF65-F5344CB8AC3E}">
        <p14:creationId xmlns:p14="http://schemas.microsoft.com/office/powerpoint/2010/main" val="73638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17F7DD-3FEE-48C2-AC1C-E9971910AE39}"/>
              </a:ext>
            </a:extLst>
          </p:cNvPr>
          <p:cNvSpPr>
            <a:spLocks noGrp="1"/>
          </p:cNvSpPr>
          <p:nvPr>
            <p:ph type="title"/>
          </p:nvPr>
        </p:nvSpPr>
        <p:spPr/>
        <p:txBody>
          <a:bodyPr>
            <a:normAutofit/>
          </a:bodyPr>
          <a:lstStyle/>
          <a:p>
            <a:r>
              <a:rPr lang="kk-KZ" sz="2400"/>
              <a:t>Қазір мұнда ақпаратты тұздап, сүрлеп сақтайтын дата орталық дүрілдеп тұр. Сосын ғой, қасына </a:t>
            </a:r>
            <a:r>
              <a:rPr lang="en-US" sz="2400"/>
              <a:t>SmartAqkol-</a:t>
            </a:r>
            <a:r>
              <a:rPr lang="kk-KZ" sz="2400"/>
              <a:t>ді қойғаны.</a:t>
            </a:r>
            <a:endParaRPr lang="ru-KZ" sz="2400"/>
          </a:p>
        </p:txBody>
      </p:sp>
      <p:pic>
        <p:nvPicPr>
          <p:cNvPr id="4" name="Объект 3">
            <a:extLst>
              <a:ext uri="{FF2B5EF4-FFF2-40B4-BE49-F238E27FC236}">
                <a16:creationId xmlns:a16="http://schemas.microsoft.com/office/drawing/2014/main" id="{6C5B6083-6D6C-452E-ABE0-5581BBA28652}"/>
              </a:ext>
            </a:extLst>
          </p:cNvPr>
          <p:cNvPicPr>
            <a:picLocks noGrp="1" noChangeAspect="1"/>
          </p:cNvPicPr>
          <p:nvPr>
            <p:ph idx="1"/>
          </p:nvPr>
        </p:nvPicPr>
        <p:blipFill>
          <a:blip r:embed="rId2"/>
          <a:stretch>
            <a:fillRect/>
          </a:stretch>
        </p:blipFill>
        <p:spPr>
          <a:xfrm>
            <a:off x="3457824" y="2171535"/>
            <a:ext cx="5243014" cy="3810330"/>
          </a:xfrm>
          <a:prstGeom prst="rect">
            <a:avLst/>
          </a:prstGeom>
        </p:spPr>
      </p:pic>
    </p:spTree>
    <p:extLst>
      <p:ext uri="{BB962C8B-B14F-4D97-AF65-F5344CB8AC3E}">
        <p14:creationId xmlns:p14="http://schemas.microsoft.com/office/powerpoint/2010/main" val="2978660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3091EA-C93D-418E-A4C0-58476C5D082A}"/>
              </a:ext>
            </a:extLst>
          </p:cNvPr>
          <p:cNvSpPr>
            <a:spLocks noGrp="1"/>
          </p:cNvSpPr>
          <p:nvPr>
            <p:ph type="title"/>
          </p:nvPr>
        </p:nvSpPr>
        <p:spPr/>
        <p:txBody>
          <a:bodyPr>
            <a:normAutofit/>
          </a:bodyPr>
          <a:lstStyle/>
          <a:p>
            <a:pPr algn="just"/>
            <a:r>
              <a:rPr lang="kk-KZ" sz="2400"/>
              <a:t>Алғашқы стенд программа жасаушыларға арналып қойылған. Себебі, олар Еліміздің базасына жасалған кебератакаларды анықтаған.</a:t>
            </a:r>
            <a:endParaRPr lang="ru-KZ" sz="2400"/>
          </a:p>
        </p:txBody>
      </p:sp>
      <p:pic>
        <p:nvPicPr>
          <p:cNvPr id="4" name="Объект 3">
            <a:extLst>
              <a:ext uri="{FF2B5EF4-FFF2-40B4-BE49-F238E27FC236}">
                <a16:creationId xmlns:a16="http://schemas.microsoft.com/office/drawing/2014/main" id="{205B99EB-CE1D-42DA-A7BD-CEDA63AC2216}"/>
              </a:ext>
            </a:extLst>
          </p:cNvPr>
          <p:cNvPicPr>
            <a:picLocks noGrp="1" noChangeAspect="1"/>
          </p:cNvPicPr>
          <p:nvPr>
            <p:ph idx="1"/>
          </p:nvPr>
        </p:nvPicPr>
        <p:blipFill>
          <a:blip r:embed="rId2"/>
          <a:stretch>
            <a:fillRect/>
          </a:stretch>
        </p:blipFill>
        <p:spPr>
          <a:xfrm>
            <a:off x="3393048" y="2282034"/>
            <a:ext cx="5372566" cy="3589331"/>
          </a:xfrm>
          <a:prstGeom prst="rect">
            <a:avLst/>
          </a:prstGeom>
        </p:spPr>
      </p:pic>
    </p:spTree>
    <p:extLst>
      <p:ext uri="{BB962C8B-B14F-4D97-AF65-F5344CB8AC3E}">
        <p14:creationId xmlns:p14="http://schemas.microsoft.com/office/powerpoint/2010/main" val="3793619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7B113C-06B3-4D39-BD30-83C217AFE920}"/>
              </a:ext>
            </a:extLst>
          </p:cNvPr>
          <p:cNvSpPr>
            <a:spLocks noGrp="1"/>
          </p:cNvSpPr>
          <p:nvPr>
            <p:ph type="title"/>
          </p:nvPr>
        </p:nvSpPr>
        <p:spPr/>
        <p:txBody>
          <a:bodyPr>
            <a:normAutofit/>
          </a:bodyPr>
          <a:lstStyle/>
          <a:p>
            <a:pPr algn="just"/>
            <a:endParaRPr lang="ru-KZ" sz="2400"/>
          </a:p>
        </p:txBody>
      </p:sp>
      <p:pic>
        <p:nvPicPr>
          <p:cNvPr id="4" name="Объект 3">
            <a:extLst>
              <a:ext uri="{FF2B5EF4-FFF2-40B4-BE49-F238E27FC236}">
                <a16:creationId xmlns:a16="http://schemas.microsoft.com/office/drawing/2014/main" id="{01DE8574-3108-46C0-9822-8737CAB68E0E}"/>
              </a:ext>
            </a:extLst>
          </p:cNvPr>
          <p:cNvPicPr>
            <a:picLocks noGrp="1" noChangeAspect="1"/>
          </p:cNvPicPr>
          <p:nvPr>
            <p:ph idx="1"/>
          </p:nvPr>
        </p:nvPicPr>
        <p:blipFill>
          <a:blip r:embed="rId2"/>
          <a:stretch>
            <a:fillRect/>
          </a:stretch>
        </p:blipFill>
        <p:spPr>
          <a:xfrm>
            <a:off x="1637486" y="1101438"/>
            <a:ext cx="8886548" cy="4655124"/>
          </a:xfrm>
          <a:prstGeom prst="rect">
            <a:avLst/>
          </a:prstGeom>
        </p:spPr>
      </p:pic>
    </p:spTree>
    <p:extLst>
      <p:ext uri="{BB962C8B-B14F-4D97-AF65-F5344CB8AC3E}">
        <p14:creationId xmlns:p14="http://schemas.microsoft.com/office/powerpoint/2010/main" val="3867321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F31116-9E29-4075-A2AD-49BDC84856BB}"/>
              </a:ext>
            </a:extLst>
          </p:cNvPr>
          <p:cNvSpPr>
            <a:spLocks noGrp="1"/>
          </p:cNvSpPr>
          <p:nvPr>
            <p:ph type="title"/>
          </p:nvPr>
        </p:nvSpPr>
        <p:spPr/>
        <p:txBody>
          <a:bodyPr>
            <a:normAutofit/>
          </a:bodyPr>
          <a:lstStyle/>
          <a:p>
            <a:r>
              <a:rPr lang="kk-KZ" sz="2400"/>
              <a:t>Қаланы басқаратын бір орталық бар. Мұнда әкімшіліктің, медицина, білім бөлімінің қызметкерлері де бар. Қалада бір жүйе орнатылған.</a:t>
            </a:r>
            <a:endParaRPr lang="ru-KZ" sz="2400"/>
          </a:p>
        </p:txBody>
      </p:sp>
      <p:pic>
        <p:nvPicPr>
          <p:cNvPr id="4" name="Объект 3">
            <a:extLst>
              <a:ext uri="{FF2B5EF4-FFF2-40B4-BE49-F238E27FC236}">
                <a16:creationId xmlns:a16="http://schemas.microsoft.com/office/drawing/2014/main" id="{2D6FF4D3-EBB7-427B-99DC-654D0A5F556F}"/>
              </a:ext>
            </a:extLst>
          </p:cNvPr>
          <p:cNvPicPr>
            <a:picLocks noGrp="1" noChangeAspect="1"/>
          </p:cNvPicPr>
          <p:nvPr>
            <p:ph idx="1"/>
          </p:nvPr>
        </p:nvPicPr>
        <p:blipFill>
          <a:blip r:embed="rId2"/>
          <a:stretch>
            <a:fillRect/>
          </a:stretch>
        </p:blipFill>
        <p:spPr>
          <a:xfrm>
            <a:off x="3393048" y="2282034"/>
            <a:ext cx="5372566" cy="3589331"/>
          </a:xfrm>
          <a:prstGeom prst="rect">
            <a:avLst/>
          </a:prstGeom>
        </p:spPr>
      </p:pic>
    </p:spTree>
    <p:extLst>
      <p:ext uri="{BB962C8B-B14F-4D97-AF65-F5344CB8AC3E}">
        <p14:creationId xmlns:p14="http://schemas.microsoft.com/office/powerpoint/2010/main" val="51225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78A606-4528-4986-B128-ED42AF0BF765}"/>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C137C62F-E297-46C7-B2AC-288D46CE35FE}"/>
              </a:ext>
            </a:extLst>
          </p:cNvPr>
          <p:cNvPicPr>
            <a:picLocks noGrp="1" noChangeAspect="1"/>
          </p:cNvPicPr>
          <p:nvPr>
            <p:ph idx="1"/>
          </p:nvPr>
        </p:nvPicPr>
        <p:blipFill>
          <a:blip r:embed="rId2"/>
          <a:stretch>
            <a:fillRect/>
          </a:stretch>
        </p:blipFill>
        <p:spPr>
          <a:xfrm>
            <a:off x="1143000" y="609600"/>
            <a:ext cx="9875520" cy="5486400"/>
          </a:xfrm>
          <a:prstGeom prst="rect">
            <a:avLst/>
          </a:prstGeom>
        </p:spPr>
      </p:pic>
    </p:spTree>
    <p:extLst>
      <p:ext uri="{BB962C8B-B14F-4D97-AF65-F5344CB8AC3E}">
        <p14:creationId xmlns:p14="http://schemas.microsoft.com/office/powerpoint/2010/main" val="304303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3EF1EB-4744-421A-A35E-B986AFB9A5C3}"/>
              </a:ext>
            </a:extLst>
          </p:cNvPr>
          <p:cNvSpPr>
            <a:spLocks noGrp="1"/>
          </p:cNvSpPr>
          <p:nvPr>
            <p:ph type="title"/>
          </p:nvPr>
        </p:nvSpPr>
        <p:spPr>
          <a:xfrm>
            <a:off x="1140351" y="547456"/>
            <a:ext cx="9875520" cy="1356360"/>
          </a:xfrm>
        </p:spPr>
        <p:txBody>
          <a:bodyPr>
            <a:normAutofit/>
          </a:bodyPr>
          <a:lstStyle/>
          <a:p>
            <a:pPr algn="just"/>
            <a:r>
              <a:rPr lang="ru-RU" sz="2000"/>
              <a:t>Мемлекет пен қарапайым халық арасында байланыс орнатуды жеңілдету үшін  </a:t>
            </a:r>
            <a:r>
              <a:rPr lang="ru-RU" sz="2800">
                <a:solidFill>
                  <a:schemeClr val="accent5">
                    <a:lumMod val="75000"/>
                  </a:schemeClr>
                </a:solidFill>
              </a:rPr>
              <a:t>электронды үкімет </a:t>
            </a:r>
            <a:r>
              <a:rPr lang="ru-RU" sz="2000"/>
              <a:t>жұмыс істейді.</a:t>
            </a:r>
            <a:endParaRPr lang="ru-KZ" sz="2000"/>
          </a:p>
        </p:txBody>
      </p:sp>
      <p:sp>
        <p:nvSpPr>
          <p:cNvPr id="3" name="Объект 2">
            <a:extLst>
              <a:ext uri="{FF2B5EF4-FFF2-40B4-BE49-F238E27FC236}">
                <a16:creationId xmlns:a16="http://schemas.microsoft.com/office/drawing/2014/main" id="{D44C7151-5DFD-4591-B6E9-E91B5305B73C}"/>
              </a:ext>
            </a:extLst>
          </p:cNvPr>
          <p:cNvSpPr>
            <a:spLocks noGrp="1"/>
          </p:cNvSpPr>
          <p:nvPr>
            <p:ph idx="1"/>
          </p:nvPr>
        </p:nvSpPr>
        <p:spPr>
          <a:xfrm>
            <a:off x="1140351" y="1968623"/>
            <a:ext cx="9872871" cy="4038600"/>
          </a:xfrm>
        </p:spPr>
        <p:txBody>
          <a:bodyPr>
            <a:normAutofit/>
          </a:bodyPr>
          <a:lstStyle/>
          <a:p>
            <a:pPr marL="45720" indent="0">
              <a:buNone/>
            </a:pPr>
            <a:r>
              <a:rPr lang="ru-RU" sz="2400"/>
              <a:t>Электронды үкіметті қалыптастыру және дамытудың төрт негізгі кезеңі</a:t>
            </a:r>
            <a:r>
              <a:rPr lang="en-US" sz="2400"/>
              <a:t>:</a:t>
            </a:r>
          </a:p>
          <a:p>
            <a:pPr algn="just">
              <a:buFont typeface="Wingdings" panose="05000000000000000000" pitchFamily="2" charset="2"/>
              <a:buChar char="ü"/>
            </a:pPr>
            <a:r>
              <a:rPr lang="kk-KZ" sz="2400"/>
              <a:t>А</a:t>
            </a:r>
            <a:r>
              <a:rPr lang="ru-RU" sz="2400"/>
              <a:t>қпараттық - ЭҮ порталы іске қосылып, ақпараттармен толықтырылу </a:t>
            </a:r>
            <a:r>
              <a:rPr lang="en-US" sz="2400"/>
              <a:t>(</a:t>
            </a:r>
            <a:r>
              <a:rPr lang="kk-KZ" sz="2400"/>
              <a:t>қажетті құжаттар тізімі, мемлекеттік БАЖдың көлемі, т.б.</a:t>
            </a:r>
            <a:r>
              <a:rPr lang="en-US" sz="2400"/>
              <a:t>)</a:t>
            </a:r>
            <a:r>
              <a:rPr lang="ru-RU" sz="2400"/>
              <a:t>. </a:t>
            </a:r>
          </a:p>
          <a:p>
            <a:pPr algn="just">
              <a:buFont typeface="Wingdings" panose="05000000000000000000" pitchFamily="2" charset="2"/>
              <a:buChar char="ü"/>
            </a:pPr>
            <a:r>
              <a:rPr lang="ru-RU" sz="2400"/>
              <a:t>Интерактивті  - порталда электронды қызметтер көрсетіле бастады.</a:t>
            </a:r>
          </a:p>
          <a:p>
            <a:pPr algn="just">
              <a:buFont typeface="Wingdings" panose="05000000000000000000" pitchFamily="2" charset="2"/>
              <a:buChar char="ü"/>
            </a:pPr>
            <a:r>
              <a:rPr lang="ru-RU" sz="2400"/>
              <a:t>Транзакциялық - азаматтар мемлекеттік салымдар мен төлемдерді, айыппұлдарды, коммуналдық қызметтерді төлеуге мүмкіндік алды.</a:t>
            </a:r>
          </a:p>
          <a:p>
            <a:pPr algn="just">
              <a:buFont typeface="Wingdings" panose="05000000000000000000" pitchFamily="2" charset="2"/>
              <a:buChar char="ü"/>
            </a:pPr>
            <a:r>
              <a:rPr lang="ru-RU" sz="2400"/>
              <a:t>Трансформациялық - азаматтарға қызмет көрсетуде жеделдік таныту.</a:t>
            </a:r>
            <a:endParaRPr lang="ru-KZ" sz="2400"/>
          </a:p>
        </p:txBody>
      </p:sp>
    </p:spTree>
    <p:extLst>
      <p:ext uri="{BB962C8B-B14F-4D97-AF65-F5344CB8AC3E}">
        <p14:creationId xmlns:p14="http://schemas.microsoft.com/office/powerpoint/2010/main" val="120794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D78C7D-EA89-4565-B969-67442F49DD64}"/>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4D55ADB4-594C-48AF-AAEA-45EFF478FB7E}"/>
              </a:ext>
            </a:extLst>
          </p:cNvPr>
          <p:cNvPicPr>
            <a:picLocks noGrp="1" noChangeAspect="1"/>
          </p:cNvPicPr>
          <p:nvPr>
            <p:ph idx="1"/>
          </p:nvPr>
        </p:nvPicPr>
        <p:blipFill>
          <a:blip r:embed="rId2"/>
          <a:stretch>
            <a:fillRect/>
          </a:stretch>
        </p:blipFill>
        <p:spPr>
          <a:xfrm>
            <a:off x="1722268" y="609600"/>
            <a:ext cx="8833282" cy="5261765"/>
          </a:xfrm>
          <a:prstGeom prst="rect">
            <a:avLst/>
          </a:prstGeom>
        </p:spPr>
      </p:pic>
    </p:spTree>
    <p:extLst>
      <p:ext uri="{BB962C8B-B14F-4D97-AF65-F5344CB8AC3E}">
        <p14:creationId xmlns:p14="http://schemas.microsoft.com/office/powerpoint/2010/main" val="1657370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6EB3D4-8EF0-409C-967E-AC5CED7F3D0D}"/>
              </a:ext>
            </a:extLst>
          </p:cNvPr>
          <p:cNvSpPr>
            <a:spLocks noGrp="1"/>
          </p:cNvSpPr>
          <p:nvPr>
            <p:ph type="title"/>
          </p:nvPr>
        </p:nvSpPr>
        <p:spPr/>
        <p:txBody>
          <a:bodyPr>
            <a:normAutofit fontScale="90000"/>
          </a:bodyPr>
          <a:lstStyle/>
          <a:p>
            <a:pPr algn="just"/>
            <a:r>
              <a:rPr lang="kk-KZ" sz="2400"/>
              <a:t>Адамды кескінінен танитын 100-ге жуық ақылды камералар, біреу жақындаса жарқырайтын 250  өшіп жану шамдары, көліктің азды-көптігіне байланысты қозғалысты реттеп тұратын бағдаршамдар орнатылған.</a:t>
            </a:r>
            <a:endParaRPr lang="ru-KZ" sz="2400"/>
          </a:p>
        </p:txBody>
      </p:sp>
      <p:pic>
        <p:nvPicPr>
          <p:cNvPr id="4" name="Объект 3">
            <a:extLst>
              <a:ext uri="{FF2B5EF4-FFF2-40B4-BE49-F238E27FC236}">
                <a16:creationId xmlns:a16="http://schemas.microsoft.com/office/drawing/2014/main" id="{10533589-6360-4672-9F15-D14BB4B6BFCF}"/>
              </a:ext>
            </a:extLst>
          </p:cNvPr>
          <p:cNvPicPr>
            <a:picLocks noGrp="1" noChangeAspect="1"/>
          </p:cNvPicPr>
          <p:nvPr>
            <p:ph idx="1"/>
          </p:nvPr>
        </p:nvPicPr>
        <p:blipFill>
          <a:blip r:embed="rId2"/>
          <a:stretch>
            <a:fillRect/>
          </a:stretch>
        </p:blipFill>
        <p:spPr>
          <a:xfrm>
            <a:off x="3393048" y="2282034"/>
            <a:ext cx="5372566" cy="3589331"/>
          </a:xfrm>
          <a:prstGeom prst="rect">
            <a:avLst/>
          </a:prstGeom>
        </p:spPr>
      </p:pic>
    </p:spTree>
    <p:extLst>
      <p:ext uri="{BB962C8B-B14F-4D97-AF65-F5344CB8AC3E}">
        <p14:creationId xmlns:p14="http://schemas.microsoft.com/office/powerpoint/2010/main" val="2359152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7247CD-7715-4F46-BD0D-9C9DC20BD49E}"/>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0AB4D4C0-0EB4-4181-9F11-8BC3EE179471}"/>
              </a:ext>
            </a:extLst>
          </p:cNvPr>
          <p:cNvPicPr>
            <a:picLocks noGrp="1" noChangeAspect="1"/>
          </p:cNvPicPr>
          <p:nvPr>
            <p:ph idx="1"/>
          </p:nvPr>
        </p:nvPicPr>
        <p:blipFill>
          <a:blip r:embed="rId2"/>
          <a:stretch>
            <a:fillRect/>
          </a:stretch>
        </p:blipFill>
        <p:spPr>
          <a:xfrm>
            <a:off x="1143000" y="609601"/>
            <a:ext cx="9875520" cy="5181748"/>
          </a:xfrm>
          <a:prstGeom prst="rect">
            <a:avLst/>
          </a:prstGeom>
        </p:spPr>
      </p:pic>
    </p:spTree>
    <p:extLst>
      <p:ext uri="{BB962C8B-B14F-4D97-AF65-F5344CB8AC3E}">
        <p14:creationId xmlns:p14="http://schemas.microsoft.com/office/powerpoint/2010/main" val="34451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D01D17-47E3-47BE-BD46-36B7E7455FEC}"/>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A4C85264-C58D-41FB-909D-665CC6402F8F}"/>
              </a:ext>
            </a:extLst>
          </p:cNvPr>
          <p:cNvPicPr>
            <a:picLocks noGrp="1" noChangeAspect="1"/>
          </p:cNvPicPr>
          <p:nvPr>
            <p:ph idx="1"/>
          </p:nvPr>
        </p:nvPicPr>
        <p:blipFill>
          <a:blip r:embed="rId2"/>
          <a:stretch>
            <a:fillRect/>
          </a:stretch>
        </p:blipFill>
        <p:spPr>
          <a:xfrm>
            <a:off x="1143000" y="609600"/>
            <a:ext cx="9875520" cy="5257955"/>
          </a:xfrm>
          <a:prstGeom prst="rect">
            <a:avLst/>
          </a:prstGeom>
        </p:spPr>
      </p:pic>
    </p:spTree>
    <p:extLst>
      <p:ext uri="{BB962C8B-B14F-4D97-AF65-F5344CB8AC3E}">
        <p14:creationId xmlns:p14="http://schemas.microsoft.com/office/powerpoint/2010/main" val="2977573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9865CC-DE0E-4A77-89DD-DCD1E2F86360}"/>
              </a:ext>
            </a:extLst>
          </p:cNvPr>
          <p:cNvSpPr>
            <a:spLocks noGrp="1"/>
          </p:cNvSpPr>
          <p:nvPr>
            <p:ph type="title"/>
          </p:nvPr>
        </p:nvSpPr>
        <p:spPr/>
        <p:txBody>
          <a:bodyPr>
            <a:normAutofit/>
          </a:bodyPr>
          <a:lstStyle/>
          <a:p>
            <a:r>
              <a:rPr lang="kk-KZ" sz="2400"/>
              <a:t>Қалаға 17,5 шақырым талшықты оптикалық байланыс желісі тартылған. 100 шақырымдық электр сымдары ауыстырылған.</a:t>
            </a:r>
            <a:endParaRPr lang="ru-KZ" sz="2400"/>
          </a:p>
        </p:txBody>
      </p:sp>
      <p:pic>
        <p:nvPicPr>
          <p:cNvPr id="4" name="Объект 3">
            <a:extLst>
              <a:ext uri="{FF2B5EF4-FFF2-40B4-BE49-F238E27FC236}">
                <a16:creationId xmlns:a16="http://schemas.microsoft.com/office/drawing/2014/main" id="{FB94247D-B122-4706-89B4-97ABB16628C7}"/>
              </a:ext>
            </a:extLst>
          </p:cNvPr>
          <p:cNvPicPr>
            <a:picLocks noGrp="1" noChangeAspect="1"/>
          </p:cNvPicPr>
          <p:nvPr>
            <p:ph idx="1"/>
          </p:nvPr>
        </p:nvPicPr>
        <p:blipFill>
          <a:blip r:embed="rId2"/>
          <a:stretch>
            <a:fillRect/>
          </a:stretch>
        </p:blipFill>
        <p:spPr>
          <a:xfrm>
            <a:off x="1143000" y="2183906"/>
            <a:ext cx="9875520" cy="3687459"/>
          </a:xfrm>
          <a:prstGeom prst="rect">
            <a:avLst/>
          </a:prstGeom>
        </p:spPr>
      </p:pic>
    </p:spTree>
    <p:extLst>
      <p:ext uri="{BB962C8B-B14F-4D97-AF65-F5344CB8AC3E}">
        <p14:creationId xmlns:p14="http://schemas.microsoft.com/office/powerpoint/2010/main" val="2814462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E89D31-F9B4-4678-B47A-A8344D7FE085}"/>
              </a:ext>
            </a:extLst>
          </p:cNvPr>
          <p:cNvSpPr>
            <a:spLocks noGrp="1"/>
          </p:cNvSpPr>
          <p:nvPr>
            <p:ph type="title"/>
          </p:nvPr>
        </p:nvSpPr>
        <p:spPr/>
        <p:txBody>
          <a:bodyPr>
            <a:normAutofit/>
          </a:bodyPr>
          <a:lstStyle/>
          <a:p>
            <a:r>
              <a:rPr lang="kk-KZ" sz="2400"/>
              <a:t>Үйлерге су, тоқ, газ, жылу есептегіш құралдарын, есік терезелердің ашық-жабық қалғанын анықтайтын датчиктер орнатылған.</a:t>
            </a:r>
            <a:endParaRPr lang="ru-KZ" sz="2400"/>
          </a:p>
        </p:txBody>
      </p:sp>
      <p:pic>
        <p:nvPicPr>
          <p:cNvPr id="7" name="Объект 6">
            <a:extLst>
              <a:ext uri="{FF2B5EF4-FFF2-40B4-BE49-F238E27FC236}">
                <a16:creationId xmlns:a16="http://schemas.microsoft.com/office/drawing/2014/main" id="{13A09AA9-24C2-45CE-B714-77C41EDE9E88}"/>
              </a:ext>
            </a:extLst>
          </p:cNvPr>
          <p:cNvPicPr>
            <a:picLocks noGrp="1" noChangeAspect="1"/>
          </p:cNvPicPr>
          <p:nvPr>
            <p:ph idx="1"/>
          </p:nvPr>
        </p:nvPicPr>
        <p:blipFill>
          <a:blip r:embed="rId2"/>
          <a:stretch>
            <a:fillRect/>
          </a:stretch>
        </p:blipFill>
        <p:spPr>
          <a:xfrm>
            <a:off x="1143000" y="2282034"/>
            <a:ext cx="9875520" cy="3589331"/>
          </a:xfrm>
          <a:prstGeom prst="rect">
            <a:avLst/>
          </a:prstGeom>
        </p:spPr>
      </p:pic>
    </p:spTree>
    <p:extLst>
      <p:ext uri="{BB962C8B-B14F-4D97-AF65-F5344CB8AC3E}">
        <p14:creationId xmlns:p14="http://schemas.microsoft.com/office/powerpoint/2010/main" val="2885709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50E983-2FDF-45C6-9A90-73A19AAFD3D3}"/>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65D53F76-4BAF-46F1-BF18-CD3FC9BB7E82}"/>
              </a:ext>
            </a:extLst>
          </p:cNvPr>
          <p:cNvPicPr>
            <a:picLocks noGrp="1" noChangeAspect="1"/>
          </p:cNvPicPr>
          <p:nvPr>
            <p:ph idx="1"/>
          </p:nvPr>
        </p:nvPicPr>
        <p:blipFill>
          <a:blip r:embed="rId2"/>
          <a:stretch>
            <a:fillRect/>
          </a:stretch>
        </p:blipFill>
        <p:spPr>
          <a:xfrm>
            <a:off x="1143000" y="609600"/>
            <a:ext cx="9906000" cy="5261765"/>
          </a:xfrm>
          <a:prstGeom prst="rect">
            <a:avLst/>
          </a:prstGeom>
        </p:spPr>
      </p:pic>
    </p:spTree>
    <p:extLst>
      <p:ext uri="{BB962C8B-B14F-4D97-AF65-F5344CB8AC3E}">
        <p14:creationId xmlns:p14="http://schemas.microsoft.com/office/powerpoint/2010/main" val="330305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A69A5A-FDA1-4857-9E19-A59D228A9541}"/>
              </a:ext>
            </a:extLst>
          </p:cNvPr>
          <p:cNvSpPr>
            <a:spLocks noGrp="1"/>
          </p:cNvSpPr>
          <p:nvPr>
            <p:ph type="title"/>
          </p:nvPr>
        </p:nvSpPr>
        <p:spPr/>
        <p:txBody>
          <a:bodyPr>
            <a:normAutofit/>
          </a:bodyPr>
          <a:lstStyle/>
          <a:p>
            <a:r>
              <a:rPr lang="kk-KZ" sz="2400"/>
              <a:t>4500 су және 6000 электр энергиясын есептейтін құралдар орнатылған.</a:t>
            </a:r>
            <a:endParaRPr lang="ru-KZ" sz="2400"/>
          </a:p>
        </p:txBody>
      </p:sp>
      <p:pic>
        <p:nvPicPr>
          <p:cNvPr id="4" name="Объект 3">
            <a:extLst>
              <a:ext uri="{FF2B5EF4-FFF2-40B4-BE49-F238E27FC236}">
                <a16:creationId xmlns:a16="http://schemas.microsoft.com/office/drawing/2014/main" id="{C8D1A3DC-5531-40DA-B9E9-983AD41467FA}"/>
              </a:ext>
            </a:extLst>
          </p:cNvPr>
          <p:cNvPicPr>
            <a:picLocks noGrp="1" noChangeAspect="1"/>
          </p:cNvPicPr>
          <p:nvPr>
            <p:ph idx="1"/>
          </p:nvPr>
        </p:nvPicPr>
        <p:blipFill>
          <a:blip r:embed="rId2"/>
          <a:stretch>
            <a:fillRect/>
          </a:stretch>
        </p:blipFill>
        <p:spPr>
          <a:xfrm>
            <a:off x="3946268" y="2057400"/>
            <a:ext cx="4266126" cy="4038600"/>
          </a:xfrm>
          <a:prstGeom prst="rect">
            <a:avLst/>
          </a:prstGeom>
        </p:spPr>
      </p:pic>
    </p:spTree>
    <p:extLst>
      <p:ext uri="{BB962C8B-B14F-4D97-AF65-F5344CB8AC3E}">
        <p14:creationId xmlns:p14="http://schemas.microsoft.com/office/powerpoint/2010/main" val="193998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6FD444-D737-4AF2-B795-3811E0C69A50}"/>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29FABB22-DD70-43B0-8B1D-9968BD08D9C4}"/>
              </a:ext>
            </a:extLst>
          </p:cNvPr>
          <p:cNvPicPr>
            <a:picLocks noGrp="1" noChangeAspect="1"/>
          </p:cNvPicPr>
          <p:nvPr>
            <p:ph idx="1"/>
          </p:nvPr>
        </p:nvPicPr>
        <p:blipFill>
          <a:blip r:embed="rId2"/>
          <a:stretch>
            <a:fillRect/>
          </a:stretch>
        </p:blipFill>
        <p:spPr>
          <a:xfrm>
            <a:off x="1142999" y="609600"/>
            <a:ext cx="9875519" cy="5261766"/>
          </a:xfrm>
          <a:prstGeom prst="rect">
            <a:avLst/>
          </a:prstGeom>
        </p:spPr>
      </p:pic>
    </p:spTree>
    <p:extLst>
      <p:ext uri="{BB962C8B-B14F-4D97-AF65-F5344CB8AC3E}">
        <p14:creationId xmlns:p14="http://schemas.microsoft.com/office/powerpoint/2010/main" val="3173718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9E6476-A9E8-44FD-AFD2-B1D600B0BDE4}"/>
              </a:ext>
            </a:extLst>
          </p:cNvPr>
          <p:cNvSpPr>
            <a:spLocks noGrp="1"/>
          </p:cNvSpPr>
          <p:nvPr>
            <p:ph type="title"/>
          </p:nvPr>
        </p:nvSpPr>
        <p:spPr/>
        <p:txBody>
          <a:bodyPr>
            <a:normAutofit/>
          </a:bodyPr>
          <a:lstStyle/>
          <a:p>
            <a:r>
              <a:rPr lang="kk-KZ" sz="2400"/>
              <a:t>Жылы аялдамалар салынған. Аялдаманың ішінде жылытқыш құралдар мен </a:t>
            </a:r>
            <a:r>
              <a:rPr lang="en-US" sz="2400"/>
              <a:t>Wi-Fi </a:t>
            </a:r>
            <a:r>
              <a:rPr lang="kk-KZ" sz="2400"/>
              <a:t>құрылғылары бар.</a:t>
            </a:r>
            <a:endParaRPr lang="ru-KZ" sz="2400"/>
          </a:p>
        </p:txBody>
      </p:sp>
      <p:pic>
        <p:nvPicPr>
          <p:cNvPr id="4" name="Объект 3">
            <a:extLst>
              <a:ext uri="{FF2B5EF4-FFF2-40B4-BE49-F238E27FC236}">
                <a16:creationId xmlns:a16="http://schemas.microsoft.com/office/drawing/2014/main" id="{B506AE0A-86C8-4580-BD26-04C14F6CADE4}"/>
              </a:ext>
            </a:extLst>
          </p:cNvPr>
          <p:cNvPicPr>
            <a:picLocks noGrp="1" noChangeAspect="1"/>
          </p:cNvPicPr>
          <p:nvPr>
            <p:ph idx="1"/>
          </p:nvPr>
        </p:nvPicPr>
        <p:blipFill>
          <a:blip r:embed="rId2"/>
          <a:stretch>
            <a:fillRect/>
          </a:stretch>
        </p:blipFill>
        <p:spPr>
          <a:xfrm>
            <a:off x="3393048" y="2282034"/>
            <a:ext cx="5372566" cy="3589331"/>
          </a:xfrm>
          <a:prstGeom prst="rect">
            <a:avLst/>
          </a:prstGeom>
        </p:spPr>
      </p:pic>
    </p:spTree>
    <p:extLst>
      <p:ext uri="{BB962C8B-B14F-4D97-AF65-F5344CB8AC3E}">
        <p14:creationId xmlns:p14="http://schemas.microsoft.com/office/powerpoint/2010/main" val="33434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05B0CD-6084-4F08-9336-19ABA9973387}"/>
              </a:ext>
            </a:extLst>
          </p:cNvPr>
          <p:cNvSpPr>
            <a:spLocks noGrp="1"/>
          </p:cNvSpPr>
          <p:nvPr>
            <p:ph type="title"/>
          </p:nvPr>
        </p:nvSpPr>
        <p:spPr/>
        <p:txBody>
          <a:bodyPr>
            <a:normAutofit/>
          </a:bodyPr>
          <a:lstStyle/>
          <a:p>
            <a:pPr algn="ctr"/>
            <a:r>
              <a:rPr lang="en-US" sz="4000"/>
              <a:t>Egov.kz – </a:t>
            </a:r>
            <a:r>
              <a:rPr lang="ru-RU" sz="4000"/>
              <a:t>2006</a:t>
            </a:r>
            <a:r>
              <a:rPr lang="kk-KZ" sz="4000"/>
              <a:t> жылы сәуірде іске қосылды.</a:t>
            </a:r>
            <a:endParaRPr lang="ru-KZ" sz="4000"/>
          </a:p>
        </p:txBody>
      </p:sp>
      <p:pic>
        <p:nvPicPr>
          <p:cNvPr id="4" name="Объект 3">
            <a:extLst>
              <a:ext uri="{FF2B5EF4-FFF2-40B4-BE49-F238E27FC236}">
                <a16:creationId xmlns:a16="http://schemas.microsoft.com/office/drawing/2014/main" id="{0780B806-FC46-4E08-BDA7-EEDAE29FF2A0}"/>
              </a:ext>
            </a:extLst>
          </p:cNvPr>
          <p:cNvPicPr>
            <a:picLocks noGrp="1" noChangeAspect="1"/>
          </p:cNvPicPr>
          <p:nvPr>
            <p:ph idx="1"/>
          </p:nvPr>
        </p:nvPicPr>
        <p:blipFill>
          <a:blip r:embed="rId2"/>
          <a:stretch>
            <a:fillRect/>
          </a:stretch>
        </p:blipFill>
        <p:spPr>
          <a:xfrm>
            <a:off x="3050381" y="2057400"/>
            <a:ext cx="6057900" cy="4038600"/>
          </a:xfrm>
          <a:prstGeom prst="rect">
            <a:avLst/>
          </a:prstGeom>
        </p:spPr>
      </p:pic>
    </p:spTree>
    <p:extLst>
      <p:ext uri="{BB962C8B-B14F-4D97-AF65-F5344CB8AC3E}">
        <p14:creationId xmlns:p14="http://schemas.microsoft.com/office/powerpoint/2010/main" val="3119235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43C328-B8EB-4213-A195-F00FCF30199C}"/>
              </a:ext>
            </a:extLst>
          </p:cNvPr>
          <p:cNvSpPr>
            <a:spLocks noGrp="1"/>
          </p:cNvSpPr>
          <p:nvPr>
            <p:ph type="title"/>
          </p:nvPr>
        </p:nvSpPr>
        <p:spPr/>
        <p:txBody>
          <a:bodyPr>
            <a:normAutofit/>
          </a:bodyPr>
          <a:lstStyle/>
          <a:p>
            <a:r>
              <a:rPr lang="kk-KZ" sz="2400"/>
              <a:t>Ақылды орындықтар – смартфондарды зарядкаға қойып алуға болады. Қаланың кез келген жерінде</a:t>
            </a:r>
            <a:r>
              <a:rPr lang="en-US" sz="2400"/>
              <a:t> 4G </a:t>
            </a:r>
            <a:r>
              <a:rPr lang="kk-KZ" sz="2400"/>
              <a:t>интернетін қолдануға болады.</a:t>
            </a:r>
            <a:r>
              <a:rPr lang="en-US" sz="2400"/>
              <a:t>  </a:t>
            </a:r>
            <a:r>
              <a:rPr lang="kk-KZ" sz="2400"/>
              <a:t> </a:t>
            </a:r>
            <a:endParaRPr lang="ru-KZ" sz="2400"/>
          </a:p>
        </p:txBody>
      </p:sp>
      <p:pic>
        <p:nvPicPr>
          <p:cNvPr id="7" name="Объект 6">
            <a:extLst>
              <a:ext uri="{FF2B5EF4-FFF2-40B4-BE49-F238E27FC236}">
                <a16:creationId xmlns:a16="http://schemas.microsoft.com/office/drawing/2014/main" id="{48EFD6BF-79E2-4364-8CA0-6FC94FE6B3B8}"/>
              </a:ext>
            </a:extLst>
          </p:cNvPr>
          <p:cNvPicPr>
            <a:picLocks noGrp="1" noChangeAspect="1"/>
          </p:cNvPicPr>
          <p:nvPr>
            <p:ph idx="1"/>
          </p:nvPr>
        </p:nvPicPr>
        <p:blipFill>
          <a:blip r:embed="rId2"/>
          <a:stretch>
            <a:fillRect/>
          </a:stretch>
        </p:blipFill>
        <p:spPr>
          <a:xfrm>
            <a:off x="3393048" y="2282034"/>
            <a:ext cx="5372566" cy="3589331"/>
          </a:xfrm>
          <a:prstGeom prst="rect">
            <a:avLst/>
          </a:prstGeom>
        </p:spPr>
      </p:pic>
    </p:spTree>
    <p:extLst>
      <p:ext uri="{BB962C8B-B14F-4D97-AF65-F5344CB8AC3E}">
        <p14:creationId xmlns:p14="http://schemas.microsoft.com/office/powerpoint/2010/main" val="410978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C887CF-100C-4918-BD37-424BBF8624CE}"/>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61EC2EB1-37AD-49C2-8745-A751FD726A41}"/>
              </a:ext>
            </a:extLst>
          </p:cNvPr>
          <p:cNvPicPr>
            <a:picLocks noGrp="1" noChangeAspect="1"/>
          </p:cNvPicPr>
          <p:nvPr>
            <p:ph idx="1"/>
          </p:nvPr>
        </p:nvPicPr>
        <p:blipFill>
          <a:blip r:embed="rId2"/>
          <a:stretch>
            <a:fillRect/>
          </a:stretch>
        </p:blipFill>
        <p:spPr>
          <a:xfrm>
            <a:off x="1142999" y="609600"/>
            <a:ext cx="9875519" cy="5261765"/>
          </a:xfrm>
          <a:prstGeom prst="rect">
            <a:avLst/>
          </a:prstGeom>
        </p:spPr>
      </p:pic>
    </p:spTree>
    <p:extLst>
      <p:ext uri="{BB962C8B-B14F-4D97-AF65-F5344CB8AC3E}">
        <p14:creationId xmlns:p14="http://schemas.microsoft.com/office/powerpoint/2010/main" val="3911545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8C3495-A5AB-4278-A5A6-CD67C020E039}"/>
              </a:ext>
            </a:extLst>
          </p:cNvPr>
          <p:cNvSpPr>
            <a:spLocks noGrp="1"/>
          </p:cNvSpPr>
          <p:nvPr>
            <p:ph type="title"/>
          </p:nvPr>
        </p:nvSpPr>
        <p:spPr/>
        <p:txBody>
          <a:bodyPr/>
          <a:lstStyle/>
          <a:p>
            <a:r>
              <a:rPr lang="kk-KZ"/>
              <a:t>Мектертерде турникет орнатылған</a:t>
            </a:r>
            <a:r>
              <a:rPr lang="kk-KZ" sz="2400"/>
              <a:t>. </a:t>
            </a:r>
            <a:endParaRPr lang="ru-KZ"/>
          </a:p>
        </p:txBody>
      </p:sp>
      <p:pic>
        <p:nvPicPr>
          <p:cNvPr id="4" name="Объект 3">
            <a:extLst>
              <a:ext uri="{FF2B5EF4-FFF2-40B4-BE49-F238E27FC236}">
                <a16:creationId xmlns:a16="http://schemas.microsoft.com/office/drawing/2014/main" id="{FAFE88B2-CAAD-4F65-A87F-94252D19D195}"/>
              </a:ext>
            </a:extLst>
          </p:cNvPr>
          <p:cNvPicPr>
            <a:picLocks noGrp="1" noChangeAspect="1"/>
          </p:cNvPicPr>
          <p:nvPr>
            <p:ph idx="1"/>
          </p:nvPr>
        </p:nvPicPr>
        <p:blipFill>
          <a:blip r:embed="rId2"/>
          <a:stretch>
            <a:fillRect/>
          </a:stretch>
        </p:blipFill>
        <p:spPr>
          <a:xfrm>
            <a:off x="3045642" y="2057400"/>
            <a:ext cx="6067379" cy="4038600"/>
          </a:xfrm>
          <a:prstGeom prst="rect">
            <a:avLst/>
          </a:prstGeom>
        </p:spPr>
      </p:pic>
    </p:spTree>
    <p:extLst>
      <p:ext uri="{BB962C8B-B14F-4D97-AF65-F5344CB8AC3E}">
        <p14:creationId xmlns:p14="http://schemas.microsoft.com/office/powerpoint/2010/main" val="2685742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A92FE2-1433-4BF2-AAC9-AD10FAAAED99}"/>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10003EC2-0200-4F62-B0EB-C7C0AB5B0B35}"/>
              </a:ext>
            </a:extLst>
          </p:cNvPr>
          <p:cNvPicPr>
            <a:picLocks noGrp="1" noChangeAspect="1"/>
          </p:cNvPicPr>
          <p:nvPr>
            <p:ph idx="1"/>
          </p:nvPr>
        </p:nvPicPr>
        <p:blipFill>
          <a:blip r:embed="rId2"/>
          <a:stretch>
            <a:fillRect/>
          </a:stretch>
        </p:blipFill>
        <p:spPr>
          <a:xfrm>
            <a:off x="2192785" y="609599"/>
            <a:ext cx="7235300" cy="5764567"/>
          </a:xfrm>
          <a:prstGeom prst="rect">
            <a:avLst/>
          </a:prstGeom>
        </p:spPr>
      </p:pic>
    </p:spTree>
    <p:extLst>
      <p:ext uri="{BB962C8B-B14F-4D97-AF65-F5344CB8AC3E}">
        <p14:creationId xmlns:p14="http://schemas.microsoft.com/office/powerpoint/2010/main" val="2678568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CE6596-847A-4B2A-BF6E-3D41CF8BBB85}"/>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8A588124-A60A-44FB-B655-0025BC981482}"/>
              </a:ext>
            </a:extLst>
          </p:cNvPr>
          <p:cNvPicPr>
            <a:picLocks noGrp="1" noChangeAspect="1"/>
          </p:cNvPicPr>
          <p:nvPr>
            <p:ph idx="1"/>
          </p:nvPr>
        </p:nvPicPr>
        <p:blipFill>
          <a:blip r:embed="rId2"/>
          <a:stretch>
            <a:fillRect/>
          </a:stretch>
        </p:blipFill>
        <p:spPr>
          <a:xfrm>
            <a:off x="1420427" y="710214"/>
            <a:ext cx="9294921" cy="5161152"/>
          </a:xfrm>
          <a:prstGeom prst="rect">
            <a:avLst/>
          </a:prstGeom>
        </p:spPr>
      </p:pic>
    </p:spTree>
    <p:extLst>
      <p:ext uri="{BB962C8B-B14F-4D97-AF65-F5344CB8AC3E}">
        <p14:creationId xmlns:p14="http://schemas.microsoft.com/office/powerpoint/2010/main" val="2851990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1F736E-D97A-439B-8D15-DDDF4C5C6B7F}"/>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263A566E-9C30-406B-BCAF-F208176F239D}"/>
              </a:ext>
            </a:extLst>
          </p:cNvPr>
          <p:cNvPicPr>
            <a:picLocks noGrp="1" noChangeAspect="1"/>
          </p:cNvPicPr>
          <p:nvPr>
            <p:ph idx="1"/>
          </p:nvPr>
        </p:nvPicPr>
        <p:blipFill>
          <a:blip r:embed="rId2"/>
          <a:stretch>
            <a:fillRect/>
          </a:stretch>
        </p:blipFill>
        <p:spPr>
          <a:xfrm>
            <a:off x="1173480" y="710214"/>
            <a:ext cx="9746054" cy="5161151"/>
          </a:xfrm>
          <a:prstGeom prst="rect">
            <a:avLst/>
          </a:prstGeom>
        </p:spPr>
      </p:pic>
    </p:spTree>
    <p:extLst>
      <p:ext uri="{BB962C8B-B14F-4D97-AF65-F5344CB8AC3E}">
        <p14:creationId xmlns:p14="http://schemas.microsoft.com/office/powerpoint/2010/main" val="3898142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F7ABDF-D04A-46D3-AC75-1043681AD77A}"/>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70CC9EA0-129D-42AF-BE6C-7091AEDA6E59}"/>
              </a:ext>
            </a:extLst>
          </p:cNvPr>
          <p:cNvPicPr>
            <a:picLocks noGrp="1" noChangeAspect="1"/>
          </p:cNvPicPr>
          <p:nvPr>
            <p:ph idx="1"/>
          </p:nvPr>
        </p:nvPicPr>
        <p:blipFill>
          <a:blip r:embed="rId2"/>
          <a:stretch>
            <a:fillRect/>
          </a:stretch>
        </p:blipFill>
        <p:spPr>
          <a:xfrm>
            <a:off x="1143000" y="609600"/>
            <a:ext cx="9875520" cy="5261765"/>
          </a:xfrm>
          <a:prstGeom prst="rect">
            <a:avLst/>
          </a:prstGeom>
        </p:spPr>
      </p:pic>
    </p:spTree>
    <p:extLst>
      <p:ext uri="{BB962C8B-B14F-4D97-AF65-F5344CB8AC3E}">
        <p14:creationId xmlns:p14="http://schemas.microsoft.com/office/powerpoint/2010/main" val="1616284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7A2609-39FA-46F5-9AB1-65CCE73AF501}"/>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700BFD99-D203-4D35-8A11-FB52E5E983DD}"/>
              </a:ext>
            </a:extLst>
          </p:cNvPr>
          <p:cNvPicPr>
            <a:picLocks noGrp="1" noChangeAspect="1"/>
          </p:cNvPicPr>
          <p:nvPr>
            <p:ph idx="1"/>
          </p:nvPr>
        </p:nvPicPr>
        <p:blipFill>
          <a:blip r:embed="rId2"/>
          <a:stretch>
            <a:fillRect/>
          </a:stretch>
        </p:blipFill>
        <p:spPr>
          <a:xfrm>
            <a:off x="1142999" y="609600"/>
            <a:ext cx="9875519" cy="5261765"/>
          </a:xfrm>
          <a:prstGeom prst="rect">
            <a:avLst/>
          </a:prstGeom>
        </p:spPr>
      </p:pic>
    </p:spTree>
    <p:extLst>
      <p:ext uri="{BB962C8B-B14F-4D97-AF65-F5344CB8AC3E}">
        <p14:creationId xmlns:p14="http://schemas.microsoft.com/office/powerpoint/2010/main" val="3323254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4B8ADB-F09B-4A87-A84A-A043135C1EE9}"/>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DF70C21E-2ADE-4AD9-8017-78361A5622AC}"/>
              </a:ext>
            </a:extLst>
          </p:cNvPr>
          <p:cNvSpPr>
            <a:spLocks noGrp="1"/>
          </p:cNvSpPr>
          <p:nvPr>
            <p:ph idx="1"/>
          </p:nvPr>
        </p:nvSpPr>
        <p:spPr/>
        <p:txBody>
          <a:bodyPr>
            <a:normAutofit/>
          </a:bodyPr>
          <a:lstStyle/>
          <a:p>
            <a:pPr marL="45720" indent="0" algn="ctr">
              <a:buNone/>
            </a:pPr>
            <a:endParaRPr lang="ru-RU" sz="4400"/>
          </a:p>
          <a:p>
            <a:pPr marL="45720" indent="0" algn="ctr">
              <a:buNone/>
            </a:pPr>
            <a:r>
              <a:rPr lang="ru-RU" sz="4400"/>
              <a:t>НАЗАРЛАРЫ</a:t>
            </a:r>
            <a:r>
              <a:rPr lang="kk-KZ" sz="4400"/>
              <a:t>ҢЫЗҒА РАҚМЕТ</a:t>
            </a:r>
          </a:p>
        </p:txBody>
      </p:sp>
    </p:spTree>
    <p:extLst>
      <p:ext uri="{BB962C8B-B14F-4D97-AF65-F5344CB8AC3E}">
        <p14:creationId xmlns:p14="http://schemas.microsoft.com/office/powerpoint/2010/main" val="661455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397EA3-2FAA-413A-8D47-C5C04C455B9B}"/>
              </a:ext>
            </a:extLst>
          </p:cNvPr>
          <p:cNvSpPr>
            <a:spLocks noGrp="1"/>
          </p:cNvSpPr>
          <p:nvPr>
            <p:ph type="title"/>
          </p:nvPr>
        </p:nvSpPr>
        <p:spPr/>
        <p:txBody>
          <a:bodyPr>
            <a:normAutofit/>
          </a:bodyPr>
          <a:lstStyle/>
          <a:p>
            <a:pPr algn="just"/>
            <a:r>
              <a:rPr lang="ru-RU" sz="2800"/>
              <a:t>Порталдағы барлық қызметтерді қолдану үшін азаматтарда алдымен электронды сандық қолтаңбасы (ЭСҚ) болуы қажет.</a:t>
            </a:r>
            <a:endParaRPr lang="ru-KZ" sz="2800"/>
          </a:p>
        </p:txBody>
      </p:sp>
      <p:pic>
        <p:nvPicPr>
          <p:cNvPr id="4" name="Объект 3">
            <a:extLst>
              <a:ext uri="{FF2B5EF4-FFF2-40B4-BE49-F238E27FC236}">
                <a16:creationId xmlns:a16="http://schemas.microsoft.com/office/drawing/2014/main" id="{04F00E83-D0E9-4784-93EE-37AF165DDA23}"/>
              </a:ext>
            </a:extLst>
          </p:cNvPr>
          <p:cNvPicPr>
            <a:picLocks noGrp="1" noChangeAspect="1"/>
          </p:cNvPicPr>
          <p:nvPr>
            <p:ph idx="1"/>
          </p:nvPr>
        </p:nvPicPr>
        <p:blipFill>
          <a:blip r:embed="rId2"/>
          <a:stretch>
            <a:fillRect/>
          </a:stretch>
        </p:blipFill>
        <p:spPr>
          <a:xfrm>
            <a:off x="1819922" y="1965960"/>
            <a:ext cx="8327254" cy="4408207"/>
          </a:xfrm>
          <a:prstGeom prst="rect">
            <a:avLst/>
          </a:prstGeom>
        </p:spPr>
      </p:pic>
    </p:spTree>
    <p:extLst>
      <p:ext uri="{BB962C8B-B14F-4D97-AF65-F5344CB8AC3E}">
        <p14:creationId xmlns:p14="http://schemas.microsoft.com/office/powerpoint/2010/main" val="3620418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09F82F-32ED-4FED-B321-B05B0ADDCF45}"/>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752DB3B7-4639-4872-9F62-0836C97FE0A8}"/>
              </a:ext>
            </a:extLst>
          </p:cNvPr>
          <p:cNvPicPr>
            <a:picLocks noGrp="1" noChangeAspect="1"/>
          </p:cNvPicPr>
          <p:nvPr>
            <p:ph idx="1"/>
          </p:nvPr>
        </p:nvPicPr>
        <p:blipFill>
          <a:blip r:embed="rId2"/>
          <a:stretch>
            <a:fillRect/>
          </a:stretch>
        </p:blipFill>
        <p:spPr>
          <a:xfrm>
            <a:off x="1142999" y="541538"/>
            <a:ext cx="9875519" cy="5424996"/>
          </a:xfrm>
          <a:prstGeom prst="rect">
            <a:avLst/>
          </a:prstGeom>
        </p:spPr>
      </p:pic>
    </p:spTree>
    <p:extLst>
      <p:ext uri="{BB962C8B-B14F-4D97-AF65-F5344CB8AC3E}">
        <p14:creationId xmlns:p14="http://schemas.microsoft.com/office/powerpoint/2010/main" val="84310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0FBB3B-9C6C-4CC9-8BE9-04D2D548D24A}"/>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0562F59B-A804-4FE0-ADB3-B36554364412}"/>
              </a:ext>
            </a:extLst>
          </p:cNvPr>
          <p:cNvPicPr>
            <a:picLocks noGrp="1" noChangeAspect="1"/>
          </p:cNvPicPr>
          <p:nvPr>
            <p:ph idx="1"/>
          </p:nvPr>
        </p:nvPicPr>
        <p:blipFill>
          <a:blip r:embed="rId2"/>
          <a:stretch>
            <a:fillRect/>
          </a:stretch>
        </p:blipFill>
        <p:spPr>
          <a:xfrm>
            <a:off x="1143000" y="609600"/>
            <a:ext cx="9906000" cy="5486400"/>
          </a:xfrm>
          <a:prstGeom prst="rect">
            <a:avLst/>
          </a:prstGeom>
        </p:spPr>
      </p:pic>
    </p:spTree>
    <p:extLst>
      <p:ext uri="{BB962C8B-B14F-4D97-AF65-F5344CB8AC3E}">
        <p14:creationId xmlns:p14="http://schemas.microsoft.com/office/powerpoint/2010/main" val="251213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048363-396D-491F-A3F2-11A30F8713FF}"/>
              </a:ext>
            </a:extLst>
          </p:cNvPr>
          <p:cNvSpPr>
            <a:spLocks noGrp="1"/>
          </p:cNvSpPr>
          <p:nvPr>
            <p:ph type="title"/>
          </p:nvPr>
        </p:nvSpPr>
        <p:spPr>
          <a:xfrm>
            <a:off x="1143000" y="609600"/>
            <a:ext cx="9875520" cy="1441142"/>
          </a:xfrm>
        </p:spPr>
        <p:txBody>
          <a:bodyPr>
            <a:noAutofit/>
          </a:bodyPr>
          <a:lstStyle/>
          <a:p>
            <a:pPr algn="just"/>
            <a:r>
              <a:rPr lang="ru-RU" sz="2000"/>
              <a:t>Қазақстандықтарға барынша ыңғайлы болу үшін </a:t>
            </a:r>
            <a:r>
              <a:rPr lang="en-US" sz="2000"/>
              <a:t>Telegram-</a:t>
            </a:r>
            <a:r>
              <a:rPr lang="ru-RU" sz="2000"/>
              <a:t>бот та іске қосылды. Ол </a:t>
            </a:r>
            <a:r>
              <a:rPr lang="en-US" sz="2000"/>
              <a:t>SMS </a:t>
            </a:r>
            <a:r>
              <a:rPr lang="ru-RU" sz="2000"/>
              <a:t>хабарлама арқылы ең жиі тапсырыс берілетін 4 қызметті алуға мүмкіндік береді. </a:t>
            </a:r>
            <a:endParaRPr lang="ru-KZ" sz="2000"/>
          </a:p>
        </p:txBody>
      </p:sp>
      <p:pic>
        <p:nvPicPr>
          <p:cNvPr id="4" name="Объект 3">
            <a:extLst>
              <a:ext uri="{FF2B5EF4-FFF2-40B4-BE49-F238E27FC236}">
                <a16:creationId xmlns:a16="http://schemas.microsoft.com/office/drawing/2014/main" id="{FD05F240-E7CD-44FC-AEB8-CBBFDC35B51B}"/>
              </a:ext>
            </a:extLst>
          </p:cNvPr>
          <p:cNvPicPr>
            <a:picLocks noGrp="1" noChangeAspect="1"/>
          </p:cNvPicPr>
          <p:nvPr>
            <p:ph idx="1"/>
          </p:nvPr>
        </p:nvPicPr>
        <p:blipFill>
          <a:blip r:embed="rId2"/>
          <a:stretch>
            <a:fillRect/>
          </a:stretch>
        </p:blipFill>
        <p:spPr>
          <a:xfrm>
            <a:off x="2778024" y="2057400"/>
            <a:ext cx="6602615" cy="4038600"/>
          </a:xfrm>
          <a:prstGeom prst="rect">
            <a:avLst/>
          </a:prstGeom>
        </p:spPr>
      </p:pic>
    </p:spTree>
    <p:extLst>
      <p:ext uri="{BB962C8B-B14F-4D97-AF65-F5344CB8AC3E}">
        <p14:creationId xmlns:p14="http://schemas.microsoft.com/office/powerpoint/2010/main" val="4044621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0ED868-E9C0-4F13-BCAC-16F3722CD4B9}"/>
              </a:ext>
            </a:extLst>
          </p:cNvPr>
          <p:cNvSpPr>
            <a:spLocks noGrp="1"/>
          </p:cNvSpPr>
          <p:nvPr>
            <p:ph type="title"/>
          </p:nvPr>
        </p:nvSpPr>
        <p:spPr/>
        <p:txBody>
          <a:bodyPr/>
          <a:lstStyle/>
          <a:p>
            <a:endParaRPr lang="ru-KZ"/>
          </a:p>
        </p:txBody>
      </p:sp>
      <p:pic>
        <p:nvPicPr>
          <p:cNvPr id="4" name="Объект 3">
            <a:extLst>
              <a:ext uri="{FF2B5EF4-FFF2-40B4-BE49-F238E27FC236}">
                <a16:creationId xmlns:a16="http://schemas.microsoft.com/office/drawing/2014/main" id="{2F5A798F-AA83-4FF6-AE8B-A089D8575E24}"/>
              </a:ext>
            </a:extLst>
          </p:cNvPr>
          <p:cNvPicPr>
            <a:picLocks noGrp="1" noChangeAspect="1"/>
          </p:cNvPicPr>
          <p:nvPr>
            <p:ph idx="1"/>
          </p:nvPr>
        </p:nvPicPr>
        <p:blipFill>
          <a:blip r:embed="rId2"/>
          <a:stretch>
            <a:fillRect/>
          </a:stretch>
        </p:blipFill>
        <p:spPr>
          <a:xfrm>
            <a:off x="1143000" y="609600"/>
            <a:ext cx="9875520" cy="5486400"/>
          </a:xfrm>
          <a:prstGeom prst="rect">
            <a:avLst/>
          </a:prstGeom>
        </p:spPr>
      </p:pic>
    </p:spTree>
    <p:extLst>
      <p:ext uri="{BB962C8B-B14F-4D97-AF65-F5344CB8AC3E}">
        <p14:creationId xmlns:p14="http://schemas.microsoft.com/office/powerpoint/2010/main" val="1918318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206EAA-2B9C-4250-9D0D-301C1D1FBC3E}"/>
              </a:ext>
            </a:extLst>
          </p:cNvPr>
          <p:cNvSpPr>
            <a:spLocks noGrp="1"/>
          </p:cNvSpPr>
          <p:nvPr>
            <p:ph type="title"/>
          </p:nvPr>
        </p:nvSpPr>
        <p:spPr>
          <a:xfrm>
            <a:off x="1143000" y="559293"/>
            <a:ext cx="9875520" cy="1988597"/>
          </a:xfrm>
        </p:spPr>
        <p:txBody>
          <a:bodyPr>
            <a:noAutofit/>
          </a:bodyPr>
          <a:lstStyle/>
          <a:p>
            <a:pPr algn="just"/>
            <a:r>
              <a:rPr lang="ru-RU" sz="2000"/>
              <a:t>2014 жылы </a:t>
            </a:r>
            <a:r>
              <a:rPr lang="en-US" sz="2000"/>
              <a:t>eGov </a:t>
            </a:r>
            <a:r>
              <a:rPr lang="ru-RU" sz="2000"/>
              <a:t>мобильдік қосымшасы пайдалануға берілген болатын. Қазіргі кезде </a:t>
            </a:r>
            <a:r>
              <a:rPr lang="en-US" sz="2000"/>
              <a:t>eGov </a:t>
            </a:r>
            <a:r>
              <a:rPr lang="ru-RU" sz="2000"/>
              <a:t>мобильдік қосымшасы арқылы төлемдерді қосқанда 83 қызмет түрі мен сервистер қолжетімді. 2017 жылдың басында </a:t>
            </a:r>
            <a:r>
              <a:rPr lang="en-US" sz="2000"/>
              <a:t>eGov </a:t>
            </a:r>
            <a:r>
              <a:rPr lang="ru-RU" sz="2000"/>
              <a:t>мобильдік қосымшасы «</a:t>
            </a:r>
            <a:r>
              <a:rPr lang="en-US" sz="2000"/>
              <a:t>The world Government Summit» </a:t>
            </a:r>
            <a:r>
              <a:rPr lang="ru-RU" sz="2000"/>
              <a:t>халықаралық саммитінде ең үздік және озат қосымша атанып, «</a:t>
            </a:r>
            <a:r>
              <a:rPr lang="en-US" sz="2000"/>
              <a:t>First World Govtechineers Race-2017» </a:t>
            </a:r>
            <a:r>
              <a:rPr lang="ru-RU" sz="2000"/>
              <a:t>премиясымен марапатталған болатын.</a:t>
            </a:r>
            <a:endParaRPr lang="ru-KZ" sz="2000"/>
          </a:p>
        </p:txBody>
      </p:sp>
      <p:pic>
        <p:nvPicPr>
          <p:cNvPr id="4" name="Объект 3">
            <a:extLst>
              <a:ext uri="{FF2B5EF4-FFF2-40B4-BE49-F238E27FC236}">
                <a16:creationId xmlns:a16="http://schemas.microsoft.com/office/drawing/2014/main" id="{8C69E436-3D84-4FB6-A0CC-D4DF0F663F02}"/>
              </a:ext>
            </a:extLst>
          </p:cNvPr>
          <p:cNvPicPr>
            <a:picLocks noGrp="1" noChangeAspect="1"/>
          </p:cNvPicPr>
          <p:nvPr>
            <p:ph idx="1"/>
          </p:nvPr>
        </p:nvPicPr>
        <p:blipFill>
          <a:blip r:embed="rId2"/>
          <a:stretch>
            <a:fillRect/>
          </a:stretch>
        </p:blipFill>
        <p:spPr>
          <a:xfrm>
            <a:off x="2539014" y="2547890"/>
            <a:ext cx="6809171" cy="3548110"/>
          </a:xfrm>
          <a:prstGeom prst="rect">
            <a:avLst/>
          </a:prstGeom>
        </p:spPr>
      </p:pic>
    </p:spTree>
    <p:extLst>
      <p:ext uri="{BB962C8B-B14F-4D97-AF65-F5344CB8AC3E}">
        <p14:creationId xmlns:p14="http://schemas.microsoft.com/office/powerpoint/2010/main" val="1183495676"/>
      </p:ext>
    </p:extLst>
  </p:cSld>
  <p:clrMapOvr>
    <a:masterClrMapping/>
  </p:clrMapOvr>
</p:sld>
</file>

<file path=ppt/theme/theme1.xml><?xml version="1.0" encoding="utf-8"?>
<a:theme xmlns:a="http://schemas.openxmlformats.org/drawingml/2006/main" name="HDOfficeLightV0">
  <a:themeElements>
    <a:clrScheme name="Красный и оранжевый">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2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3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4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Базис">
  <a:themeElements>
    <a:clrScheme name="Базис">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TM02900722[[fn=Совет директоров]]</Template>
  <TotalTime>277</TotalTime>
  <Words>428</Words>
  <Application>Microsoft Office PowerPoint</Application>
  <PresentationFormat>Широкоэкранный</PresentationFormat>
  <Paragraphs>27</Paragraphs>
  <Slides>38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6</vt:i4>
      </vt:variant>
      <vt:variant>
        <vt:lpstr>Заголовки слайдов</vt:lpstr>
      </vt:variant>
      <vt:variant>
        <vt:i4>38</vt:i4>
      </vt:variant>
    </vt:vector>
  </HeadingPairs>
  <TitlesOfParts>
    <vt:vector size="49" baseType="lpstr">
      <vt:lpstr>Calibri</vt:lpstr>
      <vt:lpstr>Calibri Light</vt:lpstr>
      <vt:lpstr>Corbel</vt:lpstr>
      <vt:lpstr>Wingdings</vt:lpstr>
      <vt:lpstr>Wingdings 2</vt:lpstr>
      <vt:lpstr>HDOfficeLightV0</vt:lpstr>
      <vt:lpstr>1_HDOfficeLightV0</vt:lpstr>
      <vt:lpstr>2_HDOfficeLightV0</vt:lpstr>
      <vt:lpstr>3_HDOfficeLightV0</vt:lpstr>
      <vt:lpstr>4_HDOfficeLightV0</vt:lpstr>
      <vt:lpstr>Базис</vt:lpstr>
      <vt:lpstr>ЭЛЕКТРОНДЫ ҮКІМЕТ және Smart aqkol</vt:lpstr>
      <vt:lpstr>Мемлекет пен қарапайым халық арасында байланыс орнатуды жеңілдету үшін  электронды үкімет жұмыс істейді.</vt:lpstr>
      <vt:lpstr>Egov.kz – 2006 жылы сәуірде іске қосылды.</vt:lpstr>
      <vt:lpstr>Порталдағы барлық қызметтерді қолдану үшін азаматтарда алдымен электронды сандық қолтаңбасы (ЭСҚ) болуы қажет.</vt:lpstr>
      <vt:lpstr>Презентация PowerPoint</vt:lpstr>
      <vt:lpstr>Презентация PowerPoint</vt:lpstr>
      <vt:lpstr>Қазақстандықтарға барынша ыңғайлы болу үшін Telegram-бот та іске қосылды. Ол SMS хабарлама арқылы ең жиі тапсырыс берілетін 4 қызметті алуға мүмкіндік береді. </vt:lpstr>
      <vt:lpstr>Презентация PowerPoint</vt:lpstr>
      <vt:lpstr>2014 жылы eGov мобильдік қосымшасы пайдалануға берілген болатын. Қазіргі кезде eGov мобильдік қосымшасы арқылы төлемдерді қосқанда 83 қызмет түрі мен сервистер қолжетімді. 2017 жылдың басында eGov мобильдік қосымшасы «The world Government Summit» халықаралық саммитінде ең үздік және озат қосымша атанып, «First World Govtechineers Race-2017» премиясымен марапатталған болатын.</vt:lpstr>
      <vt:lpstr>Презентация PowerPoint</vt:lpstr>
      <vt:lpstr>SMART AQKOL</vt:lpstr>
      <vt:lpstr>2018 жылы наурыз айында үздік мамандардан тұратын TengriLab компаниясы құрылды.  Маусым-мамыр айында Qaztelecom компаниясымен бұл жобаны бастады. </vt:lpstr>
      <vt:lpstr>Астанадан Көкшетауға жүрсек, 100 шақырымнан кейін 13 мың тұрғыны бар, Аққөл қаласы шығады. Неге Аққөл қаласы таңдалды? Астанаға жақын болуы.</vt:lpstr>
      <vt:lpstr>Екінші себебі, 1973 жылы Әскери бөлімшелермен байланыстың құпия торабы салыныпты мұнда. СССР бойынша осындай 15-ақ станция болған. Жерден төрт метр төмендегі бункердің дәл төбесінен 5 килотонна күші бар бомба тастасаңда, былқ етпейді екен. </vt:lpstr>
      <vt:lpstr>Қазір мұнда ақпаратты тұздап, сүрлеп сақтайтын дата орталық дүрілдеп тұр. Сосын ғой, қасына SmartAqkol-ді қойғаны.</vt:lpstr>
      <vt:lpstr>Алғашқы стенд программа жасаушыларға арналып қойылған. Себебі, олар Еліміздің базасына жасалған кебератакаларды анықтаған.</vt:lpstr>
      <vt:lpstr>Презентация PowerPoint</vt:lpstr>
      <vt:lpstr>Қаланы басқаратын бір орталық бар. Мұнда әкімшіліктің, медицина, білім бөлімінің қызметкерлері де бар. Қалада бір жүйе орнатылған.</vt:lpstr>
      <vt:lpstr>Презентация PowerPoint</vt:lpstr>
      <vt:lpstr>Презентация PowerPoint</vt:lpstr>
      <vt:lpstr>Адамды кескінінен танитын 100-ге жуық ақылды камералар, біреу жақындаса жарқырайтын 250  өшіп жану шамдары, көліктің азды-көптігіне байланысты қозғалысты реттеп тұратын бағдаршамдар орнатылған.</vt:lpstr>
      <vt:lpstr>Презентация PowerPoint</vt:lpstr>
      <vt:lpstr>Презентация PowerPoint</vt:lpstr>
      <vt:lpstr>Қалаға 17,5 шақырым талшықты оптикалық байланыс желісі тартылған. 100 шақырымдық электр сымдары ауыстырылған.</vt:lpstr>
      <vt:lpstr>Үйлерге су, тоқ, газ, жылу есептегіш құралдарын, есік терезелердің ашық-жабық қалғанын анықтайтын датчиктер орнатылған.</vt:lpstr>
      <vt:lpstr>Презентация PowerPoint</vt:lpstr>
      <vt:lpstr>4500 су және 6000 электр энергиясын есептейтін құралдар орнатылған.</vt:lpstr>
      <vt:lpstr>Презентация PowerPoint</vt:lpstr>
      <vt:lpstr>Жылы аялдамалар салынған. Аялдаманың ішінде жылытқыш құралдар мен Wi-Fi құрылғылары бар.</vt:lpstr>
      <vt:lpstr>Ақылды орындықтар – смартфондарды зарядкаға қойып алуға болады. Қаланың кез келген жерінде 4G интернетін қолдануға болады.   </vt:lpstr>
      <vt:lpstr>Презентация PowerPoint</vt:lpstr>
      <vt:lpstr>Мектертерде турникет орнатылған.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Нурбол Сарсенбаев</dc:creator>
  <cp:lastModifiedBy>Данагул</cp:lastModifiedBy>
  <cp:revision>28</cp:revision>
  <dcterms:created xsi:type="dcterms:W3CDTF">2019-06-20T15:57:00Z</dcterms:created>
  <dcterms:modified xsi:type="dcterms:W3CDTF">2025-03-03T14:28:56Z</dcterms:modified>
</cp:coreProperties>
</file>