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127" autoAdjust="0"/>
  </p:normalViewPr>
  <p:slideViewPr>
    <p:cSldViewPr>
      <p:cViewPr>
        <p:scale>
          <a:sx n="74" d="100"/>
          <a:sy n="74" d="100"/>
        </p:scale>
        <p:origin x="-2682" y="-10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FEE9706-9D3D-4D0C-BAE7-C01592DA2AEE}" type="datetimeFigureOut">
              <a:rPr lang="ru-RU"/>
              <a:pPr>
                <a:defRPr/>
              </a:pPr>
              <a:t>15.03.2016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800698F-1C62-4A1D-9BF3-44034E74AD1E}" type="slidenum">
              <a:rPr lang="ru-RU"/>
              <a:pPr>
                <a:defRPr/>
              </a:pPr>
              <a:t>‹#›</a:t>
            </a:fld>
            <a:endParaRPr lang="ru-RU"/>
          </a:p>
        </p:txBody>
      </p:sp>
    </p:spTree>
    <p:extLst>
      <p:ext uri="{BB962C8B-B14F-4D97-AF65-F5344CB8AC3E}">
        <p14:creationId xmlns:p14="http://schemas.microsoft.com/office/powerpoint/2010/main" val="9880938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A9E0BC38-C3DA-4BA9-87A6-DA6623CDCF24}" type="datetime1">
              <a:rPr lang="ru-RU" smtClean="0"/>
              <a:t>15.03.2016</a:t>
            </a:fld>
            <a:endParaRPr lang="ru-RU"/>
          </a:p>
        </p:txBody>
      </p:sp>
      <p:sp>
        <p:nvSpPr>
          <p:cNvPr id="5"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lvl1pPr>
              <a:defRPr/>
            </a:lvl1pPr>
          </a:lstStyle>
          <a:p>
            <a:pPr>
              <a:defRPr/>
            </a:pPr>
            <a:fld id="{E0868615-BF9C-4F3D-8075-5B41AD276FC2}" type="slidenum">
              <a:rPr lang="ru-RU"/>
              <a:pPr>
                <a:defRPr/>
              </a:pPr>
              <a:t>‹#›</a:t>
            </a:fld>
            <a:endParaRPr lang="ru-RU"/>
          </a:p>
        </p:txBody>
      </p:sp>
    </p:spTree>
    <p:extLst>
      <p:ext uri="{BB962C8B-B14F-4D97-AF65-F5344CB8AC3E}">
        <p14:creationId xmlns:p14="http://schemas.microsoft.com/office/powerpoint/2010/main" val="114369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D37F3993-AB4B-4C6F-95CD-69CD8A85AD69}" type="datetime1">
              <a:rPr lang="ru-RU" smtClean="0"/>
              <a:t>15.03.2016</a:t>
            </a:fld>
            <a:endParaRPr lang="ru-RU"/>
          </a:p>
        </p:txBody>
      </p:sp>
      <p:sp>
        <p:nvSpPr>
          <p:cNvPr id="5"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lvl1pPr>
              <a:defRPr/>
            </a:lvl1pPr>
          </a:lstStyle>
          <a:p>
            <a:pPr>
              <a:defRPr/>
            </a:pPr>
            <a:fld id="{9C64E375-B5DA-4060-A1B8-FC602BD791C0}" type="slidenum">
              <a:rPr lang="ru-RU"/>
              <a:pPr>
                <a:defRPr/>
              </a:pPr>
              <a:t>‹#›</a:t>
            </a:fld>
            <a:endParaRPr lang="ru-RU"/>
          </a:p>
        </p:txBody>
      </p:sp>
    </p:spTree>
    <p:extLst>
      <p:ext uri="{BB962C8B-B14F-4D97-AF65-F5344CB8AC3E}">
        <p14:creationId xmlns:p14="http://schemas.microsoft.com/office/powerpoint/2010/main" val="136206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5AD1AFE-7A68-40C6-9D76-F66D2EBE8264}" type="datetime1">
              <a:rPr lang="ru-RU" smtClean="0"/>
              <a:t>15.03.2016</a:t>
            </a:fld>
            <a:endParaRPr lang="ru-RU"/>
          </a:p>
        </p:txBody>
      </p:sp>
      <p:sp>
        <p:nvSpPr>
          <p:cNvPr id="5"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lvl1pPr>
              <a:defRPr/>
            </a:lvl1pPr>
          </a:lstStyle>
          <a:p>
            <a:pPr>
              <a:defRPr/>
            </a:pPr>
            <a:fld id="{E65B66FC-32A1-4777-9F7A-059E5E33F717}" type="slidenum">
              <a:rPr lang="ru-RU"/>
              <a:pPr>
                <a:defRPr/>
              </a:pPr>
              <a:t>‹#›</a:t>
            </a:fld>
            <a:endParaRPr lang="ru-RU"/>
          </a:p>
        </p:txBody>
      </p:sp>
    </p:spTree>
    <p:extLst>
      <p:ext uri="{BB962C8B-B14F-4D97-AF65-F5344CB8AC3E}">
        <p14:creationId xmlns:p14="http://schemas.microsoft.com/office/powerpoint/2010/main" val="78870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lvl1pPr>
              <a:defRPr/>
            </a:lvl1pPr>
          </a:lstStyle>
          <a:p>
            <a:pPr>
              <a:defRPr/>
            </a:pPr>
            <a:fld id="{AB5C19D1-2F20-46F9-B034-CC9E85AD91B5}" type="datetime1">
              <a:rPr lang="ru-RU" smtClean="0"/>
              <a:t>15.03.2016</a:t>
            </a:fld>
            <a:endParaRPr lang="ru-RU"/>
          </a:p>
        </p:txBody>
      </p:sp>
      <p:sp>
        <p:nvSpPr>
          <p:cNvPr id="5"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lvl1pPr>
              <a:defRPr/>
            </a:lvl1pPr>
          </a:lstStyle>
          <a:p>
            <a:pPr>
              <a:defRPr/>
            </a:pPr>
            <a:fld id="{45D7D904-4632-449A-AE3F-06F435B14198}" type="slidenum">
              <a:rPr lang="ru-RU"/>
              <a:pPr>
                <a:defRPr/>
              </a:pPr>
              <a:t>‹#›</a:t>
            </a:fld>
            <a:endParaRPr lang="ru-RU"/>
          </a:p>
        </p:txBody>
      </p:sp>
    </p:spTree>
    <p:extLst>
      <p:ext uri="{BB962C8B-B14F-4D97-AF65-F5344CB8AC3E}">
        <p14:creationId xmlns:p14="http://schemas.microsoft.com/office/powerpoint/2010/main" val="161993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0"/>
          </p:nvPr>
        </p:nvSpPr>
        <p:spPr/>
        <p:txBody>
          <a:bodyPr/>
          <a:lstStyle>
            <a:lvl1pPr>
              <a:defRPr/>
            </a:lvl1pPr>
          </a:lstStyle>
          <a:p>
            <a:pPr>
              <a:defRPr/>
            </a:pPr>
            <a:fld id="{F9327E90-AC6F-482B-AD6A-4E33A3A8E508}" type="datetime1">
              <a:rPr lang="ru-RU" smtClean="0"/>
              <a:t>15.03.2016</a:t>
            </a:fld>
            <a:endParaRPr lang="ru-RU"/>
          </a:p>
        </p:txBody>
      </p:sp>
      <p:sp>
        <p:nvSpPr>
          <p:cNvPr id="8"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9" name="Slide Number Placeholder 5"/>
          <p:cNvSpPr>
            <a:spLocks noGrp="1"/>
          </p:cNvSpPr>
          <p:nvPr>
            <p:ph type="sldNum" sz="quarter" idx="12"/>
          </p:nvPr>
        </p:nvSpPr>
        <p:spPr/>
        <p:txBody>
          <a:bodyPr/>
          <a:lstStyle>
            <a:lvl1pPr>
              <a:defRPr/>
            </a:lvl1pPr>
          </a:lstStyle>
          <a:p>
            <a:pPr>
              <a:defRPr/>
            </a:pPr>
            <a:fld id="{ACD6C77A-1B89-4D8D-8FA8-582CBB0F0F04}" type="slidenum">
              <a:rPr lang="ru-RU"/>
              <a:pPr>
                <a:defRPr/>
              </a:pPr>
              <a:t>‹#›</a:t>
            </a:fld>
            <a:endParaRPr lang="ru-RU"/>
          </a:p>
        </p:txBody>
      </p:sp>
    </p:spTree>
    <p:extLst>
      <p:ext uri="{BB962C8B-B14F-4D97-AF65-F5344CB8AC3E}">
        <p14:creationId xmlns:p14="http://schemas.microsoft.com/office/powerpoint/2010/main" val="344923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4"/>
          </p:nvPr>
        </p:nvSpPr>
        <p:spPr/>
        <p:txBody>
          <a:bodyPr/>
          <a:lstStyle>
            <a:lvl1pPr>
              <a:defRPr/>
            </a:lvl1pPr>
          </a:lstStyle>
          <a:p>
            <a:pPr>
              <a:defRPr/>
            </a:pPr>
            <a:fld id="{C4FECA16-0906-4C90-A6B4-1F8C1EB8CEC1}" type="datetime1">
              <a:rPr lang="ru-RU" smtClean="0"/>
              <a:t>15.03.2016</a:t>
            </a:fld>
            <a:endParaRPr lang="ru-RU"/>
          </a:p>
        </p:txBody>
      </p:sp>
      <p:sp>
        <p:nvSpPr>
          <p:cNvPr id="6" name="Footer Placeholder 4"/>
          <p:cNvSpPr>
            <a:spLocks noGrp="1"/>
          </p:cNvSpPr>
          <p:nvPr>
            <p:ph type="ftr" sz="quarter" idx="15"/>
          </p:nvPr>
        </p:nvSpPr>
        <p:spPr/>
        <p:txBody>
          <a:bodyPr/>
          <a:lstStyle>
            <a:lvl1pPr>
              <a:defRPr/>
            </a:lvl1pPr>
          </a:lstStyle>
          <a:p>
            <a:pPr>
              <a:defRPr/>
            </a:pPr>
            <a:r>
              <a:rPr lang="en-US" smtClean="0"/>
              <a:t>www.ZHARAR.com</a:t>
            </a:r>
            <a:endParaRPr lang="ru-RU"/>
          </a:p>
        </p:txBody>
      </p:sp>
      <p:sp>
        <p:nvSpPr>
          <p:cNvPr id="7" name="Slide Number Placeholder 5"/>
          <p:cNvSpPr>
            <a:spLocks noGrp="1"/>
          </p:cNvSpPr>
          <p:nvPr>
            <p:ph type="sldNum" sz="quarter" idx="16"/>
          </p:nvPr>
        </p:nvSpPr>
        <p:spPr/>
        <p:txBody>
          <a:bodyPr/>
          <a:lstStyle>
            <a:lvl1pPr>
              <a:defRPr/>
            </a:lvl1pPr>
          </a:lstStyle>
          <a:p>
            <a:pPr>
              <a:defRPr/>
            </a:pPr>
            <a:fld id="{E38CDDA4-70BF-4405-9A4C-29119D7C405D}" type="slidenum">
              <a:rPr lang="ru-RU"/>
              <a:pPr>
                <a:defRPr/>
              </a:pPr>
              <a:t>‹#›</a:t>
            </a:fld>
            <a:endParaRPr lang="ru-RU"/>
          </a:p>
        </p:txBody>
      </p:sp>
    </p:spTree>
    <p:extLst>
      <p:ext uri="{BB962C8B-B14F-4D97-AF65-F5344CB8AC3E}">
        <p14:creationId xmlns:p14="http://schemas.microsoft.com/office/powerpoint/2010/main" val="19364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5"/>
          </p:nvPr>
        </p:nvSpPr>
        <p:spPr/>
        <p:txBody>
          <a:bodyPr/>
          <a:lstStyle>
            <a:lvl1pPr>
              <a:defRPr/>
            </a:lvl1pPr>
          </a:lstStyle>
          <a:p>
            <a:pPr>
              <a:defRPr/>
            </a:pPr>
            <a:fld id="{27B6474D-7697-40C8-BC58-768C9A3C915A}" type="datetime1">
              <a:rPr lang="ru-RU" smtClean="0"/>
              <a:t>15.03.2016</a:t>
            </a:fld>
            <a:endParaRPr lang="ru-RU"/>
          </a:p>
        </p:txBody>
      </p:sp>
      <p:sp>
        <p:nvSpPr>
          <p:cNvPr id="8" name="Footer Placeholder 4"/>
          <p:cNvSpPr>
            <a:spLocks noGrp="1"/>
          </p:cNvSpPr>
          <p:nvPr>
            <p:ph type="ftr" sz="quarter" idx="16"/>
          </p:nvPr>
        </p:nvSpPr>
        <p:spPr/>
        <p:txBody>
          <a:bodyPr/>
          <a:lstStyle>
            <a:lvl1pPr>
              <a:defRPr/>
            </a:lvl1pPr>
          </a:lstStyle>
          <a:p>
            <a:pPr>
              <a:defRPr/>
            </a:pPr>
            <a:r>
              <a:rPr lang="en-US" smtClean="0"/>
              <a:t>www.ZHARAR.com</a:t>
            </a:r>
            <a:endParaRPr lang="ru-RU"/>
          </a:p>
        </p:txBody>
      </p:sp>
      <p:sp>
        <p:nvSpPr>
          <p:cNvPr id="9" name="Slide Number Placeholder 5"/>
          <p:cNvSpPr>
            <a:spLocks noGrp="1"/>
          </p:cNvSpPr>
          <p:nvPr>
            <p:ph type="sldNum" sz="quarter" idx="17"/>
          </p:nvPr>
        </p:nvSpPr>
        <p:spPr/>
        <p:txBody>
          <a:bodyPr/>
          <a:lstStyle>
            <a:lvl1pPr>
              <a:defRPr/>
            </a:lvl1pPr>
          </a:lstStyle>
          <a:p>
            <a:pPr>
              <a:defRPr/>
            </a:pPr>
            <a:fld id="{6B3BD43E-541B-4CBD-82D1-7D01A1675118}" type="slidenum">
              <a:rPr lang="ru-RU"/>
              <a:pPr>
                <a:defRPr/>
              </a:pPr>
              <a:t>‹#›</a:t>
            </a:fld>
            <a:endParaRPr lang="ru-RU"/>
          </a:p>
        </p:txBody>
      </p:sp>
    </p:spTree>
    <p:extLst>
      <p:ext uri="{BB962C8B-B14F-4D97-AF65-F5344CB8AC3E}">
        <p14:creationId xmlns:p14="http://schemas.microsoft.com/office/powerpoint/2010/main" val="20669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189643DA-BCC6-42C8-878C-7F783A87956F}" type="datetime1">
              <a:rPr lang="ru-RU" smtClean="0"/>
              <a:t>15.03.2016</a:t>
            </a:fld>
            <a:endParaRPr lang="ru-RU"/>
          </a:p>
        </p:txBody>
      </p:sp>
      <p:sp>
        <p:nvSpPr>
          <p:cNvPr id="4"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5" name="Slide Number Placeholder 5"/>
          <p:cNvSpPr>
            <a:spLocks noGrp="1"/>
          </p:cNvSpPr>
          <p:nvPr>
            <p:ph type="sldNum" sz="quarter" idx="12"/>
          </p:nvPr>
        </p:nvSpPr>
        <p:spPr/>
        <p:txBody>
          <a:bodyPr/>
          <a:lstStyle>
            <a:lvl1pPr>
              <a:defRPr/>
            </a:lvl1pPr>
          </a:lstStyle>
          <a:p>
            <a:pPr>
              <a:defRPr/>
            </a:pPr>
            <a:fld id="{D826ED64-91D9-464E-9C0D-ABB813D22760}" type="slidenum">
              <a:rPr lang="ru-RU"/>
              <a:pPr>
                <a:defRPr/>
              </a:pPr>
              <a:t>‹#›</a:t>
            </a:fld>
            <a:endParaRPr lang="ru-RU"/>
          </a:p>
        </p:txBody>
      </p:sp>
    </p:spTree>
    <p:extLst>
      <p:ext uri="{BB962C8B-B14F-4D97-AF65-F5344CB8AC3E}">
        <p14:creationId xmlns:p14="http://schemas.microsoft.com/office/powerpoint/2010/main" val="393812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4A679C-B012-409A-BC78-D36DD80CA18D}" type="datetime1">
              <a:rPr lang="ru-RU" smtClean="0"/>
              <a:t>15.03.2016</a:t>
            </a:fld>
            <a:endParaRPr lang="ru-RU"/>
          </a:p>
        </p:txBody>
      </p:sp>
      <p:sp>
        <p:nvSpPr>
          <p:cNvPr id="3"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4" name="Slide Number Placeholder 5"/>
          <p:cNvSpPr>
            <a:spLocks noGrp="1"/>
          </p:cNvSpPr>
          <p:nvPr>
            <p:ph type="sldNum" sz="quarter" idx="12"/>
          </p:nvPr>
        </p:nvSpPr>
        <p:spPr/>
        <p:txBody>
          <a:bodyPr/>
          <a:lstStyle>
            <a:lvl1pPr>
              <a:defRPr/>
            </a:lvl1pPr>
          </a:lstStyle>
          <a:p>
            <a:pPr>
              <a:defRPr/>
            </a:pPr>
            <a:fld id="{02D8E69D-D491-4180-94F7-3E3D9EA8D778}" type="slidenum">
              <a:rPr lang="ru-RU"/>
              <a:pPr>
                <a:defRPr/>
              </a:pPr>
              <a:t>‹#›</a:t>
            </a:fld>
            <a:endParaRPr lang="ru-RU"/>
          </a:p>
        </p:txBody>
      </p:sp>
    </p:spTree>
    <p:extLst>
      <p:ext uri="{BB962C8B-B14F-4D97-AF65-F5344CB8AC3E}">
        <p14:creationId xmlns:p14="http://schemas.microsoft.com/office/powerpoint/2010/main" val="230179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0E5DF48-177C-4DE6-89F0-EAE5E9CF9C5E}" type="datetime1">
              <a:rPr lang="ru-RU" smtClean="0"/>
              <a:t>15.03.2016</a:t>
            </a:fld>
            <a:endParaRPr lang="ru-RU"/>
          </a:p>
        </p:txBody>
      </p:sp>
      <p:sp>
        <p:nvSpPr>
          <p:cNvPr id="6"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7" name="Slide Number Placeholder 5"/>
          <p:cNvSpPr>
            <a:spLocks noGrp="1"/>
          </p:cNvSpPr>
          <p:nvPr>
            <p:ph type="sldNum" sz="quarter" idx="12"/>
          </p:nvPr>
        </p:nvSpPr>
        <p:spPr/>
        <p:txBody>
          <a:bodyPr/>
          <a:lstStyle>
            <a:lvl1pPr>
              <a:defRPr/>
            </a:lvl1pPr>
          </a:lstStyle>
          <a:p>
            <a:pPr>
              <a:defRPr/>
            </a:pPr>
            <a:fld id="{D9B702D2-7689-4E2C-B2E7-E7D8E61030DB}" type="slidenum">
              <a:rPr lang="ru-RU"/>
              <a:pPr>
                <a:defRPr/>
              </a:pPr>
              <a:t>‹#›</a:t>
            </a:fld>
            <a:endParaRPr lang="ru-RU"/>
          </a:p>
        </p:txBody>
      </p:sp>
    </p:spTree>
    <p:extLst>
      <p:ext uri="{BB962C8B-B14F-4D97-AF65-F5344CB8AC3E}">
        <p14:creationId xmlns:p14="http://schemas.microsoft.com/office/powerpoint/2010/main" val="410622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28BB5E0-3659-4985-8722-A0BB3F03DE4C}" type="datetime1">
              <a:rPr lang="ru-RU" smtClean="0"/>
              <a:t>15.03.2016</a:t>
            </a:fld>
            <a:endParaRPr lang="ru-RU"/>
          </a:p>
        </p:txBody>
      </p:sp>
      <p:sp>
        <p:nvSpPr>
          <p:cNvPr id="6" name="Footer Placeholder 4"/>
          <p:cNvSpPr>
            <a:spLocks noGrp="1"/>
          </p:cNvSpPr>
          <p:nvPr>
            <p:ph type="ftr" sz="quarter" idx="11"/>
          </p:nvPr>
        </p:nvSpPr>
        <p:spPr/>
        <p:txBody>
          <a:bodyPr/>
          <a:lstStyle>
            <a:lvl1pPr>
              <a:defRPr/>
            </a:lvl1pPr>
          </a:lstStyle>
          <a:p>
            <a:pPr>
              <a:defRPr/>
            </a:pPr>
            <a:r>
              <a:rPr lang="en-US" smtClean="0"/>
              <a:t>www.ZHARAR.com</a:t>
            </a:r>
            <a:endParaRPr lang="ru-RU"/>
          </a:p>
        </p:txBody>
      </p:sp>
      <p:sp>
        <p:nvSpPr>
          <p:cNvPr id="7" name="Slide Number Placeholder 5"/>
          <p:cNvSpPr>
            <a:spLocks noGrp="1"/>
          </p:cNvSpPr>
          <p:nvPr>
            <p:ph type="sldNum" sz="quarter" idx="12"/>
          </p:nvPr>
        </p:nvSpPr>
        <p:spPr/>
        <p:txBody>
          <a:bodyPr/>
          <a:lstStyle>
            <a:lvl1pPr>
              <a:defRPr/>
            </a:lvl1pPr>
          </a:lstStyle>
          <a:p>
            <a:pPr>
              <a:defRPr/>
            </a:pPr>
            <a:fld id="{8F740E4C-9C38-4201-AE96-92694EE49CF0}" type="slidenum">
              <a:rPr lang="ru-RU"/>
              <a:pPr>
                <a:defRPr/>
              </a:pPr>
              <a:t>‹#›</a:t>
            </a:fld>
            <a:endParaRPr lang="ru-RU"/>
          </a:p>
        </p:txBody>
      </p:sp>
    </p:spTree>
    <p:extLst>
      <p:ext uri="{BB962C8B-B14F-4D97-AF65-F5344CB8AC3E}">
        <p14:creationId xmlns:p14="http://schemas.microsoft.com/office/powerpoint/2010/main" val="11628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381807E5-05EC-48CC-9B96-3ED0205AB312}" type="datetime1">
              <a:rPr lang="ru-RU" smtClean="0"/>
              <a:t>15.03.2016</a:t>
            </a:fld>
            <a:endParaRPr lang="ru-RU"/>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r>
              <a:rPr lang="en-US" smtClean="0"/>
              <a:t>www.ZHARAR.com</a:t>
            </a:r>
            <a:endParaRPr lang="ru-RU"/>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2B505E9C-A598-465E-8EE4-D0CA9C8596F2}" type="slidenum">
              <a:rPr lang="ru-RU"/>
              <a:pPr>
                <a:defRPr/>
              </a:pPr>
              <a:t>‹#›</a:t>
            </a:fld>
            <a:endParaRPr lang="ru-RU"/>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dt="0"/>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188" y="404813"/>
            <a:ext cx="7772400" cy="1376362"/>
          </a:xfrm>
        </p:spPr>
        <p:txBody>
          <a:bodyPr/>
          <a:lstStyle/>
          <a:p>
            <a:pPr fontAlgn="auto">
              <a:spcAft>
                <a:spcPts val="0"/>
              </a:spcAft>
              <a:defRPr/>
            </a:pPr>
            <a:r>
              <a:rPr lang="kk-KZ" sz="9600" b="1" dirty="0" smtClean="0"/>
              <a:t>Қаңлылар</a:t>
            </a:r>
            <a:endParaRPr lang="ru-RU" sz="9600" b="1" dirty="0"/>
          </a:p>
        </p:txBody>
      </p:sp>
      <p:pic>
        <p:nvPicPr>
          <p:cNvPr id="3075" name="Picture 2" descr="http://massaget.kz/userdata/gun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172" y="1624013"/>
            <a:ext cx="3671887"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3"/>
          <p:cNvSpPr>
            <a:spLocks noGrp="1"/>
          </p:cNvSpPr>
          <p:nvPr>
            <p:ph type="ftr" sz="quarter" idx="11"/>
          </p:nvPr>
        </p:nvSpPr>
        <p:spPr/>
        <p:txBody>
          <a:bodyPr/>
          <a:lstStyle/>
          <a:p>
            <a:pPr>
              <a:defRPr/>
            </a:pPr>
            <a:r>
              <a:rPr lang="en-US" smtClean="0"/>
              <a:t>www.ZHARAR.com</a:t>
            </a: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rtlCol="0">
            <a:normAutofit/>
          </a:bodyPr>
          <a:lstStyle/>
          <a:p>
            <a:pPr marL="0" indent="0" algn="ctr" fontAlgn="auto">
              <a:spcAft>
                <a:spcPts val="0"/>
              </a:spcAft>
              <a:buFont typeface="Arial" pitchFamily="34" charset="0"/>
              <a:buNone/>
              <a:defRPr/>
            </a:pPr>
            <a:r>
              <a:rPr lang="kk-KZ" sz="6600" b="1" dirty="0" smtClean="0">
                <a:solidFill>
                  <a:schemeClr val="tx1">
                    <a:lumMod val="50000"/>
                    <a:lumOff val="50000"/>
                  </a:schemeClr>
                </a:solidFill>
                <a:effectLst>
                  <a:outerShdw blurRad="38100" dist="38100" dir="2700000" algn="tl">
                    <a:srgbClr val="000000">
                      <a:alpha val="43137"/>
                    </a:srgbClr>
                  </a:outerShdw>
                </a:effectLst>
              </a:rPr>
              <a:t>Назарларыңызға рақмет!!!</a:t>
            </a:r>
            <a:endParaRPr lang="ru-RU" sz="6600" b="1" dirty="0">
              <a:solidFill>
                <a:schemeClr val="tx1">
                  <a:lumMod val="50000"/>
                  <a:lumOff val="50000"/>
                </a:schemeClr>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pPr>
              <a:defRPr/>
            </a:pPr>
            <a:r>
              <a:rPr lang="en-US" smtClean="0"/>
              <a:t>www.ZHARAR.com</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387350"/>
            <a:ext cx="8229600" cy="1600200"/>
          </a:xfrm>
        </p:spPr>
        <p:txBody>
          <a:bodyPr/>
          <a:lstStyle/>
          <a:p>
            <a:pPr fontAlgn="auto">
              <a:spcAft>
                <a:spcPts val="0"/>
              </a:spcAft>
              <a:defRPr/>
            </a:pPr>
            <a:r>
              <a:rPr lang="kk-KZ" b="1" dirty="0" smtClean="0"/>
              <a:t>Қаңлылар туралы</a:t>
            </a:r>
            <a:endParaRPr lang="ru-RU" b="1" dirty="0"/>
          </a:p>
        </p:txBody>
      </p:sp>
      <p:sp>
        <p:nvSpPr>
          <p:cNvPr id="4099" name="Объект 2"/>
          <p:cNvSpPr>
            <a:spLocks noGrp="1"/>
          </p:cNvSpPr>
          <p:nvPr>
            <p:ph idx="1"/>
          </p:nvPr>
        </p:nvSpPr>
        <p:spPr>
          <a:xfrm>
            <a:off x="395288" y="1700213"/>
            <a:ext cx="4681537" cy="4852987"/>
          </a:xfrm>
        </p:spPr>
        <p:txBody>
          <a:bodyPr/>
          <a:lstStyle/>
          <a:p>
            <a:pPr marL="0" indent="0">
              <a:buFont typeface="Arial" charset="0"/>
              <a:buNone/>
            </a:pPr>
            <a:r>
              <a:rPr lang="ru-RU" sz="2600" smtClean="0">
                <a:solidFill>
                  <a:srgbClr val="0070C0"/>
                </a:solidFill>
              </a:rPr>
              <a:t>Қаңлы мемлекеті - Қытай жазба деректерінде канцзюй деген атпен, б.з.д. 2 ғ. айтылады.</a:t>
            </a:r>
          </a:p>
          <a:p>
            <a:pPr marL="0" indent="0">
              <a:buFont typeface="Arial" charset="0"/>
              <a:buNone/>
            </a:pPr>
            <a:r>
              <a:rPr lang="ru-RU" sz="2600" smtClean="0">
                <a:solidFill>
                  <a:srgbClr val="0070C0"/>
                </a:solidFill>
              </a:rPr>
              <a:t>Сырдария, Талас өзендері бойында орналасты. Саны 600 мың адам, 120 мың әскерімен Орталық Азиядан келген. Астанасы Битян қаласы.</a:t>
            </a:r>
          </a:p>
        </p:txBody>
      </p:sp>
      <p:pic>
        <p:nvPicPr>
          <p:cNvPr id="4100" name="Picture 2" descr="Han Civilis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060575"/>
            <a:ext cx="3527425" cy="3313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3"/>
          <p:cNvSpPr>
            <a:spLocks noGrp="1"/>
          </p:cNvSpPr>
          <p:nvPr>
            <p:ph type="ftr" sz="quarter" idx="11"/>
          </p:nvPr>
        </p:nvSpPr>
        <p:spPr/>
        <p:txBody>
          <a:bodyPr/>
          <a:lstStyle/>
          <a:p>
            <a:pPr>
              <a:defRPr/>
            </a:pPr>
            <a:r>
              <a:rPr lang="en-US" smtClean="0"/>
              <a:t>www.ZHARAR.com</a:t>
            </a: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87350"/>
            <a:ext cx="8229600" cy="1600200"/>
          </a:xfrm>
        </p:spPr>
        <p:txBody>
          <a:bodyPr/>
          <a:lstStyle/>
          <a:p>
            <a:pPr fontAlgn="auto">
              <a:spcAft>
                <a:spcPts val="0"/>
              </a:spcAft>
              <a:defRPr/>
            </a:pPr>
            <a:r>
              <a:rPr lang="ru-RU" b="1" dirty="0" err="1" smtClean="0">
                <a:effectLst/>
              </a:rPr>
              <a:t>Тарихы</a:t>
            </a:r>
            <a:endParaRPr lang="ru-RU" b="1" dirty="0"/>
          </a:p>
        </p:txBody>
      </p:sp>
      <p:sp>
        <p:nvSpPr>
          <p:cNvPr id="5123" name="Объект 2"/>
          <p:cNvSpPr>
            <a:spLocks noGrp="1"/>
          </p:cNvSpPr>
          <p:nvPr>
            <p:ph idx="1"/>
          </p:nvPr>
        </p:nvSpPr>
        <p:spPr>
          <a:xfrm>
            <a:off x="4427538" y="1557338"/>
            <a:ext cx="4465637" cy="4895850"/>
          </a:xfrm>
        </p:spPr>
        <p:txBody>
          <a:bodyPr/>
          <a:lstStyle/>
          <a:p>
            <a:pPr marL="0" indent="0">
              <a:buFont typeface="Arial" charset="0"/>
              <a:buNone/>
            </a:pPr>
            <a:r>
              <a:rPr lang="ru-RU" smtClean="0"/>
              <a:t>Б. з. б. </a:t>
            </a:r>
            <a:r>
              <a:rPr lang="en-US" smtClean="0"/>
              <a:t>II </a:t>
            </a:r>
            <a:r>
              <a:rPr lang="ru-RU" smtClean="0"/>
              <a:t>ғасырдың екінші жартысындағы «Халықтардың ұлы қоныс аударуы» деп аталмыш кеткен тарихи оқиғалардың нәтижесіңде Орталық Азияда жаңа мемлекеттік бірлестіктер, соның ішінде Үйсін, Янцай, Қаңлы мемлекеттері қалыптасады. Соңғысы Қазақстан тарихында елеулі рөл атқарды.</a:t>
            </a:r>
          </a:p>
        </p:txBody>
      </p:sp>
      <p:pic>
        <p:nvPicPr>
          <p:cNvPr id="5124" name="Picture 2" descr="ZhangQianTrav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28800"/>
            <a:ext cx="4105275" cy="4680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3"/>
          <p:cNvSpPr>
            <a:spLocks noGrp="1"/>
          </p:cNvSpPr>
          <p:nvPr>
            <p:ph type="ftr" sz="quarter" idx="11"/>
          </p:nvPr>
        </p:nvSpPr>
        <p:spPr/>
        <p:txBody>
          <a:bodyPr/>
          <a:lstStyle/>
          <a:p>
            <a:pPr>
              <a:defRPr/>
            </a:pPr>
            <a:r>
              <a:rPr lang="en-US" smtClean="0"/>
              <a:t>www.ZHARAR.com</a:t>
            </a: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ъект 2"/>
          <p:cNvSpPr>
            <a:spLocks noGrp="1"/>
          </p:cNvSpPr>
          <p:nvPr>
            <p:ph idx="1"/>
          </p:nvPr>
        </p:nvSpPr>
        <p:spPr>
          <a:xfrm>
            <a:off x="250825" y="260350"/>
            <a:ext cx="8435975" cy="5865813"/>
          </a:xfrm>
        </p:spPr>
        <p:txBody>
          <a:bodyPr/>
          <a:lstStyle/>
          <a:p>
            <a:r>
              <a:rPr lang="ru-RU" sz="2800" smtClean="0"/>
              <a:t>Тарихнаманың ауқымды болғанына қарамастан, қаңлылардың зерттелуі әлі де қанағаттандырмайды. Бұған жазбаша деректемелердің мейлінше шектеулілігі себеп болды, оның үстіне деректер үздік-создық және қарама-қайшы, мұның езі мәселенің әркелкі түсіндірілуін туғызады. Мемлекеттің аумағы ұланбайтақ жерді: Ташкент жазирасы мен Сырдария, Жаңадария, Қуандария алабының ежелгі арналарын және Жетісудың онтүстік-батыс бөлігін қоса Оңтүстік Қазақстанды алып жатты. </a:t>
            </a:r>
          </a:p>
        </p:txBody>
      </p:sp>
      <p:sp>
        <p:nvSpPr>
          <p:cNvPr id="4" name="Нижний колонтитул 3"/>
          <p:cNvSpPr>
            <a:spLocks noGrp="1"/>
          </p:cNvSpPr>
          <p:nvPr>
            <p:ph type="ftr" sz="quarter" idx="11"/>
          </p:nvPr>
        </p:nvSpPr>
        <p:spPr/>
        <p:txBody>
          <a:bodyPr/>
          <a:lstStyle/>
          <a:p>
            <a:pPr>
              <a:defRPr/>
            </a:pPr>
            <a:r>
              <a:rPr lang="en-US" smtClean="0"/>
              <a:t>www.ZHARAR.com</a:t>
            </a: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531813"/>
            <a:ext cx="8229600" cy="1600201"/>
          </a:xfrm>
        </p:spPr>
        <p:txBody>
          <a:bodyPr/>
          <a:lstStyle/>
          <a:p>
            <a:pPr fontAlgn="auto">
              <a:spcAft>
                <a:spcPts val="0"/>
              </a:spcAft>
              <a:defRPr/>
            </a:pPr>
            <a:r>
              <a:rPr lang="ru-RU" b="1" dirty="0">
                <a:effectLst>
                  <a:outerShdw blurRad="38100" dist="38100" dir="2700000" algn="tl">
                    <a:srgbClr val="000000">
                      <a:alpha val="43137"/>
                    </a:srgbClr>
                  </a:outerShdw>
                </a:effectLst>
              </a:rPr>
              <a:t>САЯСИ </a:t>
            </a:r>
            <a:r>
              <a:rPr lang="ru-RU" b="1" dirty="0" smtClean="0">
                <a:effectLst>
                  <a:outerShdw blurRad="38100" dist="38100" dir="2700000" algn="tl">
                    <a:srgbClr val="000000">
                      <a:alpha val="43137"/>
                    </a:srgbClr>
                  </a:outerShdw>
                </a:effectLst>
              </a:rPr>
              <a:t>ТАРИХЫ</a:t>
            </a:r>
            <a:endParaRPr lang="ru-RU" b="1" dirty="0">
              <a:effectLst>
                <a:outerShdw blurRad="38100" dist="38100" dir="2700000" algn="tl">
                  <a:srgbClr val="000000">
                    <a:alpha val="43137"/>
                  </a:srgbClr>
                </a:outerShdw>
              </a:effectLst>
            </a:endParaRPr>
          </a:p>
        </p:txBody>
      </p:sp>
      <p:sp>
        <p:nvSpPr>
          <p:cNvPr id="7171" name="Объект 2"/>
          <p:cNvSpPr>
            <a:spLocks noGrp="1"/>
          </p:cNvSpPr>
          <p:nvPr>
            <p:ph idx="1"/>
          </p:nvPr>
        </p:nvSpPr>
        <p:spPr>
          <a:xfrm>
            <a:off x="468313" y="1412875"/>
            <a:ext cx="8229600" cy="4525963"/>
          </a:xfrm>
        </p:spPr>
        <p:txBody>
          <a:bodyPr/>
          <a:lstStyle/>
          <a:p>
            <a:pPr marL="0" indent="0">
              <a:buFont typeface="Arial" charset="0"/>
              <a:buNone/>
            </a:pPr>
            <a:r>
              <a:rPr lang="ru-RU" smtClean="0"/>
              <a:t>Ертедегі алуан түрлі жазбаша деректемелерде Қаңлы елінің аты б. з. б. </a:t>
            </a:r>
            <a:r>
              <a:rPr lang="en-US" smtClean="0"/>
              <a:t>XIV </a:t>
            </a:r>
            <a:r>
              <a:rPr lang="ru-RU" smtClean="0"/>
              <a:t>ғасырдан бастап мәлім болғанымен, Орта Азиядағы б. з. б. </a:t>
            </a:r>
            <a:r>
              <a:rPr lang="en-US" smtClean="0"/>
              <a:t>IV </a:t>
            </a:r>
            <a:r>
              <a:rPr lang="ru-RU" smtClean="0"/>
              <a:t>ғасырдың аяғындағы оқиғаларды жақсы білетін антик авторлары қаңлыларды тоқталмайды. Сырдария бойыңдағы аймақта «Қан үйі» б. з. 6. </a:t>
            </a:r>
            <a:r>
              <a:rPr lang="el-GR" smtClean="0"/>
              <a:t>ΙΙΙ, </a:t>
            </a:r>
            <a:r>
              <a:rPr lang="ru-RU" smtClean="0"/>
              <a:t>дұрысында,</a:t>
            </a:r>
            <a:r>
              <a:rPr lang="el-GR" smtClean="0"/>
              <a:t>ΙΙ </a:t>
            </a:r>
            <a:r>
              <a:rPr lang="ru-RU" smtClean="0"/>
              <a:t>ғасырда көтерілген деп жорамалдауға болады.</a:t>
            </a:r>
          </a:p>
        </p:txBody>
      </p:sp>
      <p:pic>
        <p:nvPicPr>
          <p:cNvPr id="7172" name="Picture 2" descr="http://massaget.kz/userdata/kazakhistory.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076700"/>
            <a:ext cx="41084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3"/>
          <p:cNvSpPr>
            <a:spLocks noGrp="1"/>
          </p:cNvSpPr>
          <p:nvPr>
            <p:ph type="ftr" sz="quarter" idx="11"/>
          </p:nvPr>
        </p:nvSpPr>
        <p:spPr/>
        <p:txBody>
          <a:bodyPr/>
          <a:lstStyle/>
          <a:p>
            <a:pPr>
              <a:defRPr/>
            </a:pPr>
            <a:r>
              <a:rPr lang="en-US" smtClean="0"/>
              <a:t>www.ZHARAR.com</a:t>
            </a: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825" y="188913"/>
            <a:ext cx="8569325" cy="6192837"/>
          </a:xfrm>
        </p:spPr>
        <p:txBody>
          <a:bodyPr rtlCol="0">
            <a:normAutofit lnSpcReduction="10000"/>
          </a:bodyPr>
          <a:lstStyle/>
          <a:p>
            <a:pPr fontAlgn="auto">
              <a:spcAft>
                <a:spcPts val="0"/>
              </a:spcAft>
              <a:buFont typeface="Arial" pitchFamily="34" charset="0"/>
              <a:buChar char="•"/>
              <a:defRPr/>
            </a:pPr>
            <a:r>
              <a:rPr lang="ru-RU" dirty="0" err="1">
                <a:solidFill>
                  <a:schemeClr val="tx1">
                    <a:lumMod val="50000"/>
                    <a:lumOff val="50000"/>
                  </a:schemeClr>
                </a:solidFill>
              </a:rPr>
              <a:t>Бұл</a:t>
            </a:r>
            <a:r>
              <a:rPr lang="ru-RU" dirty="0">
                <a:solidFill>
                  <a:schemeClr val="tx1">
                    <a:lumMod val="50000"/>
                    <a:lumOff val="50000"/>
                  </a:schemeClr>
                </a:solidFill>
              </a:rPr>
              <a:t> </a:t>
            </a:r>
            <a:r>
              <a:rPr lang="ru-RU" dirty="0" err="1">
                <a:solidFill>
                  <a:schemeClr val="tx1">
                    <a:lumMod val="50000"/>
                    <a:lumOff val="50000"/>
                  </a:schemeClr>
                </a:solidFill>
              </a:rPr>
              <a:t>сол</a:t>
            </a:r>
            <a:r>
              <a:rPr lang="ru-RU" dirty="0">
                <a:solidFill>
                  <a:schemeClr val="tx1">
                    <a:lumMod val="50000"/>
                    <a:lumOff val="50000"/>
                  </a:schemeClr>
                </a:solidFill>
              </a:rPr>
              <a:t> </a:t>
            </a:r>
            <a:r>
              <a:rPr lang="ru-RU" dirty="0" err="1">
                <a:solidFill>
                  <a:schemeClr val="tx1">
                    <a:lumMod val="50000"/>
                    <a:lumOff val="50000"/>
                  </a:schemeClr>
                </a:solidFill>
              </a:rPr>
              <a:t>кезеңдегі</a:t>
            </a:r>
            <a:r>
              <a:rPr lang="ru-RU" dirty="0">
                <a:solidFill>
                  <a:schemeClr val="tx1">
                    <a:lumMod val="50000"/>
                    <a:lumOff val="50000"/>
                  </a:schemeClr>
                </a:solidFill>
              </a:rPr>
              <a:t> </a:t>
            </a:r>
            <a:r>
              <a:rPr lang="ru-RU" dirty="0" err="1">
                <a:solidFill>
                  <a:schemeClr val="tx1">
                    <a:lumMod val="50000"/>
                    <a:lumOff val="50000"/>
                  </a:schemeClr>
                </a:solidFill>
              </a:rPr>
              <a:t>көшпелілер</a:t>
            </a:r>
            <a:r>
              <a:rPr lang="ru-RU" dirty="0">
                <a:solidFill>
                  <a:schemeClr val="tx1">
                    <a:lumMod val="50000"/>
                    <a:lumOff val="50000"/>
                  </a:schemeClr>
                </a:solidFill>
              </a:rPr>
              <a:t> </a:t>
            </a:r>
            <a:r>
              <a:rPr lang="ru-RU" dirty="0" err="1">
                <a:solidFill>
                  <a:schemeClr val="tx1">
                    <a:lumMod val="50000"/>
                    <a:lumOff val="50000"/>
                  </a:schemeClr>
                </a:solidFill>
              </a:rPr>
              <a:t>үстемдігінің</a:t>
            </a:r>
            <a:r>
              <a:rPr lang="ru-RU" dirty="0">
                <a:solidFill>
                  <a:schemeClr val="tx1">
                    <a:lumMod val="50000"/>
                    <a:lumOff val="50000"/>
                  </a:schemeClr>
                </a:solidFill>
              </a:rPr>
              <a:t> </a:t>
            </a:r>
            <a:r>
              <a:rPr lang="ru-RU" dirty="0" err="1">
                <a:solidFill>
                  <a:schemeClr val="tx1">
                    <a:lumMod val="50000"/>
                    <a:lumOff val="50000"/>
                  </a:schemeClr>
                </a:solidFill>
              </a:rPr>
              <a:t>күшеюінен</a:t>
            </a:r>
            <a:r>
              <a:rPr lang="ru-RU" dirty="0">
                <a:solidFill>
                  <a:schemeClr val="tx1">
                    <a:lumMod val="50000"/>
                    <a:lumOff val="50000"/>
                  </a:schemeClr>
                </a:solidFill>
              </a:rPr>
              <a:t> </a:t>
            </a:r>
            <a:r>
              <a:rPr lang="ru-RU" dirty="0" err="1">
                <a:solidFill>
                  <a:schemeClr val="tx1">
                    <a:lumMod val="50000"/>
                    <a:lumOff val="50000"/>
                  </a:schemeClr>
                </a:solidFill>
              </a:rPr>
              <a:t>болған</a:t>
            </a:r>
            <a:r>
              <a:rPr lang="ru-RU" dirty="0">
                <a:solidFill>
                  <a:schemeClr val="tx1">
                    <a:lumMod val="50000"/>
                    <a:lumOff val="50000"/>
                  </a:schemeClr>
                </a:solidFill>
              </a:rPr>
              <a:t> </a:t>
            </a:r>
            <a:r>
              <a:rPr lang="ru-RU" dirty="0" err="1">
                <a:solidFill>
                  <a:schemeClr val="tx1">
                    <a:lumMod val="50000"/>
                    <a:lumOff val="50000"/>
                  </a:schemeClr>
                </a:solidFill>
              </a:rPr>
              <a:t>еді</a:t>
            </a:r>
            <a:r>
              <a:rPr lang="ru-RU" dirty="0">
                <a:solidFill>
                  <a:schemeClr val="tx1">
                    <a:lumMod val="50000"/>
                    <a:lumOff val="50000"/>
                  </a:schemeClr>
                </a:solidFill>
              </a:rPr>
              <a:t>. </a:t>
            </a:r>
            <a:r>
              <a:rPr lang="ru-RU" dirty="0" err="1">
                <a:solidFill>
                  <a:schemeClr val="tx1">
                    <a:lumMod val="50000"/>
                    <a:lumOff val="50000"/>
                  </a:schemeClr>
                </a:solidFill>
              </a:rPr>
              <a:t>Егер</a:t>
            </a:r>
            <a:r>
              <a:rPr lang="ru-RU" dirty="0">
                <a:solidFill>
                  <a:schemeClr val="tx1">
                    <a:lumMod val="50000"/>
                    <a:lumOff val="50000"/>
                  </a:schemeClr>
                </a:solidFill>
              </a:rPr>
              <a:t> б. з. б. </a:t>
            </a:r>
            <a:r>
              <a:rPr lang="en-US" dirty="0">
                <a:solidFill>
                  <a:schemeClr val="tx1">
                    <a:lumMod val="50000"/>
                    <a:lumOff val="50000"/>
                  </a:schemeClr>
                </a:solidFill>
              </a:rPr>
              <a:t>II </a:t>
            </a:r>
            <a:r>
              <a:rPr lang="ru-RU" dirty="0" err="1">
                <a:solidFill>
                  <a:schemeClr val="tx1">
                    <a:lumMod val="50000"/>
                    <a:lumOff val="50000"/>
                  </a:schemeClr>
                </a:solidFill>
              </a:rPr>
              <a:t>ғасырдың</a:t>
            </a:r>
            <a:r>
              <a:rPr lang="ru-RU" dirty="0">
                <a:solidFill>
                  <a:schemeClr val="tx1">
                    <a:lumMod val="50000"/>
                    <a:lumOff val="50000"/>
                  </a:schemeClr>
                </a:solidFill>
              </a:rPr>
              <a:t> </a:t>
            </a:r>
            <a:r>
              <a:rPr lang="ru-RU" dirty="0" err="1">
                <a:solidFill>
                  <a:schemeClr val="tx1">
                    <a:lumMod val="50000"/>
                    <a:lumOff val="50000"/>
                  </a:schemeClr>
                </a:solidFill>
              </a:rPr>
              <a:t>екінші</a:t>
            </a:r>
            <a:r>
              <a:rPr lang="ru-RU" dirty="0">
                <a:solidFill>
                  <a:schemeClr val="tx1">
                    <a:lumMod val="50000"/>
                    <a:lumOff val="50000"/>
                  </a:schemeClr>
                </a:solidFill>
              </a:rPr>
              <a:t> </a:t>
            </a:r>
            <a:r>
              <a:rPr lang="ru-RU" dirty="0" err="1">
                <a:solidFill>
                  <a:schemeClr val="tx1">
                    <a:lumMod val="50000"/>
                    <a:lumOff val="50000"/>
                  </a:schemeClr>
                </a:solidFill>
              </a:rPr>
              <a:t>жартысында</a:t>
            </a:r>
            <a:r>
              <a:rPr lang="ru-RU" dirty="0">
                <a:solidFill>
                  <a:schemeClr val="tx1">
                    <a:lumMod val="50000"/>
                    <a:lumOff val="50000"/>
                  </a:schemeClr>
                </a:solidFill>
              </a:rPr>
              <a:t> </a:t>
            </a:r>
            <a:r>
              <a:rPr lang="ru-RU" dirty="0" err="1">
                <a:solidFill>
                  <a:schemeClr val="tx1">
                    <a:lumMod val="50000"/>
                    <a:lumOff val="50000"/>
                  </a:schemeClr>
                </a:solidFill>
              </a:rPr>
              <a:t>Чжан-Цянь</a:t>
            </a:r>
            <a:r>
              <a:rPr lang="ru-RU" dirty="0">
                <a:solidFill>
                  <a:schemeClr val="tx1">
                    <a:lumMod val="50000"/>
                    <a:lumOff val="50000"/>
                  </a:schemeClr>
                </a:solidFill>
              </a:rPr>
              <a:t> </a:t>
            </a:r>
            <a:r>
              <a:rPr lang="ru-RU" dirty="0" err="1">
                <a:solidFill>
                  <a:schemeClr val="tx1">
                    <a:lumMod val="50000"/>
                    <a:lumOff val="50000"/>
                  </a:schemeClr>
                </a:solidFill>
              </a:rPr>
              <a:t>Қаңлы</a:t>
            </a:r>
            <a:r>
              <a:rPr lang="ru-RU" dirty="0">
                <a:solidFill>
                  <a:schemeClr val="tx1">
                    <a:lumMod val="50000"/>
                    <a:lumOff val="50000"/>
                  </a:schemeClr>
                </a:solidFill>
              </a:rPr>
              <a:t> </a:t>
            </a:r>
            <a:r>
              <a:rPr lang="ru-RU" dirty="0" err="1">
                <a:solidFill>
                  <a:schemeClr val="tx1">
                    <a:lumMod val="50000"/>
                    <a:lumOff val="50000"/>
                  </a:schemeClr>
                </a:solidFill>
              </a:rPr>
              <a:t>жерлерінің</a:t>
            </a:r>
            <a:r>
              <a:rPr lang="ru-RU" dirty="0">
                <a:solidFill>
                  <a:schemeClr val="tx1">
                    <a:lumMod val="50000"/>
                    <a:lumOff val="50000"/>
                  </a:schemeClr>
                </a:solidFill>
              </a:rPr>
              <a:t> </a:t>
            </a:r>
            <a:r>
              <a:rPr lang="ru-RU" dirty="0" err="1">
                <a:solidFill>
                  <a:schemeClr val="tx1">
                    <a:lumMod val="50000"/>
                    <a:lumOff val="50000"/>
                  </a:schemeClr>
                </a:solidFill>
              </a:rPr>
              <a:t>оңтүстігінде</a:t>
            </a:r>
            <a:r>
              <a:rPr lang="ru-RU" dirty="0">
                <a:solidFill>
                  <a:schemeClr val="tx1">
                    <a:lumMod val="50000"/>
                    <a:lumOff val="50000"/>
                  </a:schemeClr>
                </a:solidFill>
              </a:rPr>
              <a:t> </a:t>
            </a:r>
            <a:r>
              <a:rPr lang="ru-RU" dirty="0" err="1">
                <a:solidFill>
                  <a:schemeClr val="tx1">
                    <a:lumMod val="50000"/>
                    <a:lumOff val="50000"/>
                  </a:schemeClr>
                </a:solidFill>
              </a:rPr>
              <a:t>юечжиге</a:t>
            </a:r>
            <a:r>
              <a:rPr lang="ru-RU" dirty="0">
                <a:solidFill>
                  <a:schemeClr val="tx1">
                    <a:lumMod val="50000"/>
                    <a:lumOff val="50000"/>
                  </a:schemeClr>
                </a:solidFill>
              </a:rPr>
              <a:t>, ал </a:t>
            </a:r>
            <a:r>
              <a:rPr lang="ru-RU" dirty="0" err="1">
                <a:solidFill>
                  <a:schemeClr val="tx1">
                    <a:lumMod val="50000"/>
                    <a:lumOff val="50000"/>
                  </a:schemeClr>
                </a:solidFill>
              </a:rPr>
              <a:t>солтүстігінде</a:t>
            </a:r>
            <a:r>
              <a:rPr lang="ru-RU" dirty="0">
                <a:solidFill>
                  <a:schemeClr val="tx1">
                    <a:lumMod val="50000"/>
                    <a:lumOff val="50000"/>
                  </a:schemeClr>
                </a:solidFill>
              </a:rPr>
              <a:t> </a:t>
            </a:r>
            <a:r>
              <a:rPr lang="ru-RU" dirty="0" err="1">
                <a:solidFill>
                  <a:schemeClr val="tx1">
                    <a:lumMod val="50000"/>
                    <a:lumOff val="50000"/>
                  </a:schemeClr>
                </a:solidFill>
              </a:rPr>
              <a:t>ғұндарға</a:t>
            </a:r>
            <a:r>
              <a:rPr lang="ru-RU" dirty="0">
                <a:solidFill>
                  <a:schemeClr val="tx1">
                    <a:lumMod val="50000"/>
                    <a:lumOff val="50000"/>
                  </a:schemeClr>
                </a:solidFill>
              </a:rPr>
              <a:t> </a:t>
            </a:r>
            <a:r>
              <a:rPr lang="ru-RU" dirty="0" err="1">
                <a:solidFill>
                  <a:schemeClr val="tx1">
                    <a:lumMod val="50000"/>
                    <a:lumOff val="50000"/>
                  </a:schemeClr>
                </a:solidFill>
              </a:rPr>
              <a:t>тәуелді</a:t>
            </a:r>
            <a:r>
              <a:rPr lang="ru-RU" dirty="0">
                <a:solidFill>
                  <a:schemeClr val="tx1">
                    <a:lumMod val="50000"/>
                    <a:lumOff val="50000"/>
                  </a:schemeClr>
                </a:solidFill>
              </a:rPr>
              <a:t> </a:t>
            </a:r>
            <a:r>
              <a:rPr lang="ru-RU" dirty="0" err="1">
                <a:solidFill>
                  <a:schemeClr val="tx1">
                    <a:lumMod val="50000"/>
                    <a:lumOff val="50000"/>
                  </a:schemeClr>
                </a:solidFill>
              </a:rPr>
              <a:t>екенін</a:t>
            </a:r>
            <a:r>
              <a:rPr lang="ru-RU" dirty="0">
                <a:solidFill>
                  <a:schemeClr val="tx1">
                    <a:lumMod val="50000"/>
                    <a:lumOff val="50000"/>
                  </a:schemeClr>
                </a:solidFill>
              </a:rPr>
              <a:t> </a:t>
            </a:r>
            <a:r>
              <a:rPr lang="ru-RU" dirty="0" err="1">
                <a:solidFill>
                  <a:schemeClr val="tx1">
                    <a:lumMod val="50000"/>
                    <a:lumOff val="50000"/>
                  </a:schemeClr>
                </a:solidFill>
              </a:rPr>
              <a:t>айтса</a:t>
            </a:r>
            <a:r>
              <a:rPr lang="ru-RU" dirty="0">
                <a:solidFill>
                  <a:schemeClr val="tx1">
                    <a:lumMod val="50000"/>
                    <a:lumOff val="50000"/>
                  </a:schemeClr>
                </a:solidFill>
              </a:rPr>
              <a:t>, </a:t>
            </a:r>
            <a:r>
              <a:rPr lang="ru-RU" dirty="0" err="1">
                <a:solidFill>
                  <a:schemeClr val="tx1">
                    <a:lumMod val="50000"/>
                    <a:lumOff val="50000"/>
                  </a:schemeClr>
                </a:solidFill>
              </a:rPr>
              <a:t>біздің</a:t>
            </a:r>
            <a:r>
              <a:rPr lang="ru-RU" dirty="0">
                <a:solidFill>
                  <a:schemeClr val="tx1">
                    <a:lumMod val="50000"/>
                    <a:lumOff val="50000"/>
                  </a:schemeClr>
                </a:solidFill>
              </a:rPr>
              <a:t> </a:t>
            </a:r>
            <a:r>
              <a:rPr lang="ru-RU" dirty="0" err="1">
                <a:solidFill>
                  <a:schemeClr val="tx1">
                    <a:lumMod val="50000"/>
                    <a:lumOff val="50000"/>
                  </a:schemeClr>
                </a:solidFill>
              </a:rPr>
              <a:t>заманымыздағы</a:t>
            </a:r>
            <a:r>
              <a:rPr lang="ru-RU" dirty="0">
                <a:solidFill>
                  <a:schemeClr val="tx1">
                    <a:lumMod val="50000"/>
                    <a:lumOff val="50000"/>
                  </a:schemeClr>
                </a:solidFill>
              </a:rPr>
              <a:t> </a:t>
            </a:r>
            <a:r>
              <a:rPr lang="en-US" dirty="0">
                <a:solidFill>
                  <a:schemeClr val="tx1">
                    <a:lumMod val="50000"/>
                    <a:lumOff val="50000"/>
                  </a:schemeClr>
                </a:solidFill>
              </a:rPr>
              <a:t>I </a:t>
            </a:r>
            <a:r>
              <a:rPr lang="ru-RU" dirty="0" err="1">
                <a:solidFill>
                  <a:schemeClr val="tx1">
                    <a:lumMod val="50000"/>
                    <a:lumOff val="50000"/>
                  </a:schemeClr>
                </a:solidFill>
              </a:rPr>
              <a:t>ғасырда</a:t>
            </a:r>
            <a:r>
              <a:rPr lang="ru-RU" dirty="0">
                <a:solidFill>
                  <a:schemeClr val="tx1">
                    <a:lumMod val="50000"/>
                    <a:lumOff val="50000"/>
                  </a:schemeClr>
                </a:solidFill>
              </a:rPr>
              <a:t> </a:t>
            </a:r>
            <a:r>
              <a:rPr lang="ru-RU" dirty="0" err="1">
                <a:solidFill>
                  <a:schemeClr val="tx1">
                    <a:lumMod val="50000"/>
                    <a:lumOff val="50000"/>
                  </a:schemeClr>
                </a:solidFill>
              </a:rPr>
              <a:t>мұндағы</a:t>
            </a:r>
            <a:r>
              <a:rPr lang="ru-RU" dirty="0">
                <a:solidFill>
                  <a:schemeClr val="tx1">
                    <a:lumMod val="50000"/>
                    <a:lumOff val="50000"/>
                  </a:schemeClr>
                </a:solidFill>
              </a:rPr>
              <a:t> </a:t>
            </a:r>
            <a:r>
              <a:rPr lang="ru-RU" dirty="0" err="1">
                <a:solidFill>
                  <a:schemeClr val="tx1">
                    <a:lumMod val="50000"/>
                    <a:lumOff val="50000"/>
                  </a:schemeClr>
                </a:solidFill>
              </a:rPr>
              <a:t>жағдай</a:t>
            </a:r>
            <a:r>
              <a:rPr lang="ru-RU" dirty="0">
                <a:solidFill>
                  <a:schemeClr val="tx1">
                    <a:lumMod val="50000"/>
                    <a:lumOff val="50000"/>
                  </a:schemeClr>
                </a:solidFill>
              </a:rPr>
              <a:t> </a:t>
            </a:r>
            <a:r>
              <a:rPr lang="ru-RU" dirty="0" err="1">
                <a:solidFill>
                  <a:schemeClr val="tx1">
                    <a:lumMod val="50000"/>
                    <a:lumOff val="50000"/>
                  </a:schemeClr>
                </a:solidFill>
              </a:rPr>
              <a:t>өзгереді</a:t>
            </a:r>
            <a:r>
              <a:rPr lang="ru-RU" dirty="0">
                <a:solidFill>
                  <a:schemeClr val="tx1">
                    <a:lumMod val="50000"/>
                    <a:lumOff val="50000"/>
                  </a:schemeClr>
                </a:solidFill>
              </a:rPr>
              <a:t>. </a:t>
            </a:r>
            <a:r>
              <a:rPr lang="ru-RU" dirty="0" err="1">
                <a:solidFill>
                  <a:schemeClr val="tx1">
                    <a:lumMod val="50000"/>
                    <a:lumOff val="50000"/>
                  </a:schemeClr>
                </a:solidFill>
              </a:rPr>
              <a:t>Егер</a:t>
            </a:r>
            <a:r>
              <a:rPr lang="ru-RU" dirty="0">
                <a:solidFill>
                  <a:schemeClr val="tx1">
                    <a:lumMod val="50000"/>
                    <a:lumOff val="50000"/>
                  </a:schemeClr>
                </a:solidFill>
              </a:rPr>
              <a:t> </a:t>
            </a:r>
            <a:r>
              <a:rPr lang="ru-RU" dirty="0" err="1">
                <a:solidFill>
                  <a:schemeClr val="tx1">
                    <a:lumMod val="50000"/>
                    <a:lumOff val="50000"/>
                  </a:schemeClr>
                </a:solidFill>
              </a:rPr>
              <a:t>Чжан</a:t>
            </a:r>
            <a:r>
              <a:rPr lang="ru-RU" dirty="0">
                <a:solidFill>
                  <a:schemeClr val="tx1">
                    <a:lumMod val="50000"/>
                    <a:lumOff val="50000"/>
                  </a:schemeClr>
                </a:solidFill>
              </a:rPr>
              <a:t>- </a:t>
            </a:r>
            <a:r>
              <a:rPr lang="ru-RU" dirty="0" err="1">
                <a:solidFill>
                  <a:schemeClr val="tx1">
                    <a:lumMod val="50000"/>
                    <a:lumOff val="50000"/>
                  </a:schemeClr>
                </a:solidFill>
              </a:rPr>
              <a:t>Цянь</a:t>
            </a:r>
            <a:r>
              <a:rPr lang="ru-RU" dirty="0">
                <a:solidFill>
                  <a:schemeClr val="tx1">
                    <a:lumMod val="50000"/>
                    <a:lumOff val="50000"/>
                  </a:schemeClr>
                </a:solidFill>
              </a:rPr>
              <a:t> </a:t>
            </a:r>
            <a:r>
              <a:rPr lang="ru-RU" dirty="0" err="1">
                <a:solidFill>
                  <a:schemeClr val="tx1">
                    <a:lumMod val="50000"/>
                    <a:lumOff val="50000"/>
                  </a:schemeClr>
                </a:solidFill>
              </a:rPr>
              <a:t>юечжи</a:t>
            </a:r>
            <a:r>
              <a:rPr lang="ru-RU" dirty="0">
                <a:solidFill>
                  <a:schemeClr val="tx1">
                    <a:lumMod val="50000"/>
                    <a:lumOff val="50000"/>
                  </a:schemeClr>
                </a:solidFill>
              </a:rPr>
              <a:t> </a:t>
            </a:r>
            <a:r>
              <a:rPr lang="ru-RU" dirty="0" err="1">
                <a:solidFill>
                  <a:schemeClr val="tx1">
                    <a:lumMod val="50000"/>
                    <a:lumOff val="50000"/>
                  </a:schemeClr>
                </a:solidFill>
              </a:rPr>
              <a:t>әскерін</a:t>
            </a:r>
            <a:r>
              <a:rPr lang="ru-RU" dirty="0">
                <a:solidFill>
                  <a:schemeClr val="tx1">
                    <a:lumMod val="50000"/>
                    <a:lumOff val="50000"/>
                  </a:schemeClr>
                </a:solidFill>
              </a:rPr>
              <a:t> 100-200 </a:t>
            </a:r>
            <a:r>
              <a:rPr lang="ru-RU" dirty="0" err="1">
                <a:solidFill>
                  <a:schemeClr val="tx1">
                    <a:lumMod val="50000"/>
                    <a:lumOff val="50000"/>
                  </a:schemeClr>
                </a:solidFill>
              </a:rPr>
              <a:t>мың</a:t>
            </a:r>
            <a:r>
              <a:rPr lang="ru-RU" dirty="0">
                <a:solidFill>
                  <a:schemeClr val="tx1">
                    <a:lumMod val="50000"/>
                    <a:lumOff val="50000"/>
                  </a:schemeClr>
                </a:solidFill>
              </a:rPr>
              <a:t>, ал </a:t>
            </a:r>
            <a:r>
              <a:rPr lang="ru-RU" dirty="0" err="1">
                <a:solidFill>
                  <a:schemeClr val="tx1">
                    <a:lumMod val="50000"/>
                    <a:lumOff val="50000"/>
                  </a:schemeClr>
                </a:solidFill>
              </a:rPr>
              <a:t>қаңлы</a:t>
            </a:r>
            <a:r>
              <a:rPr lang="ru-RU" dirty="0">
                <a:solidFill>
                  <a:schemeClr val="tx1">
                    <a:lumMod val="50000"/>
                    <a:lumOff val="50000"/>
                  </a:schemeClr>
                </a:solidFill>
              </a:rPr>
              <a:t> </a:t>
            </a:r>
            <a:r>
              <a:rPr lang="ru-RU" dirty="0" err="1">
                <a:solidFill>
                  <a:schemeClr val="tx1">
                    <a:lumMod val="50000"/>
                    <a:lumOff val="50000"/>
                  </a:schemeClr>
                </a:solidFill>
              </a:rPr>
              <a:t>әскерін</a:t>
            </a:r>
            <a:r>
              <a:rPr lang="ru-RU" dirty="0">
                <a:solidFill>
                  <a:schemeClr val="tx1">
                    <a:lumMod val="50000"/>
                    <a:lumOff val="50000"/>
                  </a:schemeClr>
                </a:solidFill>
              </a:rPr>
              <a:t> 90 </a:t>
            </a:r>
            <a:r>
              <a:rPr lang="ru-RU" dirty="0" err="1">
                <a:solidFill>
                  <a:schemeClr val="tx1">
                    <a:lumMod val="50000"/>
                    <a:lumOff val="50000"/>
                  </a:schemeClr>
                </a:solidFill>
              </a:rPr>
              <a:t>мың</a:t>
            </a:r>
            <a:r>
              <a:rPr lang="ru-RU" dirty="0">
                <a:solidFill>
                  <a:schemeClr val="tx1">
                    <a:lumMod val="50000"/>
                    <a:lumOff val="50000"/>
                  </a:schemeClr>
                </a:solidFill>
              </a:rPr>
              <a:t> </a:t>
            </a:r>
            <a:r>
              <a:rPr lang="ru-RU" dirty="0" err="1">
                <a:solidFill>
                  <a:schemeClr val="tx1">
                    <a:lumMod val="50000"/>
                    <a:lumOff val="50000"/>
                  </a:schemeClr>
                </a:solidFill>
              </a:rPr>
              <a:t>деп</a:t>
            </a:r>
            <a:r>
              <a:rPr lang="ru-RU" dirty="0">
                <a:solidFill>
                  <a:schemeClr val="tx1">
                    <a:lumMod val="50000"/>
                    <a:lumOff val="50000"/>
                  </a:schemeClr>
                </a:solidFill>
              </a:rPr>
              <a:t> </a:t>
            </a:r>
            <a:r>
              <a:rPr lang="ru-RU" dirty="0" err="1">
                <a:solidFill>
                  <a:schemeClr val="tx1">
                    <a:lumMod val="50000"/>
                    <a:lumOff val="50000"/>
                  </a:schemeClr>
                </a:solidFill>
              </a:rPr>
              <a:t>хабарлаған</a:t>
            </a:r>
            <a:r>
              <a:rPr lang="ru-RU" dirty="0">
                <a:solidFill>
                  <a:schemeClr val="tx1">
                    <a:lumMod val="50000"/>
                    <a:lumOff val="50000"/>
                  </a:schemeClr>
                </a:solidFill>
              </a:rPr>
              <a:t> </a:t>
            </a:r>
            <a:r>
              <a:rPr lang="ru-RU" dirty="0" err="1">
                <a:solidFill>
                  <a:schemeClr val="tx1">
                    <a:lumMod val="50000"/>
                    <a:lumOff val="50000"/>
                  </a:schemeClr>
                </a:solidFill>
              </a:rPr>
              <a:t>болса</a:t>
            </a:r>
            <a:r>
              <a:rPr lang="ru-RU" dirty="0">
                <a:solidFill>
                  <a:schemeClr val="tx1">
                    <a:lumMod val="50000"/>
                    <a:lumOff val="50000"/>
                  </a:schemeClr>
                </a:solidFill>
              </a:rPr>
              <a:t>, </a:t>
            </a:r>
            <a:r>
              <a:rPr lang="ru-RU" dirty="0" err="1">
                <a:solidFill>
                  <a:schemeClr val="tx1">
                    <a:lumMod val="50000"/>
                    <a:lumOff val="50000"/>
                  </a:schemeClr>
                </a:solidFill>
              </a:rPr>
              <a:t>Цань</a:t>
            </a:r>
            <a:r>
              <a:rPr lang="ru-RU" dirty="0">
                <a:solidFill>
                  <a:schemeClr val="tx1">
                    <a:lumMod val="50000"/>
                    <a:lumOff val="50000"/>
                  </a:schemeClr>
                </a:solidFill>
              </a:rPr>
              <a:t>-</a:t>
            </a:r>
            <a:r>
              <a:rPr lang="ru-RU" dirty="0" err="1">
                <a:solidFill>
                  <a:schemeClr val="tx1">
                    <a:lumMod val="50000"/>
                    <a:lumOff val="50000"/>
                  </a:schemeClr>
                </a:solidFill>
              </a:rPr>
              <a:t>Хань</a:t>
            </a:r>
            <a:r>
              <a:rPr lang="ru-RU" dirty="0">
                <a:solidFill>
                  <a:schemeClr val="tx1">
                    <a:lumMod val="50000"/>
                    <a:lumOff val="50000"/>
                  </a:schemeClr>
                </a:solidFill>
              </a:rPr>
              <a:t>-Шу </a:t>
            </a:r>
            <a:r>
              <a:rPr lang="ru-RU" dirty="0" err="1">
                <a:solidFill>
                  <a:schemeClr val="tx1">
                    <a:lumMod val="50000"/>
                    <a:lumOff val="50000"/>
                  </a:schemeClr>
                </a:solidFill>
              </a:rPr>
              <a:t>енді</a:t>
            </a:r>
            <a:r>
              <a:rPr lang="ru-RU" dirty="0">
                <a:solidFill>
                  <a:schemeClr val="tx1">
                    <a:lumMod val="50000"/>
                    <a:lumOff val="50000"/>
                  </a:schemeClr>
                </a:solidFill>
              </a:rPr>
              <a:t> </a:t>
            </a:r>
            <a:r>
              <a:rPr lang="ru-RU" dirty="0" err="1">
                <a:solidFill>
                  <a:schemeClr val="tx1">
                    <a:lumMod val="50000"/>
                    <a:lumOff val="50000"/>
                  </a:schemeClr>
                </a:solidFill>
              </a:rPr>
              <a:t>қаңлы</a:t>
            </a:r>
            <a:r>
              <a:rPr lang="ru-RU" dirty="0">
                <a:solidFill>
                  <a:schemeClr val="tx1">
                    <a:lumMod val="50000"/>
                    <a:lumOff val="50000"/>
                  </a:schemeClr>
                </a:solidFill>
              </a:rPr>
              <a:t> </a:t>
            </a:r>
            <a:r>
              <a:rPr lang="ru-RU" dirty="0" err="1">
                <a:solidFill>
                  <a:schemeClr val="tx1">
                    <a:lumMod val="50000"/>
                    <a:lumOff val="50000"/>
                  </a:schemeClr>
                </a:solidFill>
              </a:rPr>
              <a:t>әскерін</a:t>
            </a:r>
            <a:r>
              <a:rPr lang="ru-RU" dirty="0">
                <a:solidFill>
                  <a:schemeClr val="tx1">
                    <a:lumMod val="50000"/>
                    <a:lumOff val="50000"/>
                  </a:schemeClr>
                </a:solidFill>
              </a:rPr>
              <a:t> 120 </a:t>
            </a:r>
            <a:r>
              <a:rPr lang="ru-RU" dirty="0" err="1">
                <a:solidFill>
                  <a:schemeClr val="tx1">
                    <a:lumMod val="50000"/>
                    <a:lumOff val="50000"/>
                  </a:schemeClr>
                </a:solidFill>
              </a:rPr>
              <a:t>мың</a:t>
            </a:r>
            <a:r>
              <a:rPr lang="ru-RU" dirty="0">
                <a:solidFill>
                  <a:schemeClr val="tx1">
                    <a:lumMod val="50000"/>
                    <a:lumOff val="50000"/>
                  </a:schemeClr>
                </a:solidFill>
              </a:rPr>
              <a:t>, </a:t>
            </a:r>
            <a:r>
              <a:rPr lang="ru-RU" dirty="0" err="1">
                <a:solidFill>
                  <a:schemeClr val="tx1">
                    <a:lumMod val="50000"/>
                    <a:lumOff val="50000"/>
                  </a:schemeClr>
                </a:solidFill>
              </a:rPr>
              <a:t>юечжи</a:t>
            </a:r>
            <a:r>
              <a:rPr lang="ru-RU" dirty="0">
                <a:solidFill>
                  <a:schemeClr val="tx1">
                    <a:lumMod val="50000"/>
                    <a:lumOff val="50000"/>
                  </a:schemeClr>
                </a:solidFill>
              </a:rPr>
              <a:t> </a:t>
            </a:r>
            <a:r>
              <a:rPr lang="ru-RU" dirty="0" err="1">
                <a:solidFill>
                  <a:schemeClr val="tx1">
                    <a:lumMod val="50000"/>
                    <a:lumOff val="50000"/>
                  </a:schemeClr>
                </a:solidFill>
              </a:rPr>
              <a:t>әскерін</a:t>
            </a:r>
            <a:r>
              <a:rPr lang="ru-RU" dirty="0">
                <a:solidFill>
                  <a:schemeClr val="tx1">
                    <a:lumMod val="50000"/>
                    <a:lumOff val="50000"/>
                  </a:schemeClr>
                </a:solidFill>
              </a:rPr>
              <a:t> 100 </a:t>
            </a:r>
            <a:r>
              <a:rPr lang="ru-RU" dirty="0" err="1">
                <a:solidFill>
                  <a:schemeClr val="tx1">
                    <a:lumMod val="50000"/>
                    <a:lumOff val="50000"/>
                  </a:schemeClr>
                </a:solidFill>
              </a:rPr>
              <a:t>мың</a:t>
            </a:r>
            <a:r>
              <a:rPr lang="ru-RU" dirty="0">
                <a:solidFill>
                  <a:schemeClr val="tx1">
                    <a:lumMod val="50000"/>
                    <a:lumOff val="50000"/>
                  </a:schemeClr>
                </a:solidFill>
              </a:rPr>
              <a:t> дейді14. </a:t>
            </a:r>
            <a:r>
              <a:rPr lang="ru-RU" dirty="0" err="1">
                <a:solidFill>
                  <a:schemeClr val="tx1">
                    <a:lumMod val="50000"/>
                    <a:lumOff val="50000"/>
                  </a:schemeClr>
                </a:solidFill>
              </a:rPr>
              <a:t>Бұл</a:t>
            </a:r>
            <a:r>
              <a:rPr lang="ru-RU" dirty="0">
                <a:solidFill>
                  <a:schemeClr val="tx1">
                    <a:lumMod val="50000"/>
                    <a:lumOff val="50000"/>
                  </a:schemeClr>
                </a:solidFill>
              </a:rPr>
              <a:t> </a:t>
            </a:r>
            <a:r>
              <a:rPr lang="ru-RU" dirty="0" err="1">
                <a:solidFill>
                  <a:schemeClr val="tx1">
                    <a:lumMod val="50000"/>
                    <a:lumOff val="50000"/>
                  </a:schemeClr>
                </a:solidFill>
              </a:rPr>
              <a:t>кезенде</a:t>
            </a:r>
            <a:r>
              <a:rPr lang="ru-RU" dirty="0">
                <a:solidFill>
                  <a:schemeClr val="tx1">
                    <a:lumMod val="50000"/>
                    <a:lumOff val="50000"/>
                  </a:schemeClr>
                </a:solidFill>
              </a:rPr>
              <a:t> Орта </a:t>
            </a:r>
            <a:r>
              <a:rPr lang="ru-RU" dirty="0" err="1">
                <a:solidFill>
                  <a:schemeClr val="tx1">
                    <a:lumMod val="50000"/>
                    <a:lumOff val="50000"/>
                  </a:schemeClr>
                </a:solidFill>
              </a:rPr>
              <a:t>Азиядағы</a:t>
            </a:r>
            <a:r>
              <a:rPr lang="ru-RU" dirty="0">
                <a:solidFill>
                  <a:schemeClr val="tx1">
                    <a:lumMod val="50000"/>
                    <a:lumOff val="50000"/>
                  </a:schemeClr>
                </a:solidFill>
              </a:rPr>
              <a:t> </a:t>
            </a:r>
            <a:r>
              <a:rPr lang="ru-RU" dirty="0" err="1">
                <a:solidFill>
                  <a:schemeClr val="tx1">
                    <a:lumMod val="50000"/>
                    <a:lumOff val="50000"/>
                  </a:schemeClr>
                </a:solidFill>
              </a:rPr>
              <a:t>қос</a:t>
            </a:r>
            <a:r>
              <a:rPr lang="ru-RU" dirty="0">
                <a:solidFill>
                  <a:schemeClr val="tx1">
                    <a:lumMod val="50000"/>
                    <a:lumOff val="50000"/>
                  </a:schemeClr>
                </a:solidFill>
              </a:rPr>
              <a:t> </a:t>
            </a:r>
            <a:r>
              <a:rPr lang="ru-RU" dirty="0" err="1">
                <a:solidFill>
                  <a:schemeClr val="tx1">
                    <a:lumMod val="50000"/>
                    <a:lumOff val="50000"/>
                  </a:schemeClr>
                </a:solidFill>
              </a:rPr>
              <a:t>өзен</a:t>
            </a:r>
            <a:r>
              <a:rPr lang="ru-RU" dirty="0">
                <a:solidFill>
                  <a:schemeClr val="tx1">
                    <a:lumMod val="50000"/>
                    <a:lumOff val="50000"/>
                  </a:schemeClr>
                </a:solidFill>
              </a:rPr>
              <a:t> </a:t>
            </a:r>
            <a:r>
              <a:rPr lang="ru-RU" dirty="0" err="1">
                <a:solidFill>
                  <a:schemeClr val="tx1">
                    <a:lumMod val="50000"/>
                    <a:lumOff val="50000"/>
                  </a:schemeClr>
                </a:solidFill>
              </a:rPr>
              <a:t>аралығында</a:t>
            </a:r>
            <a:r>
              <a:rPr lang="ru-RU" dirty="0">
                <a:solidFill>
                  <a:schemeClr val="tx1">
                    <a:lumMod val="50000"/>
                    <a:lumOff val="50000"/>
                  </a:schemeClr>
                </a:solidFill>
              </a:rPr>
              <a:t> </a:t>
            </a:r>
            <a:r>
              <a:rPr lang="ru-RU" dirty="0" err="1">
                <a:solidFill>
                  <a:schemeClr val="tx1">
                    <a:lumMod val="50000"/>
                    <a:lumOff val="50000"/>
                  </a:schemeClr>
                </a:solidFill>
              </a:rPr>
              <a:t>юечжилердің</a:t>
            </a:r>
            <a:r>
              <a:rPr lang="ru-RU" dirty="0">
                <a:solidFill>
                  <a:schemeClr val="tx1">
                    <a:lumMod val="50000"/>
                    <a:lumOff val="50000"/>
                  </a:schemeClr>
                </a:solidFill>
              </a:rPr>
              <a:t> </a:t>
            </a:r>
            <a:r>
              <a:rPr lang="ru-RU" dirty="0" err="1">
                <a:solidFill>
                  <a:schemeClr val="tx1">
                    <a:lumMod val="50000"/>
                    <a:lumOff val="50000"/>
                  </a:schemeClr>
                </a:solidFill>
              </a:rPr>
              <a:t>негізгі</a:t>
            </a:r>
            <a:r>
              <a:rPr lang="ru-RU" dirty="0">
                <a:solidFill>
                  <a:schemeClr val="tx1">
                    <a:lumMod val="50000"/>
                    <a:lumOff val="50000"/>
                  </a:schemeClr>
                </a:solidFill>
              </a:rPr>
              <a:t> </a:t>
            </a:r>
            <a:r>
              <a:rPr lang="ru-RU" dirty="0" err="1">
                <a:solidFill>
                  <a:schemeClr val="tx1">
                    <a:lumMod val="50000"/>
                    <a:lumOff val="50000"/>
                  </a:schemeClr>
                </a:solidFill>
              </a:rPr>
              <a:t>бөлігінің</a:t>
            </a:r>
            <a:r>
              <a:rPr lang="ru-RU" dirty="0">
                <a:solidFill>
                  <a:schemeClr val="tx1">
                    <a:lumMod val="50000"/>
                    <a:lumOff val="50000"/>
                  </a:schemeClr>
                </a:solidFill>
              </a:rPr>
              <a:t> </a:t>
            </a:r>
            <a:r>
              <a:rPr lang="ru-RU" dirty="0" err="1">
                <a:solidFill>
                  <a:schemeClr val="tx1">
                    <a:lumMod val="50000"/>
                    <a:lumOff val="50000"/>
                  </a:schemeClr>
                </a:solidFill>
              </a:rPr>
              <a:t>оңтүстікке</a:t>
            </a:r>
            <a:r>
              <a:rPr lang="ru-RU" dirty="0">
                <a:solidFill>
                  <a:schemeClr val="tx1">
                    <a:lumMod val="50000"/>
                    <a:lumOff val="50000"/>
                  </a:schemeClr>
                </a:solidFill>
              </a:rPr>
              <a:t>, </a:t>
            </a:r>
            <a:r>
              <a:rPr lang="ru-RU" dirty="0" err="1">
                <a:solidFill>
                  <a:schemeClr val="tx1">
                    <a:lumMod val="50000"/>
                    <a:lumOff val="50000"/>
                  </a:schemeClr>
                </a:solidFill>
              </a:rPr>
              <a:t>сол</a:t>
            </a:r>
            <a:r>
              <a:rPr lang="ru-RU" dirty="0">
                <a:solidFill>
                  <a:schemeClr val="tx1">
                    <a:lumMod val="50000"/>
                    <a:lumOff val="50000"/>
                  </a:schemeClr>
                </a:solidFill>
              </a:rPr>
              <a:t> </a:t>
            </a:r>
            <a:r>
              <a:rPr lang="ru-RU" dirty="0" err="1">
                <a:solidFill>
                  <a:schemeClr val="tx1">
                    <a:lumMod val="50000"/>
                    <a:lumOff val="50000"/>
                  </a:schemeClr>
                </a:solidFill>
              </a:rPr>
              <a:t>жағалаудағы</a:t>
            </a:r>
            <a:r>
              <a:rPr lang="ru-RU" dirty="0">
                <a:solidFill>
                  <a:schemeClr val="tx1">
                    <a:lumMod val="50000"/>
                    <a:lumOff val="50000"/>
                  </a:schemeClr>
                </a:solidFill>
              </a:rPr>
              <a:t> </a:t>
            </a:r>
            <a:r>
              <a:rPr lang="ru-RU" dirty="0" err="1">
                <a:solidFill>
                  <a:schemeClr val="tx1">
                    <a:lumMod val="50000"/>
                    <a:lumOff val="50000"/>
                  </a:schemeClr>
                </a:solidFill>
              </a:rPr>
              <a:t>Бактрияға</a:t>
            </a:r>
            <a:r>
              <a:rPr lang="ru-RU" dirty="0">
                <a:solidFill>
                  <a:schemeClr val="tx1">
                    <a:lumMod val="50000"/>
                    <a:lumOff val="50000"/>
                  </a:schemeClr>
                </a:solidFill>
              </a:rPr>
              <a:t> </a:t>
            </a:r>
            <a:r>
              <a:rPr lang="ru-RU" dirty="0" err="1">
                <a:solidFill>
                  <a:schemeClr val="tx1">
                    <a:lumMod val="50000"/>
                    <a:lumOff val="50000"/>
                  </a:schemeClr>
                </a:solidFill>
              </a:rPr>
              <a:t>ығысуы</a:t>
            </a:r>
            <a:r>
              <a:rPr lang="ru-RU" dirty="0">
                <a:solidFill>
                  <a:schemeClr val="tx1">
                    <a:lumMod val="50000"/>
                    <a:lumOff val="50000"/>
                  </a:schemeClr>
                </a:solidFill>
              </a:rPr>
              <a:t>, </a:t>
            </a:r>
            <a:r>
              <a:rPr lang="ru-RU" dirty="0" err="1">
                <a:solidFill>
                  <a:schemeClr val="tx1">
                    <a:lumMod val="50000"/>
                    <a:lumOff val="50000"/>
                  </a:schemeClr>
                </a:solidFill>
              </a:rPr>
              <a:t>жерге</a:t>
            </a:r>
            <a:r>
              <a:rPr lang="ru-RU" dirty="0">
                <a:solidFill>
                  <a:schemeClr val="tx1">
                    <a:lumMod val="50000"/>
                    <a:lumOff val="50000"/>
                  </a:schemeClr>
                </a:solidFill>
              </a:rPr>
              <a:t> </a:t>
            </a:r>
            <a:r>
              <a:rPr lang="ru-RU" dirty="0" err="1">
                <a:solidFill>
                  <a:schemeClr val="tx1">
                    <a:lumMod val="50000"/>
                    <a:lumOff val="50000"/>
                  </a:schemeClr>
                </a:solidFill>
              </a:rPr>
              <a:t>отырықшылық</a:t>
            </a:r>
            <a:r>
              <a:rPr lang="ru-RU" dirty="0">
                <a:solidFill>
                  <a:schemeClr val="tx1">
                    <a:lumMod val="50000"/>
                    <a:lumOff val="50000"/>
                  </a:schemeClr>
                </a:solidFill>
              </a:rPr>
              <a:t> </a:t>
            </a:r>
            <a:r>
              <a:rPr lang="ru-RU" dirty="0" err="1">
                <a:solidFill>
                  <a:schemeClr val="tx1">
                    <a:lumMod val="50000"/>
                    <a:lumOff val="50000"/>
                  </a:schemeClr>
                </a:solidFill>
              </a:rPr>
              <a:t>орын</a:t>
            </a:r>
            <a:r>
              <a:rPr lang="ru-RU" dirty="0">
                <a:solidFill>
                  <a:schemeClr val="tx1">
                    <a:lumMod val="50000"/>
                    <a:lumOff val="50000"/>
                  </a:schemeClr>
                </a:solidFill>
              </a:rPr>
              <a:t> </a:t>
            </a:r>
            <a:r>
              <a:rPr lang="ru-RU" dirty="0" err="1">
                <a:solidFill>
                  <a:schemeClr val="tx1">
                    <a:lumMod val="50000"/>
                    <a:lumOff val="50000"/>
                  </a:schemeClr>
                </a:solidFill>
              </a:rPr>
              <a:t>алып</a:t>
            </a:r>
            <a:r>
              <a:rPr lang="ru-RU" dirty="0">
                <a:solidFill>
                  <a:schemeClr val="tx1">
                    <a:lumMod val="50000"/>
                    <a:lumOff val="50000"/>
                  </a:schemeClr>
                </a:solidFill>
              </a:rPr>
              <a:t>, </a:t>
            </a:r>
            <a:r>
              <a:rPr lang="ru-RU" dirty="0" err="1">
                <a:solidFill>
                  <a:schemeClr val="tx1">
                    <a:lumMod val="50000"/>
                    <a:lumOff val="50000"/>
                  </a:schemeClr>
                </a:solidFill>
              </a:rPr>
              <a:t>жеке-жеке</a:t>
            </a:r>
            <a:r>
              <a:rPr lang="ru-RU" dirty="0">
                <a:solidFill>
                  <a:schemeClr val="tx1">
                    <a:lumMod val="50000"/>
                    <a:lumOff val="50000"/>
                  </a:schemeClr>
                </a:solidFill>
              </a:rPr>
              <a:t> бес </a:t>
            </a:r>
            <a:r>
              <a:rPr lang="ru-RU" dirty="0" err="1">
                <a:solidFill>
                  <a:schemeClr val="tx1">
                    <a:lumMod val="50000"/>
                    <a:lumOff val="50000"/>
                  </a:schemeClr>
                </a:solidFill>
              </a:rPr>
              <a:t>иелікке</a:t>
            </a:r>
            <a:r>
              <a:rPr lang="ru-RU" dirty="0">
                <a:solidFill>
                  <a:schemeClr val="tx1">
                    <a:lumMod val="50000"/>
                    <a:lumOff val="50000"/>
                  </a:schemeClr>
                </a:solidFill>
              </a:rPr>
              <a:t> </a:t>
            </a:r>
            <a:r>
              <a:rPr lang="ru-RU" dirty="0" err="1">
                <a:solidFill>
                  <a:schemeClr val="tx1">
                    <a:lumMod val="50000"/>
                    <a:lumOff val="50000"/>
                  </a:schemeClr>
                </a:solidFill>
              </a:rPr>
              <a:t>бөлінгенін</a:t>
            </a:r>
            <a:r>
              <a:rPr lang="ru-RU" dirty="0">
                <a:solidFill>
                  <a:schemeClr val="tx1">
                    <a:lumMod val="50000"/>
                    <a:lumOff val="50000"/>
                  </a:schemeClr>
                </a:solidFill>
              </a:rPr>
              <a:t>, </a:t>
            </a:r>
            <a:r>
              <a:rPr lang="ru-RU" dirty="0" err="1">
                <a:solidFill>
                  <a:schemeClr val="tx1">
                    <a:lumMod val="50000"/>
                    <a:lumOff val="50000"/>
                  </a:schemeClr>
                </a:solidFill>
              </a:rPr>
              <a:t>мұның</a:t>
            </a:r>
            <a:r>
              <a:rPr lang="ru-RU" dirty="0">
                <a:solidFill>
                  <a:schemeClr val="tx1">
                    <a:lumMod val="50000"/>
                    <a:lumOff val="50000"/>
                  </a:schemeClr>
                </a:solidFill>
              </a:rPr>
              <a:t> </a:t>
            </a:r>
            <a:r>
              <a:rPr lang="ru-RU" dirty="0" err="1">
                <a:solidFill>
                  <a:schemeClr val="tx1">
                    <a:lumMod val="50000"/>
                    <a:lumOff val="50000"/>
                  </a:schemeClr>
                </a:solidFill>
              </a:rPr>
              <a:t>өзі</a:t>
            </a:r>
            <a:r>
              <a:rPr lang="ru-RU" dirty="0">
                <a:solidFill>
                  <a:schemeClr val="tx1">
                    <a:lumMod val="50000"/>
                    <a:lumOff val="50000"/>
                  </a:schemeClr>
                </a:solidFill>
              </a:rPr>
              <a:t> </a:t>
            </a:r>
            <a:r>
              <a:rPr lang="ru-RU" dirty="0" err="1">
                <a:solidFill>
                  <a:schemeClr val="tx1">
                    <a:lumMod val="50000"/>
                    <a:lumOff val="50000"/>
                  </a:schemeClr>
                </a:solidFill>
              </a:rPr>
              <a:t>қаңлымен</a:t>
            </a:r>
            <a:r>
              <a:rPr lang="ru-RU" dirty="0">
                <a:solidFill>
                  <a:schemeClr val="tx1">
                    <a:lumMod val="50000"/>
                    <a:lumOff val="50000"/>
                  </a:schemeClr>
                </a:solidFill>
              </a:rPr>
              <a:t> </a:t>
            </a:r>
            <a:r>
              <a:rPr lang="ru-RU" dirty="0" err="1">
                <a:solidFill>
                  <a:schemeClr val="tx1">
                    <a:lumMod val="50000"/>
                    <a:lumOff val="50000"/>
                  </a:schemeClr>
                </a:solidFill>
              </a:rPr>
              <a:t>салыстырғанда</a:t>
            </a:r>
            <a:r>
              <a:rPr lang="ru-RU" dirty="0">
                <a:solidFill>
                  <a:schemeClr val="tx1">
                    <a:lumMod val="50000"/>
                    <a:lumOff val="50000"/>
                  </a:schemeClr>
                </a:solidFill>
              </a:rPr>
              <a:t> </a:t>
            </a:r>
            <a:r>
              <a:rPr lang="ru-RU" dirty="0" err="1">
                <a:solidFill>
                  <a:schemeClr val="tx1">
                    <a:lumMod val="50000"/>
                    <a:lumOff val="50000"/>
                  </a:schemeClr>
                </a:solidFill>
              </a:rPr>
              <a:t>олардың</a:t>
            </a:r>
            <a:r>
              <a:rPr lang="ru-RU" dirty="0">
                <a:solidFill>
                  <a:schemeClr val="tx1">
                    <a:lumMod val="50000"/>
                    <a:lumOff val="50000"/>
                  </a:schemeClr>
                </a:solidFill>
              </a:rPr>
              <a:t> </a:t>
            </a:r>
            <a:r>
              <a:rPr lang="ru-RU" dirty="0" err="1">
                <a:solidFill>
                  <a:schemeClr val="tx1">
                    <a:lumMod val="50000"/>
                    <a:lumOff val="50000"/>
                  </a:schemeClr>
                </a:solidFill>
              </a:rPr>
              <a:t>әлсіреуіне</a:t>
            </a:r>
            <a:r>
              <a:rPr lang="ru-RU" dirty="0">
                <a:solidFill>
                  <a:schemeClr val="tx1">
                    <a:lumMod val="50000"/>
                    <a:lumOff val="50000"/>
                  </a:schemeClr>
                </a:solidFill>
              </a:rPr>
              <a:t> </a:t>
            </a:r>
            <a:r>
              <a:rPr lang="ru-RU" dirty="0" err="1">
                <a:solidFill>
                  <a:schemeClr val="tx1">
                    <a:lumMod val="50000"/>
                    <a:lumOff val="50000"/>
                  </a:schemeClr>
                </a:solidFill>
              </a:rPr>
              <a:t>әкеп</a:t>
            </a:r>
            <a:r>
              <a:rPr lang="ru-RU" dirty="0">
                <a:solidFill>
                  <a:schemeClr val="tx1">
                    <a:lumMod val="50000"/>
                    <a:lumOff val="50000"/>
                  </a:schemeClr>
                </a:solidFill>
              </a:rPr>
              <a:t> </a:t>
            </a:r>
            <a:r>
              <a:rPr lang="ru-RU" dirty="0" err="1">
                <a:solidFill>
                  <a:schemeClr val="tx1">
                    <a:lumMod val="50000"/>
                    <a:lumOff val="50000"/>
                  </a:schemeClr>
                </a:solidFill>
              </a:rPr>
              <a:t>соқпай</a:t>
            </a:r>
            <a:r>
              <a:rPr lang="ru-RU" dirty="0">
                <a:solidFill>
                  <a:schemeClr val="tx1">
                    <a:lumMod val="50000"/>
                    <a:lumOff val="50000"/>
                  </a:schemeClr>
                </a:solidFill>
              </a:rPr>
              <a:t> </a:t>
            </a:r>
            <a:r>
              <a:rPr lang="ru-RU" dirty="0" err="1">
                <a:solidFill>
                  <a:schemeClr val="tx1">
                    <a:lumMod val="50000"/>
                    <a:lumOff val="50000"/>
                  </a:schemeClr>
                </a:solidFill>
              </a:rPr>
              <a:t>қоймағанын</a:t>
            </a:r>
            <a:r>
              <a:rPr lang="ru-RU" dirty="0">
                <a:solidFill>
                  <a:schemeClr val="tx1">
                    <a:lumMod val="50000"/>
                    <a:lumOff val="50000"/>
                  </a:schemeClr>
                </a:solidFill>
              </a:rPr>
              <a:t>, ал </a:t>
            </a:r>
            <a:r>
              <a:rPr lang="ru-RU" dirty="0" err="1">
                <a:solidFill>
                  <a:schemeClr val="tx1">
                    <a:lumMod val="50000"/>
                    <a:lumOff val="50000"/>
                  </a:schemeClr>
                </a:solidFill>
              </a:rPr>
              <a:t>қаңлылардың</a:t>
            </a:r>
            <a:r>
              <a:rPr lang="ru-RU" dirty="0">
                <a:solidFill>
                  <a:schemeClr val="tx1">
                    <a:lumMod val="50000"/>
                    <a:lumOff val="50000"/>
                  </a:schemeClr>
                </a:solidFill>
              </a:rPr>
              <a:t> </a:t>
            </a:r>
            <a:r>
              <a:rPr lang="ru-RU" dirty="0" err="1">
                <a:solidFill>
                  <a:schemeClr val="tx1">
                    <a:lumMod val="50000"/>
                    <a:lumOff val="50000"/>
                  </a:schemeClr>
                </a:solidFill>
              </a:rPr>
              <a:t>алдынан</a:t>
            </a:r>
            <a:r>
              <a:rPr lang="ru-RU" dirty="0">
                <a:solidFill>
                  <a:schemeClr val="tx1">
                    <a:lumMod val="50000"/>
                    <a:lumOff val="50000"/>
                  </a:schemeClr>
                </a:solidFill>
              </a:rPr>
              <a:t> </a:t>
            </a:r>
            <a:r>
              <a:rPr lang="ru-RU" dirty="0" err="1">
                <a:solidFill>
                  <a:schemeClr val="tx1">
                    <a:lumMod val="50000"/>
                    <a:lumOff val="50000"/>
                  </a:schemeClr>
                </a:solidFill>
              </a:rPr>
              <a:t>оңтүстік</a:t>
            </a:r>
            <a:r>
              <a:rPr lang="ru-RU" dirty="0">
                <a:solidFill>
                  <a:schemeClr val="tx1">
                    <a:lumMod val="50000"/>
                    <a:lumOff val="50000"/>
                  </a:schemeClr>
                </a:solidFill>
              </a:rPr>
              <a:t> пен </a:t>
            </a:r>
            <a:r>
              <a:rPr lang="ru-RU" dirty="0" err="1">
                <a:solidFill>
                  <a:schemeClr val="tx1">
                    <a:lumMod val="50000"/>
                    <a:lumOff val="50000"/>
                  </a:schemeClr>
                </a:solidFill>
              </a:rPr>
              <a:t>батысқа</a:t>
            </a:r>
            <a:r>
              <a:rPr lang="ru-RU" dirty="0">
                <a:solidFill>
                  <a:schemeClr val="tx1">
                    <a:lumMod val="50000"/>
                    <a:lumOff val="50000"/>
                  </a:schemeClr>
                </a:solidFill>
              </a:rPr>
              <a:t> экспансия </a:t>
            </a:r>
            <a:r>
              <a:rPr lang="ru-RU" dirty="0" err="1">
                <a:solidFill>
                  <a:schemeClr val="tx1">
                    <a:lumMod val="50000"/>
                    <a:lumOff val="50000"/>
                  </a:schemeClr>
                </a:solidFill>
              </a:rPr>
              <a:t>үшін</a:t>
            </a:r>
            <a:r>
              <a:rPr lang="ru-RU" dirty="0">
                <a:solidFill>
                  <a:schemeClr val="tx1">
                    <a:lumMod val="50000"/>
                    <a:lumOff val="50000"/>
                  </a:schemeClr>
                </a:solidFill>
              </a:rPr>
              <a:t> </a:t>
            </a:r>
            <a:r>
              <a:rPr lang="ru-RU" dirty="0" err="1">
                <a:solidFill>
                  <a:schemeClr val="tx1">
                    <a:lumMod val="50000"/>
                    <a:lumOff val="50000"/>
                  </a:schemeClr>
                </a:solidFill>
              </a:rPr>
              <a:t>мүмкіндік</a:t>
            </a:r>
            <a:r>
              <a:rPr lang="ru-RU" dirty="0">
                <a:solidFill>
                  <a:schemeClr val="tx1">
                    <a:lumMod val="50000"/>
                    <a:lumOff val="50000"/>
                  </a:schemeClr>
                </a:solidFill>
              </a:rPr>
              <a:t> </a:t>
            </a:r>
            <a:r>
              <a:rPr lang="ru-RU" dirty="0" err="1">
                <a:solidFill>
                  <a:schemeClr val="tx1">
                    <a:lumMod val="50000"/>
                    <a:lumOff val="50000"/>
                  </a:schemeClr>
                </a:solidFill>
              </a:rPr>
              <a:t>ашылғанын</a:t>
            </a:r>
            <a:r>
              <a:rPr lang="ru-RU" dirty="0">
                <a:solidFill>
                  <a:schemeClr val="tx1">
                    <a:lumMod val="50000"/>
                    <a:lumOff val="50000"/>
                  </a:schemeClr>
                </a:solidFill>
              </a:rPr>
              <a:t> </a:t>
            </a:r>
            <a:r>
              <a:rPr lang="ru-RU" dirty="0" err="1">
                <a:solidFill>
                  <a:schemeClr val="tx1">
                    <a:lumMod val="50000"/>
                    <a:lumOff val="50000"/>
                  </a:schemeClr>
                </a:solidFill>
              </a:rPr>
              <a:t>атап</a:t>
            </a:r>
            <a:r>
              <a:rPr lang="ru-RU" dirty="0">
                <a:solidFill>
                  <a:schemeClr val="tx1">
                    <a:lumMod val="50000"/>
                    <a:lumOff val="50000"/>
                  </a:schemeClr>
                </a:solidFill>
              </a:rPr>
              <a:t> </a:t>
            </a:r>
            <a:r>
              <a:rPr lang="ru-RU" dirty="0" err="1">
                <a:solidFill>
                  <a:schemeClr val="tx1">
                    <a:lumMod val="50000"/>
                    <a:lumOff val="50000"/>
                  </a:schemeClr>
                </a:solidFill>
              </a:rPr>
              <a:t>өткен</a:t>
            </a:r>
            <a:r>
              <a:rPr lang="ru-RU" dirty="0">
                <a:solidFill>
                  <a:schemeClr val="tx1">
                    <a:lumMod val="50000"/>
                    <a:lumOff val="50000"/>
                  </a:schemeClr>
                </a:solidFill>
              </a:rPr>
              <a:t> </a:t>
            </a:r>
            <a:r>
              <a:rPr lang="ru-RU" dirty="0" err="1">
                <a:solidFill>
                  <a:schemeClr val="tx1">
                    <a:lumMod val="50000"/>
                    <a:lumOff val="50000"/>
                  </a:schemeClr>
                </a:solidFill>
              </a:rPr>
              <a:t>жөн</a:t>
            </a:r>
            <a:r>
              <a:rPr lang="ru-RU" dirty="0">
                <a:solidFill>
                  <a:schemeClr val="tx1">
                    <a:lumMod val="50000"/>
                    <a:lumOff val="50000"/>
                  </a:schemeClr>
                </a:solidFill>
              </a:rPr>
              <a:t>. </a:t>
            </a:r>
          </a:p>
        </p:txBody>
      </p:sp>
      <p:sp>
        <p:nvSpPr>
          <p:cNvPr id="4" name="Нижний колонтитул 3"/>
          <p:cNvSpPr>
            <a:spLocks noGrp="1"/>
          </p:cNvSpPr>
          <p:nvPr>
            <p:ph type="ftr" sz="quarter" idx="11"/>
          </p:nvPr>
        </p:nvSpPr>
        <p:spPr/>
        <p:txBody>
          <a:bodyPr/>
          <a:lstStyle/>
          <a:p>
            <a:pPr>
              <a:defRPr/>
            </a:pPr>
            <a:r>
              <a:rPr lang="en-US" smtClean="0"/>
              <a:t>www.ZHARAR.com</a:t>
            </a: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b="1" dirty="0" err="1">
                <a:effectLst/>
              </a:rPr>
              <a:t>Археологиялық</a:t>
            </a:r>
            <a:r>
              <a:rPr lang="ru-RU" b="1" dirty="0">
                <a:effectLst/>
              </a:rPr>
              <a:t> </a:t>
            </a:r>
            <a:r>
              <a:rPr lang="ru-RU" b="1" dirty="0" err="1" smtClean="0">
                <a:effectLst/>
              </a:rPr>
              <a:t>ескеткіштері</a:t>
            </a:r>
            <a:endParaRPr lang="ru-RU" b="1" dirty="0"/>
          </a:p>
        </p:txBody>
      </p:sp>
      <p:sp>
        <p:nvSpPr>
          <p:cNvPr id="9219" name="Объект 2"/>
          <p:cNvSpPr>
            <a:spLocks noGrp="1"/>
          </p:cNvSpPr>
          <p:nvPr>
            <p:ph idx="1"/>
          </p:nvPr>
        </p:nvSpPr>
        <p:spPr/>
        <p:txBody>
          <a:bodyPr/>
          <a:lstStyle/>
          <a:p>
            <a:r>
              <a:rPr lang="ru-RU" smtClean="0"/>
              <a:t>Қоңыртөбедегі қаңлы обасынан табылған сасанилік бедерлі асыл тастар (б. з. </a:t>
            </a:r>
            <a:r>
              <a:rPr lang="en-US" smtClean="0"/>
              <a:t>IV—V </a:t>
            </a:r>
            <a:r>
              <a:rPr lang="ru-RU" smtClean="0"/>
              <a:t>ғғ.): 1 — сердолик, 2-4 — халцедон. Бір кездерде қаңлылар мекендеген аудандардан археологтар қоныстар мен қорымдар тапты. Бұл ескерткіштер Қауыншы, Отырар-Қаратау, Жетіасар археологиялық мәдениеттеріне жатқызылды.  Біріншісі - Ташкент жазирасына, екіншісі - Сырдарияның орта ағысындағы Қаратау беткейлерінен Таласқа дейінгі аудандарға, үшіншісі - Қуандария мен Жаңадария аңғарына таралған.</a:t>
            </a:r>
          </a:p>
        </p:txBody>
      </p:sp>
      <p:sp>
        <p:nvSpPr>
          <p:cNvPr id="4" name="Нижний колонтитул 3"/>
          <p:cNvSpPr>
            <a:spLocks noGrp="1"/>
          </p:cNvSpPr>
          <p:nvPr>
            <p:ph type="ftr" sz="quarter" idx="11"/>
          </p:nvPr>
        </p:nvSpPr>
        <p:spPr/>
        <p:txBody>
          <a:bodyPr/>
          <a:lstStyle/>
          <a:p>
            <a:pPr>
              <a:defRPr/>
            </a:pPr>
            <a:r>
              <a:rPr lang="en-US" smtClean="0"/>
              <a:t>www.ZHARAR.com</a:t>
            </a: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825" y="260350"/>
            <a:ext cx="4897438" cy="6192838"/>
          </a:xfrm>
        </p:spPr>
        <p:txBody>
          <a:bodyPr rtlCol="0">
            <a:normAutofit fontScale="92500"/>
          </a:bodyPr>
          <a:lstStyle/>
          <a:p>
            <a:pPr fontAlgn="auto">
              <a:spcAft>
                <a:spcPts val="0"/>
              </a:spcAft>
              <a:buFont typeface="Arial" pitchFamily="34" charset="0"/>
              <a:buChar char="•"/>
              <a:defRPr/>
            </a:pPr>
            <a:r>
              <a:rPr lang="ru-RU" dirty="0" err="1">
                <a:solidFill>
                  <a:schemeClr val="tx1">
                    <a:lumMod val="50000"/>
                    <a:lumOff val="50000"/>
                  </a:schemeClr>
                </a:solidFill>
              </a:rPr>
              <a:t>Қаңлы</a:t>
            </a:r>
            <a:r>
              <a:rPr lang="ru-RU" dirty="0">
                <a:solidFill>
                  <a:schemeClr val="tx1">
                    <a:lumMod val="50000"/>
                    <a:lumOff val="50000"/>
                  </a:schemeClr>
                </a:solidFill>
              </a:rPr>
              <a:t> </a:t>
            </a:r>
            <a:r>
              <a:rPr lang="ru-RU" dirty="0" err="1">
                <a:solidFill>
                  <a:schemeClr val="tx1">
                    <a:lumMod val="50000"/>
                    <a:lumOff val="50000"/>
                  </a:schemeClr>
                </a:solidFill>
              </a:rPr>
              <a:t>дәуіріндегі</a:t>
            </a:r>
            <a:r>
              <a:rPr lang="ru-RU" dirty="0">
                <a:solidFill>
                  <a:schemeClr val="tx1">
                    <a:lumMod val="50000"/>
                    <a:lumOff val="50000"/>
                  </a:schemeClr>
                </a:solidFill>
              </a:rPr>
              <a:t> </a:t>
            </a:r>
            <a:r>
              <a:rPr lang="ru-RU" dirty="0" err="1">
                <a:solidFill>
                  <a:schemeClr val="tx1">
                    <a:lumMod val="50000"/>
                    <a:lumOff val="50000"/>
                  </a:schemeClr>
                </a:solidFill>
              </a:rPr>
              <a:t>Орталық</a:t>
            </a:r>
            <a:r>
              <a:rPr lang="ru-RU" dirty="0">
                <a:solidFill>
                  <a:schemeClr val="tx1">
                    <a:lumMod val="50000"/>
                    <a:lumOff val="50000"/>
                  </a:schemeClr>
                </a:solidFill>
              </a:rPr>
              <a:t> Азия </a:t>
            </a:r>
            <a:r>
              <a:rPr lang="ru-RU" dirty="0" err="1">
                <a:solidFill>
                  <a:schemeClr val="tx1">
                    <a:lumMod val="50000"/>
                    <a:lumOff val="50000"/>
                  </a:schemeClr>
                </a:solidFill>
              </a:rPr>
              <a:t>аймақтарына</a:t>
            </a:r>
            <a:r>
              <a:rPr lang="ru-RU" dirty="0">
                <a:solidFill>
                  <a:schemeClr val="tx1">
                    <a:lumMod val="50000"/>
                    <a:lumOff val="50000"/>
                  </a:schemeClr>
                </a:solidFill>
              </a:rPr>
              <a:t> </a:t>
            </a:r>
            <a:r>
              <a:rPr lang="ru-RU" dirty="0" err="1">
                <a:solidFill>
                  <a:schemeClr val="tx1">
                    <a:lumMod val="50000"/>
                    <a:lumOff val="50000"/>
                  </a:schemeClr>
                </a:solidFill>
              </a:rPr>
              <a:t>салыстырмалы</a:t>
            </a:r>
            <a:r>
              <a:rPr lang="ru-RU" dirty="0">
                <a:solidFill>
                  <a:schemeClr val="tx1">
                    <a:lumMod val="50000"/>
                    <a:lumOff val="50000"/>
                  </a:schemeClr>
                </a:solidFill>
              </a:rPr>
              <a:t> </a:t>
            </a:r>
            <a:r>
              <a:rPr lang="ru-RU" dirty="0" err="1">
                <a:solidFill>
                  <a:schemeClr val="tx1">
                    <a:lumMod val="50000"/>
                    <a:lumOff val="50000"/>
                  </a:schemeClr>
                </a:solidFill>
              </a:rPr>
              <a:t>сипаттама</a:t>
            </a:r>
            <a:r>
              <a:rPr lang="ru-RU" dirty="0">
                <a:solidFill>
                  <a:schemeClr val="tx1">
                    <a:lumMod val="50000"/>
                    <a:lumOff val="50000"/>
                  </a:schemeClr>
                </a:solidFill>
              </a:rPr>
              <a:t> </a:t>
            </a:r>
            <a:r>
              <a:rPr lang="ru-RU" dirty="0" err="1">
                <a:solidFill>
                  <a:schemeClr val="tx1">
                    <a:lumMod val="50000"/>
                    <a:lumOff val="50000"/>
                  </a:schemeClr>
                </a:solidFill>
              </a:rPr>
              <a:t>берген</a:t>
            </a:r>
            <a:r>
              <a:rPr lang="ru-RU" dirty="0">
                <a:solidFill>
                  <a:schemeClr val="tx1">
                    <a:lumMod val="50000"/>
                    <a:lumOff val="50000"/>
                  </a:schemeClr>
                </a:solidFill>
              </a:rPr>
              <a:t> </a:t>
            </a:r>
            <a:r>
              <a:rPr lang="ru-RU" dirty="0" err="1">
                <a:solidFill>
                  <a:schemeClr val="tx1">
                    <a:lumMod val="50000"/>
                    <a:lumOff val="50000"/>
                  </a:schemeClr>
                </a:solidFill>
              </a:rPr>
              <a:t>кезде</a:t>
            </a:r>
            <a:r>
              <a:rPr lang="ru-RU" dirty="0">
                <a:solidFill>
                  <a:schemeClr val="tx1">
                    <a:lumMod val="50000"/>
                    <a:lumOff val="50000"/>
                  </a:schemeClr>
                </a:solidFill>
              </a:rPr>
              <a:t> </a:t>
            </a:r>
            <a:r>
              <a:rPr lang="ru-RU" dirty="0" err="1">
                <a:solidFill>
                  <a:schemeClr val="tx1">
                    <a:lumMod val="50000"/>
                    <a:lumOff val="50000"/>
                  </a:schemeClr>
                </a:solidFill>
              </a:rPr>
              <a:t>Сырдарияның</a:t>
            </a:r>
            <a:r>
              <a:rPr lang="ru-RU" dirty="0">
                <a:solidFill>
                  <a:schemeClr val="tx1">
                    <a:lumMod val="50000"/>
                    <a:lumOff val="50000"/>
                  </a:schemeClr>
                </a:solidFill>
              </a:rPr>
              <a:t> </a:t>
            </a:r>
            <a:r>
              <a:rPr lang="ru-RU" dirty="0" err="1">
                <a:solidFill>
                  <a:schemeClr val="tx1">
                    <a:lumMod val="50000"/>
                    <a:lumOff val="50000"/>
                  </a:schemeClr>
                </a:solidFill>
              </a:rPr>
              <a:t>сағасынан</a:t>
            </a:r>
            <a:r>
              <a:rPr lang="ru-RU" dirty="0">
                <a:solidFill>
                  <a:schemeClr val="tx1">
                    <a:lumMod val="50000"/>
                    <a:lumOff val="50000"/>
                  </a:schemeClr>
                </a:solidFill>
              </a:rPr>
              <a:t> </a:t>
            </a:r>
            <a:r>
              <a:rPr lang="ru-RU" dirty="0" err="1">
                <a:solidFill>
                  <a:schemeClr val="tx1">
                    <a:lumMod val="50000"/>
                    <a:lumOff val="50000"/>
                  </a:schemeClr>
                </a:solidFill>
              </a:rPr>
              <a:t>Ферғанаға</a:t>
            </a:r>
            <a:r>
              <a:rPr lang="ru-RU" dirty="0">
                <a:solidFill>
                  <a:schemeClr val="tx1">
                    <a:lumMod val="50000"/>
                    <a:lumOff val="50000"/>
                  </a:schemeClr>
                </a:solidFill>
              </a:rPr>
              <a:t> </a:t>
            </a:r>
            <a:r>
              <a:rPr lang="ru-RU" dirty="0" err="1">
                <a:solidFill>
                  <a:schemeClr val="tx1">
                    <a:lumMod val="50000"/>
                    <a:lumOff val="50000"/>
                  </a:schemeClr>
                </a:solidFill>
              </a:rPr>
              <a:t>дейінгі</a:t>
            </a:r>
            <a:r>
              <a:rPr lang="ru-RU" dirty="0">
                <a:solidFill>
                  <a:schemeClr val="tx1">
                    <a:lumMod val="50000"/>
                    <a:lumOff val="50000"/>
                  </a:schemeClr>
                </a:solidFill>
              </a:rPr>
              <a:t> </a:t>
            </a:r>
            <a:r>
              <a:rPr lang="ru-RU" dirty="0" err="1">
                <a:solidFill>
                  <a:schemeClr val="tx1">
                    <a:lumMod val="50000"/>
                    <a:lumOff val="50000"/>
                  </a:schemeClr>
                </a:solidFill>
              </a:rPr>
              <a:t>біртұтас</a:t>
            </a:r>
            <a:r>
              <a:rPr lang="ru-RU" dirty="0">
                <a:solidFill>
                  <a:schemeClr val="tx1">
                    <a:lumMod val="50000"/>
                    <a:lumOff val="50000"/>
                  </a:schemeClr>
                </a:solidFill>
              </a:rPr>
              <a:t> </a:t>
            </a:r>
            <a:r>
              <a:rPr lang="ru-RU" dirty="0" err="1">
                <a:solidFill>
                  <a:schemeClr val="tx1">
                    <a:lumMod val="50000"/>
                    <a:lumOff val="50000"/>
                  </a:schemeClr>
                </a:solidFill>
              </a:rPr>
              <a:t>мәдени-шаруашылық</a:t>
            </a:r>
            <a:r>
              <a:rPr lang="ru-RU" dirty="0">
                <a:solidFill>
                  <a:schemeClr val="tx1">
                    <a:lumMod val="50000"/>
                    <a:lumOff val="50000"/>
                  </a:schemeClr>
                </a:solidFill>
              </a:rPr>
              <a:t> </a:t>
            </a:r>
            <a:r>
              <a:rPr lang="ru-RU" dirty="0" err="1">
                <a:solidFill>
                  <a:schemeClr val="tx1">
                    <a:lumMod val="50000"/>
                    <a:lumOff val="50000"/>
                  </a:schemeClr>
                </a:solidFill>
              </a:rPr>
              <a:t>өңір</a:t>
            </a:r>
            <a:r>
              <a:rPr lang="ru-RU" dirty="0">
                <a:solidFill>
                  <a:schemeClr val="tx1">
                    <a:lumMod val="50000"/>
                    <a:lumOff val="50000"/>
                  </a:schemeClr>
                </a:solidFill>
              </a:rPr>
              <a:t> </a:t>
            </a:r>
            <a:r>
              <a:rPr lang="ru-RU" dirty="0" err="1">
                <a:solidFill>
                  <a:schemeClr val="tx1">
                    <a:lumMod val="50000"/>
                    <a:lumOff val="50000"/>
                  </a:schemeClr>
                </a:solidFill>
              </a:rPr>
              <a:t>айқындалады</a:t>
            </a:r>
            <a:r>
              <a:rPr lang="ru-RU" dirty="0">
                <a:solidFill>
                  <a:schemeClr val="tx1">
                    <a:lumMod val="50000"/>
                    <a:lumOff val="50000"/>
                  </a:schemeClr>
                </a:solidFill>
              </a:rPr>
              <a:t>. </a:t>
            </a:r>
            <a:r>
              <a:rPr lang="ru-RU" dirty="0" err="1">
                <a:solidFill>
                  <a:schemeClr val="tx1">
                    <a:lumMod val="50000"/>
                    <a:lumOff val="50000"/>
                  </a:schemeClr>
                </a:solidFill>
              </a:rPr>
              <a:t>Ол</a:t>
            </a:r>
            <a:r>
              <a:rPr lang="ru-RU" dirty="0">
                <a:solidFill>
                  <a:schemeClr val="tx1">
                    <a:lumMod val="50000"/>
                    <a:lumOff val="50000"/>
                  </a:schemeClr>
                </a:solidFill>
              </a:rPr>
              <a:t> </a:t>
            </a:r>
            <a:r>
              <a:rPr lang="ru-RU" dirty="0" err="1">
                <a:solidFill>
                  <a:schemeClr val="tx1">
                    <a:lumMod val="50000"/>
                    <a:lumOff val="50000"/>
                  </a:schemeClr>
                </a:solidFill>
              </a:rPr>
              <a:t>өңірге</a:t>
            </a:r>
            <a:r>
              <a:rPr lang="ru-RU" dirty="0">
                <a:solidFill>
                  <a:schemeClr val="tx1">
                    <a:lumMod val="50000"/>
                    <a:lumOff val="50000"/>
                  </a:schemeClr>
                </a:solidFill>
              </a:rPr>
              <a:t> </a:t>
            </a:r>
            <a:r>
              <a:rPr lang="ru-RU" dirty="0" err="1">
                <a:solidFill>
                  <a:schemeClr val="tx1">
                    <a:lumMod val="50000"/>
                    <a:lumOff val="50000"/>
                  </a:schemeClr>
                </a:solidFill>
              </a:rPr>
              <a:t>отырықшы</a:t>
            </a:r>
            <a:r>
              <a:rPr lang="ru-RU" dirty="0">
                <a:solidFill>
                  <a:schemeClr val="tx1">
                    <a:lumMod val="50000"/>
                    <a:lumOff val="50000"/>
                  </a:schemeClr>
                </a:solidFill>
              </a:rPr>
              <a:t> </a:t>
            </a:r>
            <a:r>
              <a:rPr lang="ru-RU" dirty="0" err="1">
                <a:solidFill>
                  <a:schemeClr val="tx1">
                    <a:lumMod val="50000"/>
                    <a:lumOff val="50000"/>
                  </a:schemeClr>
                </a:solidFill>
              </a:rPr>
              <a:t>егіншілік-малшылық</a:t>
            </a:r>
            <a:r>
              <a:rPr lang="ru-RU" dirty="0">
                <a:solidFill>
                  <a:schemeClr val="tx1">
                    <a:lumMod val="50000"/>
                    <a:lumOff val="50000"/>
                  </a:schemeClr>
                </a:solidFill>
              </a:rPr>
              <a:t> экономика, </a:t>
            </a:r>
            <a:r>
              <a:rPr lang="ru-RU" dirty="0" err="1">
                <a:solidFill>
                  <a:schemeClr val="tx1">
                    <a:lumMod val="50000"/>
                    <a:lumOff val="50000"/>
                  </a:schemeClr>
                </a:solidFill>
              </a:rPr>
              <a:t>іргелі</a:t>
            </a:r>
            <a:r>
              <a:rPr lang="ru-RU" dirty="0">
                <a:solidFill>
                  <a:schemeClr val="tx1">
                    <a:lumMod val="50000"/>
                    <a:lumOff val="50000"/>
                  </a:schemeClr>
                </a:solidFill>
              </a:rPr>
              <a:t> </a:t>
            </a:r>
            <a:r>
              <a:rPr lang="ru-RU" dirty="0" err="1">
                <a:solidFill>
                  <a:schemeClr val="tx1">
                    <a:lumMod val="50000"/>
                    <a:lumOff val="50000"/>
                  </a:schemeClr>
                </a:solidFill>
              </a:rPr>
              <a:t>архитектурасы</a:t>
            </a:r>
            <a:r>
              <a:rPr lang="ru-RU" dirty="0">
                <a:solidFill>
                  <a:schemeClr val="tx1">
                    <a:lumMod val="50000"/>
                    <a:lumOff val="50000"/>
                  </a:schemeClr>
                </a:solidFill>
              </a:rPr>
              <a:t> мен </a:t>
            </a:r>
            <a:r>
              <a:rPr lang="ru-RU" dirty="0" err="1">
                <a:solidFill>
                  <a:schemeClr val="tx1">
                    <a:lumMod val="50000"/>
                    <a:lumOff val="50000"/>
                  </a:schemeClr>
                </a:solidFill>
              </a:rPr>
              <a:t>қорғаныс</a:t>
            </a:r>
            <a:r>
              <a:rPr lang="ru-RU" dirty="0">
                <a:solidFill>
                  <a:schemeClr val="tx1">
                    <a:lumMod val="50000"/>
                    <a:lumOff val="50000"/>
                  </a:schemeClr>
                </a:solidFill>
              </a:rPr>
              <a:t> </a:t>
            </a:r>
            <a:r>
              <a:rPr lang="ru-RU" dirty="0" err="1">
                <a:solidFill>
                  <a:schemeClr val="tx1">
                    <a:lumMod val="50000"/>
                    <a:lumOff val="50000"/>
                  </a:schemeClr>
                </a:solidFill>
              </a:rPr>
              <a:t>кұбылыстары</a:t>
            </a:r>
            <a:r>
              <a:rPr lang="ru-RU" dirty="0">
                <a:solidFill>
                  <a:schemeClr val="tx1">
                    <a:lumMod val="50000"/>
                    <a:lumOff val="50000"/>
                  </a:schemeClr>
                </a:solidFill>
              </a:rPr>
              <a:t>, </a:t>
            </a:r>
            <a:r>
              <a:rPr lang="ru-RU" dirty="0" err="1">
                <a:solidFill>
                  <a:schemeClr val="tx1">
                    <a:lumMod val="50000"/>
                    <a:lumOff val="50000"/>
                  </a:schemeClr>
                </a:solidFill>
              </a:rPr>
              <a:t>қоныстанудың</a:t>
            </a:r>
            <a:r>
              <a:rPr lang="ru-RU" dirty="0">
                <a:solidFill>
                  <a:schemeClr val="tx1">
                    <a:lumMod val="50000"/>
                    <a:lumOff val="50000"/>
                  </a:schemeClr>
                </a:solidFill>
              </a:rPr>
              <a:t> </a:t>
            </a:r>
            <a:r>
              <a:rPr lang="ru-RU" dirty="0" err="1">
                <a:solidFill>
                  <a:schemeClr val="tx1">
                    <a:lumMod val="50000"/>
                    <a:lumOff val="50000"/>
                  </a:schemeClr>
                </a:solidFill>
              </a:rPr>
              <a:t>жетекші</a:t>
            </a:r>
            <a:r>
              <a:rPr lang="ru-RU" dirty="0">
                <a:solidFill>
                  <a:schemeClr val="tx1">
                    <a:lumMod val="50000"/>
                    <a:lumOff val="50000"/>
                  </a:schemeClr>
                </a:solidFill>
              </a:rPr>
              <a:t> </a:t>
            </a:r>
            <a:r>
              <a:rPr lang="ru-RU" dirty="0" err="1">
                <a:solidFill>
                  <a:schemeClr val="tx1">
                    <a:lumMod val="50000"/>
                    <a:lumOff val="50000"/>
                  </a:schemeClr>
                </a:solidFill>
              </a:rPr>
              <a:t>үлгісі</a:t>
            </a:r>
            <a:r>
              <a:rPr lang="ru-RU" dirty="0">
                <a:solidFill>
                  <a:schemeClr val="tx1">
                    <a:lumMod val="50000"/>
                    <a:lumOff val="50000"/>
                  </a:schemeClr>
                </a:solidFill>
              </a:rPr>
              <a:t> </a:t>
            </a:r>
            <a:r>
              <a:rPr lang="ru-RU" dirty="0" err="1">
                <a:solidFill>
                  <a:schemeClr val="tx1">
                    <a:lumMod val="50000"/>
                    <a:lumOff val="50000"/>
                  </a:schemeClr>
                </a:solidFill>
              </a:rPr>
              <a:t>ретіндегі</a:t>
            </a:r>
            <a:r>
              <a:rPr lang="ru-RU" dirty="0">
                <a:solidFill>
                  <a:schemeClr val="tx1">
                    <a:lumMod val="50000"/>
                    <a:lumOff val="50000"/>
                  </a:schemeClr>
                </a:solidFill>
              </a:rPr>
              <a:t> </a:t>
            </a:r>
            <a:r>
              <a:rPr lang="ru-RU" dirty="0" err="1">
                <a:solidFill>
                  <a:schemeClr val="tx1">
                    <a:lumMod val="50000"/>
                    <a:lumOff val="50000"/>
                  </a:schemeClr>
                </a:solidFill>
              </a:rPr>
              <a:t>аздап</a:t>
            </a:r>
            <a:r>
              <a:rPr lang="ru-RU" dirty="0">
                <a:solidFill>
                  <a:schemeClr val="tx1">
                    <a:lumMod val="50000"/>
                    <a:lumOff val="50000"/>
                  </a:schemeClr>
                </a:solidFill>
              </a:rPr>
              <a:t> </a:t>
            </a:r>
            <a:r>
              <a:rPr lang="ru-RU" dirty="0" err="1">
                <a:solidFill>
                  <a:schemeClr val="tx1">
                    <a:lumMod val="50000"/>
                    <a:lumOff val="50000"/>
                  </a:schemeClr>
                </a:solidFill>
              </a:rPr>
              <a:t>бекініс</a:t>
            </a:r>
            <a:r>
              <a:rPr lang="ru-RU" dirty="0">
                <a:solidFill>
                  <a:schemeClr val="tx1">
                    <a:lumMod val="50000"/>
                    <a:lumOff val="50000"/>
                  </a:schemeClr>
                </a:solidFill>
              </a:rPr>
              <a:t> </a:t>
            </a:r>
            <a:r>
              <a:rPr lang="ru-RU" dirty="0" err="1">
                <a:solidFill>
                  <a:schemeClr val="tx1">
                    <a:lumMod val="50000"/>
                    <a:lumOff val="50000"/>
                  </a:schemeClr>
                </a:solidFill>
              </a:rPr>
              <a:t>жасалған</a:t>
            </a:r>
            <a:r>
              <a:rPr lang="ru-RU" dirty="0">
                <a:solidFill>
                  <a:schemeClr val="tx1">
                    <a:lumMod val="50000"/>
                    <a:lumOff val="50000"/>
                  </a:schemeClr>
                </a:solidFill>
              </a:rPr>
              <a:t> </a:t>
            </a:r>
            <a:r>
              <a:rPr lang="ru-RU" dirty="0" err="1">
                <a:solidFill>
                  <a:schemeClr val="tx1">
                    <a:lumMod val="50000"/>
                    <a:lumOff val="50000"/>
                  </a:schemeClr>
                </a:solidFill>
              </a:rPr>
              <a:t>қоныстар</a:t>
            </a:r>
            <a:r>
              <a:rPr lang="ru-RU" dirty="0">
                <a:solidFill>
                  <a:schemeClr val="tx1">
                    <a:lumMod val="50000"/>
                    <a:lumOff val="50000"/>
                  </a:schemeClr>
                </a:solidFill>
              </a:rPr>
              <a:t>, </a:t>
            </a:r>
            <a:r>
              <a:rPr lang="ru-RU" dirty="0" err="1">
                <a:solidFill>
                  <a:schemeClr val="tx1">
                    <a:lumMod val="50000"/>
                    <a:lumOff val="50000"/>
                  </a:schemeClr>
                </a:solidFill>
              </a:rPr>
              <a:t>қолөнердің</a:t>
            </a:r>
            <a:r>
              <a:rPr lang="ru-RU" dirty="0">
                <a:solidFill>
                  <a:schemeClr val="tx1">
                    <a:lumMod val="50000"/>
                    <a:lumOff val="50000"/>
                  </a:schemeClr>
                </a:solidFill>
              </a:rPr>
              <a:t> </a:t>
            </a:r>
            <a:r>
              <a:rPr lang="ru-RU" dirty="0" err="1">
                <a:solidFill>
                  <a:schemeClr val="tx1">
                    <a:lumMod val="50000"/>
                    <a:lumOff val="50000"/>
                  </a:schemeClr>
                </a:solidFill>
              </a:rPr>
              <a:t>нашар</a:t>
            </a:r>
            <a:r>
              <a:rPr lang="ru-RU" dirty="0">
                <a:solidFill>
                  <a:schemeClr val="tx1">
                    <a:lumMod val="50000"/>
                    <a:lumOff val="50000"/>
                  </a:schemeClr>
                </a:solidFill>
              </a:rPr>
              <a:t> </a:t>
            </a:r>
            <a:r>
              <a:rPr lang="ru-RU" dirty="0" err="1">
                <a:solidFill>
                  <a:schemeClr val="tx1">
                    <a:lumMod val="50000"/>
                    <a:lumOff val="50000"/>
                  </a:schemeClr>
                </a:solidFill>
              </a:rPr>
              <a:t>дамуы</a:t>
            </a:r>
            <a:r>
              <a:rPr lang="ru-RU" dirty="0">
                <a:solidFill>
                  <a:schemeClr val="tx1">
                    <a:lumMod val="50000"/>
                    <a:lumOff val="50000"/>
                  </a:schemeClr>
                </a:solidFill>
              </a:rPr>
              <a:t>, </a:t>
            </a:r>
            <a:r>
              <a:rPr lang="ru-RU" dirty="0" err="1">
                <a:solidFill>
                  <a:schemeClr val="tx1">
                    <a:lumMod val="50000"/>
                    <a:lumOff val="50000"/>
                  </a:schemeClr>
                </a:solidFill>
              </a:rPr>
              <a:t>ақша</a:t>
            </a:r>
            <a:r>
              <a:rPr lang="ru-RU" dirty="0">
                <a:solidFill>
                  <a:schemeClr val="tx1">
                    <a:lumMod val="50000"/>
                    <a:lumOff val="50000"/>
                  </a:schemeClr>
                </a:solidFill>
              </a:rPr>
              <a:t> </a:t>
            </a:r>
            <a:r>
              <a:rPr lang="ru-RU" dirty="0" err="1">
                <a:solidFill>
                  <a:schemeClr val="tx1">
                    <a:lumMod val="50000"/>
                    <a:lumOff val="50000"/>
                  </a:schemeClr>
                </a:solidFill>
              </a:rPr>
              <a:t>айналысының</a:t>
            </a:r>
            <a:r>
              <a:rPr lang="ru-RU" dirty="0">
                <a:solidFill>
                  <a:schemeClr val="tx1">
                    <a:lumMod val="50000"/>
                    <a:lumOff val="50000"/>
                  </a:schemeClr>
                </a:solidFill>
              </a:rPr>
              <a:t> </a:t>
            </a:r>
            <a:r>
              <a:rPr lang="ru-RU" dirty="0" err="1">
                <a:solidFill>
                  <a:schemeClr val="tx1">
                    <a:lumMod val="50000"/>
                    <a:lumOff val="50000"/>
                  </a:schemeClr>
                </a:solidFill>
              </a:rPr>
              <a:t>шектеулілігі</a:t>
            </a:r>
            <a:r>
              <a:rPr lang="ru-RU" dirty="0">
                <a:solidFill>
                  <a:schemeClr val="tx1">
                    <a:lumMod val="50000"/>
                    <a:lumOff val="50000"/>
                  </a:schemeClr>
                </a:solidFill>
              </a:rPr>
              <a:t> </a:t>
            </a:r>
            <a:r>
              <a:rPr lang="ru-RU" dirty="0" err="1">
                <a:solidFill>
                  <a:schemeClr val="tx1">
                    <a:lumMod val="50000"/>
                    <a:lumOff val="50000"/>
                  </a:schemeClr>
                </a:solidFill>
              </a:rPr>
              <a:t>және</a:t>
            </a:r>
            <a:r>
              <a:rPr lang="ru-RU" dirty="0">
                <a:solidFill>
                  <a:schemeClr val="tx1">
                    <a:lumMod val="50000"/>
                    <a:lumOff val="50000"/>
                  </a:schemeClr>
                </a:solidFill>
              </a:rPr>
              <a:t> </a:t>
            </a:r>
            <a:r>
              <a:rPr lang="ru-RU" dirty="0" err="1">
                <a:solidFill>
                  <a:schemeClr val="tx1">
                    <a:lumMod val="50000"/>
                    <a:lumOff val="50000"/>
                  </a:schemeClr>
                </a:solidFill>
              </a:rPr>
              <a:t>басқа</a:t>
            </a:r>
            <a:r>
              <a:rPr lang="ru-RU" dirty="0">
                <a:solidFill>
                  <a:schemeClr val="tx1">
                    <a:lumMod val="50000"/>
                    <a:lumOff val="50000"/>
                  </a:schemeClr>
                </a:solidFill>
              </a:rPr>
              <a:t> да </a:t>
            </a:r>
            <a:r>
              <a:rPr lang="ru-RU" dirty="0" err="1">
                <a:solidFill>
                  <a:schemeClr val="tx1">
                    <a:lumMod val="50000"/>
                    <a:lumOff val="50000"/>
                  </a:schemeClr>
                </a:solidFill>
              </a:rPr>
              <a:t>белгілер</a:t>
            </a:r>
            <a:r>
              <a:rPr lang="ru-RU" dirty="0">
                <a:solidFill>
                  <a:schemeClr val="tx1">
                    <a:lumMod val="50000"/>
                    <a:lumOff val="50000"/>
                  </a:schemeClr>
                </a:solidFill>
              </a:rPr>
              <a:t> </a:t>
            </a:r>
            <a:r>
              <a:rPr lang="ru-RU" dirty="0" err="1">
                <a:solidFill>
                  <a:schemeClr val="tx1">
                    <a:lumMod val="50000"/>
                    <a:lumOff val="50000"/>
                  </a:schemeClr>
                </a:solidFill>
              </a:rPr>
              <a:t>тән</a:t>
            </a:r>
            <a:r>
              <a:rPr lang="ru-RU" dirty="0">
                <a:solidFill>
                  <a:schemeClr val="tx1">
                    <a:lumMod val="50000"/>
                    <a:lumOff val="50000"/>
                  </a:schemeClr>
                </a:solidFill>
              </a:rPr>
              <a:t> болған25</a:t>
            </a:r>
            <a:r>
              <a:rPr lang="ru-RU" dirty="0" smtClean="0">
                <a:solidFill>
                  <a:schemeClr val="tx1">
                    <a:lumMod val="50000"/>
                    <a:lumOff val="50000"/>
                  </a:schemeClr>
                </a:solidFill>
              </a:rPr>
              <a:t>.</a:t>
            </a:r>
            <a:endParaRPr lang="ru-RU" dirty="0">
              <a:solidFill>
                <a:schemeClr val="tx1">
                  <a:lumMod val="50000"/>
                  <a:lumOff val="50000"/>
                </a:schemeClr>
              </a:solidFill>
            </a:endParaRPr>
          </a:p>
        </p:txBody>
      </p:sp>
      <p:pic>
        <p:nvPicPr>
          <p:cNvPr id="10243" name="Picture 2" descr="http://kyzylorda-museum.kz/uploads/posts/2015-06/1433824457_img_48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363" y="836613"/>
            <a:ext cx="34417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3"/>
          <p:cNvSpPr>
            <a:spLocks noGrp="1"/>
          </p:cNvSpPr>
          <p:nvPr>
            <p:ph type="ftr" sz="quarter" idx="11"/>
          </p:nvPr>
        </p:nvSpPr>
        <p:spPr/>
        <p:txBody>
          <a:bodyPr/>
          <a:lstStyle/>
          <a:p>
            <a:pPr>
              <a:defRPr/>
            </a:pPr>
            <a:r>
              <a:rPr lang="en-US" smtClean="0"/>
              <a:t>www.ZHARAR.com</a:t>
            </a: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ъект 2"/>
          <p:cNvSpPr>
            <a:spLocks noGrp="1"/>
          </p:cNvSpPr>
          <p:nvPr>
            <p:ph idx="1"/>
          </p:nvPr>
        </p:nvSpPr>
        <p:spPr>
          <a:xfrm>
            <a:off x="179388" y="115888"/>
            <a:ext cx="4752975" cy="6553200"/>
          </a:xfrm>
        </p:spPr>
        <p:txBody>
          <a:bodyPr/>
          <a:lstStyle/>
          <a:p>
            <a:r>
              <a:rPr lang="ru-RU" smtClean="0"/>
              <a:t>Қазбалардың біреуінен Сарай үйі толық аршылды. Ол тікбұрышты, көлемі 28</a:t>
            </a:r>
            <a:r>
              <a:rPr lang="en-US" smtClean="0"/>
              <a:t>x18,5 </a:t>
            </a:r>
            <a:r>
              <a:rPr lang="ru-RU" smtClean="0"/>
              <a:t>м болып шықты. Сарай шаршылап орналасқан бес жайдан, кіру кешені мен құрылысты батыстан шығысқа қарай орап өтетін екі дәлізден тұрған. Оның орталығында шаршы зал (3,6</a:t>
            </a:r>
            <a:r>
              <a:rPr lang="en-US" smtClean="0"/>
              <a:t>x3,6 </a:t>
            </a:r>
            <a:r>
              <a:rPr lang="ru-RU" smtClean="0"/>
              <a:t>м) бар, ол басқа жайлардың бәрімен арқа арқылы өтетін жолдармен байланысқан. Бір кездерде оның төбесі жалпақ етіп жабылған.</a:t>
            </a:r>
          </a:p>
        </p:txBody>
      </p:sp>
      <p:pic>
        <p:nvPicPr>
          <p:cNvPr id="11267" name="Picture 2" descr="http://im7.asset.yvimg.kz/userimages/rakisheva/rSodOjreg2nBydNQaKGAjSm749UI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76250"/>
            <a:ext cx="38862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http://massaget.kz/userdata/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25" y="3500438"/>
            <a:ext cx="38766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ижний колонтитул 3"/>
          <p:cNvSpPr>
            <a:spLocks noGrp="1"/>
          </p:cNvSpPr>
          <p:nvPr>
            <p:ph type="ftr" sz="quarter" idx="11"/>
          </p:nvPr>
        </p:nvSpPr>
        <p:spPr/>
        <p:txBody>
          <a:bodyPr/>
          <a:lstStyle/>
          <a:p>
            <a:pPr>
              <a:defRPr/>
            </a:pPr>
            <a:r>
              <a:rPr lang="en-US" smtClean="0"/>
              <a:t>www.ZHARAR.com</a:t>
            </a:r>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TotalTime>
  <Words>513</Words>
  <Application>Microsoft Office PowerPoint</Application>
  <PresentationFormat>Экран (4:3)</PresentationFormat>
  <Paragraphs>25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Исполнительная</vt:lpstr>
      <vt:lpstr>Қаңлылар</vt:lpstr>
      <vt:lpstr>Қаңлылар туралы</vt:lpstr>
      <vt:lpstr>Тарихы</vt:lpstr>
      <vt:lpstr>Презентация PowerPoint</vt:lpstr>
      <vt:lpstr>САЯСИ ТАРИХЫ</vt:lpstr>
      <vt:lpstr>Презентация PowerPoint</vt:lpstr>
      <vt:lpstr>Археологиялық ескеткіштері</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Қаңлылар</dc:title>
  <dc:creator>User-222</dc:creator>
  <cp:lastModifiedBy>User-222</cp:lastModifiedBy>
  <cp:revision>7</cp:revision>
  <dcterms:created xsi:type="dcterms:W3CDTF">2016-02-14T06:55:40Z</dcterms:created>
  <dcterms:modified xsi:type="dcterms:W3CDTF">2016-03-15T06:21:03Z</dcterms:modified>
</cp:coreProperties>
</file>