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sldIdLst>
    <p:sldId id="315" r:id="rId8"/>
    <p:sldId id="283" r:id="rId9"/>
    <p:sldId id="291" r:id="rId10"/>
    <p:sldId id="299" r:id="rId11"/>
    <p:sldId id="298" r:id="rId12"/>
    <p:sldId id="294" r:id="rId13"/>
    <p:sldId id="296" r:id="rId14"/>
    <p:sldId id="300" r:id="rId15"/>
    <p:sldId id="303" r:id="rId16"/>
    <p:sldId id="301" r:id="rId17"/>
    <p:sldId id="284" r:id="rId18"/>
    <p:sldId id="302" r:id="rId19"/>
    <p:sldId id="304" r:id="rId20"/>
    <p:sldId id="287" r:id="rId21"/>
    <p:sldId id="306" r:id="rId22"/>
    <p:sldId id="307" r:id="rId23"/>
    <p:sldId id="308" r:id="rId24"/>
    <p:sldId id="285" r:id="rId25"/>
    <p:sldId id="309" r:id="rId26"/>
    <p:sldId id="312" r:id="rId27"/>
    <p:sldId id="314" r:id="rId28"/>
    <p:sldId id="313" r:id="rId29"/>
    <p:sldId id="31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EA08EE-BDE5-4B26-8661-FAFC2108935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70B5E4-0BFA-40FC-8B6F-D7944763F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2%9A%D0%B0%D2%A3%D0%BB%D1%8B" TargetMode="External"/><Relationship Id="rId3" Type="http://schemas.openxmlformats.org/officeDocument/2006/relationships/hyperlink" Target="http://kk.wikipedia.org/wiki/%D0%A2%D0%B0%D0%BB%D0%B0%D1%81" TargetMode="External"/><Relationship Id="rId7" Type="http://schemas.openxmlformats.org/officeDocument/2006/relationships/hyperlink" Target="http://kk.wikipedia.org/wiki/%D0%AF%D0%BD%D1%86%D0%B0%D0%B9" TargetMode="External"/><Relationship Id="rId2" Type="http://schemas.openxmlformats.org/officeDocument/2006/relationships/hyperlink" Target="http://kk.wikipedia.org/wiki/%D0%A1%D1%8B%D1%80%D0%B4%D0%B0%D1%80%D0%B8%D1%8F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kk.wikipedia.org/wiki/%D2%AE%D0%B9%D1%81%D1%96%D0%BD" TargetMode="External"/><Relationship Id="rId5" Type="http://schemas.openxmlformats.org/officeDocument/2006/relationships/hyperlink" Target="http://kk.wikipedia.org/w/index.php?title=%D0%91%D0%B8%D1%82%D1%8F%D0%BD&amp;action=edit&amp;redlink=1" TargetMode="External"/><Relationship Id="rId4" Type="http://schemas.openxmlformats.org/officeDocument/2006/relationships/hyperlink" Target="http://kk.wikipedia.org/wiki/%D0%9E%D1%80%D1%82%D0%B0%D0%BB%D1%8B%D2%9B_%D0%90%D0%B7%D0%B8%D1%8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/index.php?title=%D2%9A%D0%B0%D1%83%D1%8B%D0%BD%D1%88%D1%8B&amp;action=edit&amp;redlink=1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/index.php?title=%D0%A2%D2%AF%D1%80%D0%BA%D1%96_%D0%B6%D0%B0%D0%B7%D1%83%D1%8B&amp;action=edit&amp;redlink=1" TargetMode="External"/><Relationship Id="rId2" Type="http://schemas.openxmlformats.org/officeDocument/2006/relationships/hyperlink" Target="http://kk.wikipedia.org/w/index.php?title=%D0%A2%D3%99%D2%A3%D1%96%D1%80%D1%96%D0%BB%D1%96%D0%BA&amp;action=edit&amp;redlink=1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6.jpeg"/><Relationship Id="rId4" Type="http://schemas.openxmlformats.org/officeDocument/2006/relationships/hyperlink" Target="http://kk.wikipedia.org/wiki/%D0%A2%D2%AF%D1%80%D0%BA%D1%96_%D1%82%D1%96%D0%BB%D0%B4%D0%B5%D1%80%D1%9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2%9A%D0%B0%D1%80%D1%8B%D0%BC-%D2%9B%D0%B0%D1%82%D1%8B%D0%BD%D0%B0%D1%81" TargetMode="External"/><Relationship Id="rId13" Type="http://schemas.openxmlformats.org/officeDocument/2006/relationships/hyperlink" Target="http://kk.wikipedia.org/wiki/%D0%95%D1%83%D1%80%D0%BE%D0%BF%D0%B0" TargetMode="External"/><Relationship Id="rId3" Type="http://schemas.openxmlformats.org/officeDocument/2006/relationships/hyperlink" Target="http://kk.wikipedia.org/wiki/%D0%91%D0%B0%D0%B9%D0%BA%D0%B0%D0%BB" TargetMode="External"/><Relationship Id="rId7" Type="http://schemas.openxmlformats.org/officeDocument/2006/relationships/hyperlink" Target="http://kk.wikipedia.org/wiki/%D0%A0%D1%83" TargetMode="External"/><Relationship Id="rId12" Type="http://schemas.openxmlformats.org/officeDocument/2006/relationships/hyperlink" Target="http://kk.wikipedia.org/wiki/%D0%90%D1%82%D1%82%D0%B8%D0%BB%D0%B0" TargetMode="External"/><Relationship Id="rId2" Type="http://schemas.openxmlformats.org/officeDocument/2006/relationships/hyperlink" Target="http://kk.wikipedia.org/wiki/%D0%9C%D3%A9%D0%B4%D0%B5_%D2%9B%D0%B0%D2%93%D0%B0%D0%B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kk.wikipedia.org/wiki/%D0%A5%D1%83%D0%B0%D0%BD%D1%85%D1%8D" TargetMode="External"/><Relationship Id="rId11" Type="http://schemas.openxmlformats.org/officeDocument/2006/relationships/hyperlink" Target="http://kk.wikipedia.org/wiki/%D0%A0%D0%B8%D0%BC_%D0%B8%D0%BC%D0%BF%D0%B5%D1%80%D0%B8%D1%8F%D1%81%D1%8B" TargetMode="External"/><Relationship Id="rId5" Type="http://schemas.openxmlformats.org/officeDocument/2006/relationships/hyperlink" Target="http://kk.wikipedia.org/wiki/%D0%A8%D1%8B%D2%93%D1%8B%D1%81_%D0%A2%D2%AF%D1%80%D0%BA%D1%96%D1%81%D1%82%D0%B0%D0%BD" TargetMode="External"/><Relationship Id="rId15" Type="http://schemas.openxmlformats.org/officeDocument/2006/relationships/hyperlink" Target="http://kk.wikipedia.org/wiki/%D0%9C%D0%B0%D0%BB_%D1%88%D0%B0%D1%80%D1%83%D0%B0%D1%88%D1%8B%D0%BB%D1%8B%D2%93%D1%8B" TargetMode="External"/><Relationship Id="rId10" Type="http://schemas.openxmlformats.org/officeDocument/2006/relationships/hyperlink" Target="http://kk.wikipedia.org/wiki/%D2%9A%D0%B0%D0%B7%D0%B0%D2%9B%D1%81%D1%82%D0%B0%D0%BD" TargetMode="External"/><Relationship Id="rId4" Type="http://schemas.openxmlformats.org/officeDocument/2006/relationships/hyperlink" Target="http://kk.wikipedia.org/wiki/%D0%A2%D0%B8%D0%B1%D0%B5%D1%82" TargetMode="External"/><Relationship Id="rId9" Type="http://schemas.openxmlformats.org/officeDocument/2006/relationships/hyperlink" Target="http://kk.wikipedia.org/wiki/%D0%9E%D1%80%D1%82%D0%B0_%D0%90%D0%B7%D0%B8%D1%8F" TargetMode="External"/><Relationship Id="rId14" Type="http://schemas.openxmlformats.org/officeDocument/2006/relationships/hyperlink" Target="http://kk.wikipedia.org/wiki/%D2%9A%D1%8B%D1%82%D0%B0%D0%B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2%9A%D0%B0%D0%B7%D0%B0%D2%9B%D1%81%D1%82%D0%B0%D0%BD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kk.wikipedia.org/wiki/%D0%9E%D1%80%D1%82%D0%B0_%D0%90%D0%B7%D0%B8%D1%8F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kk.wikipedia.org/wiki/%D0%A1%D0%B0%D2%9B" TargetMode="External"/><Relationship Id="rId5" Type="http://schemas.openxmlformats.org/officeDocument/2006/relationships/hyperlink" Target="http://kk.wikipedia.org/wiki/%D0%A1%D1%82%D1%80%D0%B0%D0%B1%D0%BE%D0%BD" TargetMode="External"/><Relationship Id="rId4" Type="http://schemas.openxmlformats.org/officeDocument/2006/relationships/hyperlink" Target="http://kk.wikipedia.org/wiki/%D0%A8%D1%8B%D2%93%D1%8B%D1%81_%D0%A2%D2%AF%D1%80%D0%BA%D1%96%D1%81%D1%82%D0%B0%D0%B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/index.php?title=%D0%94%D0%B0%D1%80%D0%B8%D0%B9&amp;action=edit&amp;redlink=1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38" y="1760500"/>
            <a:ext cx="7541722" cy="953429"/>
          </a:xfrm>
        </p:spPr>
        <p:txBody>
          <a:bodyPr>
            <a:normAutofit/>
          </a:bodyPr>
          <a:lstStyle/>
          <a:p>
            <a:r>
              <a:rPr lang="kk-KZ" sz="3600" dirty="0">
                <a:solidFill>
                  <a:srgbClr val="FF0000"/>
                </a:solidFill>
              </a:rPr>
              <a:t>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551" y="1916832"/>
            <a:ext cx="7854696" cy="2592288"/>
          </a:xfrm>
        </p:spPr>
        <p:txBody>
          <a:bodyPr>
            <a:normAutofit/>
          </a:bodyPr>
          <a:lstStyle/>
          <a:p>
            <a:pPr algn="ctr"/>
            <a:r>
              <a:rPr lang="kk-KZ" sz="5400" i="1" dirty="0" smtClean="0">
                <a:solidFill>
                  <a:srgbClr val="FFC000"/>
                </a:solidFill>
              </a:rPr>
              <a:t>Темір дәуіріндегі Қазақстан</a:t>
            </a:r>
          </a:p>
        </p:txBody>
      </p:sp>
    </p:spTree>
    <p:extLst>
      <p:ext uri="{BB962C8B-B14F-4D97-AF65-F5344CB8AC3E}">
        <p14:creationId xmlns:p14="http://schemas.microsoft.com/office/powerpoint/2010/main" val="27646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Үйсін мемлекеті 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4972056" cy="5643578"/>
          </a:xfrm>
        </p:spPr>
        <p:txBody>
          <a:bodyPr>
            <a:noAutofit/>
          </a:bodyPr>
          <a:lstStyle/>
          <a:p>
            <a:pPr marL="273050" indent="263525" algn="just">
              <a:lnSpc>
                <a:spcPct val="170000"/>
              </a:lnSpc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Үйсін мемлекеті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- Б.д.д. 3 ғасырда Қазақстанды мекендеген тайпаларда мемлекеттіктің алғашқы белгілері болды. Бұлар сақтардың этномәдени мұрагерлері үйсіндер болатын.</a:t>
            </a:r>
          </a:p>
          <a:p>
            <a:pPr marL="273050" indent="263525" algn="just">
              <a:lnSpc>
                <a:spcPct val="170000"/>
              </a:lnSpc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Үйсін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, Усун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қазақ халқының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қалыптасуына негіз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болған ежелгі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түркі тайпаларының бірі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қытай жазбаларында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Үйсін атауы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ғасырдан бастап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Ғұндардың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күшеюінен қорыққан 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Қытай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 үкіметі өзіне одақтас іздеп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елдеріне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елшілік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жіберді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Қытай елшісі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Үйсіндер Қытаймен және ғұндармен терезесі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тең қуатты мемлекет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D:\Алишер\Сабақ\тарих\Новая папка\үйсін\271010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059113" y="2779713"/>
            <a:ext cx="2808287" cy="21478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kk-KZ" sz="800" b="1" dirty="0">
              <a:solidFill>
                <a:srgbClr val="000099"/>
              </a:solidFill>
            </a:endParaRPr>
          </a:p>
          <a:p>
            <a:pPr algn="ctr"/>
            <a:r>
              <a:rPr lang="kk-KZ" sz="2800" b="1" dirty="0" smtClean="0">
                <a:solidFill>
                  <a:srgbClr val="000099"/>
                </a:solidFill>
                <a:latin typeface="Segoe Script" pitchFamily="34" charset="0"/>
              </a:rPr>
              <a:t>Үйсін</a:t>
            </a:r>
            <a:endParaRPr lang="ru-RU" sz="8000" b="1" dirty="0">
              <a:solidFill>
                <a:srgbClr val="000099"/>
              </a:solidFill>
              <a:latin typeface="Segoe Script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908050"/>
            <a:ext cx="4465638" cy="1728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Үйсіндер Орталық Азиядан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 негізгі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территориясы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Іле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алқабында болды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шекарасы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Талас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 өтіп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Қаңлылармен шектесті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солтүстігі Балқашқа дейін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Чигучен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(Қызыл алқап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Ыстықкөлдің жағасына орналасты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932363" y="908050"/>
            <a:ext cx="3960812" cy="1728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Үйсіндер туралы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жазба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деректі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қытайлар қалдырды.</a:t>
            </a:r>
            <a:r>
              <a:rPr lang="ru-RU" sz="1400" dirty="0">
                <a:solidFill>
                  <a:schemeClr val="bg1"/>
                </a:solidFill>
              </a:rPr>
              <a:t> Б.д.д. 2 </a:t>
            </a:r>
            <a:r>
              <a:rPr lang="ru-RU" sz="1400" dirty="0" err="1">
                <a:solidFill>
                  <a:schemeClr val="bg1"/>
                </a:solidFill>
              </a:rPr>
              <a:t>ғасырда Жетісуға Чжан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Цянь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бастапан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елші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келді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Ол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көптеген мәліметтер әкелді.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Үйсіндер туралы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усунь-го</a:t>
            </a:r>
            <a:r>
              <a:rPr lang="ru-RU" sz="1400" dirty="0">
                <a:solidFill>
                  <a:schemeClr val="bg1"/>
                </a:solidFill>
              </a:rPr>
              <a:t>) «</a:t>
            </a:r>
            <a:r>
              <a:rPr lang="ru-RU" sz="1400" dirty="0" err="1">
                <a:solidFill>
                  <a:schemeClr val="bg1"/>
                </a:solidFill>
              </a:rPr>
              <a:t>уйсін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мемлекеті</a:t>
            </a:r>
            <a:r>
              <a:rPr lang="ru-RU" sz="1400" dirty="0">
                <a:solidFill>
                  <a:schemeClr val="bg1"/>
                </a:solidFill>
              </a:rPr>
              <a:t>» </a:t>
            </a:r>
            <a:r>
              <a:rPr lang="ru-RU" sz="1400" dirty="0" err="1">
                <a:solidFill>
                  <a:schemeClr val="bg1"/>
                </a:solidFill>
              </a:rPr>
              <a:t>деп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айтты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Мемлекетте</a:t>
            </a:r>
            <a:r>
              <a:rPr lang="ru-RU" sz="1400" dirty="0">
                <a:solidFill>
                  <a:schemeClr val="bg1"/>
                </a:solidFill>
              </a:rPr>
              <a:t> 630 </a:t>
            </a:r>
            <a:r>
              <a:rPr lang="ru-RU" sz="1400" dirty="0" err="1">
                <a:solidFill>
                  <a:schemeClr val="bg1"/>
                </a:solidFill>
              </a:rPr>
              <a:t>мың адам</a:t>
            </a:r>
            <a:r>
              <a:rPr lang="ru-RU" sz="1400" dirty="0">
                <a:solidFill>
                  <a:schemeClr val="bg1"/>
                </a:solidFill>
              </a:rPr>
              <a:t>, 188 </a:t>
            </a:r>
            <a:r>
              <a:rPr lang="ru-RU" sz="1400" dirty="0" err="1">
                <a:solidFill>
                  <a:schemeClr val="bg1"/>
                </a:solidFill>
              </a:rPr>
              <a:t>мың әскер барын</a:t>
            </a:r>
            <a:r>
              <a:rPr lang="ru-RU" sz="1400" dirty="0">
                <a:solidFill>
                  <a:schemeClr val="bg1"/>
                </a:solidFill>
              </a:rPr>
              <a:t> да </a:t>
            </a:r>
            <a:r>
              <a:rPr lang="ru-RU" sz="1400" dirty="0" err="1">
                <a:solidFill>
                  <a:schemeClr val="bg1"/>
                </a:solidFill>
              </a:rPr>
              <a:t>көрсетті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Үйсін патшасы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i="1" dirty="0" err="1">
                <a:solidFill>
                  <a:schemeClr val="bg1"/>
                </a:solidFill>
              </a:rPr>
              <a:t>гуньмо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dirty="0" err="1">
                <a:solidFill>
                  <a:schemeClr val="bg1"/>
                </a:solidFill>
              </a:rPr>
              <a:t>деп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аталды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4282" y="5143512"/>
            <a:ext cx="4500594" cy="144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көшпелілер болғанымен, үй маңында егін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салған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Оған дән дақылдары салынған ыдыс-аяқтар, дәнүккіштер тас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кетпендер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табылуы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дәлел.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Киімдері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байлары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жібек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биязы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жүн матадан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кедейлері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қалың жүннен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былғары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қой терісінен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тіктірген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929190" y="5143512"/>
            <a:ext cx="4000560" cy="1416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Үйсін қоғамында байлар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жасауылдар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абыздар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кедейлер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Әскер басылары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шенеуніктердің қолында мөрі болған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меншік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өскен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малға, жер-суға тараған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908175" y="2636838"/>
            <a:ext cx="1439863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643570" y="2714620"/>
            <a:ext cx="992201" cy="56991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2214546" y="4435474"/>
            <a:ext cx="1062054" cy="708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5572132" y="4572008"/>
            <a:ext cx="1160455" cy="58419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604838" y="260350"/>
            <a:ext cx="7681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MD" sz="2000" b="1" dirty="0" err="1" smtClean="0">
                <a:solidFill>
                  <a:srgbClr val="FFFF00"/>
                </a:solidFill>
              </a:rPr>
              <a:t>Үйсіндерге сипаттама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7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2" grpId="1" animBg="1"/>
      <p:bldP spid="32772" grpId="2" animBg="1"/>
      <p:bldP spid="32773" grpId="0" animBg="1"/>
      <p:bldP spid="32774" grpId="0" animBg="1"/>
      <p:bldP spid="32775" grpId="0" animBg="1"/>
      <p:bldP spid="32776" grpId="0" build="allAtOnce" animBg="1"/>
      <p:bldP spid="32777" grpId="0" animBg="1"/>
      <p:bldP spid="32778" grpId="0" animBg="1"/>
      <p:bldP spid="32779" grpId="0" animBg="1"/>
      <p:bldP spid="32780" grpId="0" animBg="1"/>
      <p:bldP spid="32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:\Алишер\Сабақ\тарих\Новая папка\үйсін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429156" cy="3202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851" name="Picture 3" descr="D:\Алишер\Сабақ\тарих\Новая папка\үйсін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1"/>
            <a:ext cx="6286544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8852" name="Picture 4" descr="D:\Алишер\Сабақ\тарих\Новая папка\үйсін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28"/>
            <a:ext cx="4000528" cy="392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Қаңлы мемлекеті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 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47800"/>
            <a:ext cx="7358114" cy="4800600"/>
          </a:xfrm>
        </p:spPr>
        <p:txBody>
          <a:bodyPr>
            <a:normAutofit/>
          </a:bodyPr>
          <a:lstStyle/>
          <a:p>
            <a:pPr marL="87313" indent="174625" algn="just">
              <a:lnSpc>
                <a:spcPct val="150000"/>
              </a:lnSpc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Қаңлы мемлекеті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Қытай жазба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деректерінде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канцзюй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б.з.д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7313" indent="174625" algn="just">
              <a:lnSpc>
                <a:spcPct val="150000"/>
              </a:lnSpc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 tooltip="Сырдария"/>
              </a:rPr>
              <a:t>Сырдария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Талас"/>
              </a:rPr>
              <a:t>Талас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өзендері бойында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орналасты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Саны 600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мың 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мың әскерімен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tooltip="Орталық Азия"/>
              </a:rPr>
              <a:t>Орталық Азиядан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5" tooltip="Битян (мұндай бет жоқ)"/>
              </a:rPr>
              <a:t>Битян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қаласы.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б. II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ғасырдың екінші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жартысындағы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Халықтардың ұлы қоныс аударуы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аталмыш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оқиғалардың нәтижесіңде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tooltip="Орталық Азия"/>
              </a:rPr>
              <a:t>Орталық Азияда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жаңа мемлекеттік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бірлестіктер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соның ішінде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 tooltip="Үйсін"/>
              </a:rPr>
              <a:t>Үйсін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7" tooltip="Янцай"/>
              </a:rPr>
              <a:t>Янцай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8" tooltip="Қаңлы"/>
              </a:rPr>
              <a:t>Қаңлы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мемлекеттері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Соңғысы Қазақстан тарихында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рөл атқарды.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3500430" y="2571744"/>
            <a:ext cx="1714512" cy="150019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MD" sz="2000" b="1" dirty="0" err="1" smtClean="0">
                <a:solidFill>
                  <a:srgbClr val="FF0000"/>
                </a:solidFill>
              </a:rPr>
              <a:t>Қаңлы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 rot="19012519">
            <a:off x="2006592" y="2232234"/>
            <a:ext cx="2103438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Шаруашылығы, кәсібі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 rot="2611773">
            <a:off x="4329006" y="2220993"/>
            <a:ext cx="2295469" cy="442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Қауыншы мәдениеті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 rot="2533234">
            <a:off x="2127756" y="4163527"/>
            <a:ext cx="2355402" cy="438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Жетіасар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 rot="18878232">
            <a:off x="4381859" y="4258786"/>
            <a:ext cx="2311938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Құрылысы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 rot="19076247">
            <a:off x="389661" y="832717"/>
            <a:ext cx="2941511" cy="161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Керамика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ыдыстар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құмыралар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табалар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Қаңлылар темірді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балқытып орақ, пышақ, жебе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ұштарын жасаған.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шаруашылығы,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өсіру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аң аулаумен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айналысқан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 rot="2569704">
            <a:off x="5366215" y="814493"/>
            <a:ext cx="2949584" cy="16131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Қауыншы (мұндай бет жоқ)"/>
              </a:rPr>
              <a:t>Қауыншы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және Отырар-Қаратау мәдениеті деп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археологтар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атайтын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үлкен ескерткіштері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Қауыншы мәдениеті таралған төңірде Шәушіқүм, Жамантоғай, Төре- байтұмсық қорымдары зерттелді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 rot="2521305">
            <a:off x="475661" y="4336052"/>
            <a:ext cx="3130851" cy="1822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Жетіасардагы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әрбір қала орнының төңірегінде мыңдаған жерлеу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құрылыстары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қорымдар орналасқан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астына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көму және сағаналарға жатады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 көпшілік бөлігі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оба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астындағы жерден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қазылған шұнқырлар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 rot="18809924">
            <a:off x="5291138" y="4651375"/>
            <a:ext cx="2881312" cy="1441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Халқы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120000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отбасынан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600 000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әскер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120 000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Қаңлы шығыс жағында ғұндарға бағынады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4" grpId="1" animBg="1"/>
      <p:bldP spid="51204" grpId="2" animBg="1"/>
      <p:bldP spid="51204" grpId="3" animBg="1"/>
      <p:bldP spid="51205" grpId="0" animBg="1"/>
      <p:bldP spid="51206" grpId="0" animBg="1"/>
      <p:bldP spid="51207" grpId="0" animBg="1"/>
      <p:bldP spid="51208" grpId="0" animBg="1"/>
      <p:bldP spid="51216" grpId="0" animBg="1"/>
      <p:bldP spid="51217" grpId="0" animBg="1"/>
      <p:bldP spid="51218" grpId="0" animBg="1"/>
      <p:bldP spid="512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D:\Алишер\Сабақ\тарих\Новая папка\қаңлы\nadp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4929222" cy="3105151"/>
          </a:xfrm>
          <a:prstGeom prst="rect">
            <a:avLst/>
          </a:prstGeom>
          <a:noFill/>
        </p:spPr>
      </p:pic>
      <p:pic>
        <p:nvPicPr>
          <p:cNvPr id="79876" name="Picture 4" descr="D:\Алишер\Сабақ\тарих\Новая папка\қаңлы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124200" cy="3000396"/>
          </a:xfrm>
          <a:prstGeom prst="rect">
            <a:avLst/>
          </a:prstGeom>
          <a:noFill/>
        </p:spPr>
      </p:pic>
      <p:pic>
        <p:nvPicPr>
          <p:cNvPr id="79877" name="Picture 5" descr="D:\Алишер\Сабақ\тарих\Новая папка\қаңлы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642918"/>
            <a:ext cx="2928958" cy="2514557"/>
          </a:xfrm>
          <a:prstGeom prst="rect">
            <a:avLst/>
          </a:prstGeom>
          <a:noFill/>
        </p:spPr>
      </p:pic>
      <p:pic>
        <p:nvPicPr>
          <p:cNvPr id="79878" name="Picture 6" descr="D:\Алишер\Сабақ\тарих\Новая папка\қаңлы\dbd0a1-300x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5143536" cy="326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latin typeface="Segoe Print" pitchFamily="2" charset="0"/>
              </a:rPr>
              <a:t>Ғұндар</a:t>
            </a:r>
            <a:endParaRPr lang="ru-RU" sz="3600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4636590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көшпенді халық.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Тәңірілік (мұндай бет жоқ)"/>
              </a:rPr>
              <a:t>тәңірілік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дінді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ұстанып,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Түркі жазуы (мұндай бет жоқ)"/>
              </a:rPr>
              <a:t>түркі жазуын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тұтынған.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Сөйлеу тілі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Түркі тілдері"/>
              </a:rPr>
              <a:t>түркі тілі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Шығыста Мөде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шыгыс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тайпаларын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бағындырды,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құрамөна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Керулен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Онон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алқаптарында мекендеген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сянби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ухуань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тайпалары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кіретін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Мөде батыста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юеди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юечжи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тайпаларына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 жорықтар жасады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кезде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Кореядан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Тибетке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Шығыс Түркістаннан Хуанхэнің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ағысына дейін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созылып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 аумақ ғұн шаньюйлерінің қол астына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солтүстікте ғұн конфедерациясына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біріккен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тайпалар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Байкалдан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арғы оңтүстік аудандарға дейінгі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 алып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D:\Алишер\Сабақ\тарих\Новая папка\ғұндар\2-d181d183d180d0b5d18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142984"/>
            <a:ext cx="300039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Ғұндардың орналасуы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D:\Алишер\Сабақ\тарих\Новая папка\ғұндар\000006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7572428" cy="436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14282" y="1785926"/>
            <a:ext cx="1909793" cy="2016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444875" y="1214422"/>
            <a:ext cx="5699125" cy="5048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err="1">
                <a:solidFill>
                  <a:srgbClr val="002060"/>
                </a:solidFill>
              </a:rPr>
              <a:t>Шаңырағын көтерген әйгілі </a:t>
            </a:r>
            <a:r>
              <a:rPr lang="ru-RU" sz="1400" dirty="0" err="1">
                <a:solidFill>
                  <a:srgbClr val="002060"/>
                </a:solidFill>
                <a:hlinkClick r:id="rId2" tooltip="Мөде қаған"/>
              </a:rPr>
              <a:t>Мөде</a:t>
            </a:r>
            <a:r>
              <a:rPr lang="ru-RU" sz="1400" dirty="0" err="1">
                <a:solidFill>
                  <a:srgbClr val="002060"/>
                </a:solidFill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(</a:t>
            </a:r>
            <a:r>
              <a:rPr lang="ru-RU" sz="1400" dirty="0" err="1">
                <a:solidFill>
                  <a:srgbClr val="002060"/>
                </a:solidFill>
              </a:rPr>
              <a:t>Мотэ</a:t>
            </a:r>
            <a:r>
              <a:rPr lang="ru-RU" sz="1400" dirty="0">
                <a:solidFill>
                  <a:srgbClr val="002060"/>
                </a:solidFill>
              </a:rPr>
              <a:t>) батыр. </a:t>
            </a:r>
            <a:r>
              <a:rPr lang="ru-RU" sz="1400" dirty="0" err="1">
                <a:solidFill>
                  <a:srgbClr val="002060"/>
                </a:solidFill>
              </a:rPr>
              <a:t>Біздің заманымызға дейін</a:t>
            </a:r>
            <a:r>
              <a:rPr lang="ru-RU" sz="1400" dirty="0">
                <a:solidFill>
                  <a:srgbClr val="002060"/>
                </a:solidFill>
              </a:rPr>
              <a:t> 209 </a:t>
            </a:r>
            <a:r>
              <a:rPr lang="ru-RU" sz="1400" dirty="0" err="1">
                <a:solidFill>
                  <a:srgbClr val="002060"/>
                </a:solidFill>
              </a:rPr>
              <a:t>жылы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dirty="0" err="1">
                <a:solidFill>
                  <a:srgbClr val="002060"/>
                </a:solidFill>
                <a:hlinkClick r:id="rId2" tooltip="Мөде қаған"/>
              </a:rPr>
              <a:t>Мөде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dirty="0" err="1">
                <a:solidFill>
                  <a:srgbClr val="002060"/>
                </a:solidFill>
              </a:rPr>
              <a:t>әкесін өлтіріп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таққа ие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болады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928926" y="642918"/>
            <a:ext cx="5832475" cy="5032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 </a:t>
            </a:r>
            <a:r>
              <a:rPr lang="ru-RU" sz="1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Байкал"/>
              </a:rPr>
              <a:t>Байкалдан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Тибет"/>
              </a:rPr>
              <a:t>Тибетке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Шығыс Түркістан"/>
              </a:rPr>
              <a:t>Шығыс Түркістаннан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Хуанхэ"/>
              </a:rPr>
              <a:t>Хуанхэ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өзеніне дейінгі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әскері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300-400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мың болды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14810" y="2571745"/>
            <a:ext cx="4319588" cy="50006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</a:rPr>
              <a:t>Ғұндар </a:t>
            </a:r>
            <a:r>
              <a:rPr lang="ru-RU" sz="1400" dirty="0">
                <a:solidFill>
                  <a:srgbClr val="002060"/>
                </a:solidFill>
              </a:rPr>
              <a:t>24 </a:t>
            </a:r>
            <a:r>
              <a:rPr lang="ru-RU" sz="1400" dirty="0" err="1">
                <a:solidFill>
                  <a:srgbClr val="002060"/>
                </a:solidFill>
                <a:hlinkClick r:id="rId7" tooltip="Ру"/>
              </a:rPr>
              <a:t>руға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dirty="0" err="1">
                <a:solidFill>
                  <a:srgbClr val="002060"/>
                </a:solidFill>
              </a:rPr>
              <a:t>бөлінген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214810" y="3214686"/>
            <a:ext cx="4392613" cy="506413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Патриархалды-рулық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Қарым-қатынас"/>
              </a:rPr>
              <a:t>қарым-қатынастардың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белгілері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 күшті болған.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067175" y="3789363"/>
            <a:ext cx="4681538" cy="576262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Орта Азия"/>
              </a:rPr>
              <a:t>Орта Азия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мен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Қазақстан"/>
              </a:rPr>
              <a:t>Қазақстанға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 қоныс аударуы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203575" y="5876925"/>
            <a:ext cx="5399088" cy="5048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Қытай жылнамаларында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 гуй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руң, хун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шиұң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т.б.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атаулармен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348038" y="5229225"/>
            <a:ext cx="5473700" cy="5048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Рим империясы"/>
              </a:rPr>
              <a:t>Рим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Рим империясы"/>
              </a:rPr>
              <a:t>империясына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қауіп төндірді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5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30-жылдары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ғұндардың басшысы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Аттила"/>
              </a:rPr>
              <a:t>Аттила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 tooltip="Еуропа"/>
              </a:rPr>
              <a:t>Еуропа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халқының үрейін ұшырды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3706813" y="4437063"/>
            <a:ext cx="5113337" cy="6477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tooltip="Қытай"/>
              </a:rPr>
              <a:t>Қытайлар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ығыстырған солтүстік ғұндар тағы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батысқа қарай жылжыды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857620" y="1785926"/>
            <a:ext cx="4786346" cy="6477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Шаруашылық-мәдени типінің негізі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көшпелі 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 tooltip="Мал шаруашылығы"/>
              </a:rPr>
              <a:t>мал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 tooltip="Мал шаруашылығы"/>
              </a:rPr>
              <a:t>шаруашылығы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2195513" y="2781300"/>
            <a:ext cx="1512887" cy="1871663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2195513" y="2781300"/>
            <a:ext cx="1871662" cy="1223963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2195513" y="2205038"/>
            <a:ext cx="1584325" cy="576262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2195513" y="2781300"/>
            <a:ext cx="2016125" cy="71438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2143108" y="1571612"/>
            <a:ext cx="1296987" cy="1296987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V="1">
            <a:off x="2195513" y="981075"/>
            <a:ext cx="720725" cy="1800225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2195513" y="2781300"/>
            <a:ext cx="1152525" cy="2447925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2195513" y="2781300"/>
            <a:ext cx="1008062" cy="3311525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2195513" y="2781300"/>
            <a:ext cx="1944687" cy="64770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5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6" grpId="0" animBg="1"/>
      <p:bldP spid="502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488" y="2571744"/>
            <a:ext cx="4143404" cy="778338"/>
          </a:xfrm>
        </p:spPr>
        <p:txBody>
          <a:bodyPr>
            <a:normAutofit/>
          </a:bodyPr>
          <a:lstStyle/>
          <a:p>
            <a:pPr algn="ctr"/>
            <a:r>
              <a:rPr lang="kk-KZ" sz="3600" dirty="0" smtClean="0">
                <a:latin typeface="Segoe Script" pitchFamily="34" charset="0"/>
              </a:rPr>
              <a:t>Ғұндар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148482" name="Picture 2" descr="D:\Алишер\Сабақ\тарих\Новая папка\ғұндар\434_473ee9c92405ba6416f8b89d430bbdf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071813" cy="292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8483" name="Picture 3" descr="D:\Алишер\Сабақ\тарих\Новая папка\ғұндар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714356"/>
            <a:ext cx="235745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8485" name="Picture 5" descr="D:\Алишер\Сабақ\тарих\Новая папка\ғұндар\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0"/>
            <a:ext cx="3433685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8486" name="Picture 6" descr="D:\Алишер\Сабақ\тарих\Новая папка\ғұндар\sakskie voin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3000396" cy="292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8487" name="Picture 7" descr="D:\Алишер\Сабақ\тарих\Новая папка\ғұндар\image00dfd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643314"/>
            <a:ext cx="3333750" cy="274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8488" name="Picture 8" descr="D:\Алишер\Сабақ\тарих\Новая папка\ғұндар\gunn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143248"/>
            <a:ext cx="2428892" cy="292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563938" y="2276475"/>
            <a:ext cx="2378075" cy="42545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85786" y="2714620"/>
            <a:ext cx="1906574" cy="40958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715140" y="2643182"/>
            <a:ext cx="1908000" cy="396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Қоғам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571868" y="4286256"/>
            <a:ext cx="2376000" cy="432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Сатылар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85786" y="4000504"/>
            <a:ext cx="1908000" cy="4104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Мәдениеті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715139" y="4000503"/>
            <a:ext cx="1980000" cy="432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рекшелігі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85719" y="4714884"/>
            <a:ext cx="2952000" cy="17859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Тұрғындардың негізгі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бөлігі таулы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өңірлерде шоғырланды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Тасмола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тайпалары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мекендеген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дәуірінде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шаруашылықтың жаңа прогрессивті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түрі кеңінен тараған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Көшпелілер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өзінің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күшті көшпелі орталықтарын құрды, олар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келешек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империялардың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бастамалары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8992" y="5000636"/>
            <a:ext cx="2736850" cy="14287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 sz="129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 дәуірі 3 сатыға бөлінген:</a:t>
            </a:r>
            <a:endParaRPr lang="ru-RU" sz="129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саты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б. VII-VI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-ғ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саты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V-IV-ғ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Үшінші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саты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III-I-ғ.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444000" y="4714884"/>
            <a:ext cx="2700000" cy="17640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Әлнуметтік-экономикалық саяси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демографиялық,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технологиялық  өзгерістерді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дүниеге әкелген жаңа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ірі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тайпалық бірлестіктер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</a:rPr>
              <a:t>ірі</a:t>
            </a:r>
            <a:r>
              <a:rPr lang="ru-RU" sz="1290" dirty="0">
                <a:solidFill>
                  <a:schemeClr val="bg1"/>
                </a:solidFill>
              </a:rPr>
              <a:t> </a:t>
            </a:r>
            <a:r>
              <a:rPr lang="ru-RU" sz="1290" dirty="0" err="1" smtClean="0">
                <a:solidFill>
                  <a:schemeClr val="bg1"/>
                </a:solidFill>
              </a:rPr>
              <a:t>обалар</a:t>
            </a:r>
            <a:r>
              <a:rPr lang="ru-RU" sz="1290" dirty="0">
                <a:solidFill>
                  <a:schemeClr val="bg1"/>
                </a:solidFill>
              </a:rPr>
              <a:t> </a:t>
            </a:r>
            <a:r>
              <a:rPr lang="ru-RU" sz="1290" dirty="0" err="1" smtClean="0">
                <a:solidFill>
                  <a:schemeClr val="bg1"/>
                </a:solidFill>
              </a:rPr>
              <a:t>тұрғызылды </a:t>
            </a:r>
            <a:r>
              <a:rPr lang="ru-RU" sz="1290" dirty="0" smtClean="0">
                <a:solidFill>
                  <a:schemeClr val="bg1"/>
                </a:solidFill>
              </a:rPr>
              <a:t>. </a:t>
            </a:r>
            <a:r>
              <a:rPr lang="ru-RU" sz="1290" dirty="0" err="1" smtClean="0">
                <a:solidFill>
                  <a:schemeClr val="bg1"/>
                </a:solidFill>
              </a:rPr>
              <a:t>Темір</a:t>
            </a:r>
            <a:r>
              <a:rPr lang="ru-RU" sz="1290" dirty="0" smtClean="0">
                <a:solidFill>
                  <a:schemeClr val="bg1"/>
                </a:solidFill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</a:rPr>
              <a:t>кеңінен қолданылды.</a:t>
            </a:r>
            <a:r>
              <a:rPr lang="ru-RU" sz="1290" dirty="0" smtClean="0">
                <a:solidFill>
                  <a:schemeClr val="bg1"/>
                </a:solidFill>
              </a:rPr>
              <a:t>  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9388" y="765174"/>
            <a:ext cx="2952750" cy="166369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дәуірі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тарихында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қола дәуірін алмастырған,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маңызды әлеуметтік-экономикалық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демографиялық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технологиялық өзгерістерді дүниеге әкелген жаңа кезең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Қазақстандағы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дәуірінің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басы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б.з.д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VIII - VII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ғасырларына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203575" y="749300"/>
            <a:ext cx="3132000" cy="12398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Егіншілік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"көшпелі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көшпелі</a:t>
            </a:r>
            <a:r>
              <a:rPr lang="en-US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шаруашылығы болған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алшылықтың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жылжымалы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түріне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ауысуына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даланың құрғақтануы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аридизация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ықпал етті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429388" y="785794"/>
            <a:ext cx="2520000" cy="15480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сахнада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скифтер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сактар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савроматтар,үйсіндер, қаңлылар, ғұндар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атаған тайпалар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дәуірінде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металл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айырбасы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гүлденді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 flipV="1">
            <a:off x="1928793" y="3143247"/>
            <a:ext cx="1277956" cy="36671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6208713" y="3071809"/>
            <a:ext cx="1149369" cy="40799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2000232" y="3571876"/>
            <a:ext cx="1214446" cy="42862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143636" y="3571876"/>
            <a:ext cx="1332000" cy="37147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rot="-900000" flipV="1">
            <a:off x="4638249" y="2708958"/>
            <a:ext cx="73025" cy="25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4768850" y="3989388"/>
            <a:ext cx="0" cy="342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714480" y="4429132"/>
            <a:ext cx="0" cy="2880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7572396" y="4429132"/>
            <a:ext cx="0" cy="2880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1714480" y="2428868"/>
            <a:ext cx="0" cy="2880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rot="540000" flipH="1" flipV="1">
            <a:off x="4670741" y="2000238"/>
            <a:ext cx="45719" cy="2520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7643834" y="2357430"/>
            <a:ext cx="0" cy="2880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786314" y="4714884"/>
            <a:ext cx="0" cy="2880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203575" y="2924175"/>
            <a:ext cx="3024188" cy="1081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Темір дәуірі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395288" y="276225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  <a:latin typeface="Segoe Print" pitchFamily="2" charset="0"/>
              </a:rPr>
              <a:t>Темір дәуіріне сипаттама</a:t>
            </a:r>
            <a:endParaRPr lang="kk-KZ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24" grpId="0" animBg="1"/>
      <p:bldP spid="29700" grpId="0" animBg="1"/>
      <p:bldP spid="297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+mn-lt"/>
              </a:rPr>
              <a:t>Сарматтар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400552" cy="5023500"/>
          </a:xfrm>
        </p:spPr>
        <p:txBody>
          <a:bodyPr>
            <a:noAutofit/>
          </a:bodyPr>
          <a:lstStyle/>
          <a:p>
            <a:pPr marL="261938" indent="274638" algn="just">
              <a:lnSpc>
                <a:spcPct val="170000"/>
              </a:lnSpc>
              <a:buNone/>
            </a:pPr>
            <a:r>
              <a:rPr lang="ru-RU" sz="1800" b="1" dirty="0" err="1" smtClean="0">
                <a:solidFill>
                  <a:srgbClr val="FFFF00"/>
                </a:solidFill>
              </a:rPr>
              <a:t>Сарматтар</a:t>
            </a:r>
            <a:r>
              <a:rPr lang="ru-RU" sz="1800" dirty="0" smtClean="0">
                <a:solidFill>
                  <a:srgbClr val="FFFF00"/>
                </a:solidFill>
              </a:rPr>
              <a:t> — </a:t>
            </a:r>
            <a:r>
              <a:rPr lang="ru-RU" sz="1800" dirty="0" err="1" smtClean="0">
                <a:solidFill>
                  <a:srgbClr val="FFFF00"/>
                </a:solidFill>
              </a:rPr>
              <a:t>көне дәуірде Қазақстанның батыс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өлкелерін, Оңт.</a:t>
            </a:r>
            <a:r>
              <a:rPr lang="ru-RU" sz="1800" dirty="0" smtClean="0">
                <a:solidFill>
                  <a:srgbClr val="FFFF00"/>
                </a:solidFill>
              </a:rPr>
              <a:t> Орал </a:t>
            </a:r>
            <a:r>
              <a:rPr lang="ru-RU" sz="1800" dirty="0" err="1" smtClean="0">
                <a:solidFill>
                  <a:srgbClr val="FFFF00"/>
                </a:solidFill>
              </a:rPr>
              <a:t>алқаптарын мекендеген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үлкен тобы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Еділден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батысқа қарай өтіп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Солт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Қара </a:t>
            </a:r>
            <a:r>
              <a:rPr lang="ru-RU" sz="1800" dirty="0" smtClean="0">
                <a:solidFill>
                  <a:srgbClr val="FFFF00"/>
                </a:solidFill>
              </a:rPr>
              <a:t>т. </a:t>
            </a:r>
            <a:r>
              <a:rPr lang="ru-RU" sz="1800" dirty="0" err="1" smtClean="0">
                <a:solidFill>
                  <a:srgbClr val="FFFF00"/>
                </a:solidFill>
              </a:rPr>
              <a:t>өңірлерін жайлаған тайпалардың шартты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атауы</a:t>
            </a:r>
            <a:r>
              <a:rPr lang="ru-RU" sz="1800" dirty="0" smtClean="0">
                <a:solidFill>
                  <a:srgbClr val="FFFF00"/>
                </a:solidFill>
              </a:rPr>
              <a:t>. “</a:t>
            </a:r>
            <a:r>
              <a:rPr lang="ru-RU" sz="1800" dirty="0" err="1" smtClean="0">
                <a:solidFill>
                  <a:srgbClr val="FFFF00"/>
                </a:solidFill>
              </a:rPr>
              <a:t>Сарматтар</a:t>
            </a:r>
            <a:r>
              <a:rPr lang="ru-RU" sz="1800" dirty="0" smtClean="0">
                <a:solidFill>
                  <a:srgbClr val="FFFF00"/>
                </a:solidFill>
              </a:rPr>
              <a:t>”, “</a:t>
            </a:r>
            <a:r>
              <a:rPr lang="ru-RU" sz="1800" dirty="0" err="1" smtClean="0">
                <a:solidFill>
                  <a:srgbClr val="FFFF00"/>
                </a:solidFill>
              </a:rPr>
              <a:t>Сарматия</a:t>
            </a:r>
            <a:r>
              <a:rPr lang="ru-RU" sz="1800" dirty="0" smtClean="0">
                <a:solidFill>
                  <a:srgbClr val="FFFF00"/>
                </a:solidFill>
              </a:rPr>
              <a:t>” </a:t>
            </a:r>
            <a:r>
              <a:rPr lang="ru-RU" sz="1800" dirty="0" err="1" smtClean="0">
                <a:solidFill>
                  <a:srgbClr val="FFFF00"/>
                </a:solidFill>
              </a:rPr>
              <a:t>сияқты атаулар</a:t>
            </a:r>
            <a:r>
              <a:rPr lang="ru-RU" sz="1800" dirty="0" smtClean="0">
                <a:solidFill>
                  <a:srgbClr val="FFFF00"/>
                </a:solidFill>
              </a:rPr>
              <a:t> антик </a:t>
            </a:r>
            <a:r>
              <a:rPr lang="ru-RU" sz="1800" dirty="0" err="1" smtClean="0">
                <a:solidFill>
                  <a:srgbClr val="FFFF00"/>
                </a:solidFill>
              </a:rPr>
              <a:t>дәуірінің жазба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деректерінен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келген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және көптеген тайпалар</a:t>
            </a:r>
            <a:r>
              <a:rPr lang="ru-RU" sz="1800" dirty="0" smtClean="0">
                <a:solidFill>
                  <a:srgbClr val="FFFF00"/>
                </a:solidFill>
              </a:rPr>
              <a:t> мен </a:t>
            </a:r>
            <a:r>
              <a:rPr lang="ru-RU" sz="1800" dirty="0" err="1" smtClean="0">
                <a:solidFill>
                  <a:srgbClr val="FFFF00"/>
                </a:solidFill>
              </a:rPr>
              <a:t>олардың одақтарына таңылатын жалпылама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ұғым болып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табылады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ome\Pictures\картинки\Scythia-Parthia_100_B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85765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286544"/>
          </a:xfrm>
        </p:spPr>
        <p:txBody>
          <a:bodyPr>
            <a:noAutofit/>
          </a:bodyPr>
          <a:lstStyle/>
          <a:p>
            <a:pPr marL="47625" indent="127000" algn="ctr">
              <a:buNone/>
            </a:pPr>
            <a:r>
              <a:rPr lang="ru-RU" sz="1600" dirty="0" err="1" smtClean="0">
                <a:solidFill>
                  <a:srgbClr val="FFFF00"/>
                </a:solidFill>
              </a:rPr>
              <a:t>Археологиялық ескерткіштері</a:t>
            </a:r>
            <a:endParaRPr lang="ru-RU" sz="1600" dirty="0" smtClean="0">
              <a:solidFill>
                <a:srgbClr val="FFFF00"/>
              </a:solidFill>
            </a:endParaRPr>
          </a:p>
          <a:p>
            <a:pPr marL="47625" indent="127000" algn="just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47625" indent="127000" algn="just">
              <a:buNone/>
            </a:pPr>
            <a:r>
              <a:rPr lang="ru-RU" sz="1600" dirty="0" err="1" smtClean="0">
                <a:solidFill>
                  <a:schemeClr val="bg1"/>
                </a:solidFill>
              </a:rPr>
              <a:t>Б.з.б</a:t>
            </a:r>
            <a:r>
              <a:rPr lang="ru-RU" sz="1600" dirty="0" smtClean="0">
                <a:solidFill>
                  <a:schemeClr val="bg1"/>
                </a:solidFill>
              </a:rPr>
              <a:t>. 4 </a:t>
            </a:r>
            <a:r>
              <a:rPr lang="ru-RU" sz="1600" dirty="0" err="1" smtClean="0">
                <a:solidFill>
                  <a:schemeClr val="bg1"/>
                </a:solidFill>
              </a:rPr>
              <a:t>ғ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басында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савроматтар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Доннан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Ембіге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дейінгі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территорияны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алып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жатты</a:t>
            </a:r>
            <a:r>
              <a:rPr lang="ru-RU" sz="1600" dirty="0" smtClean="0">
                <a:solidFill>
                  <a:schemeClr val="bg1"/>
                </a:solidFill>
              </a:rPr>
              <a:t>. Осы </a:t>
            </a:r>
            <a:r>
              <a:rPr lang="ru-RU" sz="1600" dirty="0" err="1" smtClean="0">
                <a:solidFill>
                  <a:schemeClr val="bg1"/>
                </a:solidFill>
              </a:rPr>
              <a:t>кезде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олардың екі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мәдениеті қалыптасты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Олар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</a:rPr>
              <a:t>Батыс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Болғар-Дон мәдениеті, және Шығыс-Орал мәдениеті.</a:t>
            </a:r>
            <a:r>
              <a:rPr lang="ru-RU" sz="1600" dirty="0" smtClean="0">
                <a:solidFill>
                  <a:schemeClr val="bg1"/>
                </a:solidFill>
              </a:rPr>
              <a:t> Сармат </a:t>
            </a:r>
            <a:r>
              <a:rPr lang="ru-RU" sz="1600" dirty="0" err="1" smtClean="0">
                <a:solidFill>
                  <a:schemeClr val="bg1"/>
                </a:solidFill>
              </a:rPr>
              <a:t>тайпалары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ерте</a:t>
            </a:r>
            <a:r>
              <a:rPr lang="ru-RU" sz="1600" dirty="0" smtClean="0">
                <a:solidFill>
                  <a:schemeClr val="bg1"/>
                </a:solidFill>
              </a:rPr>
              <a:t> -Прохоров </a:t>
            </a:r>
            <a:r>
              <a:rPr lang="ru-RU" sz="1600" dirty="0" err="1" smtClean="0">
                <a:solidFill>
                  <a:schemeClr val="bg1"/>
                </a:solidFill>
              </a:rPr>
              <a:t>мәдениеті</a:t>
            </a:r>
            <a:r>
              <a:rPr lang="ru-RU" sz="1600" dirty="0" smtClean="0">
                <a:solidFill>
                  <a:schemeClr val="bg1"/>
                </a:solidFill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</a:rPr>
              <a:t>өлген адамның қабырын балшықпен сылап</a:t>
            </a:r>
            <a:r>
              <a:rPr lang="ru-RU" sz="1600" dirty="0" smtClean="0">
                <a:solidFill>
                  <a:schemeClr val="bg1"/>
                </a:solidFill>
              </a:rPr>
              <a:t> не </a:t>
            </a:r>
            <a:r>
              <a:rPr lang="ru-RU" sz="1600" dirty="0" err="1" smtClean="0">
                <a:solidFill>
                  <a:schemeClr val="bg1"/>
                </a:solidFill>
              </a:rPr>
              <a:t>таптап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өлген адамды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басын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түскейге қаратып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шалқасынан жатқызып қоятын болған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47625" indent="127000" algn="just">
              <a:buNone/>
            </a:pPr>
            <a:r>
              <a:rPr lang="ru-RU" sz="1600" dirty="0" err="1" smtClean="0">
                <a:solidFill>
                  <a:schemeClr val="bg1"/>
                </a:solidFill>
              </a:rPr>
              <a:t>Екінші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кезеңде </a:t>
            </a:r>
            <a:r>
              <a:rPr lang="ru-RU" sz="1600" dirty="0" smtClean="0">
                <a:solidFill>
                  <a:schemeClr val="bg1"/>
                </a:solidFill>
              </a:rPr>
              <a:t>(орта - Суслов </a:t>
            </a:r>
            <a:r>
              <a:rPr lang="ru-RU" sz="1600" dirty="0" err="1" smtClean="0">
                <a:solidFill>
                  <a:schemeClr val="bg1"/>
                </a:solidFill>
              </a:rPr>
              <a:t>мәдениеті</a:t>
            </a:r>
            <a:r>
              <a:rPr lang="ru-RU" sz="1600" dirty="0" smtClean="0">
                <a:solidFill>
                  <a:schemeClr val="bg1"/>
                </a:solidFill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</a:rPr>
              <a:t>б.з.д</a:t>
            </a:r>
            <a:r>
              <a:rPr lang="ru-RU" sz="1600" dirty="0" smtClean="0">
                <a:solidFill>
                  <a:schemeClr val="bg1"/>
                </a:solidFill>
              </a:rPr>
              <a:t>. 2-ғ. </a:t>
            </a:r>
            <a:r>
              <a:rPr lang="ru-RU" sz="1600" dirty="0" err="1" smtClean="0">
                <a:solidFill>
                  <a:schemeClr val="bg1"/>
                </a:solidFill>
              </a:rPr>
              <a:t>соңынан б.з</a:t>
            </a:r>
            <a:r>
              <a:rPr lang="ru-RU" sz="1600" dirty="0" smtClean="0">
                <a:solidFill>
                  <a:schemeClr val="bg1"/>
                </a:solidFill>
              </a:rPr>
              <a:t>. 1-ғ. </a:t>
            </a:r>
            <a:r>
              <a:rPr lang="ru-RU" sz="1600" dirty="0" err="1" smtClean="0">
                <a:solidFill>
                  <a:schemeClr val="bg1"/>
                </a:solidFill>
              </a:rPr>
              <a:t>басына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дейін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қабыр құрылысының түрлері өзгермейді.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Бірақ іші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көмкермелі молалар</a:t>
            </a:r>
            <a:r>
              <a:rPr lang="ru-RU" sz="1600" dirty="0" smtClean="0">
                <a:solidFill>
                  <a:schemeClr val="bg1"/>
                </a:solidFill>
              </a:rPr>
              <a:t> саны </a:t>
            </a:r>
            <a:r>
              <a:rPr lang="ru-RU" sz="1600" dirty="0" err="1" smtClean="0">
                <a:solidFill>
                  <a:schemeClr val="bg1"/>
                </a:solidFill>
              </a:rPr>
              <a:t>кемиді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Жасанды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үңгірлер жоғалады.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marL="47625" indent="127000" algn="just">
              <a:buNone/>
            </a:pPr>
            <a:r>
              <a:rPr lang="ru-RU" sz="1600" dirty="0" err="1" smtClean="0">
                <a:solidFill>
                  <a:schemeClr val="bg1"/>
                </a:solidFill>
              </a:rPr>
              <a:t>Кейінгі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сарматтар</a:t>
            </a:r>
            <a:r>
              <a:rPr lang="ru-RU" sz="1600" dirty="0" smtClean="0">
                <a:solidFill>
                  <a:schemeClr val="bg1"/>
                </a:solidFill>
              </a:rPr>
              <a:t> Орал, </a:t>
            </a:r>
            <a:r>
              <a:rPr lang="ru-RU" sz="1600" dirty="0" err="1" smtClean="0">
                <a:solidFill>
                  <a:schemeClr val="bg1"/>
                </a:solidFill>
              </a:rPr>
              <a:t>Еділ</a:t>
            </a:r>
            <a:r>
              <a:rPr lang="ru-RU" sz="1600" dirty="0" smtClean="0">
                <a:solidFill>
                  <a:schemeClr val="bg1"/>
                </a:solidFill>
              </a:rPr>
              <a:t>, Дон </a:t>
            </a:r>
            <a:r>
              <a:rPr lang="ru-RU" sz="1600" dirty="0" err="1" smtClean="0">
                <a:solidFill>
                  <a:schemeClr val="bg1"/>
                </a:solidFill>
              </a:rPr>
              <a:t>өңірін</a:t>
            </a:r>
            <a:r>
              <a:rPr lang="ru-RU" sz="1600" dirty="0" smtClean="0">
                <a:solidFill>
                  <a:schemeClr val="bg1"/>
                </a:solidFill>
              </a:rPr>
              <a:t>, Орал </a:t>
            </a:r>
            <a:r>
              <a:rPr lang="ru-RU" sz="1600" dirty="0" err="1" smtClean="0">
                <a:solidFill>
                  <a:schemeClr val="bg1"/>
                </a:solidFill>
              </a:rPr>
              <a:t>сыртындағы даладан</a:t>
            </a:r>
            <a:r>
              <a:rPr lang="ru-RU" sz="1600" dirty="0" smtClean="0">
                <a:solidFill>
                  <a:schemeClr val="bg1"/>
                </a:solidFill>
              </a:rPr>
              <a:t> Буг </a:t>
            </a:r>
            <a:r>
              <a:rPr lang="ru-RU" sz="1600" dirty="0" err="1" smtClean="0">
                <a:solidFill>
                  <a:schemeClr val="bg1"/>
                </a:solidFill>
              </a:rPr>
              <a:t>өзеніне дейінгі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аралыққа тараған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Бұл б.з</a:t>
            </a:r>
            <a:r>
              <a:rPr lang="ru-RU" sz="1600" dirty="0" smtClean="0">
                <a:solidFill>
                  <a:schemeClr val="bg1"/>
                </a:solidFill>
              </a:rPr>
              <a:t>. 2-4 </a:t>
            </a:r>
            <a:r>
              <a:rPr lang="ru-RU" sz="1600" dirty="0" err="1" smtClean="0">
                <a:solidFill>
                  <a:schemeClr val="bg1"/>
                </a:solidFill>
              </a:rPr>
              <a:t>ғғ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47625" indent="127000" algn="just">
              <a:buNone/>
            </a:pPr>
            <a:r>
              <a:rPr lang="ru-RU" sz="1600" dirty="0" err="1" smtClean="0">
                <a:solidFill>
                  <a:schemeClr val="bg1"/>
                </a:solidFill>
              </a:rPr>
              <a:t>Өлген адамдары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көмкерілетін </a:t>
            </a:r>
            <a:r>
              <a:rPr lang="ru-RU" sz="1600" dirty="0" smtClean="0">
                <a:solidFill>
                  <a:schemeClr val="bg1"/>
                </a:solidFill>
              </a:rPr>
              <a:t>тар </a:t>
            </a:r>
            <a:r>
              <a:rPr lang="ru-RU" sz="1600" dirty="0" err="1" smtClean="0">
                <a:solidFill>
                  <a:schemeClr val="bg1"/>
                </a:solidFill>
              </a:rPr>
              <a:t>қабырларға жерленген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47625" indent="127000" algn="ctr">
              <a:buNone/>
            </a:pPr>
            <a:endParaRPr lang="ru-RU" sz="1600" dirty="0" smtClean="0">
              <a:solidFill>
                <a:srgbClr val="FFFF00"/>
              </a:solidFill>
            </a:endParaRPr>
          </a:p>
          <a:p>
            <a:pPr marL="47625" indent="127000" algn="ctr">
              <a:buNone/>
            </a:pPr>
            <a:r>
              <a:rPr lang="ru-RU" sz="1600" dirty="0" err="1" smtClean="0">
                <a:solidFill>
                  <a:srgbClr val="FFFF00"/>
                </a:solidFill>
              </a:rPr>
              <a:t>Шаруашылығы</a:t>
            </a:r>
            <a:endParaRPr lang="ru-RU" sz="1600" dirty="0" smtClean="0">
              <a:solidFill>
                <a:srgbClr val="FFFF00"/>
              </a:solidFill>
            </a:endParaRPr>
          </a:p>
          <a:p>
            <a:pPr marL="47625" indent="127000" algn="just">
              <a:buNone/>
            </a:pPr>
            <a:r>
              <a:rPr lang="ru-RU" sz="1600" dirty="0" err="1" smtClean="0">
                <a:solidFill>
                  <a:schemeClr val="bg1"/>
                </a:solidFill>
              </a:rPr>
              <a:t>Көшпелі </a:t>
            </a:r>
            <a:r>
              <a:rPr lang="ru-RU" sz="1600" dirty="0" smtClean="0">
                <a:solidFill>
                  <a:schemeClr val="bg1"/>
                </a:solidFill>
              </a:rPr>
              <a:t>мал </a:t>
            </a:r>
            <a:r>
              <a:rPr lang="ru-RU" sz="1600" dirty="0" err="1" smtClean="0">
                <a:solidFill>
                  <a:schemeClr val="bg1"/>
                </a:solidFill>
              </a:rPr>
              <a:t>шаруашылығымен айналысқан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Жылқы </a:t>
            </a:r>
            <a:r>
              <a:rPr lang="ru-RU" sz="1600" dirty="0" smtClean="0">
                <a:solidFill>
                  <a:schemeClr val="bg1"/>
                </a:solidFill>
              </a:rPr>
              <a:t>мен </a:t>
            </a:r>
            <a:r>
              <a:rPr lang="ru-RU" sz="1600" dirty="0" err="1" smtClean="0">
                <a:solidFill>
                  <a:schemeClr val="bg1"/>
                </a:solidFill>
              </a:rPr>
              <a:t>қой өсірген</a:t>
            </a:r>
            <a:r>
              <a:rPr lang="ru-RU" sz="1600" dirty="0" smtClean="0">
                <a:solidFill>
                  <a:schemeClr val="bg1"/>
                </a:solidFill>
              </a:rPr>
              <a:t>. Иран </a:t>
            </a:r>
            <a:r>
              <a:rPr lang="ru-RU" sz="1600" dirty="0" err="1" smtClean="0">
                <a:solidFill>
                  <a:schemeClr val="bg1"/>
                </a:solidFill>
              </a:rPr>
              <a:t>тілдес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болған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47625" indent="127000" algn="ctr">
              <a:buNone/>
            </a:pPr>
            <a:endParaRPr lang="ru-RU" sz="1600" dirty="0" smtClean="0">
              <a:solidFill>
                <a:srgbClr val="FFFF00"/>
              </a:solidFill>
            </a:endParaRPr>
          </a:p>
          <a:p>
            <a:pPr marL="47625" indent="127000" algn="ctr">
              <a:buNone/>
            </a:pPr>
            <a:r>
              <a:rPr lang="ru-RU" sz="1600" dirty="0" err="1" smtClean="0">
                <a:solidFill>
                  <a:srgbClr val="FFFF00"/>
                </a:solidFill>
              </a:rPr>
              <a:t>Зергерлік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өнер</a:t>
            </a:r>
            <a:endParaRPr lang="ru-RU" sz="1600" dirty="0" smtClean="0">
              <a:solidFill>
                <a:srgbClr val="FFFF00"/>
              </a:solidFill>
            </a:endParaRPr>
          </a:p>
          <a:p>
            <a:pPr marL="47625" indent="127000"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3-5 </a:t>
            </a:r>
            <a:r>
              <a:rPr lang="ru-RU" sz="1600" dirty="0" err="1" smtClean="0">
                <a:solidFill>
                  <a:schemeClr val="bg1"/>
                </a:solidFill>
              </a:rPr>
              <a:t>ғғ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«полихромдық өнер» дамыды</a:t>
            </a:r>
            <a:r>
              <a:rPr lang="ru-RU" sz="1600" dirty="0" smtClean="0">
                <a:solidFill>
                  <a:schemeClr val="bg1"/>
                </a:solidFill>
              </a:rPr>
              <a:t>. Тек алтын </a:t>
            </a:r>
            <a:r>
              <a:rPr lang="ru-RU" sz="1600" dirty="0" err="1" smtClean="0">
                <a:solidFill>
                  <a:schemeClr val="bg1"/>
                </a:solidFill>
              </a:rPr>
              <a:t>қолданылды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Полихромдық өнерге әшекейлердің түрлі техникасы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тән.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Жиі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кездесетіндері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түрлі-түсті тастармен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безендіру</a:t>
            </a:r>
            <a:r>
              <a:rPr lang="ru-RU" sz="1600" dirty="0" smtClean="0">
                <a:solidFill>
                  <a:schemeClr val="bg1"/>
                </a:solidFill>
              </a:rPr>
              <a:t> (инкрустация), </a:t>
            </a:r>
            <a:r>
              <a:rPr lang="ru-RU" sz="1600" dirty="0" err="1" smtClean="0">
                <a:solidFill>
                  <a:schemeClr val="bg1"/>
                </a:solidFill>
              </a:rPr>
              <a:t>зерлев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оқа жүргізу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жалату</a:t>
            </a:r>
            <a:r>
              <a:rPr lang="ru-RU" sz="1600" dirty="0" smtClean="0">
                <a:solidFill>
                  <a:schemeClr val="bg1"/>
                </a:solidFill>
              </a:rPr>
              <a:t> т.б. </a:t>
            </a:r>
            <a:r>
              <a:rPr lang="ru-RU" sz="1600" dirty="0" err="1" smtClean="0">
                <a:solidFill>
                  <a:schemeClr val="bg1"/>
                </a:solidFill>
              </a:rPr>
              <a:t>Бұл өнер Моңғолиядан, </a:t>
            </a:r>
            <a:r>
              <a:rPr lang="ru-RU" sz="1600" dirty="0" smtClean="0">
                <a:solidFill>
                  <a:schemeClr val="bg1"/>
                </a:solidFill>
              </a:rPr>
              <a:t>Орта </a:t>
            </a:r>
            <a:r>
              <a:rPr lang="ru-RU" sz="1600" dirty="0" err="1" smtClean="0">
                <a:solidFill>
                  <a:schemeClr val="bg1"/>
                </a:solidFill>
              </a:rPr>
              <a:t>Азиядан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ғұндардың келуімен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байланысты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Бұл әшекейлер Ертістің жоғары жағынан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Шілікті</a:t>
            </a:r>
            <a:r>
              <a:rPr lang="ru-RU" sz="1600" dirty="0" smtClean="0">
                <a:solidFill>
                  <a:schemeClr val="bg1"/>
                </a:solidFill>
              </a:rPr>
              <a:t>), </a:t>
            </a:r>
            <a:r>
              <a:rPr lang="ru-RU" sz="1600" dirty="0" err="1" smtClean="0">
                <a:solidFill>
                  <a:schemeClr val="bg1"/>
                </a:solidFill>
              </a:rPr>
              <a:t>Орталық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Жыланды</a:t>
            </a:r>
            <a:r>
              <a:rPr lang="ru-RU" sz="1600" dirty="0" smtClean="0">
                <a:solidFill>
                  <a:schemeClr val="bg1"/>
                </a:solidFill>
              </a:rPr>
              <a:t>), </a:t>
            </a:r>
            <a:r>
              <a:rPr lang="ru-RU" sz="1600" dirty="0" err="1" smtClean="0">
                <a:solidFill>
                  <a:schemeClr val="bg1"/>
                </a:solidFill>
              </a:rPr>
              <a:t>Батыс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Қазақстан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Бесоба</a:t>
            </a:r>
            <a:r>
              <a:rPr lang="ru-RU" sz="1600" dirty="0" smtClean="0">
                <a:solidFill>
                  <a:schemeClr val="bg1"/>
                </a:solidFill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</a:rPr>
              <a:t>қорғандарынан табылды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47625" indent="127000" algn="just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home\Pictures\картинки\300px-Er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714776" cy="3075427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FFFF00"/>
                </a:solidFill>
              </a:rPr>
              <a:t>Батыс Қазақстандағы сармат ескерткіштері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5" name="Picture 7" descr="C:\Users\home\Pictures\картинки\1351573384-9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3429000" cy="2500312"/>
          </a:xfrm>
          <a:prstGeom prst="rect">
            <a:avLst/>
          </a:prstGeom>
          <a:noFill/>
        </p:spPr>
      </p:pic>
      <p:pic>
        <p:nvPicPr>
          <p:cNvPr id="2056" name="Picture 8" descr="C:\Users\home\Pictures\картинки\0286A257-1BEC-4D72-9B30-08A169F0ECDB_mw800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4500594" cy="3071810"/>
          </a:xfrm>
          <a:prstGeom prst="rect">
            <a:avLst/>
          </a:prstGeom>
          <a:noFill/>
        </p:spPr>
      </p:pic>
      <p:pic>
        <p:nvPicPr>
          <p:cNvPr id="2057" name="Picture 9" descr="C:\Users\home\Pictures\картинки\photo_695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71942"/>
            <a:ext cx="466725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r>
              <a:rPr lang="kk-KZ" dirty="0" smtClean="0"/>
              <a:t>Назарларыңызға рахмет!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Segoe Script" pitchFamily="34" charset="0"/>
              </a:rPr>
              <a:t>Темір дәуірінің ескерткіштері</a:t>
            </a:r>
            <a:endParaRPr lang="ru-RU" sz="3200" b="1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71685" name="Picture 5" descr="D:\Алишер\Сабақ\тарих\Новая папка\темір суреттер\Капсырма-300x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2857520" cy="2406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686" name="Picture 6" descr="D:\Алишер\Сабақ\тарих\Новая папка\темір суреттер\200px-Ancient_iron_p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288084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687" name="Picture 7" descr="D:\Алишер\Сабақ\тарих\Новая папка\темір суреттер\220px-A_hoard_of_Iron_Age_coins_from_Bever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928670"/>
            <a:ext cx="256771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688" name="Picture 8" descr="D:\Алишер\Сабақ\тарих\Новая папка\темір суреттер\7ff7974ac6b7407ea58aa89333c5731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3143272" cy="2309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689" name="Picture 9" descr="D:\Алишер\Сабақ\тарих\Новая папка\темір суреттер\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286124"/>
            <a:ext cx="2714644" cy="3093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690" name="Picture 10" descr="D:\Алишер\Сабақ\тарих\Новая папка\темір суреттер\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286124"/>
            <a:ext cx="2620161" cy="312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Сақтар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4000528" cy="5357850"/>
          </a:xfrm>
        </p:spPr>
        <p:txBody>
          <a:bodyPr>
            <a:normAutofit/>
          </a:bodyPr>
          <a:lstStyle/>
          <a:p>
            <a:pPr marL="365125" indent="84138" algn="just"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Сақтар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б.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б. 1-мыңжылдықта </a:t>
            </a:r>
            <a:r>
              <a:rPr lang="ru-RU" sz="2400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Орта Азия"/>
              </a:rPr>
              <a:t>Орта Азия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мен </a:t>
            </a:r>
            <a:r>
              <a:rPr lang="ru-RU" sz="2400" i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Қазақстан"/>
              </a:rPr>
              <a:t>Қазақстан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      </a:t>
            </a:r>
            <a:r>
              <a:rPr lang="ru-RU" sz="2400" i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Шығыс Түркістан"/>
              </a:rPr>
              <a:t>Шығыс Түркістан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жерін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мекен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тайпалар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Бұларды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грек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тарихшысы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Страбон"/>
              </a:rPr>
              <a:t>Страбон</a:t>
            </a:r>
            <a:r>
              <a:rPr lang="ru-RU" sz="2400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азиялық скифтер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Рим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жазушысы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Плиний де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осылай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 жазуынша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скифтерді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парсылар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«саға» («сақа», «</a:t>
            </a:r>
            <a:r>
              <a:rPr lang="ru-RU" sz="2400" i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Сақ"/>
              </a:rPr>
              <a:t>сақ»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аты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D:\Алишер\Сабақ\тарих\Новая папка\сақ суреттер\Сарыарқадағы сақ патшаларының қорым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071546"/>
            <a:ext cx="3429024" cy="51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563938" y="2276475"/>
            <a:ext cx="2378075" cy="42545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Кәсіпшілігі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14348" y="2714620"/>
            <a:ext cx="1906574" cy="40958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Мәдениеті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715140" y="2643182"/>
            <a:ext cx="1908000" cy="396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Саудасы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571868" y="4286256"/>
            <a:ext cx="2571768" cy="432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85786" y="4000504"/>
            <a:ext cx="1908000" cy="4104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Соғыстары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715139" y="4000503"/>
            <a:ext cx="1980000" cy="432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Қоғамы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85719" y="4714884"/>
            <a:ext cx="2952000" cy="17859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Ахемен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әулетінің патшалары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Кир ІІ, </a:t>
            </a:r>
            <a:r>
              <a:rPr lang="ru-RU" sz="129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Дарий (мұндай бет жоқ)"/>
              </a:rPr>
              <a:t>Дарий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Сақтардың әр түрлі тайпаларымен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жауласып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бірде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бірде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жеңіліп отырған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Сақтар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парсы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әскерінің құрамында грек-парсы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соғыстарына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Македонский,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кейіннен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Селевкилер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Сақтарға қарсы соғысты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8992" y="5000636"/>
            <a:ext cx="2736850" cy="14287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шаруашылығымен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егін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өсірумен де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айналысқан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Жылқы өсірген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бағумен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айналысқан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Түйе шаруашылығы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кең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дамыды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Егіншілік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суару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9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444000" y="4714884"/>
            <a:ext cx="2700000" cy="17640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>
              <a:buFont typeface="Arial" pitchFamily="34" charset="0"/>
              <a:buChar char="•"/>
            </a:pP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жауынгерлер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сүңгі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ратайштар-арбада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тұрғандар»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>
              <a:buFont typeface="Arial" pitchFamily="34" charset="0"/>
              <a:buChar char="•"/>
            </a:pP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абыздар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құрбандық табағы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айрықша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киімі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бар,</a:t>
            </a:r>
          </a:p>
          <a:p>
            <a:pPr lvl="0">
              <a:buFont typeface="Arial" pitchFamily="34" charset="0"/>
              <a:buChar char="•"/>
            </a:pP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қауымшыл сақтар, яғни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9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сегізаяқтар» (соқаға жегетін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өгізі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барлар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9388" y="765174"/>
            <a:ext cx="2952750" cy="166369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Сақтар аң стилін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Алдыңғы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Азия мен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Иранға жорық жасаған кезінде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қабылдаған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өнер б.д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д. 7-6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ғасырда қалыптасқан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Аң стилі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түрлі жануарлардың бейнелерін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дыс-аяққа, киімге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тұрмыс заттарына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түрлі әшекейлерге, қару-жараққа салған.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203575" y="749300"/>
            <a:ext cx="3132000" cy="12398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9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мыс,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қалайы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қорғасын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алтын мен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күміс өндіру жоғары дәрежеде дамыған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 зергерлері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қоладан қанжарлар, оқ жебелері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сүңгі ұштарын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аттың қайыс әбзелдерін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құрбандық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ыдыстарын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429388" y="785794"/>
            <a:ext cx="2520000" cy="15480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Еуразия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далаларын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сақтар билеген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шығысты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Жерорта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теңізі 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Қытайды байланыстырған халықаралық өтпелі сауда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Б.з.д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sz="129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мыңжылдықтта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sz="129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12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п.б. </a:t>
            </a:r>
            <a:endParaRPr lang="ru-RU" sz="129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 flipV="1">
            <a:off x="1928793" y="3143247"/>
            <a:ext cx="1277956" cy="36671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6208713" y="3071809"/>
            <a:ext cx="1149369" cy="40799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2000232" y="3571876"/>
            <a:ext cx="1214446" cy="42862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143636" y="3571876"/>
            <a:ext cx="1332000" cy="37147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rot="-900000" flipV="1">
            <a:off x="4638249" y="2708958"/>
            <a:ext cx="73025" cy="25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4768850" y="3989388"/>
            <a:ext cx="0" cy="342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714480" y="4429132"/>
            <a:ext cx="0" cy="288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7572396" y="4429132"/>
            <a:ext cx="0" cy="288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1714480" y="2428868"/>
            <a:ext cx="0" cy="288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rot="540000" flipH="1" flipV="1">
            <a:off x="4670741" y="2000238"/>
            <a:ext cx="45719" cy="25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7643834" y="2357430"/>
            <a:ext cx="0" cy="288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786314" y="4714884"/>
            <a:ext cx="0" cy="288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203575" y="2924175"/>
            <a:ext cx="3024188" cy="108108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Сақтар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395288" y="276225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  <a:latin typeface="Segoe Print" pitchFamily="2" charset="0"/>
              </a:rPr>
              <a:t>Сақ тайпасына сипаттама</a:t>
            </a:r>
            <a:endParaRPr lang="kk-KZ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24" grpId="0" animBg="1"/>
      <p:bldP spid="29700" grpId="0" animBg="1"/>
      <p:bldP spid="29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Алишер\Сабақ\тарих\Новая папка\темір суреттер\1078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9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00B0F0"/>
                </a:solidFill>
                <a:latin typeface="Segoe Print" pitchFamily="2" charset="0"/>
                <a:cs typeface="Times New Roman" pitchFamily="18" charset="0"/>
              </a:rPr>
              <a:t>Діни наным сенімдер</a:t>
            </a:r>
            <a:endParaRPr lang="ru-RU" sz="4800" b="1" dirty="0" smtClean="0">
              <a:solidFill>
                <a:srgbClr val="00B0F0"/>
              </a:solidFill>
              <a:latin typeface="Segoe Print" pitchFamily="2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85750" y="1214438"/>
            <a:ext cx="7929563" cy="1941512"/>
            <a:chOff x="285720" y="2000240"/>
            <a:chExt cx="7929618" cy="1942097"/>
          </a:xfrm>
        </p:grpSpPr>
        <p:sp>
          <p:nvSpPr>
            <p:cNvPr id="14342" name="TextBox 2"/>
            <p:cNvSpPr txBox="1">
              <a:spLocks noChangeArrowheads="1"/>
            </p:cNvSpPr>
            <p:nvPr/>
          </p:nvSpPr>
          <p:spPr bwMode="auto">
            <a:xfrm>
              <a:off x="285720" y="2786058"/>
              <a:ext cx="20717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 i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Сақтар </a:t>
              </a:r>
              <a:endPara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V="1">
              <a:off x="1857356" y="2500453"/>
              <a:ext cx="857256" cy="571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5400000" flipH="1" flipV="1">
              <a:off x="2333607" y="2654629"/>
              <a:ext cx="12704" cy="9652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857356" y="3215043"/>
              <a:ext cx="857256" cy="357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6" name="TextBox 10"/>
            <p:cNvSpPr txBox="1">
              <a:spLocks noChangeArrowheads="1"/>
            </p:cNvSpPr>
            <p:nvPr/>
          </p:nvSpPr>
          <p:spPr bwMode="auto">
            <a:xfrm>
              <a:off x="3000364" y="2000240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отқа</a:t>
              </a:r>
              <a:endPara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7" name="TextBox 11"/>
            <p:cNvSpPr txBox="1">
              <a:spLocks noChangeArrowheads="1"/>
            </p:cNvSpPr>
            <p:nvPr/>
          </p:nvSpPr>
          <p:spPr bwMode="auto">
            <a:xfrm>
              <a:off x="2928926" y="2714620"/>
              <a:ext cx="17859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күнге</a:t>
              </a:r>
              <a:endPara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>
              <a:off x="2928926" y="3357562"/>
              <a:ext cx="20717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жылқыға</a:t>
              </a:r>
              <a:endPara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авая фигурная скобка 14"/>
            <p:cNvSpPr/>
            <p:nvPr/>
          </p:nvSpPr>
          <p:spPr>
            <a:xfrm>
              <a:off x="4929190" y="2143158"/>
              <a:ext cx="714380" cy="1643557"/>
            </a:xfrm>
            <a:prstGeom prst="rightBrace">
              <a:avLst>
                <a:gd name="adj1" fmla="val 3742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0" name="TextBox 15"/>
            <p:cNvSpPr txBox="1">
              <a:spLocks noChangeArrowheads="1"/>
            </p:cNvSpPr>
            <p:nvPr/>
          </p:nvSpPr>
          <p:spPr bwMode="auto">
            <a:xfrm>
              <a:off x="5786446" y="2500306"/>
              <a:ext cx="24288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3200" b="1" i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табынған</a:t>
              </a:r>
              <a:endParaRPr lang="ru-RU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0" name="TextBox 16"/>
          <p:cNvSpPr txBox="1">
            <a:spLocks noChangeArrowheads="1"/>
          </p:cNvSpPr>
          <p:nvPr/>
        </p:nvSpPr>
        <p:spPr bwMode="auto">
          <a:xfrm>
            <a:off x="2143125" y="3357563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Басты құдайы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күн. </a:t>
            </a:r>
            <a:endParaRPr lang="ru-RU" sz="2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285750" y="4071938"/>
            <a:ext cx="8643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Жерлеу рәсімі:</a:t>
            </a:r>
            <a:r>
              <a:rPr lang="en-US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Мәйітті жерлеу кезінде қабір басына лаулатып от жаққан;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пен күннің ишарасы ретінде қабірлерге қызыл бояу жаққан; </a:t>
            </a:r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Алишер\Сабақ\тарих\Новая папка\сақ суреттер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3429391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3" name="Picture 3" descr="D:\Алишер\Сабақ\тарих\Новая папка\сақ суреттер\2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643338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4" descr="D:\Алишер\Сабақ\тарих\Новая папка\сақ суреттер\25052009191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328611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5" name="Picture 5" descr="D:\Алишер\Сабақ\тарих\Новая папка\сақ суреттер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428868"/>
            <a:ext cx="3571900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6806" name="Picture 6" descr="D:\Алишер\Сабақ\тарих\Новая папка\сақ суреттер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71810"/>
            <a:ext cx="3357586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7" name="Picture 7" descr="D:\Алишер\Сабақ\тарих\Новая папка\сақ суреттер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214686"/>
            <a:ext cx="3071834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8" name="Picture 8" descr="D:\Алишер\Сабақ\тарих\Новая папка\сақ суреттер\images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000504"/>
            <a:ext cx="3429024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Новая папка\Изображение 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2866910" cy="5643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-928726" y="5500702"/>
            <a:ext cx="4789003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Тұмар   ханым</a:t>
            </a:r>
            <a:endParaRPr lang="ru-RU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ТОМИРИС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714356"/>
            <a:ext cx="3000396" cy="250033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Documents and Settings\Администратор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357562"/>
            <a:ext cx="3071834" cy="2876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I:\Новая папка\Изображение 2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857232"/>
            <a:ext cx="2857500" cy="5738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43438" y="6072206"/>
            <a:ext cx="478900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Алтын адам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892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Arial</vt:lpstr>
      <vt:lpstr>Book Antiqua</vt:lpstr>
      <vt:lpstr>Calibri</vt:lpstr>
      <vt:lpstr>Century Gothic</vt:lpstr>
      <vt:lpstr>Constantia</vt:lpstr>
      <vt:lpstr>Corbel</vt:lpstr>
      <vt:lpstr>Franklin Gothic Book</vt:lpstr>
      <vt:lpstr>Franklin Gothic Medium</vt:lpstr>
      <vt:lpstr>Gill Sans MT</vt:lpstr>
      <vt:lpstr>Lucida Sans</vt:lpstr>
      <vt:lpstr>Segoe Print</vt:lpstr>
      <vt:lpstr>Segoe Script</vt:lpstr>
      <vt:lpstr>Times New Roman</vt:lpstr>
      <vt:lpstr>Verdana</vt:lpstr>
      <vt:lpstr>Wingdings</vt:lpstr>
      <vt:lpstr>Wingdings 2</vt:lpstr>
      <vt:lpstr>Wingdings 3</vt:lpstr>
      <vt:lpstr>Поток</vt:lpstr>
      <vt:lpstr>Бумажная</vt:lpstr>
      <vt:lpstr>Трек</vt:lpstr>
      <vt:lpstr>Техническая</vt:lpstr>
      <vt:lpstr>Яркая</vt:lpstr>
      <vt:lpstr>Солнцестояние</vt:lpstr>
      <vt:lpstr>Апекс</vt:lpstr>
      <vt:lpstr>          </vt:lpstr>
      <vt:lpstr>PowerPoint Presentation</vt:lpstr>
      <vt:lpstr>Темір дәуірінің ескерткіштері</vt:lpstr>
      <vt:lpstr>Сақтар</vt:lpstr>
      <vt:lpstr>PowerPoint Presentation</vt:lpstr>
      <vt:lpstr>PowerPoint Presentation</vt:lpstr>
      <vt:lpstr>Діни наным сенімдер</vt:lpstr>
      <vt:lpstr>PowerPoint Presentation</vt:lpstr>
      <vt:lpstr>PowerPoint Presentation</vt:lpstr>
      <vt:lpstr>Үйсін мемлекеті </vt:lpstr>
      <vt:lpstr>PowerPoint Presentation</vt:lpstr>
      <vt:lpstr>PowerPoint Presentation</vt:lpstr>
      <vt:lpstr>Қаңлы мемлекеті </vt:lpstr>
      <vt:lpstr>PowerPoint Presentation</vt:lpstr>
      <vt:lpstr>PowerPoint Presentation</vt:lpstr>
      <vt:lpstr>Ғұндар</vt:lpstr>
      <vt:lpstr>Ғұндардың орналасуы</vt:lpstr>
      <vt:lpstr>PowerPoint Presentation</vt:lpstr>
      <vt:lpstr>PowerPoint Presentation</vt:lpstr>
      <vt:lpstr>Сарматтар</vt:lpstr>
      <vt:lpstr>PowerPoint Presentation</vt:lpstr>
      <vt:lpstr>Батыс Қазақстандағы сармат ескерткіштері</vt:lpstr>
      <vt:lpstr>Назарларыңызға рахмет!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Темір дәуіріндегі Қазақстан</dc:title>
  <dc:creator>home</dc:creator>
  <cp:lastModifiedBy>Kaysar</cp:lastModifiedBy>
  <cp:revision>13</cp:revision>
  <dcterms:created xsi:type="dcterms:W3CDTF">2013-02-13T13:53:46Z</dcterms:created>
  <dcterms:modified xsi:type="dcterms:W3CDTF">2016-02-17T17:09:32Z</dcterms:modified>
</cp:coreProperties>
</file>