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73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01181A-945A-46C0-BAC1-ACF14AE09A0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601F778-4BAF-4055-97AA-369BB7618D76}">
      <dgm:prSet phldrT="[Текст]"/>
      <dgm:spPr/>
      <dgm:t>
        <a:bodyPr/>
        <a:lstStyle/>
        <a:p>
          <a:r>
            <a:rPr lang="ru-RU" dirty="0" err="1" smtClean="0"/>
            <a:t>Шыңғыс ханның екінші</a:t>
          </a:r>
          <a:r>
            <a:rPr lang="ru-RU" dirty="0" smtClean="0"/>
            <a:t> </a:t>
          </a:r>
          <a:r>
            <a:rPr lang="ru-RU" dirty="0" err="1" smtClean="0"/>
            <a:t>баласы</a:t>
          </a:r>
          <a:r>
            <a:rPr lang="ru-RU" dirty="0" smtClean="0"/>
            <a:t> </a:t>
          </a:r>
          <a:r>
            <a:rPr lang="ru-RU" dirty="0" err="1" smtClean="0"/>
            <a:t>Шағатайдың үлесі</a:t>
          </a:r>
          <a:endParaRPr lang="ru-RU" dirty="0"/>
        </a:p>
      </dgm:t>
    </dgm:pt>
    <dgm:pt modelId="{BA47C97E-EE4F-43AB-A050-03EB5614BDA2}" type="parTrans" cxnId="{59C4CEF3-9608-477D-9993-F4EACA1F9430}">
      <dgm:prSet/>
      <dgm:spPr/>
      <dgm:t>
        <a:bodyPr/>
        <a:lstStyle/>
        <a:p>
          <a:endParaRPr lang="ru-RU"/>
        </a:p>
      </dgm:t>
    </dgm:pt>
    <dgm:pt modelId="{1755F06F-17B6-4EEE-A397-4718178278C1}" type="sibTrans" cxnId="{59C4CEF3-9608-477D-9993-F4EACA1F9430}">
      <dgm:prSet/>
      <dgm:spPr/>
      <dgm:t>
        <a:bodyPr/>
        <a:lstStyle/>
        <a:p>
          <a:endParaRPr lang="ru-RU"/>
        </a:p>
      </dgm:t>
    </dgm:pt>
    <dgm:pt modelId="{CE0296DE-6F3D-4660-9211-DFF68CA2ED45}">
      <dgm:prSet phldrT="[Текст]"/>
      <dgm:spPr/>
      <dgm:t>
        <a:bodyPr/>
        <a:lstStyle/>
        <a:p>
          <a:r>
            <a:rPr lang="ru-RU" dirty="0" err="1" smtClean="0"/>
            <a:t>Мәуереннахр, Жетісу</a:t>
          </a:r>
          <a:r>
            <a:rPr lang="ru-RU" dirty="0" smtClean="0"/>
            <a:t> мен </a:t>
          </a:r>
          <a:r>
            <a:rPr lang="ru-RU" dirty="0" err="1" smtClean="0"/>
            <a:t>Қашқар</a:t>
          </a:r>
          <a:r>
            <a:rPr lang="ru-RU" dirty="0" smtClean="0"/>
            <a:t> </a:t>
          </a:r>
          <a:r>
            <a:rPr lang="ru-RU" dirty="0" err="1" smtClean="0"/>
            <a:t>кірді</a:t>
          </a:r>
          <a:r>
            <a:rPr lang="ru-RU" dirty="0" smtClean="0"/>
            <a:t>. </a:t>
          </a:r>
          <a:r>
            <a:rPr lang="ru-RU" dirty="0" err="1" smtClean="0"/>
            <a:t>Оның ордасы</a:t>
          </a:r>
          <a:r>
            <a:rPr lang="ru-RU" dirty="0" smtClean="0"/>
            <a:t> </a:t>
          </a:r>
          <a:r>
            <a:rPr lang="ru-RU" dirty="0" err="1" smtClean="0"/>
            <a:t>Іле</a:t>
          </a:r>
          <a:r>
            <a:rPr lang="ru-RU" dirty="0" smtClean="0"/>
            <a:t> </a:t>
          </a:r>
          <a:r>
            <a:rPr lang="ru-RU" dirty="0" err="1" smtClean="0"/>
            <a:t>алқабында болды</a:t>
          </a:r>
          <a:r>
            <a:rPr lang="ru-RU" dirty="0" smtClean="0"/>
            <a:t>.</a:t>
          </a:r>
          <a:endParaRPr lang="ru-RU" dirty="0"/>
        </a:p>
      </dgm:t>
    </dgm:pt>
    <dgm:pt modelId="{E7E04406-734B-4D6F-86CC-434B3A5E033E}" type="parTrans" cxnId="{986721A5-363F-4DA2-89FE-27956BE7CD16}">
      <dgm:prSet/>
      <dgm:spPr/>
      <dgm:t>
        <a:bodyPr/>
        <a:lstStyle/>
        <a:p>
          <a:endParaRPr lang="ru-RU"/>
        </a:p>
      </dgm:t>
    </dgm:pt>
    <dgm:pt modelId="{D7E07491-5941-42A5-B68B-762697922B21}" type="sibTrans" cxnId="{986721A5-363F-4DA2-89FE-27956BE7CD16}">
      <dgm:prSet/>
      <dgm:spPr/>
      <dgm:t>
        <a:bodyPr/>
        <a:lstStyle/>
        <a:p>
          <a:endParaRPr lang="ru-RU"/>
        </a:p>
      </dgm:t>
    </dgm:pt>
    <dgm:pt modelId="{A3668D47-A4B1-457E-A95E-700383C8FC28}">
      <dgm:prSet phldrT="[Текст]"/>
      <dgm:spPr/>
      <dgm:t>
        <a:bodyPr/>
        <a:lstStyle/>
        <a:p>
          <a:r>
            <a:rPr lang="ru-RU" dirty="0" err="1" smtClean="0"/>
            <a:t>Үшінші баласы</a:t>
          </a:r>
          <a:r>
            <a:rPr lang="ru-RU" dirty="0" smtClean="0"/>
            <a:t> </a:t>
          </a:r>
          <a:r>
            <a:rPr lang="ru-RU" dirty="0" err="1" smtClean="0"/>
            <a:t>Үгедейдің үлесі</a:t>
          </a:r>
          <a:endParaRPr lang="ru-RU" dirty="0"/>
        </a:p>
      </dgm:t>
    </dgm:pt>
    <dgm:pt modelId="{5C817314-BCF2-43E2-A2B0-47450101EB05}" type="parTrans" cxnId="{E1E3A10F-F0D1-4535-B308-C2639C642AE8}">
      <dgm:prSet/>
      <dgm:spPr/>
      <dgm:t>
        <a:bodyPr/>
        <a:lstStyle/>
        <a:p>
          <a:endParaRPr lang="ru-RU"/>
        </a:p>
      </dgm:t>
    </dgm:pt>
    <dgm:pt modelId="{AF41CBAE-1D67-4CFE-801A-BB676EDE5A70}" type="sibTrans" cxnId="{E1E3A10F-F0D1-4535-B308-C2639C642AE8}">
      <dgm:prSet/>
      <dgm:spPr/>
      <dgm:t>
        <a:bodyPr/>
        <a:lstStyle/>
        <a:p>
          <a:endParaRPr lang="ru-RU"/>
        </a:p>
      </dgm:t>
    </dgm:pt>
    <dgm:pt modelId="{43466682-6B23-4357-A1B0-5A58B5DC3AD4}">
      <dgm:prSet phldrT="[Текст]"/>
      <dgm:spPr/>
      <dgm:t>
        <a:bodyPr/>
        <a:lstStyle/>
        <a:p>
          <a:r>
            <a:rPr lang="ru-RU" dirty="0" err="1" smtClean="0"/>
            <a:t>Батыс</a:t>
          </a:r>
          <a:r>
            <a:rPr lang="ru-RU" dirty="0" smtClean="0"/>
            <a:t> </a:t>
          </a:r>
          <a:r>
            <a:rPr lang="ru-RU" dirty="0" err="1" smtClean="0"/>
            <a:t>Моңғолия </a:t>
          </a:r>
          <a:r>
            <a:rPr lang="ru-RU" dirty="0" smtClean="0"/>
            <a:t>мен </a:t>
          </a:r>
          <a:r>
            <a:rPr lang="ru-RU" dirty="0" err="1" smtClean="0"/>
            <a:t>Тарбағатай</a:t>
          </a:r>
          <a:r>
            <a:rPr lang="ru-RU" dirty="0" smtClean="0"/>
            <a:t> </a:t>
          </a:r>
          <a:r>
            <a:rPr lang="ru-RU" dirty="0" err="1" smtClean="0"/>
            <a:t>жері</a:t>
          </a:r>
          <a:r>
            <a:rPr lang="ru-RU" dirty="0" smtClean="0"/>
            <a:t> </a:t>
          </a:r>
          <a:r>
            <a:rPr lang="ru-RU" dirty="0" err="1" smtClean="0"/>
            <a:t>қарады</a:t>
          </a:r>
          <a:r>
            <a:rPr lang="ru-RU" dirty="0" smtClean="0"/>
            <a:t>. </a:t>
          </a:r>
          <a:r>
            <a:rPr lang="ru-RU" dirty="0" err="1" smtClean="0"/>
            <a:t>Оның ордасы</a:t>
          </a:r>
          <a:r>
            <a:rPr lang="ru-RU" dirty="0" smtClean="0"/>
            <a:t> </a:t>
          </a:r>
          <a:r>
            <a:rPr lang="ru-RU" dirty="0" err="1" smtClean="0"/>
            <a:t>қазіргі Шәуешек қаласы маңы.</a:t>
          </a:r>
          <a:endParaRPr lang="ru-RU" dirty="0"/>
        </a:p>
      </dgm:t>
    </dgm:pt>
    <dgm:pt modelId="{2D7128CA-5F54-43C2-B433-837B478D8B76}" type="parTrans" cxnId="{1BC6F53F-86FA-48E0-B5D3-3867A27DEDD5}">
      <dgm:prSet/>
      <dgm:spPr/>
      <dgm:t>
        <a:bodyPr/>
        <a:lstStyle/>
        <a:p>
          <a:endParaRPr lang="ru-RU"/>
        </a:p>
      </dgm:t>
    </dgm:pt>
    <dgm:pt modelId="{27F667A9-B1FE-4D49-B2A8-97743BF7F996}" type="sibTrans" cxnId="{1BC6F53F-86FA-48E0-B5D3-3867A27DEDD5}">
      <dgm:prSet/>
      <dgm:spPr/>
      <dgm:t>
        <a:bodyPr/>
        <a:lstStyle/>
        <a:p>
          <a:endParaRPr lang="ru-RU"/>
        </a:p>
      </dgm:t>
    </dgm:pt>
    <dgm:pt modelId="{E07A0D48-F989-4DCD-846E-19E298382100}">
      <dgm:prSet phldrT="[Текст]"/>
      <dgm:spPr/>
      <dgm:t>
        <a:bodyPr/>
        <a:lstStyle/>
        <a:p>
          <a:r>
            <a:rPr lang="ru-RU" dirty="0" err="1" smtClean="0"/>
            <a:t>Кіші</a:t>
          </a:r>
          <a:r>
            <a:rPr lang="ru-RU" dirty="0" smtClean="0"/>
            <a:t> </a:t>
          </a:r>
          <a:r>
            <a:rPr lang="ru-RU" dirty="0" err="1" smtClean="0"/>
            <a:t>ұлы Төленің үлесі</a:t>
          </a:r>
          <a:endParaRPr lang="ru-RU" dirty="0"/>
        </a:p>
      </dgm:t>
    </dgm:pt>
    <dgm:pt modelId="{6851D914-82D8-4BEA-B137-5B572CA28131}" type="parTrans" cxnId="{F5CDD688-640A-47B9-A5FD-F29985FADA9C}">
      <dgm:prSet/>
      <dgm:spPr/>
      <dgm:t>
        <a:bodyPr/>
        <a:lstStyle/>
        <a:p>
          <a:endParaRPr lang="ru-RU"/>
        </a:p>
      </dgm:t>
    </dgm:pt>
    <dgm:pt modelId="{C7153719-413B-4998-B4B7-3DF1F4752D9F}" type="sibTrans" cxnId="{F5CDD688-640A-47B9-A5FD-F29985FADA9C}">
      <dgm:prSet/>
      <dgm:spPr/>
      <dgm:t>
        <a:bodyPr/>
        <a:lstStyle/>
        <a:p>
          <a:endParaRPr lang="ru-RU"/>
        </a:p>
      </dgm:t>
    </dgm:pt>
    <dgm:pt modelId="{0F0C5239-9389-407D-AF35-C0742F96AB96}">
      <dgm:prSet phldrT="[Текст]"/>
      <dgm:spPr/>
      <dgm:t>
        <a:bodyPr/>
        <a:lstStyle/>
        <a:p>
          <a:r>
            <a:rPr lang="ru-RU" dirty="0" err="1" smtClean="0"/>
            <a:t>Шыңғыс </a:t>
          </a:r>
          <a:r>
            <a:rPr lang="ru-RU" dirty="0" smtClean="0"/>
            <a:t>хан </a:t>
          </a:r>
          <a:r>
            <a:rPr lang="ru-RU" dirty="0" err="1" smtClean="0"/>
            <a:t>жұрты</a:t>
          </a:r>
          <a:r>
            <a:rPr lang="ru-RU" dirty="0" smtClean="0"/>
            <a:t> </a:t>
          </a:r>
          <a:r>
            <a:rPr lang="ru-RU" dirty="0" err="1" smtClean="0"/>
            <a:t>Моңғолияны</a:t>
          </a:r>
          <a:r>
            <a:rPr lang="ru-RU" dirty="0" smtClean="0"/>
            <a:t> </a:t>
          </a:r>
          <a:r>
            <a:rPr lang="ru-RU" dirty="0" err="1" smtClean="0"/>
            <a:t>иеленді</a:t>
          </a:r>
          <a:endParaRPr lang="ru-RU" dirty="0"/>
        </a:p>
      </dgm:t>
    </dgm:pt>
    <dgm:pt modelId="{BBBEAC85-556C-48B5-BA14-F2D3E76DAAE9}" type="parTrans" cxnId="{8BBE4D01-6523-48AA-9721-2A2F84431ED2}">
      <dgm:prSet/>
      <dgm:spPr/>
      <dgm:t>
        <a:bodyPr/>
        <a:lstStyle/>
        <a:p>
          <a:endParaRPr lang="ru-RU"/>
        </a:p>
      </dgm:t>
    </dgm:pt>
    <dgm:pt modelId="{05B52593-A124-4D0B-827B-B188AC7F8789}" type="sibTrans" cxnId="{8BBE4D01-6523-48AA-9721-2A2F84431ED2}">
      <dgm:prSet/>
      <dgm:spPr/>
      <dgm:t>
        <a:bodyPr/>
        <a:lstStyle/>
        <a:p>
          <a:endParaRPr lang="ru-RU"/>
        </a:p>
      </dgm:t>
    </dgm:pt>
    <dgm:pt modelId="{C76AD6F5-4946-4FCD-B0F3-79556CF391E7}">
      <dgm:prSet phldrT="[Текст]"/>
      <dgm:spPr/>
      <dgm:t>
        <a:bodyPr/>
        <a:lstStyle/>
        <a:p>
          <a:r>
            <a:rPr lang="ru-RU" b="0" i="0" dirty="0" err="1" smtClean="0"/>
            <a:t>Жошы</a:t>
          </a:r>
          <a:r>
            <a:rPr lang="ru-RU" b="0" i="0" dirty="0" smtClean="0"/>
            <a:t> </a:t>
          </a:r>
          <a:r>
            <a:rPr lang="ru-RU" b="0" i="0" dirty="0" err="1" smtClean="0"/>
            <a:t>ұлысы</a:t>
          </a:r>
          <a:r>
            <a:rPr lang="ru-RU" b="0" i="0" dirty="0" smtClean="0"/>
            <a:t> </a:t>
          </a:r>
          <a:endParaRPr lang="ru-RU" dirty="0"/>
        </a:p>
      </dgm:t>
    </dgm:pt>
    <dgm:pt modelId="{A1493710-B15B-4449-AAC9-2E7D0BB12B9A}" type="parTrans" cxnId="{9509A7A8-3012-4C07-A559-E1FF136495F2}">
      <dgm:prSet/>
      <dgm:spPr/>
      <dgm:t>
        <a:bodyPr/>
        <a:lstStyle/>
        <a:p>
          <a:endParaRPr lang="ru-RU"/>
        </a:p>
      </dgm:t>
    </dgm:pt>
    <dgm:pt modelId="{76891F2C-DF5F-4142-85F1-AA23EBD48250}" type="sibTrans" cxnId="{9509A7A8-3012-4C07-A559-E1FF136495F2}">
      <dgm:prSet/>
      <dgm:spPr/>
      <dgm:t>
        <a:bodyPr/>
        <a:lstStyle/>
        <a:p>
          <a:endParaRPr lang="ru-RU"/>
        </a:p>
      </dgm:t>
    </dgm:pt>
    <dgm:pt modelId="{E9D4B932-9EF5-421F-8DDE-3B16BA5A9FCB}">
      <dgm:prSet phldrT="[Текст]"/>
      <dgm:spPr/>
      <dgm:t>
        <a:bodyPr/>
        <a:lstStyle/>
        <a:p>
          <a:r>
            <a:rPr lang="ru-RU" b="0" i="0" dirty="0" err="1" smtClean="0"/>
            <a:t>Амудың төменгі жағындағы аудандар</a:t>
          </a:r>
          <a:r>
            <a:rPr lang="ru-RU" b="0" i="0" dirty="0" smtClean="0"/>
            <a:t> </a:t>
          </a:r>
          <a:r>
            <a:rPr lang="ru-RU" b="0" i="0" dirty="0" err="1" smtClean="0"/>
            <a:t>(Солтүстік </a:t>
          </a:r>
          <a:r>
            <a:rPr lang="ru-RU" b="0" i="0" dirty="0" smtClean="0"/>
            <a:t>Хорезм) мен </a:t>
          </a:r>
          <a:r>
            <a:rPr lang="ru-RU" b="0" i="0" dirty="0" err="1" smtClean="0"/>
            <a:t>Сырдария</a:t>
          </a:r>
          <a:r>
            <a:rPr lang="ru-RU" b="0" i="0" dirty="0" smtClean="0"/>
            <a:t> кірді.</a:t>
          </a:r>
          <a:r>
            <a:rPr lang="ru-RU" b="0" i="0" dirty="0" err="1" smtClean="0"/>
            <a:t>Жошының</a:t>
          </a:r>
          <a:r>
            <a:rPr lang="ru-RU" b="0" i="0" dirty="0" smtClean="0"/>
            <a:t> </a:t>
          </a:r>
          <a:r>
            <a:rPr lang="ru-RU" b="0" i="0" dirty="0" err="1" smtClean="0"/>
            <a:t>ордасы</a:t>
          </a:r>
          <a:r>
            <a:rPr lang="ru-RU" b="0" i="0" dirty="0" smtClean="0"/>
            <a:t> </a:t>
          </a:r>
          <a:r>
            <a:rPr lang="ru-RU" b="0" i="0" dirty="0" err="1" smtClean="0"/>
            <a:t>Ертіс</a:t>
          </a:r>
          <a:r>
            <a:rPr lang="ru-RU" b="0" i="0" dirty="0" smtClean="0"/>
            <a:t> </a:t>
          </a:r>
          <a:r>
            <a:rPr lang="ru-RU" b="0" i="0" dirty="0" err="1" smtClean="0"/>
            <a:t>алқабында болды</a:t>
          </a:r>
          <a:r>
            <a:rPr lang="ru-RU" b="0" i="0" dirty="0" smtClean="0"/>
            <a:t>.</a:t>
          </a:r>
          <a:endParaRPr lang="ru-RU" dirty="0"/>
        </a:p>
      </dgm:t>
    </dgm:pt>
    <dgm:pt modelId="{6ED96FCF-7670-4913-8889-12D6F810C96B}" type="parTrans" cxnId="{EEE22F74-3DBA-419B-9622-CB0F5C57FE5B}">
      <dgm:prSet/>
      <dgm:spPr/>
      <dgm:t>
        <a:bodyPr/>
        <a:lstStyle/>
        <a:p>
          <a:endParaRPr lang="ru-RU"/>
        </a:p>
      </dgm:t>
    </dgm:pt>
    <dgm:pt modelId="{12B074B8-FF51-497C-8FE5-1AB077DE70AB}" type="sibTrans" cxnId="{EEE22F74-3DBA-419B-9622-CB0F5C57FE5B}">
      <dgm:prSet/>
      <dgm:spPr/>
      <dgm:t>
        <a:bodyPr/>
        <a:lstStyle/>
        <a:p>
          <a:endParaRPr lang="ru-RU"/>
        </a:p>
      </dgm:t>
    </dgm:pt>
    <dgm:pt modelId="{3A2B3B0F-5294-4B1E-9948-E625153CB766}" type="pres">
      <dgm:prSet presAssocID="{B401181A-945A-46C0-BAC1-ACF14AE09A0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6E6B90-E77D-477E-B697-D14E62299ADD}" type="pres">
      <dgm:prSet presAssocID="{A601F778-4BAF-4055-97AA-369BB7618D76}" presName="linNode" presStyleCnt="0"/>
      <dgm:spPr/>
    </dgm:pt>
    <dgm:pt modelId="{07E7CCB7-389C-4DE7-B02A-6BE94A7EBA2D}" type="pres">
      <dgm:prSet presAssocID="{A601F778-4BAF-4055-97AA-369BB7618D76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CCF017-764E-4794-A8DD-77C7AF50F406}" type="pres">
      <dgm:prSet presAssocID="{A601F778-4BAF-4055-97AA-369BB7618D76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5B80FC-08A5-46CF-8466-B6941C18FB69}" type="pres">
      <dgm:prSet presAssocID="{1755F06F-17B6-4EEE-A397-4718178278C1}" presName="sp" presStyleCnt="0"/>
      <dgm:spPr/>
    </dgm:pt>
    <dgm:pt modelId="{006E3585-E928-46B6-8284-24633C21CDA8}" type="pres">
      <dgm:prSet presAssocID="{A3668D47-A4B1-457E-A95E-700383C8FC28}" presName="linNode" presStyleCnt="0"/>
      <dgm:spPr/>
    </dgm:pt>
    <dgm:pt modelId="{4694096B-849D-45F9-826D-035BECD7AA55}" type="pres">
      <dgm:prSet presAssocID="{A3668D47-A4B1-457E-A95E-700383C8FC28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65F58D-F952-47D0-970B-E4581C23D293}" type="pres">
      <dgm:prSet presAssocID="{A3668D47-A4B1-457E-A95E-700383C8FC28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5843C7-5727-4C15-9372-49B1ACD1F1E8}" type="pres">
      <dgm:prSet presAssocID="{AF41CBAE-1D67-4CFE-801A-BB676EDE5A70}" presName="sp" presStyleCnt="0"/>
      <dgm:spPr/>
    </dgm:pt>
    <dgm:pt modelId="{1F5E8E5A-A0B9-4CE3-A50C-A4853F4DFCBB}" type="pres">
      <dgm:prSet presAssocID="{E07A0D48-F989-4DCD-846E-19E298382100}" presName="linNode" presStyleCnt="0"/>
      <dgm:spPr/>
    </dgm:pt>
    <dgm:pt modelId="{EF8F757E-E588-4C0E-8922-77744D26801B}" type="pres">
      <dgm:prSet presAssocID="{E07A0D48-F989-4DCD-846E-19E298382100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86B7AB-A15C-40C6-999B-9C615641A205}" type="pres">
      <dgm:prSet presAssocID="{E07A0D48-F989-4DCD-846E-19E298382100}" presName="descendantText" presStyleLbl="alignAccFollowNode1" presStyleIdx="2" presStyleCnt="4" custLinFactNeighborX="4862" custLinFactNeighborY="-12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99CBC8-F0C8-49A7-B9D0-4464C999085D}" type="pres">
      <dgm:prSet presAssocID="{C7153719-413B-4998-B4B7-3DF1F4752D9F}" presName="sp" presStyleCnt="0"/>
      <dgm:spPr/>
    </dgm:pt>
    <dgm:pt modelId="{87EEF012-219F-410A-A570-80F2C19115CF}" type="pres">
      <dgm:prSet presAssocID="{C76AD6F5-4946-4FCD-B0F3-79556CF391E7}" presName="linNode" presStyleCnt="0"/>
      <dgm:spPr/>
    </dgm:pt>
    <dgm:pt modelId="{ED8F7102-0F6E-47E5-955D-98FAA76EDA60}" type="pres">
      <dgm:prSet presAssocID="{C76AD6F5-4946-4FCD-B0F3-79556CF391E7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5842FF-98BB-4B30-95C2-1F4E209D7E8D}" type="pres">
      <dgm:prSet presAssocID="{C76AD6F5-4946-4FCD-B0F3-79556CF391E7}" presName="descendantText" presStyleLbl="alignAccFollowNode1" presStyleIdx="3" presStyleCnt="4" custLinFactNeighborX="4862" custLinFactNeighborY="-12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1E3A10F-F0D1-4535-B308-C2639C642AE8}" srcId="{B401181A-945A-46C0-BAC1-ACF14AE09A09}" destId="{A3668D47-A4B1-457E-A95E-700383C8FC28}" srcOrd="1" destOrd="0" parTransId="{5C817314-BCF2-43E2-A2B0-47450101EB05}" sibTransId="{AF41CBAE-1D67-4CFE-801A-BB676EDE5A70}"/>
    <dgm:cxn modelId="{29D3BED2-B91F-4EF0-82F4-8E5743CE3AB8}" type="presOf" srcId="{CE0296DE-6F3D-4660-9211-DFF68CA2ED45}" destId="{41CCF017-764E-4794-A8DD-77C7AF50F406}" srcOrd="0" destOrd="0" presId="urn:microsoft.com/office/officeart/2005/8/layout/vList5"/>
    <dgm:cxn modelId="{F5CDD688-640A-47B9-A5FD-F29985FADA9C}" srcId="{B401181A-945A-46C0-BAC1-ACF14AE09A09}" destId="{E07A0D48-F989-4DCD-846E-19E298382100}" srcOrd="2" destOrd="0" parTransId="{6851D914-82D8-4BEA-B137-5B572CA28131}" sibTransId="{C7153719-413B-4998-B4B7-3DF1F4752D9F}"/>
    <dgm:cxn modelId="{0C1D78B8-1B4D-4B52-95E7-C4F80CE2375E}" type="presOf" srcId="{43466682-6B23-4357-A1B0-5A58B5DC3AD4}" destId="{E965F58D-F952-47D0-970B-E4581C23D293}" srcOrd="0" destOrd="0" presId="urn:microsoft.com/office/officeart/2005/8/layout/vList5"/>
    <dgm:cxn modelId="{3FC50806-6C52-49C0-B4D0-F577F90A0F2F}" type="presOf" srcId="{E9D4B932-9EF5-421F-8DDE-3B16BA5A9FCB}" destId="{865842FF-98BB-4B30-95C2-1F4E209D7E8D}" srcOrd="0" destOrd="0" presId="urn:microsoft.com/office/officeart/2005/8/layout/vList5"/>
    <dgm:cxn modelId="{7D81302B-0AC6-4ACD-9BBE-BBA7086007E9}" type="presOf" srcId="{C76AD6F5-4946-4FCD-B0F3-79556CF391E7}" destId="{ED8F7102-0F6E-47E5-955D-98FAA76EDA60}" srcOrd="0" destOrd="0" presId="urn:microsoft.com/office/officeart/2005/8/layout/vList5"/>
    <dgm:cxn modelId="{71E0E61F-E260-4506-90FD-67C163D2CB2E}" type="presOf" srcId="{A601F778-4BAF-4055-97AA-369BB7618D76}" destId="{07E7CCB7-389C-4DE7-B02A-6BE94A7EBA2D}" srcOrd="0" destOrd="0" presId="urn:microsoft.com/office/officeart/2005/8/layout/vList5"/>
    <dgm:cxn modelId="{EEE22F74-3DBA-419B-9622-CB0F5C57FE5B}" srcId="{C76AD6F5-4946-4FCD-B0F3-79556CF391E7}" destId="{E9D4B932-9EF5-421F-8DDE-3B16BA5A9FCB}" srcOrd="0" destOrd="0" parTransId="{6ED96FCF-7670-4913-8889-12D6F810C96B}" sibTransId="{12B074B8-FF51-497C-8FE5-1AB077DE70AB}"/>
    <dgm:cxn modelId="{8BBE4D01-6523-48AA-9721-2A2F84431ED2}" srcId="{E07A0D48-F989-4DCD-846E-19E298382100}" destId="{0F0C5239-9389-407D-AF35-C0742F96AB96}" srcOrd="0" destOrd="0" parTransId="{BBBEAC85-556C-48B5-BA14-F2D3E76DAAE9}" sibTransId="{05B52593-A124-4D0B-827B-B188AC7F8789}"/>
    <dgm:cxn modelId="{57AFD974-EFD9-4D30-8C05-4F1BA62290AB}" type="presOf" srcId="{0F0C5239-9389-407D-AF35-C0742F96AB96}" destId="{CF86B7AB-A15C-40C6-999B-9C615641A205}" srcOrd="0" destOrd="0" presId="urn:microsoft.com/office/officeart/2005/8/layout/vList5"/>
    <dgm:cxn modelId="{986721A5-363F-4DA2-89FE-27956BE7CD16}" srcId="{A601F778-4BAF-4055-97AA-369BB7618D76}" destId="{CE0296DE-6F3D-4660-9211-DFF68CA2ED45}" srcOrd="0" destOrd="0" parTransId="{E7E04406-734B-4D6F-86CC-434B3A5E033E}" sibTransId="{D7E07491-5941-42A5-B68B-762697922B21}"/>
    <dgm:cxn modelId="{262A1FEE-546B-42EE-B100-22C189DBB38D}" type="presOf" srcId="{E07A0D48-F989-4DCD-846E-19E298382100}" destId="{EF8F757E-E588-4C0E-8922-77744D26801B}" srcOrd="0" destOrd="0" presId="urn:microsoft.com/office/officeart/2005/8/layout/vList5"/>
    <dgm:cxn modelId="{50FE4E25-A345-4FD5-B521-EAE51C884333}" type="presOf" srcId="{B401181A-945A-46C0-BAC1-ACF14AE09A09}" destId="{3A2B3B0F-5294-4B1E-9948-E625153CB766}" srcOrd="0" destOrd="0" presId="urn:microsoft.com/office/officeart/2005/8/layout/vList5"/>
    <dgm:cxn modelId="{1BC6F53F-86FA-48E0-B5D3-3867A27DEDD5}" srcId="{A3668D47-A4B1-457E-A95E-700383C8FC28}" destId="{43466682-6B23-4357-A1B0-5A58B5DC3AD4}" srcOrd="0" destOrd="0" parTransId="{2D7128CA-5F54-43C2-B433-837B478D8B76}" sibTransId="{27F667A9-B1FE-4D49-B2A8-97743BF7F996}"/>
    <dgm:cxn modelId="{2BB7B304-291A-448D-98E0-21E83124D39C}" type="presOf" srcId="{A3668D47-A4B1-457E-A95E-700383C8FC28}" destId="{4694096B-849D-45F9-826D-035BECD7AA55}" srcOrd="0" destOrd="0" presId="urn:microsoft.com/office/officeart/2005/8/layout/vList5"/>
    <dgm:cxn modelId="{9509A7A8-3012-4C07-A559-E1FF136495F2}" srcId="{B401181A-945A-46C0-BAC1-ACF14AE09A09}" destId="{C76AD6F5-4946-4FCD-B0F3-79556CF391E7}" srcOrd="3" destOrd="0" parTransId="{A1493710-B15B-4449-AAC9-2E7D0BB12B9A}" sibTransId="{76891F2C-DF5F-4142-85F1-AA23EBD48250}"/>
    <dgm:cxn modelId="{59C4CEF3-9608-477D-9993-F4EACA1F9430}" srcId="{B401181A-945A-46C0-BAC1-ACF14AE09A09}" destId="{A601F778-4BAF-4055-97AA-369BB7618D76}" srcOrd="0" destOrd="0" parTransId="{BA47C97E-EE4F-43AB-A050-03EB5614BDA2}" sibTransId="{1755F06F-17B6-4EEE-A397-4718178278C1}"/>
    <dgm:cxn modelId="{D04F976E-1853-41BC-809D-0559A6521920}" type="presParOf" srcId="{3A2B3B0F-5294-4B1E-9948-E625153CB766}" destId="{D56E6B90-E77D-477E-B697-D14E62299ADD}" srcOrd="0" destOrd="0" presId="urn:microsoft.com/office/officeart/2005/8/layout/vList5"/>
    <dgm:cxn modelId="{9885A574-6459-4C8B-A318-48E568057A2F}" type="presParOf" srcId="{D56E6B90-E77D-477E-B697-D14E62299ADD}" destId="{07E7CCB7-389C-4DE7-B02A-6BE94A7EBA2D}" srcOrd="0" destOrd="0" presId="urn:microsoft.com/office/officeart/2005/8/layout/vList5"/>
    <dgm:cxn modelId="{9EA68A2F-1868-45E6-B735-EE0558BFFD14}" type="presParOf" srcId="{D56E6B90-E77D-477E-B697-D14E62299ADD}" destId="{41CCF017-764E-4794-A8DD-77C7AF50F406}" srcOrd="1" destOrd="0" presId="urn:microsoft.com/office/officeart/2005/8/layout/vList5"/>
    <dgm:cxn modelId="{8086EA53-514B-450F-A9BB-A221994A5159}" type="presParOf" srcId="{3A2B3B0F-5294-4B1E-9948-E625153CB766}" destId="{C95B80FC-08A5-46CF-8466-B6941C18FB69}" srcOrd="1" destOrd="0" presId="urn:microsoft.com/office/officeart/2005/8/layout/vList5"/>
    <dgm:cxn modelId="{3A1B3503-3200-434B-8403-4177993FF491}" type="presParOf" srcId="{3A2B3B0F-5294-4B1E-9948-E625153CB766}" destId="{006E3585-E928-46B6-8284-24633C21CDA8}" srcOrd="2" destOrd="0" presId="urn:microsoft.com/office/officeart/2005/8/layout/vList5"/>
    <dgm:cxn modelId="{E377A062-19D9-4882-B438-F94471BA40B5}" type="presParOf" srcId="{006E3585-E928-46B6-8284-24633C21CDA8}" destId="{4694096B-849D-45F9-826D-035BECD7AA55}" srcOrd="0" destOrd="0" presId="urn:microsoft.com/office/officeart/2005/8/layout/vList5"/>
    <dgm:cxn modelId="{374ADE05-870A-4439-BE04-B4297FCFB051}" type="presParOf" srcId="{006E3585-E928-46B6-8284-24633C21CDA8}" destId="{E965F58D-F952-47D0-970B-E4581C23D293}" srcOrd="1" destOrd="0" presId="urn:microsoft.com/office/officeart/2005/8/layout/vList5"/>
    <dgm:cxn modelId="{332C21FD-5B43-41BF-9F95-19A696C503FC}" type="presParOf" srcId="{3A2B3B0F-5294-4B1E-9948-E625153CB766}" destId="{475843C7-5727-4C15-9372-49B1ACD1F1E8}" srcOrd="3" destOrd="0" presId="urn:microsoft.com/office/officeart/2005/8/layout/vList5"/>
    <dgm:cxn modelId="{0A8AA6B8-96AF-4F72-BA08-7010FFBD7542}" type="presParOf" srcId="{3A2B3B0F-5294-4B1E-9948-E625153CB766}" destId="{1F5E8E5A-A0B9-4CE3-A50C-A4853F4DFCBB}" srcOrd="4" destOrd="0" presId="urn:microsoft.com/office/officeart/2005/8/layout/vList5"/>
    <dgm:cxn modelId="{84FF6B1B-1FC3-40C9-B083-8DFEAFF8954D}" type="presParOf" srcId="{1F5E8E5A-A0B9-4CE3-A50C-A4853F4DFCBB}" destId="{EF8F757E-E588-4C0E-8922-77744D26801B}" srcOrd="0" destOrd="0" presId="urn:microsoft.com/office/officeart/2005/8/layout/vList5"/>
    <dgm:cxn modelId="{2ACAC540-DB8A-43F8-96DA-6ACF175DEF32}" type="presParOf" srcId="{1F5E8E5A-A0B9-4CE3-A50C-A4853F4DFCBB}" destId="{CF86B7AB-A15C-40C6-999B-9C615641A205}" srcOrd="1" destOrd="0" presId="urn:microsoft.com/office/officeart/2005/8/layout/vList5"/>
    <dgm:cxn modelId="{05911BA0-692E-4835-9F58-E7F1D05B14BD}" type="presParOf" srcId="{3A2B3B0F-5294-4B1E-9948-E625153CB766}" destId="{9599CBC8-F0C8-49A7-B9D0-4464C999085D}" srcOrd="5" destOrd="0" presId="urn:microsoft.com/office/officeart/2005/8/layout/vList5"/>
    <dgm:cxn modelId="{86E27F9A-8919-4C19-8E4B-2EE0CA1CC40D}" type="presParOf" srcId="{3A2B3B0F-5294-4B1E-9948-E625153CB766}" destId="{87EEF012-219F-410A-A570-80F2C19115CF}" srcOrd="6" destOrd="0" presId="urn:microsoft.com/office/officeart/2005/8/layout/vList5"/>
    <dgm:cxn modelId="{A3364391-D01F-4F2C-A6B2-351053708BFF}" type="presParOf" srcId="{87EEF012-219F-410A-A570-80F2C19115CF}" destId="{ED8F7102-0F6E-47E5-955D-98FAA76EDA60}" srcOrd="0" destOrd="0" presId="urn:microsoft.com/office/officeart/2005/8/layout/vList5"/>
    <dgm:cxn modelId="{66FD5F97-0AFE-43BC-ADFB-97A7BFF4176D}" type="presParOf" srcId="{87EEF012-219F-410A-A570-80F2C19115CF}" destId="{865842FF-98BB-4B30-95C2-1F4E209D7E8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1CCF017-764E-4794-A8DD-77C7AF50F406}">
      <dsp:nvSpPr>
        <dsp:cNvPr id="0" name=""/>
        <dsp:cNvSpPr/>
      </dsp:nvSpPr>
      <dsp:spPr>
        <a:xfrm rot="5400000">
          <a:off x="5006634" y="-1893541"/>
          <a:ext cx="117898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err="1" smtClean="0"/>
            <a:t>Мәуереннахр, Жетісу</a:t>
          </a:r>
          <a:r>
            <a:rPr lang="ru-RU" sz="1700" kern="1200" dirty="0" smtClean="0"/>
            <a:t> мен </a:t>
          </a:r>
          <a:r>
            <a:rPr lang="ru-RU" sz="1700" kern="1200" dirty="0" err="1" smtClean="0"/>
            <a:t>Қашқар</a:t>
          </a:r>
          <a:r>
            <a:rPr lang="ru-RU" sz="1700" kern="1200" dirty="0" smtClean="0"/>
            <a:t> </a:t>
          </a:r>
          <a:r>
            <a:rPr lang="ru-RU" sz="1700" kern="1200" dirty="0" err="1" smtClean="0"/>
            <a:t>кірді</a:t>
          </a:r>
          <a:r>
            <a:rPr lang="ru-RU" sz="1700" kern="1200" dirty="0" smtClean="0"/>
            <a:t>. </a:t>
          </a:r>
          <a:r>
            <a:rPr lang="ru-RU" sz="1700" kern="1200" dirty="0" err="1" smtClean="0"/>
            <a:t>Оның ордасы</a:t>
          </a:r>
          <a:r>
            <a:rPr lang="ru-RU" sz="1700" kern="1200" dirty="0" smtClean="0"/>
            <a:t> </a:t>
          </a:r>
          <a:r>
            <a:rPr lang="ru-RU" sz="1700" kern="1200" dirty="0" err="1" smtClean="0"/>
            <a:t>Іле</a:t>
          </a:r>
          <a:r>
            <a:rPr lang="ru-RU" sz="1700" kern="1200" dirty="0" smtClean="0"/>
            <a:t> </a:t>
          </a:r>
          <a:r>
            <a:rPr lang="ru-RU" sz="1700" kern="1200" dirty="0" err="1" smtClean="0"/>
            <a:t>алқабында болды</a:t>
          </a:r>
          <a:r>
            <a:rPr lang="ru-RU" sz="1700" kern="1200" dirty="0" smtClean="0"/>
            <a:t>.</a:t>
          </a:r>
          <a:endParaRPr lang="ru-RU" sz="1700" kern="1200" dirty="0"/>
        </a:p>
      </dsp:txBody>
      <dsp:txXfrm rot="5400000">
        <a:off x="5006634" y="-1893541"/>
        <a:ext cx="1178986" cy="5266944"/>
      </dsp:txXfrm>
    </dsp:sp>
    <dsp:sp modelId="{07E7CCB7-389C-4DE7-B02A-6BE94A7EBA2D}">
      <dsp:nvSpPr>
        <dsp:cNvPr id="0" name=""/>
        <dsp:cNvSpPr/>
      </dsp:nvSpPr>
      <dsp:spPr>
        <a:xfrm>
          <a:off x="0" y="3064"/>
          <a:ext cx="2962656" cy="14737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/>
            <a:t>Шыңғыс ханның екінші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баласы</a:t>
          </a:r>
          <a:r>
            <a:rPr lang="ru-RU" sz="1500" kern="1200" dirty="0" smtClean="0"/>
            <a:t> </a:t>
          </a:r>
          <a:r>
            <a:rPr lang="ru-RU" sz="1500" kern="1200" dirty="0" err="1" smtClean="0"/>
            <a:t>Шағатайдың үлесі</a:t>
          </a:r>
          <a:endParaRPr lang="ru-RU" sz="1500" kern="1200" dirty="0"/>
        </a:p>
      </dsp:txBody>
      <dsp:txXfrm>
        <a:off x="0" y="3064"/>
        <a:ext cx="2962656" cy="1473732"/>
      </dsp:txXfrm>
    </dsp:sp>
    <dsp:sp modelId="{E965F58D-F952-47D0-970B-E4581C23D293}">
      <dsp:nvSpPr>
        <dsp:cNvPr id="0" name=""/>
        <dsp:cNvSpPr/>
      </dsp:nvSpPr>
      <dsp:spPr>
        <a:xfrm rot="5400000">
          <a:off x="5006634" y="-346122"/>
          <a:ext cx="117898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err="1" smtClean="0"/>
            <a:t>Батыс</a:t>
          </a:r>
          <a:r>
            <a:rPr lang="ru-RU" sz="1700" kern="1200" dirty="0" smtClean="0"/>
            <a:t> </a:t>
          </a:r>
          <a:r>
            <a:rPr lang="ru-RU" sz="1700" kern="1200" dirty="0" err="1" smtClean="0"/>
            <a:t>Моңғолия </a:t>
          </a:r>
          <a:r>
            <a:rPr lang="ru-RU" sz="1700" kern="1200" dirty="0" smtClean="0"/>
            <a:t>мен </a:t>
          </a:r>
          <a:r>
            <a:rPr lang="ru-RU" sz="1700" kern="1200" dirty="0" err="1" smtClean="0"/>
            <a:t>Тарбағатай</a:t>
          </a:r>
          <a:r>
            <a:rPr lang="ru-RU" sz="1700" kern="1200" dirty="0" smtClean="0"/>
            <a:t> </a:t>
          </a:r>
          <a:r>
            <a:rPr lang="ru-RU" sz="1700" kern="1200" dirty="0" err="1" smtClean="0"/>
            <a:t>жері</a:t>
          </a:r>
          <a:r>
            <a:rPr lang="ru-RU" sz="1700" kern="1200" dirty="0" smtClean="0"/>
            <a:t> </a:t>
          </a:r>
          <a:r>
            <a:rPr lang="ru-RU" sz="1700" kern="1200" dirty="0" err="1" smtClean="0"/>
            <a:t>қарады</a:t>
          </a:r>
          <a:r>
            <a:rPr lang="ru-RU" sz="1700" kern="1200" dirty="0" smtClean="0"/>
            <a:t>. </a:t>
          </a:r>
          <a:r>
            <a:rPr lang="ru-RU" sz="1700" kern="1200" dirty="0" err="1" smtClean="0"/>
            <a:t>Оның ордасы</a:t>
          </a:r>
          <a:r>
            <a:rPr lang="ru-RU" sz="1700" kern="1200" dirty="0" smtClean="0"/>
            <a:t> </a:t>
          </a:r>
          <a:r>
            <a:rPr lang="ru-RU" sz="1700" kern="1200" dirty="0" err="1" smtClean="0"/>
            <a:t>қазіргі Шәуешек қаласы маңы.</a:t>
          </a:r>
          <a:endParaRPr lang="ru-RU" sz="1700" kern="1200" dirty="0"/>
        </a:p>
      </dsp:txBody>
      <dsp:txXfrm rot="5400000">
        <a:off x="5006634" y="-346122"/>
        <a:ext cx="1178986" cy="5266944"/>
      </dsp:txXfrm>
    </dsp:sp>
    <dsp:sp modelId="{4694096B-849D-45F9-826D-035BECD7AA55}">
      <dsp:nvSpPr>
        <dsp:cNvPr id="0" name=""/>
        <dsp:cNvSpPr/>
      </dsp:nvSpPr>
      <dsp:spPr>
        <a:xfrm>
          <a:off x="0" y="1550483"/>
          <a:ext cx="2962656" cy="14737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/>
            <a:t>Үшінші баласы</a:t>
          </a:r>
          <a:r>
            <a:rPr lang="ru-RU" sz="1500" kern="1200" dirty="0" smtClean="0"/>
            <a:t> </a:t>
          </a:r>
          <a:r>
            <a:rPr lang="ru-RU" sz="1500" kern="1200" dirty="0" err="1" smtClean="0"/>
            <a:t>Үгедейдің үлесі</a:t>
          </a:r>
          <a:endParaRPr lang="ru-RU" sz="1500" kern="1200" dirty="0"/>
        </a:p>
      </dsp:txBody>
      <dsp:txXfrm>
        <a:off x="0" y="1550483"/>
        <a:ext cx="2962656" cy="1473732"/>
      </dsp:txXfrm>
    </dsp:sp>
    <dsp:sp modelId="{CF86B7AB-A15C-40C6-999B-9C615641A205}">
      <dsp:nvSpPr>
        <dsp:cNvPr id="0" name=""/>
        <dsp:cNvSpPr/>
      </dsp:nvSpPr>
      <dsp:spPr>
        <a:xfrm rot="5400000">
          <a:off x="5006634" y="1187055"/>
          <a:ext cx="117898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err="1" smtClean="0"/>
            <a:t>Шыңғыс </a:t>
          </a:r>
          <a:r>
            <a:rPr lang="ru-RU" sz="1700" kern="1200" dirty="0" smtClean="0"/>
            <a:t>хан </a:t>
          </a:r>
          <a:r>
            <a:rPr lang="ru-RU" sz="1700" kern="1200" dirty="0" err="1" smtClean="0"/>
            <a:t>жұрты</a:t>
          </a:r>
          <a:r>
            <a:rPr lang="ru-RU" sz="1700" kern="1200" dirty="0" smtClean="0"/>
            <a:t> </a:t>
          </a:r>
          <a:r>
            <a:rPr lang="ru-RU" sz="1700" kern="1200" dirty="0" err="1" smtClean="0"/>
            <a:t>Моңғолияны</a:t>
          </a:r>
          <a:r>
            <a:rPr lang="ru-RU" sz="1700" kern="1200" dirty="0" smtClean="0"/>
            <a:t> </a:t>
          </a:r>
          <a:r>
            <a:rPr lang="ru-RU" sz="1700" kern="1200" dirty="0" err="1" smtClean="0"/>
            <a:t>иеленді</a:t>
          </a:r>
          <a:endParaRPr lang="ru-RU" sz="1700" kern="1200" dirty="0"/>
        </a:p>
      </dsp:txBody>
      <dsp:txXfrm rot="5400000">
        <a:off x="5006634" y="1187055"/>
        <a:ext cx="1178986" cy="5266944"/>
      </dsp:txXfrm>
    </dsp:sp>
    <dsp:sp modelId="{EF8F757E-E588-4C0E-8922-77744D26801B}">
      <dsp:nvSpPr>
        <dsp:cNvPr id="0" name=""/>
        <dsp:cNvSpPr/>
      </dsp:nvSpPr>
      <dsp:spPr>
        <a:xfrm>
          <a:off x="0" y="3097902"/>
          <a:ext cx="2962656" cy="14737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/>
            <a:t>Кіші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ұлы Төленің үлесі</a:t>
          </a:r>
          <a:endParaRPr lang="ru-RU" sz="1500" kern="1200" dirty="0"/>
        </a:p>
      </dsp:txBody>
      <dsp:txXfrm>
        <a:off x="0" y="3097902"/>
        <a:ext cx="2962656" cy="1473732"/>
      </dsp:txXfrm>
    </dsp:sp>
    <dsp:sp modelId="{865842FF-98BB-4B30-95C2-1F4E209D7E8D}">
      <dsp:nvSpPr>
        <dsp:cNvPr id="0" name=""/>
        <dsp:cNvSpPr/>
      </dsp:nvSpPr>
      <dsp:spPr>
        <a:xfrm rot="5400000">
          <a:off x="5006634" y="2734474"/>
          <a:ext cx="117898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b="0" i="0" kern="1200" dirty="0" err="1" smtClean="0"/>
            <a:t>Амудың төменгі жағындағы аудандар</a:t>
          </a:r>
          <a:r>
            <a:rPr lang="ru-RU" sz="1700" b="0" i="0" kern="1200" dirty="0" smtClean="0"/>
            <a:t> </a:t>
          </a:r>
          <a:r>
            <a:rPr lang="ru-RU" sz="1700" b="0" i="0" kern="1200" dirty="0" err="1" smtClean="0"/>
            <a:t>(Солтүстік </a:t>
          </a:r>
          <a:r>
            <a:rPr lang="ru-RU" sz="1700" b="0" i="0" kern="1200" dirty="0" smtClean="0"/>
            <a:t>Хорезм) мен </a:t>
          </a:r>
          <a:r>
            <a:rPr lang="ru-RU" sz="1700" b="0" i="0" kern="1200" dirty="0" err="1" smtClean="0"/>
            <a:t>Сырдария</a:t>
          </a:r>
          <a:r>
            <a:rPr lang="ru-RU" sz="1700" b="0" i="0" kern="1200" dirty="0" smtClean="0"/>
            <a:t> кірді.</a:t>
          </a:r>
          <a:r>
            <a:rPr lang="ru-RU" sz="1700" b="0" i="0" kern="1200" dirty="0" err="1" smtClean="0"/>
            <a:t>Жошының</a:t>
          </a:r>
          <a:r>
            <a:rPr lang="ru-RU" sz="1700" b="0" i="0" kern="1200" dirty="0" smtClean="0"/>
            <a:t> </a:t>
          </a:r>
          <a:r>
            <a:rPr lang="ru-RU" sz="1700" b="0" i="0" kern="1200" dirty="0" err="1" smtClean="0"/>
            <a:t>ордасы</a:t>
          </a:r>
          <a:r>
            <a:rPr lang="ru-RU" sz="1700" b="0" i="0" kern="1200" dirty="0" smtClean="0"/>
            <a:t> </a:t>
          </a:r>
          <a:r>
            <a:rPr lang="ru-RU" sz="1700" b="0" i="0" kern="1200" dirty="0" err="1" smtClean="0"/>
            <a:t>Ертіс</a:t>
          </a:r>
          <a:r>
            <a:rPr lang="ru-RU" sz="1700" b="0" i="0" kern="1200" dirty="0" smtClean="0"/>
            <a:t> </a:t>
          </a:r>
          <a:r>
            <a:rPr lang="ru-RU" sz="1700" b="0" i="0" kern="1200" dirty="0" err="1" smtClean="0"/>
            <a:t>алқабында болды</a:t>
          </a:r>
          <a:r>
            <a:rPr lang="ru-RU" sz="1700" b="0" i="0" kern="1200" dirty="0" smtClean="0"/>
            <a:t>.</a:t>
          </a:r>
          <a:endParaRPr lang="ru-RU" sz="1700" kern="1200" dirty="0"/>
        </a:p>
      </dsp:txBody>
      <dsp:txXfrm rot="5400000">
        <a:off x="5006634" y="2734474"/>
        <a:ext cx="1178986" cy="5266944"/>
      </dsp:txXfrm>
    </dsp:sp>
    <dsp:sp modelId="{ED8F7102-0F6E-47E5-955D-98FAA76EDA60}">
      <dsp:nvSpPr>
        <dsp:cNvPr id="0" name=""/>
        <dsp:cNvSpPr/>
      </dsp:nvSpPr>
      <dsp:spPr>
        <a:xfrm>
          <a:off x="0" y="4645322"/>
          <a:ext cx="2962656" cy="14737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i="0" kern="1200" dirty="0" err="1" smtClean="0"/>
            <a:t>Жошы</a:t>
          </a:r>
          <a:r>
            <a:rPr lang="ru-RU" sz="1500" b="0" i="0" kern="1200" dirty="0" smtClean="0"/>
            <a:t> </a:t>
          </a:r>
          <a:r>
            <a:rPr lang="ru-RU" sz="1500" b="0" i="0" kern="1200" dirty="0" err="1" smtClean="0"/>
            <a:t>ұлысы</a:t>
          </a:r>
          <a:r>
            <a:rPr lang="ru-RU" sz="1500" b="0" i="0" kern="1200" dirty="0" smtClean="0"/>
            <a:t> </a:t>
          </a:r>
          <a:endParaRPr lang="ru-RU" sz="1500" kern="1200" dirty="0"/>
        </a:p>
      </dsp:txBody>
      <dsp:txXfrm>
        <a:off x="0" y="4645322"/>
        <a:ext cx="2962656" cy="14737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>Моңғол шапқыншылығы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332656"/>
          <a:ext cx="8229600" cy="61221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Шыңғыстан соң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1227 ж. </a:t>
            </a:r>
            <a:r>
              <a:rPr lang="ru-RU" dirty="0" err="1" smtClean="0"/>
              <a:t>Шыңғыс </a:t>
            </a:r>
            <a:r>
              <a:rPr lang="ru-RU" dirty="0" smtClean="0"/>
              <a:t>хан </a:t>
            </a:r>
            <a:r>
              <a:rPr lang="ru-RU" dirty="0" err="1" smtClean="0"/>
              <a:t>қайтыс болды</a:t>
            </a:r>
            <a:r>
              <a:rPr lang="ru-RU" dirty="0" smtClean="0"/>
              <a:t>.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өлгеннен кейін</a:t>
            </a:r>
            <a:r>
              <a:rPr lang="ru-RU" dirty="0" smtClean="0"/>
              <a:t> 1235 ж. </a:t>
            </a:r>
            <a:r>
              <a:rPr lang="ru-RU" dirty="0" err="1" smtClean="0"/>
              <a:t>Қарақорымда өткен моңғол ақсүйектерінің құрылтай жиналысы</a:t>
            </a:r>
            <a:r>
              <a:rPr lang="ru-RU" dirty="0" smtClean="0"/>
              <a:t> </a:t>
            </a:r>
            <a:r>
              <a:rPr lang="ru-RU" dirty="0" err="1" smtClean="0"/>
              <a:t>болды</a:t>
            </a:r>
            <a:r>
              <a:rPr lang="ru-RU" dirty="0" smtClean="0"/>
              <a:t>. </a:t>
            </a:r>
            <a:r>
              <a:rPr lang="ru-RU" dirty="0" err="1" smtClean="0"/>
              <a:t>Шығыс Еуропаға жаңа жорық жасауға шешім</a:t>
            </a:r>
            <a:r>
              <a:rPr lang="ru-RU" dirty="0" smtClean="0"/>
              <a:t> </a:t>
            </a:r>
            <a:r>
              <a:rPr lang="ru-RU" dirty="0" err="1" smtClean="0"/>
              <a:t>қабылдады.</a:t>
            </a:r>
            <a:r>
              <a:rPr lang="ru-RU" dirty="0" smtClean="0"/>
              <a:t> Оны </a:t>
            </a:r>
            <a:r>
              <a:rPr lang="ru-RU" dirty="0" err="1" smtClean="0"/>
              <a:t>Жошының</a:t>
            </a:r>
            <a:r>
              <a:rPr lang="ru-RU" dirty="0" smtClean="0"/>
              <a:t> </a:t>
            </a:r>
            <a:r>
              <a:rPr lang="ru-RU" dirty="0" err="1" smtClean="0"/>
              <a:t>ұлы</a:t>
            </a:r>
            <a:r>
              <a:rPr lang="ru-RU" dirty="0" smtClean="0"/>
              <a:t> Бату </a:t>
            </a:r>
            <a:r>
              <a:rPr lang="ru-RU" dirty="0" err="1" smtClean="0"/>
              <a:t>басқаратын болды</a:t>
            </a:r>
            <a:r>
              <a:rPr lang="ru-RU" dirty="0" smtClean="0"/>
              <a:t>. Бату хан </a:t>
            </a:r>
            <a:r>
              <a:rPr lang="ru-RU" dirty="0" err="1" smtClean="0"/>
              <a:t>әскері еріксіз</a:t>
            </a:r>
            <a:r>
              <a:rPr lang="ru-RU" dirty="0" smtClean="0"/>
              <a:t> </a:t>
            </a:r>
            <a:r>
              <a:rPr lang="ru-RU" dirty="0" err="1" smtClean="0"/>
              <a:t>тайпалар</a:t>
            </a:r>
            <a:r>
              <a:rPr lang="ru-RU" dirty="0" smtClean="0"/>
              <a:t> </a:t>
            </a:r>
            <a:r>
              <a:rPr lang="ru-RU" dirty="0" err="1" smtClean="0"/>
              <a:t>өкілдерінен құралды</a:t>
            </a:r>
            <a:r>
              <a:rPr lang="ru-RU" dirty="0" smtClean="0"/>
              <a:t>. </a:t>
            </a:r>
            <a:r>
              <a:rPr lang="ru-RU" dirty="0" err="1" smtClean="0"/>
              <a:t>Басқару қызметтерін моңғол феодалдары</a:t>
            </a:r>
            <a:r>
              <a:rPr lang="ru-RU" dirty="0" smtClean="0"/>
              <a:t> </a:t>
            </a:r>
            <a:r>
              <a:rPr lang="ru-RU" dirty="0" err="1" smtClean="0"/>
              <a:t>иеленді.Бату</a:t>
            </a:r>
            <a:r>
              <a:rPr lang="ru-RU" dirty="0" smtClean="0"/>
              <a:t> хан </a:t>
            </a:r>
            <a:r>
              <a:rPr lang="ru-RU" dirty="0" err="1" smtClean="0"/>
              <a:t>әскері</a:t>
            </a:r>
            <a:r>
              <a:rPr lang="ru-RU" dirty="0" smtClean="0"/>
              <a:t> 1236 </a:t>
            </a:r>
            <a:r>
              <a:rPr lang="ru-RU" dirty="0" err="1" smtClean="0"/>
              <a:t>жылы</a:t>
            </a:r>
            <a:r>
              <a:rPr lang="ru-RU" dirty="0" smtClean="0"/>
              <a:t> </a:t>
            </a:r>
            <a:r>
              <a:rPr lang="ru-RU" dirty="0" err="1" smtClean="0"/>
              <a:t>Камадағы</a:t>
            </a:r>
            <a:r>
              <a:rPr lang="ru-RU" dirty="0" smtClean="0"/>
              <a:t> </a:t>
            </a:r>
            <a:r>
              <a:rPr lang="ru-RU" dirty="0" err="1" smtClean="0"/>
              <a:t>Бұлғарды</a:t>
            </a:r>
            <a:r>
              <a:rPr lang="ru-RU" dirty="0" smtClean="0"/>
              <a:t>, </a:t>
            </a:r>
            <a:r>
              <a:rPr lang="ru-RU" dirty="0" err="1" smtClean="0"/>
              <a:t>Мордваларды</a:t>
            </a:r>
            <a:r>
              <a:rPr lang="ru-RU" dirty="0" smtClean="0"/>
              <a:t> </a:t>
            </a:r>
            <a:r>
              <a:rPr lang="ru-RU" dirty="0" err="1" smtClean="0"/>
              <a:t>талқандап</a:t>
            </a:r>
            <a:r>
              <a:rPr lang="ru-RU" dirty="0" smtClean="0"/>
              <a:t>, 1237-1240 </a:t>
            </a:r>
            <a:r>
              <a:rPr lang="ru-RU" dirty="0" err="1" smtClean="0"/>
              <a:t>жж</a:t>
            </a:r>
            <a:r>
              <a:rPr lang="ru-RU" dirty="0" smtClean="0"/>
              <a:t>. </a:t>
            </a:r>
            <a:r>
              <a:rPr lang="ru-RU" dirty="0" err="1" smtClean="0"/>
              <a:t>орыс</a:t>
            </a:r>
            <a:r>
              <a:rPr lang="ru-RU" dirty="0" smtClean="0"/>
              <a:t> </a:t>
            </a:r>
            <a:r>
              <a:rPr lang="ru-RU" dirty="0" err="1" smtClean="0"/>
              <a:t>жерлеріне</a:t>
            </a:r>
            <a:r>
              <a:rPr lang="ru-RU" dirty="0" smtClean="0"/>
              <a:t> </a:t>
            </a:r>
            <a:r>
              <a:rPr lang="ru-RU" dirty="0" err="1" smtClean="0"/>
              <a:t>келді</a:t>
            </a:r>
            <a:r>
              <a:rPr lang="ru-RU" dirty="0" smtClean="0"/>
              <a:t>. Рязань, </a:t>
            </a:r>
            <a:r>
              <a:rPr lang="ru-RU" dirty="0" err="1" smtClean="0"/>
              <a:t>Мәскеу, </a:t>
            </a:r>
            <a:r>
              <a:rPr lang="ru-RU" dirty="0" smtClean="0"/>
              <a:t>Владимир </a:t>
            </a:r>
            <a:r>
              <a:rPr lang="ru-RU" dirty="0" err="1" smtClean="0"/>
              <a:t>түбінде күшті шайқастар болды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1239 ж. </a:t>
            </a:r>
            <a:r>
              <a:rPr lang="ru-RU" dirty="0" err="1" smtClean="0"/>
              <a:t>басында</a:t>
            </a:r>
            <a:r>
              <a:rPr lang="ru-RU" dirty="0" smtClean="0"/>
              <a:t> </a:t>
            </a:r>
            <a:r>
              <a:rPr lang="ru-RU" dirty="0" err="1" smtClean="0"/>
              <a:t>моңғолдар Еділ</a:t>
            </a:r>
            <a:r>
              <a:rPr lang="ru-RU" dirty="0" smtClean="0"/>
              <a:t> </a:t>
            </a:r>
            <a:r>
              <a:rPr lang="ru-RU" dirty="0" err="1" smtClean="0"/>
              <a:t>өзенінің </a:t>
            </a:r>
            <a:r>
              <a:rPr lang="ru-RU" dirty="0" smtClean="0"/>
              <a:t>ту </a:t>
            </a:r>
            <a:r>
              <a:rPr lang="ru-RU" dirty="0" err="1" smtClean="0"/>
              <a:t>сыртынан</a:t>
            </a:r>
            <a:r>
              <a:rPr lang="ru-RU" dirty="0" smtClean="0"/>
              <a:t> </a:t>
            </a:r>
            <a:r>
              <a:rPr lang="ru-RU" dirty="0" err="1" smtClean="0"/>
              <a:t>орыс</a:t>
            </a:r>
            <a:r>
              <a:rPr lang="ru-RU" dirty="0" smtClean="0"/>
              <a:t> </a:t>
            </a:r>
            <a:r>
              <a:rPr lang="ru-RU" dirty="0" err="1" smtClean="0"/>
              <a:t>жеріне</a:t>
            </a:r>
            <a:r>
              <a:rPr lang="ru-RU" dirty="0" smtClean="0"/>
              <a:t> </a:t>
            </a:r>
            <a:r>
              <a:rPr lang="ru-RU" dirty="0" err="1" smtClean="0"/>
              <a:t>екінші</a:t>
            </a:r>
            <a:r>
              <a:rPr lang="ru-RU" dirty="0" smtClean="0"/>
              <a:t> </a:t>
            </a:r>
            <a:r>
              <a:rPr lang="ru-RU" dirty="0" err="1" smtClean="0"/>
              <a:t>жорыққа аттанды</a:t>
            </a:r>
            <a:r>
              <a:rPr lang="ru-RU" dirty="0" smtClean="0"/>
              <a:t>. </a:t>
            </a:r>
          </a:p>
          <a:p>
            <a:r>
              <a:rPr lang="ru-RU" dirty="0" smtClean="0"/>
              <a:t>1240 ж. </a:t>
            </a:r>
            <a:r>
              <a:rPr lang="ru-RU" dirty="0" err="1" smtClean="0"/>
              <a:t>күзде </a:t>
            </a:r>
            <a:r>
              <a:rPr lang="ru-RU" dirty="0" smtClean="0"/>
              <a:t>Киев </a:t>
            </a:r>
            <a:r>
              <a:rPr lang="ru-RU" dirty="0" err="1" smtClean="0"/>
              <a:t>алынды</a:t>
            </a:r>
            <a:r>
              <a:rPr lang="ru-RU" dirty="0" smtClean="0"/>
              <a:t>. </a:t>
            </a:r>
            <a:r>
              <a:rPr lang="ru-RU" dirty="0" err="1" smtClean="0"/>
              <a:t>моңғолдар </a:t>
            </a:r>
            <a:r>
              <a:rPr lang="ru-RU" dirty="0" smtClean="0"/>
              <a:t>Польша, Венгрия, </a:t>
            </a:r>
            <a:r>
              <a:rPr lang="ru-RU" dirty="0" err="1" smtClean="0"/>
              <a:t>Чехияны</a:t>
            </a:r>
            <a:r>
              <a:rPr lang="ru-RU" dirty="0" smtClean="0"/>
              <a:t> </a:t>
            </a:r>
            <a:r>
              <a:rPr lang="ru-RU" dirty="0" err="1" smtClean="0"/>
              <a:t>талады</a:t>
            </a:r>
            <a:r>
              <a:rPr lang="ru-RU" dirty="0" smtClean="0"/>
              <a:t>. </a:t>
            </a:r>
            <a:r>
              <a:rPr lang="ru-RU" dirty="0" err="1" smtClean="0"/>
              <a:t>Енді</a:t>
            </a:r>
            <a:r>
              <a:rPr lang="ru-RU" dirty="0" smtClean="0"/>
              <a:t> </a:t>
            </a:r>
            <a:r>
              <a:rPr lang="ru-RU" dirty="0" err="1" smtClean="0"/>
              <a:t>моңғол жері</a:t>
            </a:r>
            <a:r>
              <a:rPr lang="ru-RU" dirty="0" smtClean="0"/>
              <a:t> </a:t>
            </a:r>
            <a:r>
              <a:rPr lang="ru-RU" dirty="0" err="1" smtClean="0"/>
              <a:t>батыста</a:t>
            </a:r>
            <a:r>
              <a:rPr lang="ru-RU" dirty="0" smtClean="0"/>
              <a:t> -</a:t>
            </a:r>
            <a:r>
              <a:rPr lang="ru-RU" dirty="0" err="1" smtClean="0"/>
              <a:t>Днестрге</a:t>
            </a:r>
            <a:r>
              <a:rPr lang="ru-RU" dirty="0" smtClean="0"/>
              <a:t>, </a:t>
            </a:r>
            <a:r>
              <a:rPr lang="ru-RU" dirty="0" err="1" smtClean="0"/>
              <a:t>шығыста Ертіске</a:t>
            </a:r>
            <a:r>
              <a:rPr lang="ru-RU" dirty="0" smtClean="0"/>
              <a:t>, </a:t>
            </a:r>
            <a:r>
              <a:rPr lang="ru-RU" dirty="0" err="1" smtClean="0"/>
              <a:t>оңтүстікте Солтүстік Кавказға дейін</a:t>
            </a:r>
            <a:r>
              <a:rPr lang="ru-RU" dirty="0" smtClean="0"/>
              <a:t> </a:t>
            </a:r>
            <a:r>
              <a:rPr lang="ru-RU" dirty="0" err="1" smtClean="0"/>
              <a:t>жетті</a:t>
            </a:r>
            <a:r>
              <a:rPr lang="ru-RU" dirty="0" smtClean="0"/>
              <a:t>. Бату хан </a:t>
            </a:r>
            <a:r>
              <a:rPr lang="ru-RU" dirty="0" err="1" smtClean="0"/>
              <a:t>иеліктері</a:t>
            </a:r>
            <a:r>
              <a:rPr lang="ru-RU" dirty="0" smtClean="0"/>
              <a:t> </a:t>
            </a:r>
            <a:r>
              <a:rPr lang="ru-RU" dirty="0" err="1" smtClean="0"/>
              <a:t>құрамына оңтүстік-шығыста Солтүстік хорезм</a:t>
            </a:r>
            <a:r>
              <a:rPr lang="ru-RU" dirty="0" smtClean="0"/>
              <a:t> мен </a:t>
            </a:r>
            <a:r>
              <a:rPr lang="ru-RU" dirty="0" err="1" smtClean="0"/>
              <a:t>Сырдың төмен жағындағы жерлер</a:t>
            </a:r>
            <a:r>
              <a:rPr lang="ru-RU" dirty="0" smtClean="0"/>
              <a:t> </a:t>
            </a:r>
            <a:r>
              <a:rPr lang="ru-RU" dirty="0" err="1" smtClean="0"/>
              <a:t>енді</a:t>
            </a:r>
            <a:r>
              <a:rPr lang="ru-RU" dirty="0" smtClean="0"/>
              <a:t>. </a:t>
            </a:r>
            <a:r>
              <a:rPr lang="ru-RU" dirty="0" err="1" smtClean="0"/>
              <a:t>Орыс</a:t>
            </a:r>
            <a:r>
              <a:rPr lang="ru-RU" dirty="0" smtClean="0"/>
              <a:t> </a:t>
            </a:r>
            <a:r>
              <a:rPr lang="ru-RU" dirty="0" err="1" smtClean="0"/>
              <a:t>кінәздықтары </a:t>
            </a:r>
            <a:r>
              <a:rPr lang="ru-RU" dirty="0" smtClean="0"/>
              <a:t>да Бату </a:t>
            </a:r>
            <a:r>
              <a:rPr lang="ru-RU" dirty="0" err="1" smtClean="0"/>
              <a:t>ханға</a:t>
            </a:r>
            <a:r>
              <a:rPr lang="ru-RU" dirty="0" smtClean="0"/>
              <a:t> </a:t>
            </a:r>
            <a:r>
              <a:rPr lang="ru-RU" dirty="0" err="1" smtClean="0"/>
              <a:t>тәуелді бодан</a:t>
            </a:r>
            <a:r>
              <a:rPr lang="ru-RU" dirty="0" smtClean="0"/>
              <a:t> </a:t>
            </a:r>
            <a:r>
              <a:rPr lang="ru-RU" dirty="0" err="1" smtClean="0"/>
              <a:t>болды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ru-RU" dirty="0" smtClean="0"/>
              <a:t>1380 ж. Алтын Орда </a:t>
            </a:r>
            <a:r>
              <a:rPr lang="ru-RU" dirty="0" err="1" smtClean="0"/>
              <a:t>нояны</a:t>
            </a:r>
            <a:r>
              <a:rPr lang="ru-RU" dirty="0" smtClean="0"/>
              <a:t> Мамай </a:t>
            </a:r>
            <a:r>
              <a:rPr lang="ru-RU" dirty="0" err="1" smtClean="0"/>
              <a:t>үлкен әскер күшімен орыстарға қарсы шабуылға шықты</a:t>
            </a:r>
            <a:r>
              <a:rPr lang="ru-RU" dirty="0" smtClean="0"/>
              <a:t>. </a:t>
            </a:r>
            <a:r>
              <a:rPr lang="ru-RU" dirty="0" err="1" smtClean="0"/>
              <a:t>Орыс</a:t>
            </a:r>
            <a:r>
              <a:rPr lang="ru-RU" dirty="0" smtClean="0"/>
              <a:t> </a:t>
            </a:r>
            <a:r>
              <a:rPr lang="ru-RU" dirty="0" err="1" smtClean="0"/>
              <a:t>кнәздықтарының біріккен</a:t>
            </a:r>
            <a:r>
              <a:rPr lang="ru-RU" dirty="0" smtClean="0"/>
              <a:t> </a:t>
            </a:r>
            <a:r>
              <a:rPr lang="ru-RU" dirty="0" err="1" smtClean="0"/>
              <a:t>күштері Непрядва</a:t>
            </a:r>
            <a:r>
              <a:rPr lang="ru-RU" dirty="0" smtClean="0"/>
              <a:t> </a:t>
            </a:r>
            <a:r>
              <a:rPr lang="ru-RU" dirty="0" err="1" smtClean="0"/>
              <a:t>(Донның оң сапасы</a:t>
            </a:r>
            <a:r>
              <a:rPr lang="ru-RU" dirty="0" smtClean="0"/>
              <a:t>) </a:t>
            </a:r>
            <a:r>
              <a:rPr lang="ru-RU" dirty="0" err="1" smtClean="0"/>
              <a:t>өзені жағасында, </a:t>
            </a:r>
            <a:r>
              <a:rPr lang="ru-RU" dirty="0" smtClean="0"/>
              <a:t>Куликово </a:t>
            </a:r>
            <a:r>
              <a:rPr lang="ru-RU" dirty="0" err="1" smtClean="0"/>
              <a:t>даласы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аталатын</a:t>
            </a:r>
            <a:r>
              <a:rPr lang="ru-RU" dirty="0" smtClean="0"/>
              <a:t> </a:t>
            </a:r>
            <a:r>
              <a:rPr lang="ru-RU" dirty="0" err="1" smtClean="0"/>
              <a:t>жерде</a:t>
            </a:r>
            <a:r>
              <a:rPr lang="ru-RU" dirty="0" smtClean="0"/>
              <a:t> 1380 ж. 8 </a:t>
            </a:r>
            <a:r>
              <a:rPr lang="ru-RU" dirty="0" err="1" smtClean="0"/>
              <a:t>қыркүйекте </a:t>
            </a:r>
            <a:r>
              <a:rPr lang="ru-RU" dirty="0" smtClean="0"/>
              <a:t>Мамай </a:t>
            </a:r>
            <a:r>
              <a:rPr lang="ru-RU" dirty="0" err="1" smtClean="0"/>
              <a:t>әскерінің тас-талқанын шығарды</a:t>
            </a:r>
            <a:r>
              <a:rPr lang="ru-RU" dirty="0" smtClean="0"/>
              <a:t>. </a:t>
            </a:r>
            <a:r>
              <a:rPr lang="ru-RU" dirty="0" err="1" smtClean="0"/>
              <a:t>Бұл </a:t>
            </a:r>
            <a:r>
              <a:rPr lang="ru-RU" dirty="0" smtClean="0"/>
              <a:t>Алтын </a:t>
            </a:r>
            <a:r>
              <a:rPr lang="ru-RU" dirty="0" err="1" smtClean="0"/>
              <a:t>Орданың құлауын тездетті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Оның үстіне </a:t>
            </a:r>
            <a:r>
              <a:rPr lang="ru-RU" dirty="0" smtClean="0"/>
              <a:t>14 </a:t>
            </a:r>
            <a:r>
              <a:rPr lang="ru-RU" dirty="0" err="1" smtClean="0"/>
              <a:t>ғ</a:t>
            </a:r>
            <a:r>
              <a:rPr lang="ru-RU" dirty="0" smtClean="0"/>
              <a:t>. </a:t>
            </a:r>
            <a:r>
              <a:rPr lang="ru-RU" dirty="0" err="1" smtClean="0"/>
              <a:t>соңында, яғни </a:t>
            </a:r>
            <a:r>
              <a:rPr lang="ru-RU" dirty="0" smtClean="0"/>
              <a:t>1391 </a:t>
            </a:r>
            <a:r>
              <a:rPr lang="ru-RU" dirty="0" err="1" smtClean="0"/>
              <a:t>және</a:t>
            </a:r>
            <a:r>
              <a:rPr lang="ru-RU" dirty="0" smtClean="0"/>
              <a:t> 1395 </a:t>
            </a:r>
            <a:r>
              <a:rPr lang="ru-RU" dirty="0" err="1" smtClean="0"/>
              <a:t>жылдары</a:t>
            </a:r>
            <a:r>
              <a:rPr lang="ru-RU" dirty="0" smtClean="0"/>
              <a:t> </a:t>
            </a:r>
            <a:r>
              <a:rPr lang="ru-RU" dirty="0" err="1" smtClean="0"/>
              <a:t>Ақсақ Темір</a:t>
            </a:r>
            <a:r>
              <a:rPr lang="ru-RU" dirty="0" smtClean="0"/>
              <a:t> Алтын </a:t>
            </a:r>
            <a:r>
              <a:rPr lang="ru-RU" dirty="0" err="1" smtClean="0"/>
              <a:t>Ордаға</a:t>
            </a:r>
            <a:r>
              <a:rPr lang="ru-RU" dirty="0" smtClean="0"/>
              <a:t> бас </a:t>
            </a:r>
            <a:r>
              <a:rPr lang="ru-RU" dirty="0" err="1" smtClean="0"/>
              <a:t>көтертпей екі</a:t>
            </a:r>
            <a:r>
              <a:rPr lang="ru-RU" dirty="0" smtClean="0"/>
              <a:t> </a:t>
            </a:r>
            <a:r>
              <a:rPr lang="ru-RU" dirty="0" err="1" smtClean="0"/>
              <a:t>рет</a:t>
            </a:r>
            <a:r>
              <a:rPr lang="ru-RU" dirty="0" smtClean="0"/>
              <a:t> </a:t>
            </a:r>
            <a:r>
              <a:rPr lang="ru-RU" dirty="0" err="1" smtClean="0"/>
              <a:t>соққы берді</a:t>
            </a:r>
            <a:r>
              <a:rPr lang="ru-RU" dirty="0" smtClean="0"/>
              <a:t>. </a:t>
            </a:r>
            <a:r>
              <a:rPr lang="ru-RU" dirty="0" err="1" smtClean="0"/>
              <a:t>Осыдан</a:t>
            </a:r>
            <a:r>
              <a:rPr lang="ru-RU" dirty="0" smtClean="0"/>
              <a:t> </a:t>
            </a:r>
            <a:r>
              <a:rPr lang="ru-RU" dirty="0" err="1" smtClean="0"/>
              <a:t>кейін</a:t>
            </a:r>
            <a:r>
              <a:rPr lang="ru-RU" dirty="0" smtClean="0"/>
              <a:t> ел </a:t>
            </a:r>
            <a:r>
              <a:rPr lang="ru-RU" dirty="0" err="1" smtClean="0"/>
              <a:t>ыдырай</a:t>
            </a:r>
            <a:r>
              <a:rPr lang="ru-RU" dirty="0" smtClean="0"/>
              <a:t> </a:t>
            </a:r>
            <a:r>
              <a:rPr lang="ru-RU" dirty="0" err="1" smtClean="0"/>
              <a:t>бастады</a:t>
            </a:r>
            <a:r>
              <a:rPr lang="ru-RU" dirty="0" smtClean="0"/>
              <a:t>. 15 </a:t>
            </a:r>
            <a:r>
              <a:rPr lang="ru-RU" dirty="0" err="1" smtClean="0"/>
              <a:t>ғ</a:t>
            </a:r>
            <a:r>
              <a:rPr lang="ru-RU" dirty="0" smtClean="0"/>
              <a:t>. </a:t>
            </a:r>
            <a:r>
              <a:rPr lang="ru-RU" dirty="0" err="1" smtClean="0"/>
              <a:t>Басында</a:t>
            </a:r>
            <a:r>
              <a:rPr lang="ru-RU" dirty="0" smtClean="0"/>
              <a:t> </a:t>
            </a:r>
            <a:r>
              <a:rPr lang="ru-RU" dirty="0" err="1" smtClean="0"/>
              <a:t>Тоқтамыс ханмен</a:t>
            </a:r>
            <a:r>
              <a:rPr lang="ru-RU" dirty="0" smtClean="0"/>
              <a:t> </a:t>
            </a:r>
            <a:r>
              <a:rPr lang="ru-RU" dirty="0" err="1" smtClean="0"/>
              <a:t>Едіге</a:t>
            </a:r>
            <a:r>
              <a:rPr lang="ru-RU" dirty="0" smtClean="0"/>
              <a:t> </a:t>
            </a:r>
            <a:r>
              <a:rPr lang="ru-RU" dirty="0" err="1" smtClean="0"/>
              <a:t>бидің өзара таласы</a:t>
            </a:r>
            <a:r>
              <a:rPr lang="ru-RU" dirty="0" smtClean="0"/>
              <a:t> Алтын </a:t>
            </a:r>
            <a:r>
              <a:rPr lang="ru-RU" dirty="0" err="1" smtClean="0"/>
              <a:t>Орданы</a:t>
            </a:r>
            <a:r>
              <a:rPr lang="ru-RU" dirty="0" smtClean="0"/>
              <a:t> </a:t>
            </a:r>
            <a:r>
              <a:rPr lang="ru-RU" dirty="0" err="1" smtClean="0"/>
              <a:t>өзара қажытты</a:t>
            </a:r>
            <a:r>
              <a:rPr lang="ru-RU" dirty="0" smtClean="0"/>
              <a:t>. 15 </a:t>
            </a:r>
            <a:r>
              <a:rPr lang="ru-RU" dirty="0" err="1" smtClean="0"/>
              <a:t>ғ</a:t>
            </a:r>
            <a:r>
              <a:rPr lang="ru-RU" dirty="0" smtClean="0"/>
              <a:t>. 1 </a:t>
            </a:r>
            <a:r>
              <a:rPr lang="ru-RU" dirty="0" err="1" smtClean="0"/>
              <a:t>жартысында</a:t>
            </a:r>
            <a:r>
              <a:rPr lang="ru-RU" dirty="0" smtClean="0"/>
              <a:t> </a:t>
            </a:r>
            <a:r>
              <a:rPr lang="ru-RU" dirty="0" err="1" smtClean="0"/>
              <a:t>онан</a:t>
            </a:r>
            <a:r>
              <a:rPr lang="ru-RU" dirty="0" smtClean="0"/>
              <a:t> </a:t>
            </a:r>
            <a:r>
              <a:rPr lang="ru-RU" dirty="0" err="1" smtClean="0"/>
              <a:t>бұлғарлар</a:t>
            </a:r>
            <a:r>
              <a:rPr lang="ru-RU" dirty="0" smtClean="0"/>
              <a:t>, </a:t>
            </a:r>
            <a:r>
              <a:rPr lang="ru-RU" dirty="0" err="1" smtClean="0"/>
              <a:t>Қазан </a:t>
            </a:r>
            <a:r>
              <a:rPr lang="ru-RU" dirty="0" smtClean="0"/>
              <a:t>мен </a:t>
            </a:r>
            <a:r>
              <a:rPr lang="ru-RU" dirty="0" err="1" smtClean="0"/>
              <a:t>Қырым бөлініп шықты</a:t>
            </a:r>
            <a:r>
              <a:rPr lang="ru-RU" dirty="0" smtClean="0"/>
              <a:t>. 1480 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орыс</a:t>
            </a:r>
            <a:r>
              <a:rPr lang="ru-RU" dirty="0" smtClean="0"/>
              <a:t> </a:t>
            </a:r>
            <a:r>
              <a:rPr lang="ru-RU" dirty="0" err="1" smtClean="0"/>
              <a:t>кнәздықтары моңғолдардан толық тәуелсіздік алды</a:t>
            </a:r>
            <a:r>
              <a:rPr lang="ru-RU" dirty="0" smtClean="0"/>
              <a:t>. </a:t>
            </a:r>
            <a:r>
              <a:rPr lang="ru-RU" dirty="0" err="1" smtClean="0"/>
              <a:t>Сол</a:t>
            </a:r>
            <a:r>
              <a:rPr lang="ru-RU" dirty="0" smtClean="0"/>
              <a:t> </a:t>
            </a:r>
            <a:r>
              <a:rPr lang="ru-RU" dirty="0" err="1" smtClean="0"/>
              <a:t>шамада</a:t>
            </a:r>
            <a:r>
              <a:rPr lang="ru-RU" dirty="0" smtClean="0"/>
              <a:t> </a:t>
            </a:r>
            <a:r>
              <a:rPr lang="ru-RU" dirty="0" err="1" smtClean="0"/>
              <a:t>Қазан, Қырым, Аштархан</a:t>
            </a:r>
            <a:r>
              <a:rPr lang="ru-RU" dirty="0" smtClean="0"/>
              <a:t> </a:t>
            </a:r>
            <a:r>
              <a:rPr lang="ru-RU" dirty="0" err="1" smtClean="0"/>
              <a:t>(Ноғай</a:t>
            </a:r>
            <a:r>
              <a:rPr lang="ru-RU" dirty="0" smtClean="0"/>
              <a:t>), </a:t>
            </a:r>
            <a:r>
              <a:rPr lang="ru-RU" dirty="0" err="1" smtClean="0"/>
              <a:t>Қазақ, Сібір</a:t>
            </a:r>
            <a:r>
              <a:rPr lang="ru-RU" dirty="0" smtClean="0"/>
              <a:t> </a:t>
            </a:r>
            <a:r>
              <a:rPr lang="ru-RU" dirty="0" err="1" smtClean="0"/>
              <a:t>хандықтары құрылды.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Моңғол шапқыншылығы кезінде</a:t>
            </a:r>
            <a:r>
              <a:rPr lang="ru-RU" dirty="0" smtClean="0"/>
              <a:t> </a:t>
            </a:r>
            <a:r>
              <a:rPr lang="ru-RU" dirty="0" err="1" smtClean="0"/>
              <a:t>моңғолдардың жаңа жерлерге</a:t>
            </a:r>
            <a:r>
              <a:rPr lang="ru-RU" dirty="0" smtClean="0"/>
              <a:t> </a:t>
            </a:r>
            <a:r>
              <a:rPr lang="ru-RU" dirty="0" err="1" smtClean="0"/>
              <a:t>қоныс аударғандары </a:t>
            </a:r>
            <a:r>
              <a:rPr lang="ru-RU" dirty="0" smtClean="0"/>
              <a:t>да </a:t>
            </a:r>
            <a:r>
              <a:rPr lang="ru-RU" dirty="0" err="1" smtClean="0"/>
              <a:t>болды</a:t>
            </a:r>
            <a:r>
              <a:rPr lang="ru-RU" dirty="0" smtClean="0"/>
              <a:t>. </a:t>
            </a:r>
            <a:r>
              <a:rPr lang="ru-RU" dirty="0" err="1" smtClean="0"/>
              <a:t>Батыс</a:t>
            </a:r>
            <a:r>
              <a:rPr lang="ru-RU" dirty="0" smtClean="0"/>
              <a:t>, </a:t>
            </a:r>
            <a:r>
              <a:rPr lang="ru-RU" dirty="0" err="1" smtClean="0"/>
              <a:t>солтүстік Қазақстанға олар</a:t>
            </a:r>
            <a:r>
              <a:rPr lang="ru-RU" dirty="0" smtClean="0"/>
              <a:t> </a:t>
            </a:r>
            <a:r>
              <a:rPr lang="ru-RU" dirty="0" err="1" smtClean="0"/>
              <a:t>келді</a:t>
            </a:r>
            <a:r>
              <a:rPr lang="ru-RU" dirty="0" smtClean="0"/>
              <a:t>. </a:t>
            </a:r>
            <a:r>
              <a:rPr lang="ru-RU" dirty="0" err="1" smtClean="0"/>
              <a:t>Біраз</a:t>
            </a:r>
            <a:r>
              <a:rPr lang="ru-RU" dirty="0" smtClean="0"/>
              <a:t> </a:t>
            </a:r>
            <a:r>
              <a:rPr lang="ru-RU" dirty="0" err="1" smtClean="0"/>
              <a:t>уақыттан кейін</a:t>
            </a:r>
            <a:r>
              <a:rPr lang="ru-RU" dirty="0" smtClean="0"/>
              <a:t> </a:t>
            </a:r>
            <a:r>
              <a:rPr lang="ru-RU" dirty="0" err="1" smtClean="0"/>
              <a:t>моңғолдар түркі тілдес</a:t>
            </a:r>
            <a:r>
              <a:rPr lang="ru-RU" dirty="0" smtClean="0"/>
              <a:t> </a:t>
            </a:r>
            <a:r>
              <a:rPr lang="ru-RU" dirty="0" err="1" smtClean="0"/>
              <a:t>халықпен сіңісіп кетті</a:t>
            </a:r>
            <a:r>
              <a:rPr lang="ru-RU" dirty="0" smtClean="0"/>
              <a:t>. </a:t>
            </a:r>
            <a:r>
              <a:rPr lang="ru-RU" dirty="0" err="1" smtClean="0"/>
              <a:t>моңғолдар жаулап</a:t>
            </a:r>
            <a:r>
              <a:rPr lang="ru-RU" dirty="0" smtClean="0"/>
              <a:t> </a:t>
            </a:r>
            <a:r>
              <a:rPr lang="ru-RU" dirty="0" err="1" smtClean="0"/>
              <a:t>алған елдерін</a:t>
            </a:r>
            <a:r>
              <a:rPr lang="ru-RU" dirty="0" smtClean="0"/>
              <a:t> </a:t>
            </a:r>
            <a:r>
              <a:rPr lang="ru-RU" dirty="0" err="1" smtClean="0"/>
              <a:t>уәкілдер-даруғашылар, </a:t>
            </a:r>
            <a:r>
              <a:rPr lang="ru-RU" dirty="0" smtClean="0"/>
              <a:t>мен </a:t>
            </a:r>
            <a:r>
              <a:rPr lang="ru-RU" dirty="0" err="1" smtClean="0"/>
              <a:t>тамғашылар арқылы басқарды</a:t>
            </a:r>
            <a:r>
              <a:rPr lang="ru-RU" dirty="0" smtClean="0"/>
              <a:t>. </a:t>
            </a:r>
            <a:r>
              <a:rPr lang="ru-RU" dirty="0" err="1" smtClean="0"/>
              <a:t>моңғол шонжарлары</a:t>
            </a:r>
            <a:r>
              <a:rPr lang="ru-RU" dirty="0" smtClean="0"/>
              <a:t> </a:t>
            </a:r>
            <a:r>
              <a:rPr lang="ru-RU" dirty="0" err="1" smtClean="0"/>
              <a:t>жергілікті</a:t>
            </a:r>
            <a:r>
              <a:rPr lang="ru-RU" dirty="0" smtClean="0"/>
              <a:t> </a:t>
            </a:r>
            <a:r>
              <a:rPr lang="ru-RU" dirty="0" err="1" smtClean="0"/>
              <a:t>тілде</a:t>
            </a:r>
            <a:r>
              <a:rPr lang="ru-RU" dirty="0" smtClean="0"/>
              <a:t> </a:t>
            </a:r>
            <a:r>
              <a:rPr lang="ru-RU" dirty="0" err="1" smtClean="0"/>
              <a:t>сөйлей бастады</a:t>
            </a:r>
            <a:r>
              <a:rPr lang="ru-RU" dirty="0" smtClean="0"/>
              <a:t>. </a:t>
            </a:r>
            <a:r>
              <a:rPr lang="ru-RU" dirty="0" err="1" smtClean="0"/>
              <a:t>Ежелгі</a:t>
            </a:r>
            <a:r>
              <a:rPr lang="ru-RU" dirty="0" smtClean="0"/>
              <a:t> </a:t>
            </a:r>
            <a:r>
              <a:rPr lang="ru-RU" dirty="0" err="1" smtClean="0"/>
              <a:t>дәстүр бойынша</a:t>
            </a:r>
            <a:r>
              <a:rPr lang="ru-RU" dirty="0" smtClean="0"/>
              <a:t> тек </a:t>
            </a:r>
            <a:r>
              <a:rPr lang="ru-RU" dirty="0" err="1" smtClean="0"/>
              <a:t>Шыңғыс ұрпағы </a:t>
            </a:r>
            <a:r>
              <a:rPr lang="ru-RU" dirty="0" smtClean="0"/>
              <a:t>«алтын </a:t>
            </a:r>
            <a:r>
              <a:rPr lang="ru-RU" dirty="0" err="1" smtClean="0"/>
              <a:t>ру</a:t>
            </a:r>
            <a:r>
              <a:rPr lang="ru-RU" dirty="0" smtClean="0"/>
              <a:t>» (</a:t>
            </a:r>
            <a:r>
              <a:rPr lang="ru-RU" dirty="0" err="1" smtClean="0"/>
              <a:t>төре</a:t>
            </a:r>
            <a:r>
              <a:rPr lang="ru-RU" dirty="0" smtClean="0"/>
              <a:t>) </a:t>
            </a:r>
            <a:r>
              <a:rPr lang="ru-RU" dirty="0" err="1" smtClean="0"/>
              <a:t>өкілі ғана </a:t>
            </a:r>
            <a:r>
              <a:rPr lang="ru-RU" dirty="0" smtClean="0"/>
              <a:t>хан бола </a:t>
            </a:r>
            <a:r>
              <a:rPr lang="ru-RU" dirty="0" err="1" smtClean="0"/>
              <a:t>алатын</a:t>
            </a:r>
            <a:r>
              <a:rPr lang="ru-RU" dirty="0" smtClean="0"/>
              <a:t> </a:t>
            </a:r>
            <a:r>
              <a:rPr lang="ru-RU" dirty="0" err="1" smtClean="0"/>
              <a:t>еді</a:t>
            </a:r>
            <a:r>
              <a:rPr lang="ru-RU" dirty="0" smtClean="0"/>
              <a:t>. </a:t>
            </a:r>
            <a:r>
              <a:rPr lang="ru-RU" dirty="0" err="1" smtClean="0"/>
              <a:t>Шыңғыс әулетінен тараған сұлтандар </a:t>
            </a:r>
            <a:r>
              <a:rPr lang="ru-RU" dirty="0" smtClean="0"/>
              <a:t>Алтын Орда </a:t>
            </a:r>
            <a:r>
              <a:rPr lang="ru-RU" dirty="0" err="1" smtClean="0"/>
              <a:t>құлап</a:t>
            </a:r>
            <a:r>
              <a:rPr lang="ru-RU" dirty="0" smtClean="0"/>
              <a:t>, </a:t>
            </a:r>
            <a:r>
              <a:rPr lang="ru-RU" dirty="0" err="1" smtClean="0"/>
              <a:t>жаңа мемлекеттер</a:t>
            </a:r>
            <a:r>
              <a:rPr lang="ru-RU" dirty="0" smtClean="0"/>
              <a:t> </a:t>
            </a:r>
            <a:r>
              <a:rPr lang="ru-RU" dirty="0" err="1" smtClean="0"/>
              <a:t>құрылғаннан кейін</a:t>
            </a:r>
            <a:r>
              <a:rPr lang="ru-RU" dirty="0" smtClean="0"/>
              <a:t> де </a:t>
            </a:r>
            <a:r>
              <a:rPr lang="ru-RU" dirty="0" err="1" smtClean="0"/>
              <a:t>халыққа билік</a:t>
            </a:r>
            <a:r>
              <a:rPr lang="ru-RU" dirty="0" smtClean="0"/>
              <a:t> </a:t>
            </a:r>
            <a:r>
              <a:rPr lang="ru-RU" dirty="0" err="1" smtClean="0"/>
              <a:t>жүргізу құқын сақтап қалды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Қазақстан жеріне</a:t>
            </a:r>
            <a:r>
              <a:rPr lang="ru-RU" dirty="0" smtClean="0"/>
              <a:t> </a:t>
            </a:r>
            <a:r>
              <a:rPr lang="ru-RU" dirty="0" err="1" smtClean="0"/>
              <a:t>моңғолдар Шыңғыс ханның құқық нормаларын</a:t>
            </a:r>
            <a:r>
              <a:rPr lang="ru-RU" dirty="0" smtClean="0"/>
              <a:t> </a:t>
            </a:r>
            <a:r>
              <a:rPr lang="ru-RU" dirty="0" err="1" smtClean="0"/>
              <a:t>«Ұлы жасақ» енгізді</a:t>
            </a:r>
            <a:r>
              <a:rPr lang="ru-RU" dirty="0" smtClean="0"/>
              <a:t>.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жергілікті</a:t>
            </a:r>
            <a:r>
              <a:rPr lang="ru-RU" dirty="0" smtClean="0"/>
              <a:t> </a:t>
            </a:r>
            <a:r>
              <a:rPr lang="ru-RU" dirty="0" err="1" smtClean="0"/>
              <a:t>халық соғысқа қатысу үшін әрбір </a:t>
            </a:r>
            <a:r>
              <a:rPr lang="ru-RU" dirty="0" smtClean="0"/>
              <a:t>10 </a:t>
            </a:r>
            <a:r>
              <a:rPr lang="ru-RU" dirty="0" err="1" smtClean="0"/>
              <a:t>үйден бір</a:t>
            </a:r>
            <a:r>
              <a:rPr lang="ru-RU" dirty="0" smtClean="0"/>
              <a:t> </a:t>
            </a:r>
            <a:r>
              <a:rPr lang="ru-RU" dirty="0" err="1" smtClean="0"/>
              <a:t>жауынгер</a:t>
            </a:r>
            <a:r>
              <a:rPr lang="ru-RU" dirty="0" smtClean="0"/>
              <a:t> </a:t>
            </a:r>
            <a:r>
              <a:rPr lang="ru-RU" dirty="0" err="1" smtClean="0"/>
              <a:t>беруге</a:t>
            </a:r>
            <a:r>
              <a:rPr lang="ru-RU" dirty="0" smtClean="0"/>
              <a:t> </a:t>
            </a:r>
            <a:r>
              <a:rPr lang="ru-RU" dirty="0" err="1" smtClean="0"/>
              <a:t>тиіс</a:t>
            </a:r>
            <a:r>
              <a:rPr lang="ru-RU" dirty="0" smtClean="0"/>
              <a:t> </a:t>
            </a:r>
            <a:r>
              <a:rPr lang="ru-RU" dirty="0" err="1" smtClean="0"/>
              <a:t>еді</a:t>
            </a:r>
            <a:r>
              <a:rPr lang="ru-RU" dirty="0" smtClean="0"/>
              <a:t>. </a:t>
            </a:r>
            <a:r>
              <a:rPr lang="ru-RU" dirty="0" err="1" smtClean="0"/>
              <a:t>Көшпелі малшылар</a:t>
            </a:r>
            <a:r>
              <a:rPr lang="ru-RU" dirty="0" smtClean="0"/>
              <a:t> </a:t>
            </a:r>
            <a:r>
              <a:rPr lang="ru-RU" dirty="0" err="1" smtClean="0"/>
              <a:t>копчур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аталатын</a:t>
            </a:r>
            <a:r>
              <a:rPr lang="ru-RU" dirty="0" smtClean="0"/>
              <a:t> </a:t>
            </a:r>
            <a:r>
              <a:rPr lang="ru-RU" dirty="0" err="1" smtClean="0"/>
              <a:t>салық төледі.</a:t>
            </a:r>
            <a:r>
              <a:rPr lang="ru-RU" dirty="0" smtClean="0"/>
              <a:t> </a:t>
            </a:r>
            <a:r>
              <a:rPr lang="ru-RU" dirty="0" err="1" smtClean="0"/>
              <a:t>Оның мөлшері жүз </a:t>
            </a:r>
            <a:r>
              <a:rPr lang="ru-RU" dirty="0" smtClean="0"/>
              <a:t>бас </a:t>
            </a:r>
            <a:r>
              <a:rPr lang="ru-RU" dirty="0" err="1" smtClean="0"/>
              <a:t>малдан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бас</a:t>
            </a:r>
            <a:r>
              <a:rPr lang="ru-RU" dirty="0" smtClean="0"/>
              <a:t> мал беру. </a:t>
            </a:r>
            <a:r>
              <a:rPr lang="ru-RU" dirty="0" err="1" smtClean="0"/>
              <a:t>Егіншілерден</a:t>
            </a:r>
            <a:r>
              <a:rPr lang="ru-RU" dirty="0" smtClean="0"/>
              <a:t> де </a:t>
            </a:r>
            <a:r>
              <a:rPr lang="ru-RU" dirty="0" err="1" smtClean="0"/>
              <a:t>астықтай салық алынды</a:t>
            </a:r>
            <a:r>
              <a:rPr lang="ru-RU" dirty="0" smtClean="0"/>
              <a:t>. </a:t>
            </a:r>
            <a:r>
              <a:rPr lang="ru-RU" dirty="0" err="1" smtClean="0"/>
              <a:t>Әрбір </a:t>
            </a:r>
            <a:r>
              <a:rPr lang="ru-RU" dirty="0" smtClean="0"/>
              <a:t>10 </a:t>
            </a:r>
            <a:r>
              <a:rPr lang="ru-RU" dirty="0" err="1" smtClean="0"/>
              <a:t>тугар</a:t>
            </a:r>
            <a:r>
              <a:rPr lang="ru-RU" dirty="0" smtClean="0"/>
              <a:t> (</a:t>
            </a:r>
            <a:r>
              <a:rPr lang="ru-RU" dirty="0" err="1" smtClean="0"/>
              <a:t>түтін</a:t>
            </a:r>
            <a:r>
              <a:rPr lang="ru-RU" dirty="0" smtClean="0"/>
              <a:t>) </a:t>
            </a:r>
            <a:r>
              <a:rPr lang="ru-RU" dirty="0" err="1" smtClean="0"/>
              <a:t>егістен</a:t>
            </a:r>
            <a:r>
              <a:rPr lang="ru-RU" dirty="0" smtClean="0"/>
              <a:t> </a:t>
            </a:r>
            <a:r>
              <a:rPr lang="ru-RU" dirty="0" err="1" smtClean="0"/>
              <a:t>қазына пайдасына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тугардың өнімі</a:t>
            </a:r>
            <a:r>
              <a:rPr lang="ru-RU" dirty="0" smtClean="0"/>
              <a:t>, </a:t>
            </a:r>
            <a:r>
              <a:rPr lang="ru-RU" dirty="0" err="1" smtClean="0"/>
              <a:t>кейбір</a:t>
            </a:r>
            <a:r>
              <a:rPr lang="ru-RU" dirty="0" smtClean="0"/>
              <a:t> </a:t>
            </a:r>
            <a:r>
              <a:rPr lang="ru-RU" dirty="0" err="1" smtClean="0"/>
              <a:t>жерлерде</a:t>
            </a:r>
            <a:r>
              <a:rPr lang="ru-RU" dirty="0" smtClean="0"/>
              <a:t> харадж (</a:t>
            </a:r>
            <a:r>
              <a:rPr lang="ru-RU" dirty="0" err="1" smtClean="0"/>
              <a:t>жер</a:t>
            </a:r>
            <a:r>
              <a:rPr lang="ru-RU" dirty="0" smtClean="0"/>
              <a:t> </a:t>
            </a:r>
            <a:r>
              <a:rPr lang="ru-RU" dirty="0" err="1" smtClean="0"/>
              <a:t>салығы</a:t>
            </a:r>
            <a:r>
              <a:rPr lang="ru-RU" dirty="0" smtClean="0"/>
              <a:t>) </a:t>
            </a:r>
            <a:r>
              <a:rPr lang="ru-RU" dirty="0" err="1" smtClean="0"/>
              <a:t>алынды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4525963"/>
          </a:xfrm>
        </p:spPr>
        <p:txBody>
          <a:bodyPr/>
          <a:lstStyle/>
          <a:p>
            <a:r>
              <a:rPr lang="ru-RU" dirty="0" err="1" smtClean="0">
                <a:latin typeface="Franklin Gothic Medium Cond" pitchFamily="34" charset="0"/>
              </a:rPr>
              <a:t>Татар-моңғол тайпаларының саяси</a:t>
            </a:r>
            <a:r>
              <a:rPr lang="ru-RU" dirty="0" smtClean="0">
                <a:latin typeface="Franklin Gothic Medium Cond" pitchFamily="34" charset="0"/>
              </a:rPr>
              <a:t> </a:t>
            </a:r>
            <a:r>
              <a:rPr lang="ru-RU" dirty="0" err="1" smtClean="0">
                <a:latin typeface="Franklin Gothic Medium Cond" pitchFamily="34" charset="0"/>
              </a:rPr>
              <a:t>жағынан басын</a:t>
            </a:r>
            <a:r>
              <a:rPr lang="ru-RU" dirty="0" smtClean="0">
                <a:latin typeface="Franklin Gothic Medium Cond" pitchFamily="34" charset="0"/>
              </a:rPr>
              <a:t> </a:t>
            </a:r>
            <a:r>
              <a:rPr lang="ru-RU" dirty="0" err="1" smtClean="0">
                <a:latin typeface="Franklin Gothic Medium Cond" pitchFamily="34" charset="0"/>
              </a:rPr>
              <a:t>біріктіріп</a:t>
            </a:r>
            <a:r>
              <a:rPr lang="ru-RU" dirty="0" smtClean="0">
                <a:latin typeface="Franklin Gothic Medium Cond" pitchFamily="34" charset="0"/>
              </a:rPr>
              <a:t>, </a:t>
            </a:r>
            <a:r>
              <a:rPr lang="ru-RU" dirty="0" err="1" smtClean="0">
                <a:latin typeface="Franklin Gothic Medium Cond" pitchFamily="34" charset="0"/>
              </a:rPr>
              <a:t>моңғол феодалдық мемлекетінің негізін</a:t>
            </a:r>
            <a:r>
              <a:rPr lang="ru-RU" dirty="0" smtClean="0">
                <a:latin typeface="Franklin Gothic Medium Cond" pitchFamily="34" charset="0"/>
              </a:rPr>
              <a:t> </a:t>
            </a:r>
            <a:r>
              <a:rPr lang="ru-RU" dirty="0" err="1" smtClean="0">
                <a:latin typeface="Franklin Gothic Medium Cond" pitchFamily="34" charset="0"/>
              </a:rPr>
              <a:t>салушы</a:t>
            </a:r>
            <a:r>
              <a:rPr lang="ru-RU" dirty="0" smtClean="0">
                <a:latin typeface="Franklin Gothic Medium Cond" pitchFamily="34" charset="0"/>
              </a:rPr>
              <a:t> </a:t>
            </a:r>
            <a:r>
              <a:rPr lang="ru-RU" dirty="0" err="1" smtClean="0">
                <a:latin typeface="Franklin Gothic Medium Cond" pitchFamily="34" charset="0"/>
              </a:rPr>
              <a:t>Тэмуджин</a:t>
            </a:r>
            <a:r>
              <a:rPr lang="ru-RU" dirty="0" smtClean="0">
                <a:latin typeface="Franklin Gothic Medium Cond" pitchFamily="34" charset="0"/>
              </a:rPr>
              <a:t> </a:t>
            </a:r>
            <a:r>
              <a:rPr lang="ru-RU" dirty="0" err="1" smtClean="0">
                <a:latin typeface="Franklin Gothic Medium Cond" pitchFamily="34" charset="0"/>
              </a:rPr>
              <a:t>болды</a:t>
            </a:r>
            <a:r>
              <a:rPr lang="ru-RU" dirty="0" smtClean="0">
                <a:latin typeface="Franklin Gothic Medium Cond" pitchFamily="34" charset="0"/>
              </a:rPr>
              <a:t>. </a:t>
            </a:r>
            <a:r>
              <a:rPr lang="ru-RU" dirty="0" err="1" smtClean="0">
                <a:latin typeface="Franklin Gothic Medium Cond" pitchFamily="34" charset="0"/>
              </a:rPr>
              <a:t>Ол</a:t>
            </a:r>
            <a:r>
              <a:rPr lang="ru-RU" dirty="0" smtClean="0">
                <a:latin typeface="Franklin Gothic Medium Cond" pitchFamily="34" charset="0"/>
              </a:rPr>
              <a:t> 1155 ж. </a:t>
            </a:r>
            <a:r>
              <a:rPr lang="ru-RU" dirty="0" err="1" smtClean="0">
                <a:latin typeface="Franklin Gothic Medium Cond" pitchFamily="34" charset="0"/>
              </a:rPr>
              <a:t>ірі</a:t>
            </a:r>
            <a:r>
              <a:rPr lang="ru-RU" dirty="0" smtClean="0">
                <a:latin typeface="Franklin Gothic Medium Cond" pitchFamily="34" charset="0"/>
              </a:rPr>
              <a:t> </a:t>
            </a:r>
            <a:r>
              <a:rPr lang="ru-RU" dirty="0" err="1" smtClean="0">
                <a:latin typeface="Franklin Gothic Medium Cond" pitchFamily="34" charset="0"/>
              </a:rPr>
              <a:t>ноян</a:t>
            </a:r>
            <a:r>
              <a:rPr lang="ru-RU" dirty="0" smtClean="0">
                <a:latin typeface="Franklin Gothic Medium Cond" pitchFamily="34" charset="0"/>
              </a:rPr>
              <a:t> </a:t>
            </a:r>
            <a:r>
              <a:rPr lang="ru-RU" dirty="0" err="1" smtClean="0">
                <a:latin typeface="Franklin Gothic Medium Cond" pitchFamily="34" charset="0"/>
              </a:rPr>
              <a:t>Есугей</a:t>
            </a:r>
            <a:r>
              <a:rPr lang="ru-RU" dirty="0" smtClean="0">
                <a:latin typeface="Franklin Gothic Medium Cond" pitchFamily="34" charset="0"/>
              </a:rPr>
              <a:t> батыр </a:t>
            </a:r>
            <a:r>
              <a:rPr lang="ru-RU" dirty="0" err="1" smtClean="0">
                <a:latin typeface="Franklin Gothic Medium Cond" pitchFamily="34" charset="0"/>
              </a:rPr>
              <a:t>отбасында</a:t>
            </a:r>
            <a:r>
              <a:rPr lang="ru-RU" dirty="0" smtClean="0">
                <a:latin typeface="Franklin Gothic Medium Cond" pitchFamily="34" charset="0"/>
              </a:rPr>
              <a:t> </a:t>
            </a:r>
            <a:r>
              <a:rPr lang="ru-RU" dirty="0" err="1" smtClean="0">
                <a:latin typeface="Franklin Gothic Medium Cond" pitchFamily="34" charset="0"/>
              </a:rPr>
              <a:t>туған</a:t>
            </a:r>
            <a:endParaRPr lang="ru-RU" dirty="0">
              <a:latin typeface="Franklin Gothic Medium Cond" pitchFamily="34" charset="0"/>
            </a:endParaRPr>
          </a:p>
        </p:txBody>
      </p:sp>
      <p:pic>
        <p:nvPicPr>
          <p:cNvPr id="12290" name="Picture 2" descr="Картинки по запросу моңғол шапқыншылығ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276872"/>
            <a:ext cx="5328592" cy="43924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Тэмуджин</a:t>
            </a:r>
            <a:r>
              <a:rPr lang="ru-RU" dirty="0" smtClean="0"/>
              <a:t> ер жете </a:t>
            </a:r>
            <a:r>
              <a:rPr lang="ru-RU" dirty="0" err="1" smtClean="0"/>
              <a:t>келе</a:t>
            </a:r>
            <a:r>
              <a:rPr lang="ru-RU" dirty="0" smtClean="0"/>
              <a:t> </a:t>
            </a:r>
            <a:r>
              <a:rPr lang="ru-RU" dirty="0" err="1" smtClean="0"/>
              <a:t>қол астына</a:t>
            </a:r>
            <a:r>
              <a:rPr lang="ru-RU" dirty="0" smtClean="0"/>
              <a:t> </a:t>
            </a:r>
            <a:r>
              <a:rPr lang="ru-RU" dirty="0" err="1" smtClean="0"/>
              <a:t>моңғолдардың</a:t>
            </a:r>
            <a:r>
              <a:rPr lang="ru-RU" dirty="0" smtClean="0"/>
              <a:t> </a:t>
            </a:r>
            <a:r>
              <a:rPr lang="ru-RU" dirty="0" err="1" smtClean="0"/>
              <a:t>барлық тайпаларын</a:t>
            </a:r>
            <a:r>
              <a:rPr lang="ru-RU" dirty="0" smtClean="0"/>
              <a:t> </a:t>
            </a:r>
            <a:r>
              <a:rPr lang="ru-RU" dirty="0" err="1" smtClean="0"/>
              <a:t>біріктіреді</a:t>
            </a:r>
            <a:r>
              <a:rPr lang="ru-RU" dirty="0" smtClean="0"/>
              <a:t>. </a:t>
            </a:r>
          </a:p>
          <a:p>
            <a:r>
              <a:rPr lang="ru-RU" dirty="0" smtClean="0"/>
              <a:t>1206 ж. </a:t>
            </a:r>
            <a:r>
              <a:rPr lang="ru-RU" dirty="0" err="1" smtClean="0"/>
              <a:t>көктемде Онан</a:t>
            </a:r>
            <a:r>
              <a:rPr lang="ru-RU" dirty="0" smtClean="0"/>
              <a:t> </a:t>
            </a:r>
            <a:r>
              <a:rPr lang="ru-RU" dirty="0" err="1" smtClean="0"/>
              <a:t>өзені жағасында Тэмуджинді</a:t>
            </a:r>
            <a:r>
              <a:rPr lang="ru-RU" dirty="0" smtClean="0"/>
              <a:t> </a:t>
            </a:r>
            <a:r>
              <a:rPr lang="ru-RU" dirty="0" err="1" smtClean="0"/>
              <a:t>жақтаушы моңғол ақсүйектерінің құрылтайы болып</a:t>
            </a:r>
            <a:r>
              <a:rPr lang="ru-RU" dirty="0" smtClean="0"/>
              <a:t> оны </a:t>
            </a:r>
            <a:r>
              <a:rPr lang="ru-RU" dirty="0" err="1" smtClean="0"/>
              <a:t>Шыңғыс </a:t>
            </a:r>
            <a:r>
              <a:rPr lang="ru-RU" dirty="0" smtClean="0"/>
              <a:t>хан </a:t>
            </a:r>
            <a:r>
              <a:rPr lang="ru-RU" dirty="0" err="1" smtClean="0"/>
              <a:t>деген</a:t>
            </a:r>
            <a:r>
              <a:rPr lang="ru-RU" dirty="0" smtClean="0"/>
              <a:t> </a:t>
            </a:r>
            <a:r>
              <a:rPr lang="ru-RU" dirty="0" err="1" smtClean="0"/>
              <a:t>атпен</a:t>
            </a:r>
            <a:r>
              <a:rPr lang="ru-RU" dirty="0" smtClean="0"/>
              <a:t> </a:t>
            </a:r>
            <a:r>
              <a:rPr lang="ru-RU" dirty="0" err="1" smtClean="0"/>
              <a:t>моңғолдардың әміршісі етіп</a:t>
            </a:r>
            <a:r>
              <a:rPr lang="ru-RU" dirty="0" smtClean="0"/>
              <a:t> </a:t>
            </a:r>
            <a:r>
              <a:rPr lang="ru-RU" dirty="0" err="1" smtClean="0"/>
              <a:t>жариялайды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Елдің бүкіл жері</a:t>
            </a:r>
            <a:r>
              <a:rPr lang="ru-RU" dirty="0" smtClean="0"/>
              <a:t> мен </a:t>
            </a:r>
            <a:r>
              <a:rPr lang="ru-RU" dirty="0" err="1" smtClean="0"/>
              <a:t>халқы </a:t>
            </a:r>
            <a:r>
              <a:rPr lang="ru-RU" dirty="0" smtClean="0"/>
              <a:t>он </a:t>
            </a:r>
            <a:r>
              <a:rPr lang="ru-RU" dirty="0" err="1" smtClean="0"/>
              <a:t>қанат </a:t>
            </a:r>
            <a:r>
              <a:rPr lang="ru-RU" dirty="0" smtClean="0"/>
              <a:t>(</a:t>
            </a:r>
            <a:r>
              <a:rPr lang="ru-RU" dirty="0" err="1" smtClean="0"/>
              <a:t>барунғар</a:t>
            </a:r>
            <a:r>
              <a:rPr lang="ru-RU" dirty="0" smtClean="0"/>
              <a:t>), </a:t>
            </a:r>
            <a:r>
              <a:rPr lang="ru-RU" dirty="0" err="1" smtClean="0"/>
              <a:t>сол</a:t>
            </a:r>
            <a:r>
              <a:rPr lang="ru-RU" dirty="0" smtClean="0"/>
              <a:t> </a:t>
            </a:r>
            <a:r>
              <a:rPr lang="ru-RU" dirty="0" err="1" smtClean="0"/>
              <a:t>қанат </a:t>
            </a:r>
            <a:r>
              <a:rPr lang="ru-RU" dirty="0" smtClean="0"/>
              <a:t>(</a:t>
            </a:r>
            <a:r>
              <a:rPr lang="ru-RU" dirty="0" err="1" smtClean="0"/>
              <a:t>жоңғар</a:t>
            </a:r>
            <a:r>
              <a:rPr lang="ru-RU" dirty="0" smtClean="0"/>
              <a:t>) </a:t>
            </a:r>
            <a:r>
              <a:rPr lang="ru-RU" dirty="0" err="1" smtClean="0"/>
              <a:t>және орталық </a:t>
            </a:r>
            <a:r>
              <a:rPr lang="ru-RU" dirty="0" smtClean="0"/>
              <a:t>(гол) </a:t>
            </a:r>
            <a:r>
              <a:rPr lang="ru-RU" dirty="0" err="1" smtClean="0"/>
              <a:t>атты</a:t>
            </a:r>
            <a:r>
              <a:rPr lang="ru-RU" dirty="0" smtClean="0"/>
              <a:t> </a:t>
            </a:r>
            <a:r>
              <a:rPr lang="ru-RU" dirty="0" err="1" smtClean="0"/>
              <a:t>үш әскери әкімшілік округке</a:t>
            </a:r>
            <a:r>
              <a:rPr lang="ru-RU" dirty="0" smtClean="0"/>
              <a:t> </a:t>
            </a:r>
            <a:r>
              <a:rPr lang="ru-RU" dirty="0" err="1" smtClean="0"/>
              <a:t>бөліп</a:t>
            </a:r>
            <a:r>
              <a:rPr lang="ru-RU" dirty="0" smtClean="0"/>
              <a:t>, </a:t>
            </a:r>
            <a:r>
              <a:rPr lang="ru-RU" dirty="0" err="1" smtClean="0"/>
              <a:t>әрбір округте</a:t>
            </a:r>
            <a:r>
              <a:rPr lang="ru-RU" dirty="0" smtClean="0"/>
              <a:t> он </a:t>
            </a:r>
            <a:r>
              <a:rPr lang="ru-RU" dirty="0" err="1" smtClean="0"/>
              <a:t>мың адамнан</a:t>
            </a:r>
            <a:r>
              <a:rPr lang="ru-RU" dirty="0" smtClean="0"/>
              <a:t> </a:t>
            </a:r>
            <a:r>
              <a:rPr lang="ru-RU" dirty="0" err="1" smtClean="0"/>
              <a:t>тұратын бірнеше</a:t>
            </a:r>
            <a:r>
              <a:rPr lang="ru-RU" dirty="0" smtClean="0"/>
              <a:t> </a:t>
            </a:r>
            <a:r>
              <a:rPr lang="ru-RU" dirty="0" err="1" smtClean="0"/>
              <a:t>түмгелер </a:t>
            </a:r>
            <a:r>
              <a:rPr lang="ru-RU" dirty="0" smtClean="0"/>
              <a:t>(</a:t>
            </a:r>
            <a:r>
              <a:rPr lang="ru-RU" dirty="0" err="1" smtClean="0"/>
              <a:t>түмендер</a:t>
            </a:r>
            <a:r>
              <a:rPr lang="ru-RU" dirty="0" smtClean="0"/>
              <a:t>) </a:t>
            </a:r>
            <a:r>
              <a:rPr lang="ru-RU" dirty="0" err="1" smtClean="0"/>
              <a:t>болды</a:t>
            </a:r>
            <a:r>
              <a:rPr lang="ru-RU" dirty="0" smtClean="0"/>
              <a:t>. </a:t>
            </a:r>
            <a:r>
              <a:rPr lang="ru-RU" dirty="0" err="1" smtClean="0"/>
              <a:t>Олар</a:t>
            </a:r>
            <a:r>
              <a:rPr lang="ru-RU" dirty="0" smtClean="0"/>
              <a:t> </a:t>
            </a:r>
            <a:r>
              <a:rPr lang="ru-RU" dirty="0" err="1" smtClean="0"/>
              <a:t>өз кезегінде</a:t>
            </a:r>
            <a:r>
              <a:rPr lang="ru-RU" dirty="0" smtClean="0"/>
              <a:t> </a:t>
            </a:r>
            <a:r>
              <a:rPr lang="ru-RU" dirty="0" err="1" smtClean="0"/>
              <a:t>«мыңдық», «жүздік», «ондықтан» тұрды.</a:t>
            </a:r>
            <a:endParaRPr lang="ru-RU" dirty="0"/>
          </a:p>
        </p:txBody>
      </p:sp>
      <p:sp>
        <p:nvSpPr>
          <p:cNvPr id="11266" name="AutoShape 2" descr="Картинки по запросу моңғол шапқыншылығы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68" name="AutoShape 4" descr="Картинки по запросу моңғол шапқыншылығы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70" name="AutoShape 6" descr="Картинки по запросу моңғол шапқыншылығы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72" name="AutoShape 8" descr="Картинки по запросу моңғол шапқыншылығы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74" name="AutoShape 10" descr="Картинки по запросу моңғол шапқыншылығы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76" name="AutoShape 12" descr="Картинки по запросу моңғол шапқыншылығы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78" name="AutoShape 14" descr="Картинки по запросу моңғол шапқыншылығы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1280" name="Picture 16" descr="Картинки по запросу моңғол шапқыншылығ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581128"/>
            <a:ext cx="7776864" cy="20608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7"/>
            <a:ext cx="8229600" cy="2952328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1207—1208 </a:t>
            </a:r>
            <a:r>
              <a:rPr lang="ru-RU" dirty="0" err="1" smtClean="0"/>
              <a:t>жж</a:t>
            </a:r>
            <a:r>
              <a:rPr lang="ru-RU" dirty="0" smtClean="0"/>
              <a:t>. </a:t>
            </a:r>
            <a:r>
              <a:rPr lang="ru-RU" dirty="0" err="1" smtClean="0"/>
              <a:t>қысында Шыңғыс ханның үлкен баласы</a:t>
            </a:r>
            <a:r>
              <a:rPr lang="ru-RU" dirty="0" smtClean="0"/>
              <a:t> </a:t>
            </a:r>
            <a:r>
              <a:rPr lang="ru-RU" dirty="0" err="1" smtClean="0"/>
              <a:t>Жошы</a:t>
            </a:r>
            <a:r>
              <a:rPr lang="ru-RU" dirty="0" smtClean="0"/>
              <a:t> </a:t>
            </a:r>
            <a:r>
              <a:rPr lang="ru-RU" dirty="0" err="1" smtClean="0"/>
              <a:t>Енесей</a:t>
            </a:r>
            <a:r>
              <a:rPr lang="ru-RU" dirty="0" smtClean="0"/>
              <a:t> </a:t>
            </a:r>
            <a:r>
              <a:rPr lang="ru-RU" dirty="0" err="1" smtClean="0"/>
              <a:t>қырғыздарын және Сібірдің оңтүстігіндегі басқа </a:t>
            </a:r>
            <a:r>
              <a:rPr lang="ru-RU" dirty="0" smtClean="0"/>
              <a:t>да «</a:t>
            </a:r>
            <a:r>
              <a:rPr lang="ru-RU" dirty="0" err="1" smtClean="0"/>
              <a:t>орман</a:t>
            </a:r>
            <a:r>
              <a:rPr lang="ru-RU" dirty="0" smtClean="0"/>
              <a:t> </a:t>
            </a:r>
            <a:r>
              <a:rPr lang="ru-RU" dirty="0" err="1" smtClean="0"/>
              <a:t>халықтарын</a:t>
            </a:r>
            <a:r>
              <a:rPr lang="ru-RU" dirty="0" smtClean="0"/>
              <a:t>» </a:t>
            </a:r>
            <a:r>
              <a:rPr lang="ru-RU" dirty="0" err="1" smtClean="0"/>
              <a:t>бағындырды</a:t>
            </a:r>
            <a:r>
              <a:rPr lang="ru-RU" dirty="0" smtClean="0"/>
              <a:t>. </a:t>
            </a:r>
          </a:p>
          <a:p>
            <a:r>
              <a:rPr lang="ru-RU" dirty="0" smtClean="0"/>
              <a:t>1208-1209 </a:t>
            </a:r>
            <a:r>
              <a:rPr lang="ru-RU" dirty="0" err="1" smtClean="0"/>
              <a:t>жж</a:t>
            </a:r>
            <a:r>
              <a:rPr lang="ru-RU" dirty="0" smtClean="0"/>
              <a:t>. </a:t>
            </a:r>
            <a:r>
              <a:rPr lang="ru-RU" dirty="0" err="1" smtClean="0"/>
              <a:t>Шыңғыс </a:t>
            </a:r>
            <a:r>
              <a:rPr lang="ru-RU" dirty="0" smtClean="0"/>
              <a:t>хан </a:t>
            </a:r>
            <a:r>
              <a:rPr lang="ru-RU" dirty="0" err="1" smtClean="0"/>
              <a:t>әскерлері тұтқиылдан шабуыл</a:t>
            </a:r>
            <a:r>
              <a:rPr lang="ru-RU" dirty="0" smtClean="0"/>
              <a:t> </a:t>
            </a:r>
            <a:r>
              <a:rPr lang="ru-RU" dirty="0" err="1" smtClean="0"/>
              <a:t>жасап</a:t>
            </a:r>
            <a:r>
              <a:rPr lang="ru-RU" dirty="0" smtClean="0"/>
              <a:t>, </a:t>
            </a:r>
            <a:r>
              <a:rPr lang="ru-RU" dirty="0" err="1" smtClean="0"/>
              <a:t>танпұттық </a:t>
            </a:r>
            <a:r>
              <a:rPr lang="ru-RU" dirty="0" smtClean="0"/>
              <a:t>Си </a:t>
            </a:r>
            <a:r>
              <a:rPr lang="ru-RU" dirty="0" err="1" smtClean="0"/>
              <a:t>ся</a:t>
            </a:r>
            <a:r>
              <a:rPr lang="ru-RU" dirty="0" smtClean="0"/>
              <a:t> </a:t>
            </a:r>
            <a:r>
              <a:rPr lang="ru-RU" dirty="0" err="1" smtClean="0"/>
              <a:t>мемлекетін</a:t>
            </a:r>
            <a:r>
              <a:rPr lang="ru-RU" dirty="0" smtClean="0"/>
              <a:t> </a:t>
            </a:r>
            <a:r>
              <a:rPr lang="ru-RU" dirty="0" err="1" smtClean="0"/>
              <a:t>күйретті</a:t>
            </a:r>
            <a:r>
              <a:rPr lang="ru-RU" dirty="0" smtClean="0"/>
              <a:t>. </a:t>
            </a:r>
            <a:r>
              <a:rPr lang="ru-RU" dirty="0" err="1" smtClean="0"/>
              <a:t>Шыңғыс ханның қахарынан сескенген</a:t>
            </a:r>
            <a:r>
              <a:rPr lang="ru-RU" dirty="0" smtClean="0"/>
              <a:t> </a:t>
            </a:r>
            <a:r>
              <a:rPr lang="ru-RU" dirty="0" err="1" smtClean="0"/>
              <a:t>қазіргі Шығыс Түркістан аймағындағы ұйғырлар моңғолдарға өз еркімен</a:t>
            </a:r>
            <a:r>
              <a:rPr lang="ru-RU" dirty="0" smtClean="0"/>
              <a:t> </a:t>
            </a:r>
            <a:r>
              <a:rPr lang="ru-RU" dirty="0" err="1" smtClean="0"/>
              <a:t>берілді</a:t>
            </a:r>
            <a:r>
              <a:rPr lang="ru-RU" dirty="0" smtClean="0"/>
              <a:t>. </a:t>
            </a:r>
          </a:p>
          <a:p>
            <a:r>
              <a:rPr lang="ru-RU" dirty="0" smtClean="0"/>
              <a:t>1211 ж. </a:t>
            </a:r>
            <a:r>
              <a:rPr lang="ru-RU" dirty="0" err="1" smtClean="0"/>
              <a:t>Шыңғыс </a:t>
            </a:r>
            <a:r>
              <a:rPr lang="ru-RU" dirty="0" smtClean="0"/>
              <a:t>хан </a:t>
            </a:r>
            <a:r>
              <a:rPr lang="ru-RU" dirty="0" err="1" smtClean="0"/>
              <a:t>қолы Солтүстік</a:t>
            </a:r>
            <a:r>
              <a:rPr lang="ru-RU" dirty="0" smtClean="0"/>
              <a:t> </a:t>
            </a:r>
            <a:r>
              <a:rPr lang="ru-RU" dirty="0" err="1" smtClean="0"/>
              <a:t>Қытайға</a:t>
            </a:r>
            <a:r>
              <a:rPr lang="ru-RU" dirty="0" smtClean="0"/>
              <a:t> бет </a:t>
            </a:r>
            <a:r>
              <a:rPr lang="ru-RU" dirty="0" err="1" smtClean="0"/>
              <a:t>алды</a:t>
            </a:r>
            <a:r>
              <a:rPr lang="ru-RU" dirty="0" smtClean="0"/>
              <a:t>. </a:t>
            </a:r>
          </a:p>
          <a:p>
            <a:r>
              <a:rPr lang="ru-RU" dirty="0" smtClean="0"/>
              <a:t>1215 ж. </a:t>
            </a:r>
            <a:r>
              <a:rPr lang="ru-RU" dirty="0" err="1" smtClean="0"/>
              <a:t>олар</a:t>
            </a:r>
            <a:r>
              <a:rPr lang="ru-RU" dirty="0" smtClean="0"/>
              <a:t> </a:t>
            </a:r>
            <a:r>
              <a:rPr lang="ru-RU" dirty="0" err="1" smtClean="0"/>
              <a:t>сол</a:t>
            </a:r>
            <a:r>
              <a:rPr lang="ru-RU" dirty="0" smtClean="0"/>
              <a:t> </a:t>
            </a:r>
            <a:r>
              <a:rPr lang="ru-RU" dirty="0" err="1" smtClean="0"/>
              <a:t>кезде</a:t>
            </a:r>
            <a:r>
              <a:rPr lang="ru-RU" dirty="0" smtClean="0"/>
              <a:t> </a:t>
            </a:r>
            <a:r>
              <a:rPr lang="ru-RU" dirty="0" err="1" smtClean="0"/>
              <a:t>Цзинь</a:t>
            </a:r>
            <a:r>
              <a:rPr lang="ru-RU" dirty="0" smtClean="0"/>
              <a:t> </a:t>
            </a:r>
            <a:r>
              <a:rPr lang="ru-RU" dirty="0" err="1" smtClean="0"/>
              <a:t>мемлекетінің астанасы</a:t>
            </a:r>
            <a:r>
              <a:rPr lang="ru-RU" dirty="0" smtClean="0"/>
              <a:t> </a:t>
            </a:r>
            <a:r>
              <a:rPr lang="ru-RU" dirty="0" err="1" smtClean="0"/>
              <a:t>болған Чжундуды</a:t>
            </a:r>
            <a:r>
              <a:rPr lang="ru-RU" dirty="0" smtClean="0"/>
              <a:t> </a:t>
            </a:r>
            <a:r>
              <a:rPr lang="ru-RU" dirty="0" err="1" smtClean="0"/>
              <a:t>(Бейжіңді</a:t>
            </a:r>
            <a:r>
              <a:rPr lang="ru-RU" dirty="0" smtClean="0"/>
              <a:t>) </a:t>
            </a:r>
            <a:r>
              <a:rPr lang="ru-RU" dirty="0" err="1" smtClean="0"/>
              <a:t>бағындырды.</a:t>
            </a:r>
            <a:endParaRPr lang="ru-RU" dirty="0"/>
          </a:p>
        </p:txBody>
      </p:sp>
      <p:pic>
        <p:nvPicPr>
          <p:cNvPr id="10242" name="Picture 2" descr="Қазақстан және Орта Азия(1213 жылға дейін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212976"/>
            <a:ext cx="8136904" cy="3168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 smtClean="0"/>
              <a:t>Шыңғыс </a:t>
            </a:r>
            <a:r>
              <a:rPr lang="ru-RU" dirty="0" smtClean="0"/>
              <a:t>хан </a:t>
            </a:r>
            <a:r>
              <a:rPr lang="ru-RU" dirty="0" err="1" smtClean="0"/>
              <a:t>Қазақстан</a:t>
            </a:r>
            <a:r>
              <a:rPr lang="ru-RU" dirty="0" smtClean="0"/>
              <a:t> мен Орта </a:t>
            </a:r>
            <a:r>
              <a:rPr lang="ru-RU" dirty="0" err="1" smtClean="0"/>
              <a:t>Азияға</a:t>
            </a:r>
            <a:r>
              <a:rPr lang="ru-RU" dirty="0" smtClean="0"/>
              <a:t> </a:t>
            </a:r>
            <a:r>
              <a:rPr lang="ru-RU" dirty="0" err="1" smtClean="0"/>
              <a:t>жорықты</a:t>
            </a:r>
            <a:r>
              <a:rPr lang="ru-RU" dirty="0" smtClean="0"/>
              <a:t> </a:t>
            </a:r>
            <a:r>
              <a:rPr lang="ru-RU" dirty="0" err="1" smtClean="0"/>
              <a:t>Жетісу</a:t>
            </a:r>
            <a:r>
              <a:rPr lang="ru-RU" dirty="0" smtClean="0"/>
              <a:t> </a:t>
            </a:r>
            <a:r>
              <a:rPr lang="ru-RU" dirty="0" err="1" smtClean="0"/>
              <a:t>арқылы жүргізбекші болды</a:t>
            </a:r>
            <a:r>
              <a:rPr lang="ru-RU" dirty="0" smtClean="0"/>
              <a:t>. </a:t>
            </a:r>
            <a:r>
              <a:rPr lang="ru-RU" dirty="0" err="1" smtClean="0"/>
              <a:t>Өз басының жауы</a:t>
            </a:r>
            <a:r>
              <a:rPr lang="ru-RU" dirty="0" smtClean="0"/>
              <a:t> </a:t>
            </a:r>
            <a:r>
              <a:rPr lang="ru-RU" dirty="0" err="1" smtClean="0"/>
              <a:t>болған найманның </a:t>
            </a:r>
            <a:r>
              <a:rPr lang="ru-RU" dirty="0" smtClean="0"/>
              <a:t>ханы </a:t>
            </a:r>
            <a:r>
              <a:rPr lang="ru-RU" dirty="0" err="1" smtClean="0"/>
              <a:t>Күшлік ханды</a:t>
            </a:r>
            <a:r>
              <a:rPr lang="ru-RU" dirty="0" smtClean="0"/>
              <a:t> </a:t>
            </a:r>
            <a:r>
              <a:rPr lang="ru-RU" dirty="0" err="1" smtClean="0"/>
              <a:t>талқандап</a:t>
            </a:r>
            <a:r>
              <a:rPr lang="ru-RU" dirty="0" smtClean="0"/>
              <a:t>, бай </a:t>
            </a:r>
            <a:r>
              <a:rPr lang="ru-RU" dirty="0" err="1" smtClean="0"/>
              <a:t>қалалары </a:t>
            </a:r>
            <a:r>
              <a:rPr lang="ru-RU" dirty="0" smtClean="0"/>
              <a:t>бар </a:t>
            </a:r>
            <a:r>
              <a:rPr lang="ru-RU" dirty="0" err="1" smtClean="0"/>
              <a:t>Жетісуды</a:t>
            </a:r>
            <a:r>
              <a:rPr lang="ru-RU" dirty="0" smtClean="0"/>
              <a:t> </a:t>
            </a:r>
            <a:r>
              <a:rPr lang="ru-RU" dirty="0" err="1" smtClean="0"/>
              <a:t>өзіне қарату үшін оған</a:t>
            </a:r>
            <a:r>
              <a:rPr lang="ru-RU" dirty="0" smtClean="0"/>
              <a:t> </a:t>
            </a:r>
            <a:r>
              <a:rPr lang="ru-RU" dirty="0" err="1" smtClean="0"/>
              <a:t>Жебе</a:t>
            </a:r>
            <a:r>
              <a:rPr lang="ru-RU" dirty="0" smtClean="0"/>
              <a:t> </a:t>
            </a:r>
            <a:r>
              <a:rPr lang="ru-RU" dirty="0" err="1" smtClean="0"/>
              <a:t>ноян</a:t>
            </a:r>
            <a:r>
              <a:rPr lang="ru-RU" dirty="0" smtClean="0"/>
              <a:t> </a:t>
            </a:r>
            <a:r>
              <a:rPr lang="ru-RU" dirty="0" err="1" smtClean="0"/>
              <a:t>бастаған әскер жіберді.Жетісуды</a:t>
            </a:r>
            <a:r>
              <a:rPr lang="ru-RU" dirty="0" smtClean="0"/>
              <a:t> </a:t>
            </a:r>
            <a:r>
              <a:rPr lang="ru-RU" dirty="0" err="1" smtClean="0"/>
              <a:t>Шыңғыс </a:t>
            </a:r>
            <a:r>
              <a:rPr lang="ru-RU" dirty="0" smtClean="0"/>
              <a:t>хан </a:t>
            </a:r>
            <a:r>
              <a:rPr lang="ru-RU" dirty="0" err="1" smtClean="0"/>
              <a:t>көп қарсылықсыз басып</a:t>
            </a:r>
            <a:r>
              <a:rPr lang="ru-RU" dirty="0" smtClean="0"/>
              <a:t> </a:t>
            </a:r>
            <a:r>
              <a:rPr lang="ru-RU" dirty="0" err="1" smtClean="0"/>
              <a:t>алды</a:t>
            </a:r>
            <a:r>
              <a:rPr lang="ru-RU" dirty="0" smtClean="0"/>
              <a:t>. Оны </a:t>
            </a:r>
            <a:r>
              <a:rPr lang="ru-RU" dirty="0" err="1" smtClean="0"/>
              <a:t>бағындырғаннан кейін</a:t>
            </a:r>
            <a:r>
              <a:rPr lang="ru-RU" dirty="0" smtClean="0"/>
              <a:t> </a:t>
            </a:r>
            <a:r>
              <a:rPr lang="ru-RU" dirty="0" err="1" smtClean="0"/>
              <a:t>Шыңғыс ханның Мәуереннахрға</a:t>
            </a:r>
            <a:r>
              <a:rPr lang="ru-RU" dirty="0" smtClean="0"/>
              <a:t>, </a:t>
            </a:r>
            <a:r>
              <a:rPr lang="ru-RU" dirty="0" err="1" smtClean="0"/>
              <a:t>сол</a:t>
            </a:r>
            <a:r>
              <a:rPr lang="ru-RU" dirty="0" smtClean="0"/>
              <a:t> </a:t>
            </a:r>
            <a:r>
              <a:rPr lang="ru-RU" dirty="0" err="1" smtClean="0"/>
              <a:t>кезде</a:t>
            </a:r>
            <a:r>
              <a:rPr lang="ru-RU" dirty="0" smtClean="0"/>
              <a:t> Орта </a:t>
            </a:r>
            <a:r>
              <a:rPr lang="ru-RU" dirty="0" err="1" smtClean="0"/>
              <a:t>Азияны</a:t>
            </a:r>
            <a:r>
              <a:rPr lang="ru-RU" dirty="0" smtClean="0"/>
              <a:t> </a:t>
            </a:r>
            <a:r>
              <a:rPr lang="ru-RU" dirty="0" err="1" smtClean="0"/>
              <a:t>билеп</a:t>
            </a:r>
            <a:r>
              <a:rPr lang="ru-RU" dirty="0" smtClean="0"/>
              <a:t> </a:t>
            </a:r>
            <a:r>
              <a:rPr lang="ru-RU" dirty="0" err="1" smtClean="0"/>
              <a:t>отырған</a:t>
            </a:r>
            <a:r>
              <a:rPr lang="ru-RU" dirty="0" smtClean="0"/>
              <a:t> Хорезм </a:t>
            </a:r>
            <a:r>
              <a:rPr lang="ru-RU" dirty="0" err="1" smtClean="0"/>
              <a:t>мемлекетіне</a:t>
            </a:r>
            <a:r>
              <a:rPr lang="ru-RU" dirty="0" smtClean="0"/>
              <a:t> </a:t>
            </a:r>
            <a:r>
              <a:rPr lang="ru-RU" dirty="0" err="1" smtClean="0"/>
              <a:t>қарсы жол</a:t>
            </a:r>
            <a:r>
              <a:rPr lang="ru-RU" dirty="0" smtClean="0"/>
              <a:t> </a:t>
            </a:r>
            <a:r>
              <a:rPr lang="ru-RU" dirty="0" err="1" smtClean="0"/>
              <a:t>ашылды</a:t>
            </a:r>
            <a:r>
              <a:rPr lang="ru-RU" dirty="0" smtClean="0"/>
              <a:t>. 150 </a:t>
            </a:r>
            <a:r>
              <a:rPr lang="ru-RU" dirty="0" err="1" smtClean="0"/>
              <a:t>мың адамдық қол</a:t>
            </a:r>
            <a:r>
              <a:rPr lang="ru-RU" dirty="0" smtClean="0"/>
              <a:t> Орта </a:t>
            </a:r>
            <a:r>
              <a:rPr lang="ru-RU" dirty="0" err="1" smtClean="0"/>
              <a:t>Азияны</a:t>
            </a:r>
            <a:r>
              <a:rPr lang="ru-RU" dirty="0" smtClean="0"/>
              <a:t> </a:t>
            </a:r>
            <a:r>
              <a:rPr lang="ru-RU" dirty="0" err="1" smtClean="0"/>
              <a:t>бағындыруға аттанды</a:t>
            </a:r>
            <a:r>
              <a:rPr lang="ru-RU" dirty="0" smtClean="0"/>
              <a:t>. </a:t>
            </a:r>
            <a:r>
              <a:rPr lang="ru-RU" dirty="0" err="1" smtClean="0"/>
              <a:t>Моңғолдар Отырарға таяп</a:t>
            </a:r>
            <a:r>
              <a:rPr lang="ru-RU" dirty="0" smtClean="0"/>
              <a:t> </a:t>
            </a:r>
            <a:r>
              <a:rPr lang="ru-RU" dirty="0" err="1" smtClean="0"/>
              <a:t>келгенде</a:t>
            </a:r>
            <a:r>
              <a:rPr lang="ru-RU" dirty="0" smtClean="0"/>
              <a:t> </a:t>
            </a:r>
            <a:r>
              <a:rPr lang="ru-RU" dirty="0" err="1" smtClean="0"/>
              <a:t>моңғолдардың басшысы</a:t>
            </a:r>
            <a:r>
              <a:rPr lang="ru-RU" dirty="0" smtClean="0"/>
              <a:t> </a:t>
            </a:r>
            <a:r>
              <a:rPr lang="ru-RU" dirty="0" err="1" smtClean="0"/>
              <a:t>Шағатай </a:t>
            </a:r>
            <a:r>
              <a:rPr lang="ru-RU" dirty="0" smtClean="0"/>
              <a:t>мен </a:t>
            </a:r>
            <a:r>
              <a:rPr lang="ru-RU" dirty="0" err="1" smtClean="0"/>
              <a:t>Үгедей</a:t>
            </a:r>
            <a:r>
              <a:rPr lang="ru-RU" dirty="0" smtClean="0"/>
              <a:t> </a:t>
            </a:r>
            <a:r>
              <a:rPr lang="ru-RU" dirty="0" err="1" smtClean="0"/>
              <a:t>бастапан</a:t>
            </a:r>
            <a:r>
              <a:rPr lang="ru-RU" dirty="0" smtClean="0"/>
              <a:t> </a:t>
            </a:r>
            <a:r>
              <a:rPr lang="ru-RU" dirty="0" err="1" smtClean="0"/>
              <a:t>бірнеше</a:t>
            </a:r>
            <a:r>
              <a:rPr lang="ru-RU" dirty="0" smtClean="0"/>
              <a:t> </a:t>
            </a:r>
            <a:r>
              <a:rPr lang="ru-RU" dirty="0" err="1" smtClean="0"/>
              <a:t>түменді қаланы қоршау үшін қалдырып</a:t>
            </a:r>
            <a:r>
              <a:rPr lang="ru-RU" dirty="0" smtClean="0"/>
              <a:t>, </a:t>
            </a:r>
            <a:r>
              <a:rPr lang="ru-RU" dirty="0" err="1" smtClean="0"/>
              <a:t>әскерлердің</a:t>
            </a:r>
            <a:r>
              <a:rPr lang="ru-RU" dirty="0" smtClean="0"/>
              <a:t> </a:t>
            </a:r>
            <a:r>
              <a:rPr lang="ru-RU" dirty="0" err="1" smtClean="0"/>
              <a:t>Жошы</a:t>
            </a:r>
            <a:r>
              <a:rPr lang="ru-RU" dirty="0" smtClean="0"/>
              <a:t> </a:t>
            </a:r>
            <a:r>
              <a:rPr lang="ru-RU" dirty="0" err="1" smtClean="0"/>
              <a:t>бастаған басқа тағы бір</a:t>
            </a:r>
            <a:r>
              <a:rPr lang="ru-RU" dirty="0" smtClean="0"/>
              <a:t> </a:t>
            </a:r>
            <a:r>
              <a:rPr lang="ru-RU" dirty="0" err="1" smtClean="0"/>
              <a:t>шоғыры</a:t>
            </a:r>
            <a:r>
              <a:rPr lang="ru-RU" dirty="0" smtClean="0"/>
              <a:t> Сыр </a:t>
            </a:r>
            <a:r>
              <a:rPr lang="ru-RU" dirty="0" err="1" smtClean="0"/>
              <a:t>бойымен</a:t>
            </a:r>
            <a:r>
              <a:rPr lang="ru-RU" dirty="0" smtClean="0"/>
              <a:t> </a:t>
            </a:r>
            <a:r>
              <a:rPr lang="ru-RU" dirty="0" err="1" smtClean="0"/>
              <a:t>төмен бағыттады</a:t>
            </a:r>
            <a:r>
              <a:rPr lang="ru-RU" dirty="0" smtClean="0"/>
              <a:t>. </a:t>
            </a:r>
            <a:r>
              <a:rPr lang="ru-RU" dirty="0" err="1" smtClean="0"/>
              <a:t>Үшінші шоғырға Сырдарияның жоғарғы ағысы бойындағы қалаларды бағындыру міндетін</a:t>
            </a:r>
            <a:r>
              <a:rPr lang="ru-RU" dirty="0" smtClean="0"/>
              <a:t> </a:t>
            </a:r>
            <a:r>
              <a:rPr lang="ru-RU" dirty="0" err="1" smtClean="0"/>
              <a:t>жүктеді.</a:t>
            </a:r>
            <a:r>
              <a:rPr lang="ru-RU" dirty="0" smtClean="0"/>
              <a:t> </a:t>
            </a:r>
            <a:r>
              <a:rPr lang="ru-RU" dirty="0" err="1" smtClean="0"/>
              <a:t>Шыңғыс </a:t>
            </a:r>
            <a:r>
              <a:rPr lang="ru-RU" dirty="0" smtClean="0"/>
              <a:t>хан </a:t>
            </a:r>
            <a:r>
              <a:rPr lang="ru-RU" dirty="0" err="1" smtClean="0"/>
              <a:t>ұлы</a:t>
            </a:r>
            <a:r>
              <a:rPr lang="ru-RU" dirty="0" smtClean="0"/>
              <a:t> </a:t>
            </a:r>
            <a:r>
              <a:rPr lang="ru-RU" dirty="0" err="1" smtClean="0"/>
              <a:t>Төлемен бірге</a:t>
            </a:r>
            <a:r>
              <a:rPr lang="ru-RU" dirty="0" smtClean="0"/>
              <a:t> </a:t>
            </a:r>
            <a:r>
              <a:rPr lang="ru-RU" dirty="0" err="1" smtClean="0"/>
              <a:t>әскерімен Бұхарға беттеді</a:t>
            </a:r>
            <a:r>
              <a:rPr lang="ru-RU" dirty="0" smtClean="0"/>
              <a:t>. Хорезм </a:t>
            </a:r>
            <a:r>
              <a:rPr lang="ru-RU" dirty="0" err="1" smtClean="0"/>
              <a:t>шахы</a:t>
            </a:r>
            <a:r>
              <a:rPr lang="ru-RU" dirty="0" smtClean="0"/>
              <a:t> </a:t>
            </a:r>
            <a:r>
              <a:rPr lang="ru-RU" dirty="0" err="1" smtClean="0"/>
              <a:t>Мұхаммед моңғолдарға қарсы тұруға дайын</a:t>
            </a:r>
            <a:r>
              <a:rPr lang="ru-RU" dirty="0" smtClean="0"/>
              <a:t> </a:t>
            </a:r>
            <a:r>
              <a:rPr lang="ru-RU" dirty="0" err="1" smtClean="0"/>
              <a:t>емес</a:t>
            </a:r>
            <a:r>
              <a:rPr lang="ru-RU" dirty="0" smtClean="0"/>
              <a:t> </a:t>
            </a:r>
            <a:r>
              <a:rPr lang="ru-RU" dirty="0" err="1" smtClean="0"/>
              <a:t>еді</a:t>
            </a:r>
            <a:r>
              <a:rPr lang="ru-RU" dirty="0" smtClean="0"/>
              <a:t>.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әскери күштерді әр қалаға бөліп ұстап отырды</a:t>
            </a:r>
            <a:r>
              <a:rPr lang="ru-RU" dirty="0" smtClean="0"/>
              <a:t>. </a:t>
            </a:r>
            <a:r>
              <a:rPr lang="ru-RU" dirty="0" err="1" smtClean="0"/>
              <a:t>Мұның өзі Шыңғыс ханға қалаларда тұрған шағын шоғырды оңай құртып жіберуге</a:t>
            </a:r>
            <a:r>
              <a:rPr lang="ru-RU" dirty="0" smtClean="0"/>
              <a:t> </a:t>
            </a:r>
            <a:r>
              <a:rPr lang="ru-RU" dirty="0" err="1" smtClean="0"/>
              <a:t>мүмкіндік берді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26469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1219 ж. </a:t>
            </a:r>
            <a:r>
              <a:rPr lang="ru-RU" dirty="0" err="1" smtClean="0"/>
              <a:t>күзінде Шыңғыс </a:t>
            </a:r>
            <a:r>
              <a:rPr lang="ru-RU" dirty="0" smtClean="0"/>
              <a:t>хан </a:t>
            </a:r>
            <a:r>
              <a:rPr lang="ru-RU" dirty="0" err="1" smtClean="0"/>
              <a:t>зор</a:t>
            </a:r>
            <a:r>
              <a:rPr lang="ru-RU" dirty="0" smtClean="0"/>
              <a:t> </a:t>
            </a:r>
            <a:r>
              <a:rPr lang="ru-RU" dirty="0" err="1" smtClean="0"/>
              <a:t>армияны</a:t>
            </a:r>
            <a:r>
              <a:rPr lang="ru-RU" dirty="0" smtClean="0"/>
              <a:t> </a:t>
            </a:r>
            <a:r>
              <a:rPr lang="ru-RU" dirty="0" err="1" smtClean="0"/>
              <a:t>Жетісу</a:t>
            </a:r>
            <a:r>
              <a:rPr lang="ru-RU" dirty="0" smtClean="0"/>
              <a:t> </a:t>
            </a:r>
            <a:r>
              <a:rPr lang="ru-RU" dirty="0" err="1" smtClean="0"/>
              <a:t>арқылы</a:t>
            </a:r>
            <a:r>
              <a:rPr lang="ru-RU" dirty="0" smtClean="0"/>
              <a:t> </a:t>
            </a:r>
            <a:r>
              <a:rPr lang="ru-RU" dirty="0" err="1" smtClean="0"/>
              <a:t>Мәуереннахрға</a:t>
            </a:r>
            <a:r>
              <a:rPr lang="ru-RU" dirty="0" smtClean="0"/>
              <a:t> </a:t>
            </a:r>
            <a:r>
              <a:rPr lang="ru-RU" dirty="0" err="1" smtClean="0"/>
              <a:t>аттандырды</a:t>
            </a:r>
            <a:r>
              <a:rPr lang="ru-RU" dirty="0" smtClean="0"/>
              <a:t>. </a:t>
            </a:r>
            <a:r>
              <a:rPr lang="ru-RU" dirty="0" err="1" smtClean="0"/>
              <a:t>Оңтүстік Қазақстан халқы қатты қарсылық көрсетті.</a:t>
            </a:r>
            <a:r>
              <a:rPr lang="ru-RU" dirty="0" smtClean="0"/>
              <a:t> </a:t>
            </a:r>
            <a:r>
              <a:rPr lang="ru-RU" dirty="0" err="1" smtClean="0"/>
              <a:t>Мысалы</a:t>
            </a:r>
            <a:r>
              <a:rPr lang="ru-RU" dirty="0" smtClean="0"/>
              <a:t> </a:t>
            </a:r>
            <a:r>
              <a:rPr lang="ru-RU" dirty="0" err="1" smtClean="0"/>
              <a:t>Отырар</a:t>
            </a:r>
            <a:r>
              <a:rPr lang="ru-RU" dirty="0" smtClean="0"/>
              <a:t> 6 ай </a:t>
            </a:r>
            <a:r>
              <a:rPr lang="ru-RU" dirty="0" err="1" smtClean="0"/>
              <a:t>бойы</a:t>
            </a:r>
            <a:r>
              <a:rPr lang="ru-RU" dirty="0" smtClean="0"/>
              <a:t> (1219 ж. </a:t>
            </a:r>
            <a:r>
              <a:rPr lang="ru-RU" dirty="0" err="1" smtClean="0"/>
              <a:t>қыркүйек </a:t>
            </a:r>
            <a:r>
              <a:rPr lang="ru-RU" dirty="0" smtClean="0"/>
              <a:t>— 1220 ж. </a:t>
            </a:r>
            <a:r>
              <a:rPr lang="ru-RU" dirty="0" err="1" smtClean="0"/>
              <a:t>ақпаны</a:t>
            </a:r>
            <a:r>
              <a:rPr lang="ru-RU" dirty="0" smtClean="0"/>
              <a:t>) </a:t>
            </a:r>
            <a:r>
              <a:rPr lang="ru-RU" dirty="0" err="1" smtClean="0"/>
              <a:t>қарсыласты.</a:t>
            </a:r>
            <a:r>
              <a:rPr lang="ru-RU" dirty="0" smtClean="0"/>
              <a:t> </a:t>
            </a:r>
            <a:r>
              <a:rPr lang="ru-RU" dirty="0" err="1" smtClean="0"/>
              <a:t>Алайда</a:t>
            </a:r>
            <a:r>
              <a:rPr lang="ru-RU" dirty="0" smtClean="0"/>
              <a:t> </a:t>
            </a:r>
            <a:r>
              <a:rPr lang="ru-RU" dirty="0" err="1" smtClean="0"/>
              <a:t>әскер басыларының бірі</a:t>
            </a:r>
            <a:r>
              <a:rPr lang="ru-RU" dirty="0" smtClean="0"/>
              <a:t> </a:t>
            </a:r>
            <a:r>
              <a:rPr lang="ru-RU" dirty="0" err="1" smtClean="0"/>
              <a:t>Қараджа түн ішінде</a:t>
            </a:r>
            <a:r>
              <a:rPr lang="ru-RU" dirty="0" smtClean="0"/>
              <a:t> </a:t>
            </a:r>
            <a:r>
              <a:rPr lang="ru-RU" dirty="0" err="1" smtClean="0"/>
              <a:t>қақпаны ашып</a:t>
            </a:r>
            <a:r>
              <a:rPr lang="ru-RU" dirty="0" smtClean="0"/>
              <a:t> </a:t>
            </a:r>
            <a:r>
              <a:rPr lang="ru-RU" dirty="0" err="1" smtClean="0"/>
              <a:t>жіберіп</a:t>
            </a:r>
            <a:r>
              <a:rPr lang="ru-RU" dirty="0" smtClean="0"/>
              <a:t>, </a:t>
            </a:r>
            <a:r>
              <a:rPr lang="ru-RU" dirty="0" err="1" smtClean="0"/>
              <a:t>моңғолдарға өтіп кетті</a:t>
            </a:r>
            <a:r>
              <a:rPr lang="ru-RU" dirty="0" smtClean="0"/>
              <a:t>. </a:t>
            </a:r>
            <a:r>
              <a:rPr lang="ru-RU" dirty="0" err="1" smtClean="0"/>
              <a:t>Әскер </a:t>
            </a:r>
            <a:r>
              <a:rPr lang="ru-RU" dirty="0" smtClean="0"/>
              <a:t>осы </a:t>
            </a:r>
            <a:r>
              <a:rPr lang="ru-RU" dirty="0" err="1" smtClean="0"/>
              <a:t>қақпа арқылы қалаға кіріп</a:t>
            </a:r>
            <a:r>
              <a:rPr lang="ru-RU" dirty="0" smtClean="0"/>
              <a:t>, оны </a:t>
            </a:r>
            <a:r>
              <a:rPr lang="ru-RU" dirty="0" err="1" smtClean="0"/>
              <a:t>талқандады</a:t>
            </a:r>
            <a:r>
              <a:rPr lang="ru-RU" dirty="0" smtClean="0"/>
              <a:t>. </a:t>
            </a:r>
            <a:r>
              <a:rPr lang="ru-RU" dirty="0" err="1" smtClean="0"/>
              <a:t>Сөйтіп Отырар</a:t>
            </a:r>
            <a:r>
              <a:rPr lang="ru-RU" dirty="0" smtClean="0"/>
              <a:t> </a:t>
            </a:r>
            <a:r>
              <a:rPr lang="ru-RU" dirty="0" err="1" smtClean="0"/>
              <a:t>қамалын жермен-жексен</a:t>
            </a:r>
            <a:r>
              <a:rPr lang="ru-RU" dirty="0" smtClean="0"/>
              <a:t> </a:t>
            </a:r>
            <a:r>
              <a:rPr lang="ru-RU" dirty="0" err="1" smtClean="0"/>
              <a:t>еткен</a:t>
            </a:r>
            <a:r>
              <a:rPr lang="ru-RU" dirty="0" smtClean="0"/>
              <a:t> </a:t>
            </a:r>
            <a:r>
              <a:rPr lang="ru-RU" dirty="0" err="1" smtClean="0"/>
              <a:t>Шағатай </a:t>
            </a:r>
            <a:r>
              <a:rPr lang="ru-RU" dirty="0" smtClean="0"/>
              <a:t>мен </a:t>
            </a:r>
            <a:r>
              <a:rPr lang="ru-RU" dirty="0" err="1" smtClean="0"/>
              <a:t>Үгедей</a:t>
            </a:r>
            <a:r>
              <a:rPr lang="ru-RU" dirty="0" smtClean="0"/>
              <a:t> </a:t>
            </a:r>
            <a:r>
              <a:rPr lang="ru-RU" dirty="0" err="1" smtClean="0"/>
              <a:t>бастапан</a:t>
            </a:r>
            <a:r>
              <a:rPr lang="ru-RU" dirty="0" smtClean="0"/>
              <a:t> </a:t>
            </a:r>
            <a:r>
              <a:rPr lang="ru-RU" dirty="0" err="1" smtClean="0"/>
              <a:t>әскер Шыңғыс ханға қосылды</a:t>
            </a:r>
            <a:r>
              <a:rPr lang="ru-RU" dirty="0" smtClean="0"/>
              <a:t>. </a:t>
            </a:r>
            <a:r>
              <a:rPr lang="ru-RU" dirty="0" err="1" smtClean="0"/>
              <a:t>Бұл кезде</a:t>
            </a:r>
            <a:r>
              <a:rPr lang="ru-RU" dirty="0" smtClean="0"/>
              <a:t> </a:t>
            </a:r>
            <a:r>
              <a:rPr lang="ru-RU" dirty="0" err="1" smtClean="0"/>
              <a:t>Шыңғыс </a:t>
            </a:r>
            <a:r>
              <a:rPr lang="ru-RU" dirty="0" smtClean="0"/>
              <a:t>хан </a:t>
            </a:r>
            <a:r>
              <a:rPr lang="ru-RU" dirty="0" err="1" smtClean="0"/>
              <a:t>Бұхара </a:t>
            </a:r>
            <a:r>
              <a:rPr lang="ru-RU" dirty="0" smtClean="0"/>
              <a:t>мен </a:t>
            </a:r>
            <a:r>
              <a:rPr lang="ru-RU" dirty="0" err="1" smtClean="0"/>
              <a:t>Самарқанд арасындағы жолда</a:t>
            </a:r>
            <a:r>
              <a:rPr lang="ru-RU" dirty="0" smtClean="0"/>
              <a:t> </a:t>
            </a:r>
            <a:r>
              <a:rPr lang="ru-RU" dirty="0" err="1" smtClean="0"/>
              <a:t>болатын</a:t>
            </a:r>
            <a:r>
              <a:rPr lang="ru-RU" dirty="0" smtClean="0"/>
              <a:t> </a:t>
            </a:r>
            <a:r>
              <a:rPr lang="ru-RU" dirty="0" err="1" smtClean="0"/>
              <a:t>Сығанақ</a:t>
            </a:r>
            <a:r>
              <a:rPr lang="ru-RU" dirty="0" smtClean="0"/>
              <a:t> </a:t>
            </a:r>
            <a:r>
              <a:rPr lang="ru-RU" dirty="0" err="1" smtClean="0"/>
              <a:t>қаласы </a:t>
            </a:r>
            <a:r>
              <a:rPr lang="ru-RU" dirty="0" smtClean="0"/>
              <a:t>да, </a:t>
            </a:r>
            <a:r>
              <a:rPr lang="ru-RU" dirty="0" err="1" smtClean="0"/>
              <a:t>ашнас</a:t>
            </a:r>
            <a:r>
              <a:rPr lang="ru-RU" dirty="0" smtClean="0"/>
              <a:t> та </a:t>
            </a:r>
            <a:r>
              <a:rPr lang="ru-RU" dirty="0" err="1" smtClean="0"/>
              <a:t>ерлікпен</a:t>
            </a:r>
            <a:r>
              <a:rPr lang="ru-RU" dirty="0" smtClean="0"/>
              <a:t> </a:t>
            </a:r>
            <a:r>
              <a:rPr lang="ru-RU" dirty="0" err="1" smtClean="0"/>
              <a:t>қорғанды</a:t>
            </a:r>
            <a:r>
              <a:rPr lang="ru-RU" dirty="0" smtClean="0"/>
              <a:t>. </a:t>
            </a:r>
          </a:p>
          <a:p>
            <a:r>
              <a:rPr lang="ru-RU" dirty="0" smtClean="0"/>
              <a:t>1220 ж. 4 </a:t>
            </a:r>
            <a:r>
              <a:rPr lang="ru-RU" dirty="0" err="1" smtClean="0"/>
              <a:t>сәуірде</a:t>
            </a:r>
            <a:r>
              <a:rPr lang="ru-RU" dirty="0" smtClean="0"/>
              <a:t> </a:t>
            </a:r>
            <a:r>
              <a:rPr lang="ru-RU" dirty="0" err="1" smtClean="0"/>
              <a:t>моңғолдар</a:t>
            </a:r>
            <a:r>
              <a:rPr lang="ru-RU" dirty="0" smtClean="0"/>
              <a:t> </a:t>
            </a:r>
            <a:r>
              <a:rPr lang="ru-RU" dirty="0" err="1" smtClean="0"/>
              <a:t>Жентті</a:t>
            </a:r>
            <a:r>
              <a:rPr lang="ru-RU" dirty="0" smtClean="0"/>
              <a:t> </a:t>
            </a:r>
            <a:r>
              <a:rPr lang="ru-RU" dirty="0" err="1" smtClean="0"/>
              <a:t>алды</a:t>
            </a:r>
            <a:r>
              <a:rPr lang="ru-RU" dirty="0" smtClean="0"/>
              <a:t>. Сыр </a:t>
            </a:r>
            <a:r>
              <a:rPr lang="ru-RU" dirty="0" err="1" smtClean="0"/>
              <a:t>бойындағы қалаларды жеңгеннен кейін</a:t>
            </a:r>
            <a:r>
              <a:rPr lang="ru-RU" dirty="0" smtClean="0"/>
              <a:t> </a:t>
            </a:r>
            <a:r>
              <a:rPr lang="ru-RU" dirty="0" err="1" smtClean="0"/>
              <a:t>Шыңғыс әскерлері</a:t>
            </a:r>
            <a:r>
              <a:rPr lang="ru-RU" dirty="0" smtClean="0"/>
              <a:t> Орта </a:t>
            </a:r>
            <a:r>
              <a:rPr lang="ru-RU" dirty="0" err="1" smtClean="0"/>
              <a:t>Азияның</a:t>
            </a:r>
            <a:r>
              <a:rPr lang="ru-RU" dirty="0" smtClean="0"/>
              <a:t> </a:t>
            </a:r>
            <a:r>
              <a:rPr lang="ru-RU" dirty="0" err="1" smtClean="0"/>
              <a:t>ішіне</a:t>
            </a:r>
            <a:r>
              <a:rPr lang="ru-RU" dirty="0" smtClean="0"/>
              <a:t> </a:t>
            </a:r>
            <a:r>
              <a:rPr lang="ru-RU" dirty="0" err="1" smtClean="0"/>
              <a:t>кірді</a:t>
            </a:r>
            <a:r>
              <a:rPr lang="ru-RU" dirty="0" smtClean="0"/>
              <a:t>. </a:t>
            </a:r>
            <a:r>
              <a:rPr lang="ru-RU" dirty="0" err="1" smtClean="0"/>
              <a:t>Халық ерлікпен</a:t>
            </a:r>
            <a:r>
              <a:rPr lang="ru-RU" dirty="0" smtClean="0"/>
              <a:t> </a:t>
            </a:r>
            <a:r>
              <a:rPr lang="ru-RU" dirty="0" err="1" smtClean="0"/>
              <a:t>қорғанды.</a:t>
            </a:r>
            <a:r>
              <a:rPr lang="ru-RU" dirty="0" smtClean="0"/>
              <a:t> </a:t>
            </a:r>
            <a:r>
              <a:rPr lang="ru-RU" dirty="0" err="1" smtClean="0"/>
              <a:t>Бұхар,Самарқанд, Үргеніш үлкен қарсылықпен алынды</a:t>
            </a:r>
            <a:r>
              <a:rPr lang="ru-RU" dirty="0" smtClean="0"/>
              <a:t>. </a:t>
            </a:r>
          </a:p>
          <a:p>
            <a:r>
              <a:rPr lang="ru-RU" dirty="0" smtClean="0"/>
              <a:t>1219—1221 </a:t>
            </a:r>
            <a:r>
              <a:rPr lang="ru-RU" dirty="0" err="1" smtClean="0"/>
              <a:t>жж</a:t>
            </a:r>
            <a:r>
              <a:rPr lang="ru-RU" dirty="0" smtClean="0"/>
              <a:t>. </a:t>
            </a:r>
            <a:r>
              <a:rPr lang="ru-RU" dirty="0" err="1" smtClean="0"/>
              <a:t>Шыңғыс </a:t>
            </a:r>
            <a:r>
              <a:rPr lang="ru-RU" dirty="0" smtClean="0"/>
              <a:t>хан </a:t>
            </a:r>
            <a:r>
              <a:rPr lang="ru-RU" dirty="0" err="1" smtClean="0"/>
              <a:t>әскері </a:t>
            </a:r>
            <a:r>
              <a:rPr lang="ru-RU" dirty="0" smtClean="0"/>
              <a:t>Орта </a:t>
            </a:r>
            <a:r>
              <a:rPr lang="ru-RU" dirty="0" err="1" smtClean="0"/>
              <a:t>Азияны</a:t>
            </a:r>
            <a:r>
              <a:rPr lang="ru-RU" dirty="0" smtClean="0"/>
              <a:t> </a:t>
            </a:r>
            <a:r>
              <a:rPr lang="ru-RU" dirty="0" err="1" smtClean="0"/>
              <a:t>ойрандады</a:t>
            </a:r>
            <a:r>
              <a:rPr lang="ru-RU" dirty="0" smtClean="0"/>
              <a:t>. </a:t>
            </a:r>
          </a:p>
          <a:p>
            <a:r>
              <a:rPr lang="ru-RU" dirty="0" smtClean="0"/>
              <a:t>1221 ж. </a:t>
            </a:r>
            <a:r>
              <a:rPr lang="ru-RU" dirty="0" err="1" smtClean="0"/>
              <a:t>көктемінен бастап</a:t>
            </a:r>
            <a:r>
              <a:rPr lang="ru-RU" dirty="0" smtClean="0"/>
              <a:t> </a:t>
            </a:r>
            <a:r>
              <a:rPr lang="ru-RU" dirty="0" err="1" smtClean="0"/>
              <a:t>соғыс хорасан</a:t>
            </a:r>
            <a:r>
              <a:rPr lang="ru-RU" dirty="0" smtClean="0"/>
              <a:t>, </a:t>
            </a:r>
            <a:r>
              <a:rPr lang="ru-RU" dirty="0" err="1" smtClean="0"/>
              <a:t>Ауғанстан және Солтүстік Үндістан мемлекеттерінің жеріне</a:t>
            </a:r>
            <a:r>
              <a:rPr lang="ru-RU" dirty="0" smtClean="0"/>
              <a:t> </a:t>
            </a:r>
            <a:r>
              <a:rPr lang="ru-RU" dirty="0" err="1" smtClean="0"/>
              <a:t>ауысты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3"/>
            <a:ext cx="8229600" cy="2736304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Моңғол әскерлеріның басшылары</a:t>
            </a:r>
            <a:r>
              <a:rPr lang="ru-RU" dirty="0" smtClean="0"/>
              <a:t> </a:t>
            </a:r>
            <a:r>
              <a:rPr lang="ru-RU" dirty="0" err="1" smtClean="0"/>
              <a:t>Жебе</a:t>
            </a:r>
            <a:r>
              <a:rPr lang="ru-RU" dirty="0" smtClean="0"/>
              <a:t> мен </a:t>
            </a:r>
            <a:r>
              <a:rPr lang="ru-RU" dirty="0" err="1" smtClean="0"/>
              <a:t>Сүбедей</a:t>
            </a:r>
            <a:r>
              <a:rPr lang="ru-RU" dirty="0" smtClean="0"/>
              <a:t> </a:t>
            </a:r>
            <a:r>
              <a:rPr lang="ru-RU" dirty="0" err="1" smtClean="0"/>
              <a:t>нояндар</a:t>
            </a:r>
            <a:r>
              <a:rPr lang="ru-RU" dirty="0" smtClean="0"/>
              <a:t> </a:t>
            </a:r>
            <a:r>
              <a:rPr lang="ru-RU" dirty="0" err="1" smtClean="0"/>
              <a:t>басқарған </a:t>
            </a:r>
            <a:r>
              <a:rPr lang="ru-RU" dirty="0" smtClean="0"/>
              <a:t>30 </a:t>
            </a:r>
            <a:r>
              <a:rPr lang="ru-RU" dirty="0" err="1" smtClean="0"/>
              <a:t>мыңдық жасақ Солтүстік</a:t>
            </a:r>
            <a:r>
              <a:rPr lang="ru-RU" dirty="0" smtClean="0"/>
              <a:t> </a:t>
            </a:r>
            <a:r>
              <a:rPr lang="ru-RU" dirty="0" err="1" smtClean="0"/>
              <a:t>Иранды</a:t>
            </a:r>
            <a:r>
              <a:rPr lang="ru-RU" dirty="0" smtClean="0"/>
              <a:t> </a:t>
            </a:r>
            <a:r>
              <a:rPr lang="ru-RU" dirty="0" err="1" smtClean="0"/>
              <a:t>басып</a:t>
            </a:r>
            <a:r>
              <a:rPr lang="ru-RU" dirty="0" smtClean="0"/>
              <a:t> </a:t>
            </a:r>
            <a:r>
              <a:rPr lang="ru-RU" dirty="0" err="1" smtClean="0"/>
              <a:t>алды</a:t>
            </a:r>
            <a:r>
              <a:rPr lang="ru-RU" dirty="0" smtClean="0"/>
              <a:t>. </a:t>
            </a:r>
          </a:p>
          <a:p>
            <a:r>
              <a:rPr lang="ru-RU" dirty="0" smtClean="0"/>
              <a:t>1222 </a:t>
            </a:r>
            <a:r>
              <a:rPr lang="ru-RU" dirty="0" err="1" smtClean="0"/>
              <a:t>жылы</a:t>
            </a:r>
            <a:r>
              <a:rPr lang="ru-RU" dirty="0" smtClean="0"/>
              <a:t> </a:t>
            </a:r>
            <a:r>
              <a:rPr lang="ru-RU" dirty="0" err="1" smtClean="0"/>
              <a:t>Кавказға</a:t>
            </a:r>
            <a:r>
              <a:rPr lang="ru-RU" dirty="0" smtClean="0"/>
              <a:t> </a:t>
            </a:r>
            <a:r>
              <a:rPr lang="ru-RU" dirty="0" err="1" smtClean="0"/>
              <a:t>кірді</a:t>
            </a:r>
            <a:r>
              <a:rPr lang="ru-RU" dirty="0" smtClean="0"/>
              <a:t>. </a:t>
            </a:r>
            <a:r>
              <a:rPr lang="ru-RU" dirty="0" err="1" smtClean="0"/>
              <a:t>Моңғолдар аландарды</a:t>
            </a:r>
            <a:r>
              <a:rPr lang="ru-RU" dirty="0" smtClean="0"/>
              <a:t>, </a:t>
            </a:r>
            <a:r>
              <a:rPr lang="ru-RU" dirty="0" err="1" smtClean="0"/>
              <a:t>қыпшақтарды, Қалка өзенінде орныққан орыстарды</a:t>
            </a:r>
            <a:r>
              <a:rPr lang="ru-RU" dirty="0" smtClean="0"/>
              <a:t> </a:t>
            </a:r>
            <a:r>
              <a:rPr lang="ru-RU" dirty="0" err="1" smtClean="0"/>
              <a:t>жеңді.</a:t>
            </a:r>
            <a:r>
              <a:rPr lang="ru-RU" dirty="0" smtClean="0"/>
              <a:t> </a:t>
            </a:r>
            <a:r>
              <a:rPr lang="ru-RU" dirty="0" err="1" smtClean="0"/>
              <a:t>Олар</a:t>
            </a:r>
            <a:r>
              <a:rPr lang="ru-RU" dirty="0" smtClean="0"/>
              <a:t> </a:t>
            </a:r>
            <a:r>
              <a:rPr lang="ru-RU" dirty="0" err="1" smtClean="0"/>
              <a:t>орыс</a:t>
            </a:r>
            <a:r>
              <a:rPr lang="ru-RU" dirty="0" smtClean="0"/>
              <a:t> </a:t>
            </a:r>
            <a:r>
              <a:rPr lang="ru-RU" dirty="0" err="1" smtClean="0"/>
              <a:t>жерінің оңтүстік аймағын ойрандап</a:t>
            </a:r>
            <a:r>
              <a:rPr lang="ru-RU" dirty="0" smtClean="0"/>
              <a:t>, </a:t>
            </a:r>
            <a:r>
              <a:rPr lang="ru-RU" dirty="0" err="1" smtClean="0"/>
              <a:t>Дешті-Қыпшақ даласы</a:t>
            </a:r>
            <a:r>
              <a:rPr lang="ru-RU" dirty="0" smtClean="0"/>
              <a:t> </a:t>
            </a:r>
            <a:r>
              <a:rPr lang="ru-RU" dirty="0" err="1" smtClean="0"/>
              <a:t>арқылы </a:t>
            </a:r>
            <a:r>
              <a:rPr lang="ru-RU" dirty="0" smtClean="0"/>
              <a:t>1224 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Шыңғыс ханның</a:t>
            </a:r>
            <a:r>
              <a:rPr lang="ru-RU" dirty="0" smtClean="0"/>
              <a:t> </a:t>
            </a:r>
            <a:r>
              <a:rPr lang="ru-RU" dirty="0" err="1" smtClean="0"/>
              <a:t>Ертістегі</a:t>
            </a:r>
            <a:r>
              <a:rPr lang="ru-RU" dirty="0" smtClean="0"/>
              <a:t> </a:t>
            </a:r>
            <a:r>
              <a:rPr lang="ru-RU" dirty="0" err="1" smtClean="0"/>
              <a:t>ордасына</a:t>
            </a:r>
            <a:r>
              <a:rPr lang="ru-RU" dirty="0" smtClean="0"/>
              <a:t> </a:t>
            </a:r>
            <a:r>
              <a:rPr lang="ru-RU" dirty="0" err="1" smtClean="0"/>
              <a:t>қайтып оралды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6146" name="Picture 2" descr="Картинки по запросу моңғол шапқыншылығ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3140968"/>
            <a:ext cx="4762500" cy="3171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0"/>
            <a:ext cx="8229600" cy="5904656"/>
          </a:xfrm>
        </p:spPr>
        <p:txBody>
          <a:bodyPr>
            <a:normAutofit/>
          </a:bodyPr>
          <a:lstStyle/>
          <a:p>
            <a:r>
              <a:rPr lang="ru-RU" dirty="0" err="1" smtClean="0"/>
              <a:t>Сонымен</a:t>
            </a:r>
            <a:r>
              <a:rPr lang="ru-RU" dirty="0" smtClean="0"/>
              <a:t>, 1219—1224 </a:t>
            </a:r>
            <a:r>
              <a:rPr lang="ru-RU" dirty="0" err="1" smtClean="0"/>
              <a:t>жж</a:t>
            </a:r>
            <a:r>
              <a:rPr lang="ru-RU" dirty="0" smtClean="0"/>
              <a:t>. </a:t>
            </a:r>
            <a:r>
              <a:rPr lang="ru-RU" dirty="0" err="1" smtClean="0"/>
              <a:t>шапқыншылық салдарынан</a:t>
            </a:r>
            <a:r>
              <a:rPr lang="ru-RU" dirty="0" smtClean="0"/>
              <a:t> </a:t>
            </a:r>
            <a:r>
              <a:rPr lang="ru-RU" dirty="0" err="1" smtClean="0"/>
              <a:t>Қазақстан </a:t>
            </a:r>
            <a:r>
              <a:rPr lang="ru-RU" dirty="0" smtClean="0"/>
              <a:t>мен Орта Азия </a:t>
            </a:r>
            <a:r>
              <a:rPr lang="ru-RU" dirty="0" err="1" smtClean="0"/>
              <a:t>Шыңғыс империясының қол астына</a:t>
            </a:r>
            <a:r>
              <a:rPr lang="ru-RU" dirty="0" smtClean="0"/>
              <a:t> </a:t>
            </a:r>
            <a:r>
              <a:rPr lang="ru-RU" dirty="0" err="1" smtClean="0"/>
              <a:t>кірді</a:t>
            </a:r>
            <a:r>
              <a:rPr lang="ru-RU" dirty="0" smtClean="0"/>
              <a:t>. </a:t>
            </a:r>
            <a:r>
              <a:rPr lang="ru-RU" dirty="0" err="1" smtClean="0"/>
              <a:t>Шыңғыс жаулап</a:t>
            </a:r>
            <a:r>
              <a:rPr lang="ru-RU" dirty="0" smtClean="0"/>
              <a:t> </a:t>
            </a:r>
            <a:r>
              <a:rPr lang="ru-RU" dirty="0" err="1" smtClean="0"/>
              <a:t>алынған жерлерді</a:t>
            </a:r>
            <a:r>
              <a:rPr lang="ru-RU" dirty="0" smtClean="0"/>
              <a:t> </a:t>
            </a:r>
            <a:r>
              <a:rPr lang="ru-RU" dirty="0" err="1" smtClean="0"/>
              <a:t>балаларына</a:t>
            </a:r>
            <a:r>
              <a:rPr lang="ru-RU" dirty="0" smtClean="0"/>
              <a:t> </a:t>
            </a:r>
            <a:r>
              <a:rPr lang="ru-RU" dirty="0" err="1" smtClean="0"/>
              <a:t>бөліп берді</a:t>
            </a:r>
            <a:r>
              <a:rPr lang="ru-RU" dirty="0" smtClean="0"/>
              <a:t>. </a:t>
            </a:r>
            <a:r>
              <a:rPr lang="ru-RU" dirty="0" err="1" smtClean="0"/>
              <a:t>Шыңғыс </a:t>
            </a:r>
            <a:r>
              <a:rPr lang="ru-RU" dirty="0" smtClean="0"/>
              <a:t>хан </a:t>
            </a:r>
            <a:r>
              <a:rPr lang="ru-RU" dirty="0" err="1" smtClean="0"/>
              <a:t>Ертістен</a:t>
            </a:r>
            <a:r>
              <a:rPr lang="ru-RU" dirty="0" smtClean="0"/>
              <a:t> Орал </a:t>
            </a:r>
            <a:r>
              <a:rPr lang="ru-RU" dirty="0" err="1" smtClean="0"/>
              <a:t>тауларына</a:t>
            </a:r>
            <a:r>
              <a:rPr lang="ru-RU" dirty="0" smtClean="0"/>
              <a:t> </a:t>
            </a:r>
            <a:r>
              <a:rPr lang="ru-RU" dirty="0" err="1" smtClean="0"/>
              <a:t>дейінгі</a:t>
            </a:r>
            <a:r>
              <a:rPr lang="ru-RU" dirty="0" smtClean="0"/>
              <a:t>, </a:t>
            </a:r>
            <a:r>
              <a:rPr lang="ru-RU" dirty="0" err="1" smtClean="0"/>
              <a:t>онан</a:t>
            </a:r>
            <a:r>
              <a:rPr lang="ru-RU" dirty="0" smtClean="0"/>
              <a:t> </a:t>
            </a:r>
            <a:r>
              <a:rPr lang="ru-RU" dirty="0" err="1" smtClean="0"/>
              <a:t>батысқа қарай </a:t>
            </a:r>
            <a:r>
              <a:rPr lang="ru-RU" dirty="0" smtClean="0"/>
              <a:t>«</a:t>
            </a:r>
            <a:r>
              <a:rPr lang="ru-RU" dirty="0" err="1" smtClean="0"/>
              <a:t>моңғол атының тұяғы тиетін</a:t>
            </a:r>
            <a:r>
              <a:rPr lang="ru-RU" dirty="0" smtClean="0"/>
              <a:t> </a:t>
            </a:r>
            <a:r>
              <a:rPr lang="ru-RU" dirty="0" err="1" smtClean="0"/>
              <a:t>жер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5122" name="Picture 2" descr="Картинки по запросу моңғол шапқыншылығ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3789040"/>
            <a:ext cx="4772025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852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Отырар апаты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5976664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1218 </a:t>
            </a:r>
            <a:r>
              <a:rPr lang="ru-RU" dirty="0" err="1" smtClean="0"/>
              <a:t>жылы</a:t>
            </a:r>
            <a:r>
              <a:rPr lang="ru-RU" dirty="0" smtClean="0"/>
              <a:t> </a:t>
            </a:r>
            <a:r>
              <a:rPr lang="ru-RU" dirty="0" err="1" smtClean="0"/>
              <a:t>Хорезмшаһ Мұхаммедтің</a:t>
            </a:r>
            <a:r>
              <a:rPr lang="ru-RU" dirty="0" smtClean="0"/>
              <a:t> </a:t>
            </a:r>
            <a:r>
              <a:rPr lang="ru-RU" dirty="0" err="1" smtClean="0"/>
              <a:t>Отырардағы билеушісі</a:t>
            </a:r>
            <a:r>
              <a:rPr lang="ru-RU" dirty="0" smtClean="0"/>
              <a:t> </a:t>
            </a:r>
            <a:r>
              <a:rPr lang="ru-RU" dirty="0" err="1" smtClean="0"/>
              <a:t>Қайырханның</a:t>
            </a:r>
            <a:r>
              <a:rPr lang="ru-RU" dirty="0" smtClean="0"/>
              <a:t> </a:t>
            </a:r>
            <a:r>
              <a:rPr lang="ru-RU" dirty="0" err="1" smtClean="0"/>
              <a:t>әмірімен</a:t>
            </a:r>
            <a:r>
              <a:rPr lang="ru-RU" dirty="0" smtClean="0"/>
              <a:t> </a:t>
            </a:r>
            <a:r>
              <a:rPr lang="ru-RU" dirty="0" err="1" smtClean="0"/>
              <a:t>Шыңғыс </a:t>
            </a:r>
            <a:r>
              <a:rPr lang="ru-RU" dirty="0" smtClean="0"/>
              <a:t>хан </a:t>
            </a:r>
            <a:r>
              <a:rPr lang="ru-RU" dirty="0" err="1" smtClean="0"/>
              <a:t>керуенінің саудагерлері</a:t>
            </a:r>
            <a:r>
              <a:rPr lang="ru-RU" dirty="0" smtClean="0"/>
              <a:t> </a:t>
            </a:r>
            <a:r>
              <a:rPr lang="ru-RU" dirty="0" err="1" smtClean="0"/>
              <a:t>өлтіріледі</a:t>
            </a:r>
            <a:r>
              <a:rPr lang="ru-RU" dirty="0" smtClean="0"/>
              <a:t>. </a:t>
            </a:r>
            <a:r>
              <a:rPr lang="ru-RU" dirty="0" err="1" smtClean="0"/>
              <a:t>Бұл Шыңғыс ханның Орталық Азияға шапқыншылық жасауына</a:t>
            </a:r>
            <a:r>
              <a:rPr lang="ru-RU" dirty="0" smtClean="0"/>
              <a:t> </a:t>
            </a:r>
            <a:r>
              <a:rPr lang="ru-RU" dirty="0" err="1" smtClean="0"/>
              <a:t>сылтау</a:t>
            </a:r>
            <a:r>
              <a:rPr lang="ru-RU" dirty="0" smtClean="0"/>
              <a:t> </a:t>
            </a:r>
            <a:r>
              <a:rPr lang="ru-RU" dirty="0" err="1" smtClean="0"/>
              <a:t>болды</a:t>
            </a:r>
            <a:r>
              <a:rPr lang="ru-RU" dirty="0" smtClean="0"/>
              <a:t>. </a:t>
            </a:r>
            <a:r>
              <a:rPr lang="ru-RU" dirty="0" err="1" smtClean="0"/>
              <a:t>Тарихи</a:t>
            </a:r>
            <a:r>
              <a:rPr lang="ru-RU" dirty="0" smtClean="0"/>
              <a:t> </a:t>
            </a:r>
            <a:r>
              <a:rPr lang="ru-RU" dirty="0" err="1" smtClean="0"/>
              <a:t>әдебиеттерде бұл қырғын </a:t>
            </a:r>
            <a:r>
              <a:rPr lang="ru-RU" dirty="0" smtClean="0"/>
              <a:t>“</a:t>
            </a:r>
            <a:r>
              <a:rPr lang="ru-RU" dirty="0" err="1" smtClean="0"/>
              <a:t>Отырар</a:t>
            </a:r>
            <a:r>
              <a:rPr lang="ru-RU" dirty="0" smtClean="0"/>
              <a:t> </a:t>
            </a:r>
            <a:r>
              <a:rPr lang="ru-RU" dirty="0" err="1" smtClean="0"/>
              <a:t>апаты</a:t>
            </a:r>
            <a:r>
              <a:rPr lang="ru-RU" dirty="0" smtClean="0"/>
              <a:t>” </a:t>
            </a:r>
            <a:r>
              <a:rPr lang="ru-RU" dirty="0" err="1" smtClean="0"/>
              <a:t>деген</a:t>
            </a:r>
            <a:r>
              <a:rPr lang="ru-RU" dirty="0" smtClean="0"/>
              <a:t> </a:t>
            </a:r>
            <a:r>
              <a:rPr lang="ru-RU" dirty="0" err="1" smtClean="0"/>
              <a:t>атпен</a:t>
            </a:r>
            <a:r>
              <a:rPr lang="ru-RU" dirty="0" smtClean="0"/>
              <a:t> </a:t>
            </a:r>
            <a:r>
              <a:rPr lang="ru-RU" dirty="0" err="1" smtClean="0"/>
              <a:t>белгілі</a:t>
            </a:r>
            <a:r>
              <a:rPr lang="ru-RU" dirty="0" smtClean="0"/>
              <a:t>. 1219 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күзде моңғол әскерлері Отырарға жетті</a:t>
            </a:r>
            <a:r>
              <a:rPr lang="ru-RU" dirty="0" smtClean="0"/>
              <a:t>. </a:t>
            </a:r>
            <a:r>
              <a:rPr lang="ru-RU" dirty="0" err="1" smtClean="0"/>
              <a:t>Моңғол шапқыншылығы салдарынан</a:t>
            </a:r>
            <a:r>
              <a:rPr lang="ru-RU" dirty="0" smtClean="0"/>
              <a:t> </a:t>
            </a:r>
            <a:r>
              <a:rPr lang="ru-RU" dirty="0" err="1" smtClean="0"/>
              <a:t>Отырар</a:t>
            </a:r>
            <a:r>
              <a:rPr lang="ru-RU" dirty="0" smtClean="0"/>
              <a:t> </a:t>
            </a:r>
            <a:r>
              <a:rPr lang="ru-RU" dirty="0" err="1" smtClean="0"/>
              <a:t>қиратылып, қала тұрғындары қырғынға ұшырады.</a:t>
            </a:r>
            <a:r>
              <a:rPr lang="ru-RU" dirty="0" smtClean="0"/>
              <a:t> </a:t>
            </a:r>
            <a:r>
              <a:rPr lang="ru-RU" dirty="0" err="1" smtClean="0"/>
              <a:t>Бірақ </a:t>
            </a:r>
            <a:r>
              <a:rPr lang="ru-RU" dirty="0" smtClean="0"/>
              <a:t>1219 </a:t>
            </a:r>
            <a:r>
              <a:rPr lang="ru-RU" dirty="0" err="1" smtClean="0"/>
              <a:t>жылғы апаттан</a:t>
            </a:r>
            <a:r>
              <a:rPr lang="ru-RU" dirty="0" smtClean="0"/>
              <a:t> </a:t>
            </a:r>
            <a:r>
              <a:rPr lang="ru-RU" dirty="0" err="1" smtClean="0"/>
              <a:t>кейін</a:t>
            </a:r>
            <a:r>
              <a:rPr lang="ru-RU" dirty="0" smtClean="0"/>
              <a:t> </a:t>
            </a:r>
            <a:r>
              <a:rPr lang="ru-RU" dirty="0" err="1" smtClean="0"/>
              <a:t>Отырар</a:t>
            </a:r>
            <a:r>
              <a:rPr lang="ru-RU" dirty="0" smtClean="0"/>
              <a:t> </a:t>
            </a:r>
            <a:r>
              <a:rPr lang="ru-RU" dirty="0" err="1" smtClean="0"/>
              <a:t>қайта жанданды</a:t>
            </a:r>
            <a:r>
              <a:rPr lang="ru-RU" dirty="0" smtClean="0"/>
              <a:t>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1255 </a:t>
            </a:r>
            <a:r>
              <a:rPr lang="ru-RU" dirty="0" err="1" smtClean="0"/>
              <a:t>жылы</a:t>
            </a:r>
            <a:r>
              <a:rPr lang="ru-RU" dirty="0" smtClean="0"/>
              <a:t> армян </a:t>
            </a:r>
            <a:r>
              <a:rPr lang="ru-RU" dirty="0" err="1" smtClean="0"/>
              <a:t>саяхатшысы</a:t>
            </a:r>
            <a:r>
              <a:rPr lang="ru-RU" dirty="0" smtClean="0"/>
              <a:t> </a:t>
            </a:r>
            <a:r>
              <a:rPr lang="ru-RU" dirty="0" err="1" smtClean="0"/>
              <a:t>Отырарды</a:t>
            </a:r>
            <a:r>
              <a:rPr lang="ru-RU" dirty="0" smtClean="0"/>
              <a:t> </a:t>
            </a:r>
            <a:r>
              <a:rPr lang="ru-RU" dirty="0" err="1" smtClean="0"/>
              <a:t>Сырдария</a:t>
            </a:r>
            <a:r>
              <a:rPr lang="ru-RU" dirty="0" smtClean="0"/>
              <a:t> </a:t>
            </a:r>
            <a:r>
              <a:rPr lang="ru-RU" dirty="0" err="1" smtClean="0"/>
              <a:t>бойындағы ірі</a:t>
            </a:r>
            <a:r>
              <a:rPr lang="ru-RU" dirty="0" smtClean="0"/>
              <a:t> </a:t>
            </a:r>
            <a:r>
              <a:rPr lang="ru-RU" dirty="0" err="1" smtClean="0"/>
              <a:t>қалалар қатарында </a:t>
            </a:r>
            <a:r>
              <a:rPr lang="ru-RU" dirty="0" err="1" smtClean="0"/>
              <a:t>екендігін</a:t>
            </a:r>
            <a:r>
              <a:rPr lang="ru-RU" dirty="0" smtClean="0"/>
              <a:t> </a:t>
            </a:r>
            <a:r>
              <a:rPr lang="ru-RU" dirty="0" err="1" smtClean="0"/>
              <a:t>атайды</a:t>
            </a:r>
            <a:r>
              <a:rPr lang="ru-RU" dirty="0" smtClean="0"/>
              <a:t>. </a:t>
            </a:r>
            <a:r>
              <a:rPr lang="ru-RU" dirty="0" err="1" smtClean="0"/>
              <a:t>Отырар</a:t>
            </a:r>
            <a:r>
              <a:rPr lang="ru-RU" dirty="0" smtClean="0"/>
              <a:t> </a:t>
            </a:r>
            <a:r>
              <a:rPr lang="ru-RU" dirty="0" err="1" smtClean="0"/>
              <a:t>дүниежүзілік саудада</a:t>
            </a:r>
            <a:r>
              <a:rPr lang="ru-RU" dirty="0" smtClean="0"/>
              <a:t> </a:t>
            </a:r>
            <a:r>
              <a:rPr lang="ru-RU" dirty="0" err="1" smtClean="0"/>
              <a:t>бұрынғысынша делдалдық рөл атқарды.</a:t>
            </a:r>
            <a:endParaRPr lang="ru-RU" dirty="0" smtClean="0"/>
          </a:p>
          <a:p>
            <a:r>
              <a:rPr lang="ru-RU" dirty="0" err="1" smtClean="0"/>
              <a:t>Қала туралы</a:t>
            </a:r>
            <a:r>
              <a:rPr lang="ru-RU" dirty="0" smtClean="0"/>
              <a:t> 1320 </a:t>
            </a:r>
            <a:r>
              <a:rPr lang="ru-RU" dirty="0" err="1" smtClean="0"/>
              <a:t>жылы</a:t>
            </a:r>
            <a:r>
              <a:rPr lang="ru-RU" dirty="0" smtClean="0"/>
              <a:t> Флоренция </a:t>
            </a:r>
            <a:r>
              <a:rPr lang="ru-RU" dirty="0" err="1" smtClean="0"/>
              <a:t>көпесі</a:t>
            </a:r>
            <a:r>
              <a:rPr lang="ru-RU" dirty="0" smtClean="0"/>
              <a:t> </a:t>
            </a:r>
            <a:r>
              <a:rPr lang="ru-RU" dirty="0" err="1" smtClean="0"/>
              <a:t>Пеголоттидің</a:t>
            </a:r>
            <a:r>
              <a:rPr lang="ru-RU" dirty="0" smtClean="0"/>
              <a:t> Азов </a:t>
            </a:r>
            <a:r>
              <a:rPr lang="ru-RU" dirty="0" err="1" smtClean="0"/>
              <a:t>теңізінен</a:t>
            </a:r>
            <a:r>
              <a:rPr lang="ru-RU" dirty="0" smtClean="0"/>
              <a:t> </a:t>
            </a:r>
            <a:r>
              <a:rPr lang="ru-RU" dirty="0" err="1" smtClean="0"/>
              <a:t>Қиыр Шығысқа дейінгі</a:t>
            </a:r>
            <a:r>
              <a:rPr lang="ru-RU" dirty="0" smtClean="0"/>
              <a:t> </a:t>
            </a:r>
            <a:r>
              <a:rPr lang="ru-RU" dirty="0" err="1" smtClean="0"/>
              <a:t>сауда</a:t>
            </a:r>
            <a:r>
              <a:rPr lang="ru-RU" dirty="0" smtClean="0"/>
              <a:t> </a:t>
            </a:r>
            <a:r>
              <a:rPr lang="ru-RU" dirty="0" err="1" smtClean="0"/>
              <a:t>жолы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жазбаларында</a:t>
            </a:r>
            <a:r>
              <a:rPr lang="ru-RU" dirty="0" smtClean="0"/>
              <a:t> да баса </a:t>
            </a:r>
            <a:r>
              <a:rPr lang="ru-RU" dirty="0" err="1" smtClean="0"/>
              <a:t>айтылған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14 </a:t>
            </a:r>
            <a:r>
              <a:rPr lang="ru-RU" dirty="0" err="1" smtClean="0"/>
              <a:t>ғасырда</a:t>
            </a:r>
            <a:r>
              <a:rPr lang="ru-RU" dirty="0" smtClean="0"/>
              <a:t> </a:t>
            </a:r>
            <a:r>
              <a:rPr lang="ru-RU" dirty="0" err="1" smtClean="0"/>
              <a:t>Ақ </a:t>
            </a:r>
            <a:r>
              <a:rPr lang="ru-RU" dirty="0" smtClean="0"/>
              <a:t>Орда </a:t>
            </a:r>
            <a:r>
              <a:rPr lang="ru-RU" dirty="0" err="1" smtClean="0"/>
              <a:t>хандары</a:t>
            </a:r>
            <a:r>
              <a:rPr lang="ru-RU" dirty="0" smtClean="0"/>
              <a:t> </a:t>
            </a:r>
            <a:r>
              <a:rPr lang="ru-RU" dirty="0" err="1" smtClean="0"/>
              <a:t>мұнда</a:t>
            </a:r>
            <a:r>
              <a:rPr lang="ru-RU" dirty="0" smtClean="0"/>
              <a:t> </a:t>
            </a:r>
            <a:r>
              <a:rPr lang="ru-RU" dirty="0" err="1" smtClean="0"/>
              <a:t>медреселер</a:t>
            </a:r>
            <a:r>
              <a:rPr lang="ru-RU" dirty="0" smtClean="0"/>
              <a:t>, </a:t>
            </a:r>
            <a:r>
              <a:rPr lang="ru-RU" dirty="0" err="1" smtClean="0"/>
              <a:t>ханакалар</a:t>
            </a:r>
            <a:r>
              <a:rPr lang="ru-RU" dirty="0" smtClean="0"/>
              <a:t>, </a:t>
            </a:r>
            <a:r>
              <a:rPr lang="ru-RU" dirty="0" err="1" smtClean="0"/>
              <a:t>мешіттер</a:t>
            </a:r>
            <a:r>
              <a:rPr lang="ru-RU" dirty="0" smtClean="0"/>
              <a:t>, </a:t>
            </a:r>
            <a:r>
              <a:rPr lang="ru-RU" dirty="0" err="1" smtClean="0"/>
              <a:t>кеңселер салдырды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14 </a:t>
            </a:r>
            <a:r>
              <a:rPr lang="ru-RU" dirty="0" err="1" smtClean="0"/>
              <a:t>ғасырдың аяғында Отырар</a:t>
            </a:r>
            <a:r>
              <a:rPr lang="ru-RU" dirty="0" smtClean="0"/>
              <a:t> </a:t>
            </a:r>
            <a:r>
              <a:rPr lang="ru-RU" dirty="0" err="1" smtClean="0"/>
              <a:t>Әмір Темір</a:t>
            </a:r>
            <a:r>
              <a:rPr lang="ru-RU" dirty="0" smtClean="0"/>
              <a:t> </a:t>
            </a:r>
            <a:r>
              <a:rPr lang="ru-RU" dirty="0" err="1" smtClean="0"/>
              <a:t>мемлекетінің құрамына кірді</a:t>
            </a:r>
            <a:r>
              <a:rPr lang="ru-RU" dirty="0" smtClean="0"/>
              <a:t>. </a:t>
            </a:r>
            <a:r>
              <a:rPr lang="ru-RU" dirty="0" err="1" smtClean="0"/>
              <a:t>Әмір Темір</a:t>
            </a:r>
            <a:r>
              <a:rPr lang="ru-RU" dirty="0" smtClean="0"/>
              <a:t> </a:t>
            </a:r>
            <a:r>
              <a:rPr lang="ru-RU" dirty="0" err="1" smtClean="0"/>
              <a:t>мұнда бірнеше</a:t>
            </a:r>
            <a:r>
              <a:rPr lang="ru-RU" dirty="0" smtClean="0"/>
              <a:t> </a:t>
            </a:r>
            <a:r>
              <a:rPr lang="ru-RU" dirty="0" err="1" smtClean="0"/>
              <a:t>рет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, </a:t>
            </a:r>
            <a:r>
              <a:rPr lang="ru-RU" dirty="0" err="1" smtClean="0"/>
              <a:t>Шығыс жорығына дайындығы қызған кезде</a:t>
            </a:r>
            <a:r>
              <a:rPr lang="ru-RU" dirty="0" smtClean="0"/>
              <a:t> (1405) </a:t>
            </a:r>
            <a:r>
              <a:rPr lang="ru-RU" dirty="0" err="1" smtClean="0"/>
              <a:t>осында</a:t>
            </a:r>
            <a:r>
              <a:rPr lang="ru-RU" dirty="0" smtClean="0"/>
              <a:t> </a:t>
            </a:r>
            <a:r>
              <a:rPr lang="ru-RU" dirty="0" err="1" smtClean="0"/>
              <a:t>қайтыс болды</a:t>
            </a:r>
            <a:r>
              <a:rPr lang="ru-RU" dirty="0" smtClean="0"/>
              <a:t>. </a:t>
            </a:r>
            <a:r>
              <a:rPr lang="ru-RU" dirty="0" err="1" smtClean="0"/>
              <a:t>Әмір Темір</a:t>
            </a:r>
            <a:r>
              <a:rPr lang="ru-RU" dirty="0" smtClean="0"/>
              <a:t> </a:t>
            </a:r>
            <a:r>
              <a:rPr lang="ru-RU" dirty="0" err="1" smtClean="0"/>
              <a:t>мирасқорлары </a:t>
            </a:r>
            <a:r>
              <a:rPr lang="ru-RU" dirty="0" smtClean="0"/>
              <a:t>мен </a:t>
            </a:r>
            <a:r>
              <a:rPr lang="ru-RU" dirty="0" err="1" smtClean="0"/>
              <a:t>Мұхаммед Шайбани</a:t>
            </a:r>
            <a:r>
              <a:rPr lang="ru-RU" dirty="0" smtClean="0"/>
              <a:t> </a:t>
            </a:r>
            <a:r>
              <a:rPr lang="ru-RU" dirty="0" err="1" smtClean="0"/>
              <a:t>әулетінің қазақ хандарымен</a:t>
            </a:r>
            <a:r>
              <a:rPr lang="ru-RU" dirty="0" smtClean="0"/>
              <a:t> </a:t>
            </a:r>
            <a:r>
              <a:rPr lang="ru-RU" dirty="0" err="1" smtClean="0"/>
              <a:t>күресі барысында</a:t>
            </a:r>
            <a:r>
              <a:rPr lang="ru-RU" dirty="0" smtClean="0"/>
              <a:t> </a:t>
            </a:r>
            <a:r>
              <a:rPr lang="ru-RU" dirty="0" err="1" smtClean="0"/>
              <a:t>Отырар</a:t>
            </a:r>
            <a:r>
              <a:rPr lang="ru-RU" dirty="0" smtClean="0"/>
              <a:t> </a:t>
            </a:r>
            <a:r>
              <a:rPr lang="ru-RU" dirty="0" err="1" smtClean="0"/>
              <a:t>тағдыры тағы </a:t>
            </a:r>
            <a:r>
              <a:rPr lang="ru-RU" dirty="0" smtClean="0"/>
              <a:t>да </a:t>
            </a:r>
            <a:r>
              <a:rPr lang="ru-RU" dirty="0" err="1" smtClean="0"/>
              <a:t>сынға түсті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16 </a:t>
            </a:r>
            <a:r>
              <a:rPr lang="ru-RU" dirty="0" err="1" smtClean="0"/>
              <a:t>ғасырдың </a:t>
            </a:r>
            <a:r>
              <a:rPr lang="ru-RU" dirty="0" smtClean="0"/>
              <a:t>2-жартысынан </a:t>
            </a:r>
            <a:r>
              <a:rPr lang="ru-RU" dirty="0" err="1" smtClean="0"/>
              <a:t>бастап</a:t>
            </a:r>
            <a:r>
              <a:rPr lang="ru-RU" dirty="0" smtClean="0"/>
              <a:t> </a:t>
            </a:r>
            <a:r>
              <a:rPr lang="ru-RU" dirty="0" err="1" smtClean="0"/>
              <a:t>қала қазақтардың билігіне</a:t>
            </a:r>
            <a:r>
              <a:rPr lang="ru-RU" dirty="0" smtClean="0"/>
              <a:t> </a:t>
            </a:r>
            <a:r>
              <a:rPr lang="ru-RU" dirty="0" err="1" smtClean="0"/>
              <a:t>біржолата</a:t>
            </a:r>
            <a:r>
              <a:rPr lang="ru-RU" dirty="0" smtClean="0"/>
              <a:t> </a:t>
            </a:r>
            <a:r>
              <a:rPr lang="ru-RU" dirty="0" err="1" smtClean="0"/>
              <a:t>көшіп</a:t>
            </a:r>
            <a:r>
              <a:rPr lang="ru-RU" dirty="0" smtClean="0"/>
              <a:t>, </a:t>
            </a:r>
            <a:r>
              <a:rPr lang="ru-RU" dirty="0" err="1" smtClean="0"/>
              <a:t>шамамен</a:t>
            </a:r>
            <a:r>
              <a:rPr lang="ru-RU" dirty="0" smtClean="0"/>
              <a:t> 18 </a:t>
            </a:r>
            <a:r>
              <a:rPr lang="ru-RU" dirty="0" err="1" smtClean="0"/>
              <a:t>ғасырдың басына</a:t>
            </a:r>
            <a:r>
              <a:rPr lang="ru-RU" dirty="0" smtClean="0"/>
              <a:t> </a:t>
            </a:r>
            <a:r>
              <a:rPr lang="ru-RU" dirty="0" err="1" smtClean="0"/>
              <a:t>дейін</a:t>
            </a:r>
            <a:r>
              <a:rPr lang="ru-RU" dirty="0" smtClean="0"/>
              <a:t> </a:t>
            </a:r>
            <a:r>
              <a:rPr lang="ru-RU" dirty="0" err="1" smtClean="0"/>
              <a:t>болған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Отырарда</a:t>
            </a:r>
            <a:r>
              <a:rPr lang="ru-RU" dirty="0" smtClean="0"/>
              <a:t> </a:t>
            </a:r>
            <a:r>
              <a:rPr lang="ru-RU" dirty="0" err="1" smtClean="0"/>
              <a:t>археологиялық қазба жұмыстары кең көлемде </a:t>
            </a:r>
            <a:r>
              <a:rPr lang="ru-RU" dirty="0" smtClean="0"/>
              <a:t>1969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Қазақстан ҒА-ның</a:t>
            </a:r>
            <a:r>
              <a:rPr lang="ru-RU" dirty="0" smtClean="0"/>
              <a:t> К.</a:t>
            </a:r>
            <a:r>
              <a:rPr lang="ru-RU" dirty="0" err="1" smtClean="0"/>
              <a:t>Ақышев</a:t>
            </a:r>
            <a:r>
              <a:rPr lang="ru-RU" dirty="0" smtClean="0"/>
              <a:t> </a:t>
            </a:r>
            <a:r>
              <a:rPr lang="ru-RU" dirty="0" err="1" smtClean="0"/>
              <a:t>басқарған Отырар</a:t>
            </a:r>
            <a:r>
              <a:rPr lang="ru-RU" dirty="0" smtClean="0"/>
              <a:t> </a:t>
            </a:r>
            <a:r>
              <a:rPr lang="ru-RU" dirty="0" err="1" smtClean="0"/>
              <a:t>археологиялық </a:t>
            </a:r>
            <a:r>
              <a:rPr lang="ru-RU" dirty="0" smtClean="0"/>
              <a:t>экспедиция </a:t>
            </a:r>
            <a:r>
              <a:rPr lang="ru-RU" dirty="0" err="1" smtClean="0"/>
              <a:t>ұйымдастырылғаннан кейін</a:t>
            </a:r>
            <a:r>
              <a:rPr lang="ru-RU" dirty="0" smtClean="0"/>
              <a:t> </a:t>
            </a:r>
            <a:r>
              <a:rPr lang="ru-RU" dirty="0" err="1" smtClean="0"/>
              <a:t>басталды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88</TotalTime>
  <Words>142</Words>
  <Application>Microsoft Office PowerPoint</Application>
  <PresentationFormat>Экран (4:3)</PresentationFormat>
  <Paragraphs>41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Яркая</vt:lpstr>
      <vt:lpstr>Моңғол шапқыншылығы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Отырар апаты </vt:lpstr>
      <vt:lpstr>Слайд 10</vt:lpstr>
      <vt:lpstr>Шыңғыстан соң 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Моңғол шапқыншылығы</dc:title>
  <dc:creator>1</dc:creator>
  <cp:lastModifiedBy>1</cp:lastModifiedBy>
  <cp:revision>12</cp:revision>
  <dcterms:created xsi:type="dcterms:W3CDTF">2016-12-09T02:47:48Z</dcterms:created>
  <dcterms:modified xsi:type="dcterms:W3CDTF">2016-12-09T04:45:33Z</dcterms:modified>
</cp:coreProperties>
</file>