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86" r:id="rId2"/>
    <p:sldId id="281" r:id="rId3"/>
    <p:sldId id="291" r:id="rId4"/>
    <p:sldId id="268" r:id="rId5"/>
    <p:sldId id="282" r:id="rId6"/>
    <p:sldId id="283" r:id="rId7"/>
    <p:sldId id="292" r:id="rId8"/>
    <p:sldId id="293" r:id="rId9"/>
    <p:sldId id="294" r:id="rId10"/>
    <p:sldId id="295" r:id="rId11"/>
    <p:sldId id="29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440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D2CD-1E3D-4604-8A04-695345A770F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EC0920-14AC-4508-A1FE-00B9D6F05E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D2CD-1E3D-4604-8A04-695345A770F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C0920-14AC-4508-A1FE-00B9D6F05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CEC0920-14AC-4508-A1FE-00B9D6F05E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D2CD-1E3D-4604-8A04-695345A770F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A4057-694E-45CA-A777-8AC1D80D27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D2CD-1E3D-4604-8A04-695345A770F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CEC0920-14AC-4508-A1FE-00B9D6F05E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D2CD-1E3D-4604-8A04-695345A770F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EC0920-14AC-4508-A1FE-00B9D6F05E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310D2CD-1E3D-4604-8A04-695345A770F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C0920-14AC-4508-A1FE-00B9D6F05E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D2CD-1E3D-4604-8A04-695345A770F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CEC0920-14AC-4508-A1FE-00B9D6F05E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D2CD-1E3D-4604-8A04-695345A770F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CEC0920-14AC-4508-A1FE-00B9D6F05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D2CD-1E3D-4604-8A04-695345A770F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EC0920-14AC-4508-A1FE-00B9D6F05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EC0920-14AC-4508-A1FE-00B9D6F05E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D2CD-1E3D-4604-8A04-695345A770F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CEC0920-14AC-4508-A1FE-00B9D6F05E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310D2CD-1E3D-4604-8A04-695345A770F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310D2CD-1E3D-4604-8A04-695345A770F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EC0920-14AC-4508-A1FE-00B9D6F05E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285727"/>
          <a:ext cx="8786874" cy="64294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2803"/>
                <a:gridCol w="1033345"/>
                <a:gridCol w="5500726"/>
              </a:tblGrid>
              <a:tr h="597307"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Аты-жөні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Пікірлері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944038">
                <a:tc>
                  <a:txBody>
                    <a:bodyPr/>
                    <a:lstStyle/>
                    <a:p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А.Марцеллин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Ертелі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кеш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ат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үстінен түспейді.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Маңызды істер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туралы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кеңесетін болса,кеңесті 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атүстінде отырып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өткізеді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...»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дейді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82741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Византия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елшісі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Прииск 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Олар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соғыстан кейін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тыныш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әрі қамсыз тіршілік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етеді,әркім қолында барымен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қанағат етеді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дейді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405335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Аттиланың бір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замандасы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«Аттила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таңертең үйден шығысымен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есік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алдында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тұрып 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халықтың мұң-мұқтажын тыңдады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күні бойы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әлемнің әр түрлі елдерінен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келген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елшілерді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қабылдады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...»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дейді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1"/>
          <p:cNvSpPr>
            <a:spLocks noChangeArrowheads="1"/>
          </p:cNvSpPr>
          <p:nvPr/>
        </p:nvSpPr>
        <p:spPr bwMode="auto">
          <a:xfrm>
            <a:off x="-45085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cxnSp>
        <p:nvCxnSpPr>
          <p:cNvPr id="15363" name="AutoShape 6"/>
          <p:cNvCxnSpPr>
            <a:cxnSpLocks noChangeShapeType="1"/>
          </p:cNvCxnSpPr>
          <p:nvPr/>
        </p:nvCxnSpPr>
        <p:spPr bwMode="auto">
          <a:xfrm flipV="1">
            <a:off x="179512" y="404664"/>
            <a:ext cx="1571625" cy="6350"/>
          </a:xfrm>
          <a:prstGeom prst="straightConnector1">
            <a:avLst/>
          </a:prstGeom>
          <a:ln>
            <a:solidFill>
              <a:srgbClr val="FFFF00"/>
            </a:solidFill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364" name="AutoShape 9"/>
          <p:cNvCxnSpPr>
            <a:cxnSpLocks noChangeShapeType="1"/>
          </p:cNvCxnSpPr>
          <p:nvPr/>
        </p:nvCxnSpPr>
        <p:spPr bwMode="auto">
          <a:xfrm rot="5400000" flipH="1" flipV="1">
            <a:off x="1500187" y="714376"/>
            <a:ext cx="428625" cy="0"/>
          </a:xfrm>
          <a:prstGeom prst="straightConnector1">
            <a:avLst/>
          </a:prstGeom>
          <a:ln>
            <a:solidFill>
              <a:srgbClr val="FFFF00"/>
            </a:solidFill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3020" name="Rectangle 12"/>
          <p:cNvSpPr>
            <a:spLocks noChangeArrowheads="1"/>
          </p:cNvSpPr>
          <p:nvPr/>
        </p:nvSpPr>
        <p:spPr bwMode="auto">
          <a:xfrm>
            <a:off x="3214688" y="-44599"/>
            <a:ext cx="5643562" cy="449263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r>
              <a:rPr lang="kk-KZ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>
                <a:solidFill>
                  <a:srgbClr val="AC29E1"/>
                </a:solidFill>
                <a:latin typeface="+mn-lt"/>
                <a:cs typeface="Times New Roman" pitchFamily="18" charset="0"/>
              </a:rPr>
              <a:t>Савромат ескерткіші —  Аралтөбе</a:t>
            </a:r>
            <a:endParaRPr lang="kk-KZ" dirty="0">
              <a:solidFill>
                <a:srgbClr val="AC29E1"/>
              </a:solidFill>
              <a:latin typeface="+mn-lt"/>
            </a:endParaRPr>
          </a:p>
        </p:txBody>
      </p:sp>
      <p:sp>
        <p:nvSpPr>
          <p:cNvPr id="19462" name="Rectangle 16"/>
          <p:cNvSpPr>
            <a:spLocks noChangeArrowheads="1"/>
          </p:cNvSpPr>
          <p:nvPr/>
        </p:nvSpPr>
        <p:spPr bwMode="auto">
          <a:xfrm>
            <a:off x="35496" y="488851"/>
            <a:ext cx="931068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kk-KZ" sz="1200" dirty="0">
                <a:latin typeface="Times New Roman" pitchFamily="18" charset="0"/>
                <a:cs typeface="Times New Roman" pitchFamily="18" charset="0"/>
              </a:rPr>
              <a:t>                                                        </a:t>
            </a:r>
          </a:p>
          <a:p>
            <a:pPr eaLnBrk="0" hangingPunct="0"/>
            <a:r>
              <a:rPr lang="kk-KZ" sz="1200" dirty="0">
                <a:latin typeface="Times New Roman" pitchFamily="18" charset="0"/>
                <a:cs typeface="Times New Roman" pitchFamily="18" charset="0"/>
              </a:rPr>
              <a:t>                                                       </a:t>
            </a:r>
            <a:r>
              <a:rPr lang="kk-KZ" sz="2400" b="1" dirty="0">
                <a:solidFill>
                  <a:srgbClr val="001933"/>
                </a:solidFill>
                <a:latin typeface="Times New Roman" pitchFamily="18" charset="0"/>
                <a:cs typeface="Times New Roman" pitchFamily="18" charset="0"/>
              </a:rPr>
              <a:t>Табылған жері- Атырау облысы Жылыой ауданы </a:t>
            </a:r>
            <a:endParaRPr lang="ru-RU" sz="2400" dirty="0">
              <a:solidFill>
                <a:srgbClr val="001933"/>
              </a:solidFill>
            </a:endParaRPr>
          </a:p>
          <a:p>
            <a:pPr eaLnBrk="0" hangingPunct="0"/>
            <a:endParaRPr lang="ru-RU" dirty="0"/>
          </a:p>
        </p:txBody>
      </p:sp>
      <p:sp>
        <p:nvSpPr>
          <p:cNvPr id="19463" name="Rectangle 17"/>
          <p:cNvSpPr>
            <a:spLocks noChangeArrowheads="1"/>
          </p:cNvSpPr>
          <p:nvPr/>
        </p:nvSpPr>
        <p:spPr bwMode="auto">
          <a:xfrm>
            <a:off x="-450850" y="620688"/>
            <a:ext cx="9144000" cy="166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kk-KZ" sz="1200" b="1">
                <a:latin typeface="Times New Roman" pitchFamily="18" charset="0"/>
                <a:cs typeface="Times New Roman" pitchFamily="18" charset="0"/>
              </a:rPr>
              <a:t>                                                                       </a:t>
            </a:r>
          </a:p>
          <a:p>
            <a:pPr eaLnBrk="0" hangingPunct="0"/>
            <a:r>
              <a:rPr lang="kk-KZ" sz="1200" b="1">
                <a:latin typeface="Times New Roman" pitchFamily="18" charset="0"/>
                <a:cs typeface="Times New Roman" pitchFamily="18" charset="0"/>
              </a:rPr>
              <a:t>                                                                       </a:t>
            </a:r>
          </a:p>
          <a:p>
            <a:pPr eaLnBrk="0" hangingPunct="0"/>
            <a:r>
              <a:rPr lang="kk-KZ" sz="1200" b="1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</a:t>
            </a:r>
          </a:p>
          <a:p>
            <a:pPr eaLnBrk="0" hangingPunct="0"/>
            <a:r>
              <a:rPr lang="kk-KZ" sz="2400" b="1">
                <a:latin typeface="Times New Roman" pitchFamily="18" charset="0"/>
                <a:cs typeface="Times New Roman" pitchFamily="18" charset="0"/>
              </a:rPr>
              <a:t>                                              Сармат көсемі қазақ жерінен табылған </a:t>
            </a:r>
            <a:endParaRPr lang="ru-RU" sz="2400"/>
          </a:p>
          <a:p>
            <a:pPr eaLnBrk="0" hangingPunct="0"/>
            <a:r>
              <a:rPr lang="kk-KZ" sz="2400" b="1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екінші алтын адам </a:t>
            </a:r>
            <a:endParaRPr lang="ru-RU" sz="2400"/>
          </a:p>
          <a:p>
            <a:pPr eaLnBrk="0" hangingPunct="0"/>
            <a:endParaRPr lang="ru-RU"/>
          </a:p>
        </p:txBody>
      </p:sp>
      <p:sp>
        <p:nvSpPr>
          <p:cNvPr id="19464" name="Rectangle 18"/>
          <p:cNvSpPr>
            <a:spLocks noChangeArrowheads="1"/>
          </p:cNvSpPr>
          <p:nvPr/>
        </p:nvSpPr>
        <p:spPr bwMode="auto">
          <a:xfrm>
            <a:off x="-450850" y="1449388"/>
            <a:ext cx="9144000" cy="166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kk-KZ" sz="1200" b="1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</a:t>
            </a:r>
          </a:p>
          <a:p>
            <a:pPr eaLnBrk="0" hangingPunct="0"/>
            <a:endParaRPr lang="kk-KZ" sz="1200" b="1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kk-KZ" sz="1200" b="1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</a:t>
            </a:r>
          </a:p>
          <a:p>
            <a:pPr eaLnBrk="0" hangingPunct="0"/>
            <a:r>
              <a:rPr lang="kk-KZ" sz="1200" b="1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Қару-жарақ, жебе, қанжар сынықтары </a:t>
            </a:r>
            <a:endParaRPr lang="ru-RU" sz="2400" dirty="0"/>
          </a:p>
          <a:p>
            <a:pPr eaLnBrk="0" hangingPunct="0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                                               абыз асатаяғының бөліктері табылды. </a:t>
            </a:r>
            <a:endParaRPr lang="ru-RU" sz="2400" dirty="0"/>
          </a:p>
          <a:p>
            <a:pPr eaLnBrk="0" hangingPunct="0"/>
            <a:endParaRPr lang="ru-RU" dirty="0"/>
          </a:p>
        </p:txBody>
      </p:sp>
      <p:sp>
        <p:nvSpPr>
          <p:cNvPr id="19465" name="Rectangle 19"/>
          <p:cNvSpPr>
            <a:spLocks noChangeArrowheads="1"/>
          </p:cNvSpPr>
          <p:nvPr/>
        </p:nvSpPr>
        <p:spPr bwMode="auto">
          <a:xfrm>
            <a:off x="-450850" y="2158802"/>
            <a:ext cx="9451975" cy="184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kk-KZ" sz="1200" b="1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</a:t>
            </a:r>
          </a:p>
          <a:p>
            <a:pPr eaLnBrk="0" hangingPunct="0"/>
            <a:r>
              <a:rPr lang="kk-KZ" sz="1200" b="1" dirty="0">
                <a:latin typeface="Times New Roman" pitchFamily="18" charset="0"/>
                <a:cs typeface="Times New Roman" pitchFamily="18" charset="0"/>
              </a:rPr>
              <a:t>                                                       </a:t>
            </a:r>
          </a:p>
          <a:p>
            <a:pPr eaLnBrk="0" hangingPunct="0"/>
            <a:endParaRPr lang="kk-KZ" sz="1200" b="1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kk-KZ" sz="1200" b="1" dirty="0"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</a:p>
          <a:p>
            <a:pPr eaLnBrk="0" hangingPunct="0"/>
            <a:r>
              <a:rPr lang="kk-KZ" sz="1200" b="1" dirty="0">
                <a:latin typeface="Times New Roman" pitchFamily="18" charset="0"/>
                <a:cs typeface="Times New Roman" pitchFamily="18" charset="0"/>
              </a:rPr>
              <a:t>                                                  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Көсемнің киім-кешегі өте бай, асыл бұйымдармен,                  </a:t>
            </a:r>
            <a:endParaRPr lang="ru-RU" sz="2400" dirty="0"/>
          </a:p>
          <a:p>
            <a:pPr eaLnBrk="0" hangingPunct="0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                                                   алтын әшекейлермен безендірілген    </a:t>
            </a:r>
            <a:endParaRPr lang="ru-RU" sz="2400" dirty="0"/>
          </a:p>
          <a:p>
            <a:pPr eaLnBrk="0" hangingPunct="0"/>
            <a:endParaRPr lang="ru-RU" dirty="0"/>
          </a:p>
        </p:txBody>
      </p:sp>
      <p:sp>
        <p:nvSpPr>
          <p:cNvPr id="19466" name="Rectangle 20"/>
          <p:cNvSpPr>
            <a:spLocks noChangeArrowheads="1"/>
          </p:cNvSpPr>
          <p:nvPr/>
        </p:nvSpPr>
        <p:spPr bwMode="auto">
          <a:xfrm>
            <a:off x="-450850" y="3573016"/>
            <a:ext cx="9144000" cy="101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kk-KZ" sz="1200" b="1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</a:t>
            </a:r>
          </a:p>
          <a:p>
            <a:pPr eaLnBrk="0" hangingPunct="0"/>
            <a:r>
              <a:rPr lang="kk-KZ" sz="1200" b="1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Қорытынды </a:t>
            </a:r>
            <a:r>
              <a:rPr lang="kk-KZ" sz="2400" b="1" dirty="0">
                <a:latin typeface="Calibri" pitchFamily="34" charset="0"/>
                <a:cs typeface="Times New Roman" pitchFamily="18" charset="0"/>
              </a:rPr>
              <a:t>–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 Сарматтар жауынгер тайпа,</a:t>
            </a:r>
            <a:endParaRPr lang="ru-RU" sz="2400" dirty="0"/>
          </a:p>
          <a:p>
            <a:pPr eaLnBrk="0" hangingPunct="0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өнерлі хылық.        </a:t>
            </a:r>
            <a:endParaRPr lang="kk-KZ" sz="2400" dirty="0"/>
          </a:p>
        </p:txBody>
      </p:sp>
      <p:cxnSp>
        <p:nvCxnSpPr>
          <p:cNvPr id="42" name="Прямая со стрелкой 41"/>
          <p:cNvCxnSpPr/>
          <p:nvPr/>
        </p:nvCxnSpPr>
        <p:spPr>
          <a:xfrm>
            <a:off x="1714500" y="928688"/>
            <a:ext cx="500063" cy="1587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1428750" y="1428750"/>
            <a:ext cx="1500188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1000125" y="2214563"/>
            <a:ext cx="2000250" cy="1587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571500" y="3214688"/>
            <a:ext cx="1000125" cy="1587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285750" y="4000500"/>
            <a:ext cx="2071688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AutoShape 6"/>
          <p:cNvCxnSpPr>
            <a:cxnSpLocks noChangeShapeType="1"/>
          </p:cNvCxnSpPr>
          <p:nvPr/>
        </p:nvCxnSpPr>
        <p:spPr bwMode="auto">
          <a:xfrm rot="5400000">
            <a:off x="177800" y="1392238"/>
            <a:ext cx="1643063" cy="1587"/>
          </a:xfrm>
          <a:prstGeom prst="straightConnector1">
            <a:avLst/>
          </a:prstGeom>
          <a:ln>
            <a:solidFill>
              <a:srgbClr val="FFFF00"/>
            </a:solidFill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AutoShape 6"/>
          <p:cNvCxnSpPr>
            <a:cxnSpLocks noChangeShapeType="1"/>
          </p:cNvCxnSpPr>
          <p:nvPr/>
        </p:nvCxnSpPr>
        <p:spPr bwMode="auto">
          <a:xfrm rot="5400000">
            <a:off x="-750887" y="1892300"/>
            <a:ext cx="2643188" cy="1587"/>
          </a:xfrm>
          <a:prstGeom prst="straightConnector1">
            <a:avLst/>
          </a:prstGeom>
          <a:ln>
            <a:solidFill>
              <a:srgbClr val="FFFF00"/>
            </a:solidFill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AutoShape 6"/>
          <p:cNvCxnSpPr>
            <a:cxnSpLocks noChangeShapeType="1"/>
          </p:cNvCxnSpPr>
          <p:nvPr/>
        </p:nvCxnSpPr>
        <p:spPr bwMode="auto">
          <a:xfrm rot="5400000">
            <a:off x="-1428750" y="2286000"/>
            <a:ext cx="3429000" cy="0"/>
          </a:xfrm>
          <a:prstGeom prst="straightConnector1">
            <a:avLst/>
          </a:prstGeom>
          <a:ln>
            <a:solidFill>
              <a:srgbClr val="FFFF00"/>
            </a:solidFill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AutoShape 6"/>
          <p:cNvCxnSpPr>
            <a:cxnSpLocks noChangeShapeType="1"/>
          </p:cNvCxnSpPr>
          <p:nvPr/>
        </p:nvCxnSpPr>
        <p:spPr bwMode="auto">
          <a:xfrm rot="5400000">
            <a:off x="1000125" y="1000125"/>
            <a:ext cx="857250" cy="0"/>
          </a:xfrm>
          <a:prstGeom prst="straightConnector1">
            <a:avLst/>
          </a:prstGeom>
          <a:ln>
            <a:solidFill>
              <a:srgbClr val="FFFF00"/>
            </a:solidFill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50" y="4000500"/>
          <a:ext cx="8715375" cy="2714626"/>
        </p:xfrm>
        <a:graphic>
          <a:graphicData uri="http://schemas.openxmlformats.org/drawingml/2006/table">
            <a:tbl>
              <a:tblPr/>
              <a:tblGrid>
                <a:gridCol w="4357688"/>
                <a:gridCol w="4357687"/>
              </a:tblGrid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Оқиға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Уақыты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charset="0"/>
                        <a:buAutoNum type="arabicParenR"/>
                        <a:tabLst/>
                      </a:pPr>
                      <a:r>
                        <a:rPr kumimoji="0" lang="kk-K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Ерте сармат кезеңі (прохоров)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б.з.б. ІV – ІІ ғасыр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charset="0"/>
                        <a:buAutoNum type="arabicParenR"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Орта сармат кезеңі (суслов)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б.з.б. ІІ – б.з-дағы І ғасыр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charset="0"/>
                        <a:buAutoNum type="arabicParenR"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Соңғы сармат кезеңі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б.з-дың ІІ - ІV ғасыр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51" name="Rectangle 1"/>
          <p:cNvSpPr>
            <a:spLocks noChangeArrowheads="1"/>
          </p:cNvSpPr>
          <p:nvPr/>
        </p:nvSpPr>
        <p:spPr bwMode="auto">
          <a:xfrm>
            <a:off x="500063" y="214313"/>
            <a:ext cx="8286750" cy="27082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kk-KZ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kk-KZ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kk-KZ" sz="2600" b="1" dirty="0">
                <a:latin typeface="Times New Roman" pitchFamily="18" charset="0"/>
                <a:cs typeface="Times New Roman" pitchFamily="18" charset="0"/>
              </a:rPr>
              <a:t>Археологиялық</a:t>
            </a:r>
            <a:r>
              <a:rPr lang="kk-KZ" sz="26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ескерткіштері.</a:t>
            </a:r>
            <a:endParaRPr lang="ru-RU" sz="26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kk-KZ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Сарматтардың ескерткіштері біздің жерімізде Батыс Қазақстан аймағында кездеседі. Батыс Қазақстан жеріндегі ерте темір дәуірі ескерткіштері өзен алқаптарына жақын орналасқан. Оның көпшілігі Жайық, Елек, Жем өзендерінің бойында.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kk-KZ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Үстіртте зерттелген Бәйте, Терең ескерткіштері.</a:t>
            </a:r>
          </a:p>
        </p:txBody>
      </p:sp>
      <p:sp>
        <p:nvSpPr>
          <p:cNvPr id="20500" name="Прямоугольник 5"/>
          <p:cNvSpPr>
            <a:spLocks noChangeArrowheads="1"/>
          </p:cNvSpPr>
          <p:nvPr/>
        </p:nvSpPr>
        <p:spPr bwMode="auto">
          <a:xfrm>
            <a:off x="571500" y="2786063"/>
            <a:ext cx="785812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kk-KZ" b="1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kk-KZ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sz="2400" b="1">
                <a:solidFill>
                  <a:srgbClr val="00264D"/>
                </a:solidFill>
                <a:latin typeface="Times New Roman" pitchFamily="18" charset="0"/>
                <a:cs typeface="Times New Roman" pitchFamily="18" charset="0"/>
              </a:rPr>
              <a:t>Хронологиялық жағынан сармат тайпаларының                         ескерткіштері негізінен үш кезеңге бөлінеді:</a:t>
            </a:r>
            <a:endParaRPr lang="kk-KZ" sz="2400" b="1">
              <a:solidFill>
                <a:srgbClr val="00264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85787" y="474040"/>
            <a:ext cx="2857519" cy="1154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2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Арал – Каспий аралығын мекендеген</a:t>
            </a:r>
            <a:endParaRPr lang="ru-RU" sz="23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1279242">
            <a:off x="496457" y="4155413"/>
            <a:ext cx="3867495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sz="2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Сарматтардың ескерткіштері: Батыс Қазақстан жеріндегі Жайық, Елек, Жем өзендерінің бойында. </a:t>
            </a:r>
            <a:endParaRPr lang="ru-RU" sz="23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21096571">
            <a:off x="-193973" y="2105924"/>
            <a:ext cx="3867944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2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Каспийдің жағалауында каспийлер өмір сүрген. Каспий теңізін сол кезде Гиркан теңізі деп атаған</a:t>
            </a:r>
            <a:endParaRPr lang="ru-RU" sz="23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3929058" y="3929066"/>
            <a:ext cx="1000132" cy="642942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0800000">
            <a:off x="3643306" y="1357298"/>
            <a:ext cx="1000132" cy="35719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0800000" flipV="1">
            <a:off x="3214678" y="2571744"/>
            <a:ext cx="1357322" cy="7143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643438" y="642918"/>
            <a:ext cx="4214842" cy="4143404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«Сармат» деген жұрттың аты көне дәуір авторларының еңбектерінде б.з.б. 3 ғасырдан бастап кездеседі. Б.з.б. 8 ғасырда савроматтар деп </a:t>
            </a: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атаған</a:t>
            </a:r>
            <a:r>
              <a:rPr lang="kk-KZ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.</a:t>
            </a:r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10800000" flipV="1">
            <a:off x="4286248" y="5522091"/>
            <a:ext cx="442915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Савромат</a:t>
            </a: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жөнінде </a:t>
            </a: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грек, </a:t>
            </a:r>
            <a:r>
              <a:rPr lang="ru-RU" sz="2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рим</a:t>
            </a: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тарихшылары</a:t>
            </a: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Диодор</a:t>
            </a: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Үлкен </a:t>
            </a: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Плиний, </a:t>
            </a:r>
            <a:r>
              <a:rPr lang="ru-RU" sz="2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Полибий</a:t>
            </a: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жазып</a:t>
            </a: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кеткен</a:t>
            </a: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5400000">
            <a:off x="6287306" y="5214950"/>
            <a:ext cx="713586" cy="794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Карты Казахстана\Қазақстан карталары\20120222_182039.jpg">
            <a:hlinkClick r:id="rId2" action="ppaction://hlinksldjump"/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285728"/>
            <a:ext cx="8858312" cy="6572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357158" y="485044"/>
            <a:ext cx="8286808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Сарматтар</a:t>
            </a:r>
            <a:r>
              <a:rPr lang="kk-KZ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б.з.б. 2 ғасырда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Батыс Қазақстан жерінен біртіндеп жаулап Қара теңіздің солтүстік аймақтарына дейін жетті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285720" y="1728654"/>
            <a:ext cx="7572428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54100" algn="l"/>
              </a:tabLst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54100" algn="l"/>
              </a:tabLst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Алдыңғы Азия, Солтүстік Кавказ, Парфияға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54100" algn="l"/>
              </a:tabLst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жаулаушылық жорықтар жасады</a:t>
            </a:r>
            <a:endParaRPr kumimoji="0" lang="kk-KZ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1714488"/>
            <a:ext cx="221457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Орталық Азия 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72198" y="1785926"/>
            <a:ext cx="285752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Қара теңіз аймағы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rot="5400000">
            <a:off x="3821901" y="1750207"/>
            <a:ext cx="1071570" cy="1588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823752" y="1214422"/>
            <a:ext cx="677074" cy="500066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0800000" flipV="1">
            <a:off x="1857356" y="1142984"/>
            <a:ext cx="857256" cy="500066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4786314" y="4214818"/>
            <a:ext cx="3429023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kk-KZ" sz="2000" b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Дах – массагет</a:t>
            </a:r>
            <a:r>
              <a:rPr lang="kk-KZ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исседондармен туыстас келеді.</a:t>
            </a:r>
            <a:endParaRPr lang="ru-RU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000101" y="4214818"/>
            <a:ext cx="22860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Сарматтар скиф тіліне</a:t>
            </a:r>
            <a:r>
              <a:rPr lang="kk-KZ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жақын тілде сөйлеген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000364" y="3071810"/>
            <a:ext cx="2357454" cy="46166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054100" algn="l"/>
              </a:tabLst>
            </a:pPr>
            <a:r>
              <a:rPr lang="kk-KZ" sz="2400" b="1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lang="kk-KZ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Сарматтар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Прямая со стрелкой 31"/>
          <p:cNvCxnSpPr/>
          <p:nvPr/>
        </p:nvCxnSpPr>
        <p:spPr>
          <a:xfrm rot="10800000" flipV="1">
            <a:off x="2786050" y="3571876"/>
            <a:ext cx="928694" cy="714380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4929190" y="3571876"/>
            <a:ext cx="785818" cy="714380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714348" y="5184066"/>
            <a:ext cx="7429552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130300" algn="l"/>
              </a:tabLst>
            </a:pPr>
            <a:r>
              <a:rPr kumimoji="0" lang="kk-KZ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Сарматтардың </a:t>
            </a:r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халықның саны </a:t>
            </a:r>
            <a:r>
              <a:rPr kumimoji="0" lang="kk-KZ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б.з.б. 3- 2 ғ.–да 20 мың.</a:t>
            </a:r>
            <a:endParaRPr kumimoji="0" lang="ru-RU" sz="2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30300" algn="l"/>
              </a:tabLst>
            </a:pPr>
            <a:r>
              <a:rPr kumimoji="0" lang="kk-KZ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Б.з.б. 2 – 1ғ. –да 10 мың.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30300" algn="l"/>
              </a:tabLst>
            </a:pPr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</a:t>
            </a:r>
            <a:r>
              <a:rPr kumimoji="0" lang="kk-KZ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.з. – дың 1ғ. – да 5 -7 мың.</a:t>
            </a:r>
            <a:endParaRPr kumimoji="0" lang="kk-KZ" sz="2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Прямая со стрелкой 38"/>
          <p:cNvCxnSpPr/>
          <p:nvPr/>
        </p:nvCxnSpPr>
        <p:spPr>
          <a:xfrm rot="5400000">
            <a:off x="3428198" y="4429132"/>
            <a:ext cx="1715306" cy="794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3714752"/>
            <a:ext cx="7786742" cy="10618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k-KZ" sz="2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Дайлар</a:t>
            </a:r>
            <a:r>
              <a:rPr lang="kk-KZ" sz="21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ерте темір дәуірінде Маңғыстау түбегін мекендеген бүгінгі Кіші жүз құрамындағы адайлармен байланыстырылады</a:t>
            </a:r>
            <a:r>
              <a:rPr lang="kk-KZ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5286388"/>
            <a:ext cx="3286148" cy="1015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k-KZ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Біріншіден, дай және адай деген тайпа атауларының ұқсастығы. </a:t>
            </a:r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29058" y="5286388"/>
            <a:ext cx="4929222" cy="13234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k-KZ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Екіншіден, екеуіде ежелден осы Маңғыстау түбегінде өмір сүрген.        Дай атауы адай тайпасының атауымен жалғастық табуы әбден ықтимал.</a:t>
            </a:r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7158" y="642918"/>
            <a:ext cx="4286280" cy="120032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k-KZ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Б.з.б. 248 - 247 жылдары Арсақ қолбасшы дайлардың</a:t>
            </a:r>
            <a:r>
              <a:rPr lang="kk-KZ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апарн</a:t>
            </a:r>
            <a:r>
              <a:rPr lang="kk-KZ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тайпасынан шыққан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428992" y="2143116"/>
            <a:ext cx="2000264" cy="1384995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k-KZ" sz="2100" b="1" dirty="0" smtClean="0">
                <a:latin typeface="Times New Roman" pitchFamily="18" charset="0"/>
                <a:cs typeface="Times New Roman" pitchFamily="18" charset="0"/>
              </a:rPr>
              <a:t>Аршакидтер әулеті билігінің негізін</a:t>
            </a:r>
            <a:r>
              <a:rPr lang="kk-KZ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100" b="1" dirty="0" smtClean="0">
                <a:latin typeface="Times New Roman" pitchFamily="18" charset="0"/>
                <a:cs typeface="Times New Roman" pitchFamily="18" charset="0"/>
              </a:rPr>
              <a:t>салған.</a:t>
            </a: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5572132" y="214290"/>
            <a:ext cx="3286148" cy="321471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kk-KZ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Арал-Каспий теңіздері аралығын</a:t>
            </a:r>
          </a:p>
          <a:p>
            <a:pPr algn="ctr">
              <a:buNone/>
            </a:pPr>
            <a:r>
              <a:rPr lang="kk-KZ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б. з. б. 1 мыңжылдықта</a:t>
            </a:r>
          </a:p>
          <a:p>
            <a:pPr algn="ctr">
              <a:buNone/>
            </a:pPr>
            <a:r>
              <a:rPr lang="kk-KZ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мекендеген тайпалар</a:t>
            </a:r>
            <a:endParaRPr lang="ru-RU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2844" y="2500306"/>
            <a:ext cx="2857520" cy="106182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txBody>
          <a:bodyPr wrap="square">
            <a:spAutoFit/>
          </a:bodyPr>
          <a:lstStyle/>
          <a:p>
            <a:pPr algn="ctr"/>
            <a:r>
              <a:rPr lang="kk-KZ" sz="2100" b="1" dirty="0" smtClean="0">
                <a:latin typeface="Times New Roman" pitchFamily="18" charset="0"/>
                <a:cs typeface="Times New Roman" pitchFamily="18" charset="0"/>
              </a:rPr>
              <a:t>Гирканияны, Парфияның үлкен бөлігін басып алады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rot="10800000">
            <a:off x="4714876" y="1285860"/>
            <a:ext cx="857256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0800000" flipV="1">
            <a:off x="1428728" y="1928802"/>
            <a:ext cx="714380" cy="6429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2857488" y="2928934"/>
            <a:ext cx="857256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929190" y="4786322"/>
            <a:ext cx="928694" cy="57150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0800000" flipV="1">
            <a:off x="2571736" y="4786322"/>
            <a:ext cx="928694" cy="57150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42918"/>
            <a:ext cx="8229600" cy="42862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4.Сарматтардың қоғамдық құрылымы</a:t>
            </a: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752870" y="1577591"/>
          <a:ext cx="3891096" cy="2494351"/>
        </p:xfrm>
        <a:graphic>
          <a:graphicData uri="http://schemas.openxmlformats.org/drawingml/2006/table">
            <a:tbl>
              <a:tblPr/>
              <a:tblGrid>
                <a:gridCol w="3891096"/>
              </a:tblGrid>
              <a:tr h="2494351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 </a:t>
                      </a:r>
                      <a:r>
                        <a:rPr lang="kk-KZ" sz="32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Әскери демократия жетілді</a:t>
                      </a:r>
                      <a:endParaRPr lang="ru-RU" sz="32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071539" y="1571612"/>
          <a:ext cx="3714776" cy="2529840"/>
        </p:xfrm>
        <a:graphic>
          <a:graphicData uri="http://schemas.openxmlformats.org/drawingml/2006/table">
            <a:tbl>
              <a:tblPr/>
              <a:tblGrid>
                <a:gridCol w="3714776"/>
              </a:tblGrid>
              <a:tr h="2357454">
                <a:tc>
                  <a:txBody>
                    <a:bodyPr/>
                    <a:lstStyle/>
                    <a:p>
                      <a:pPr algn="ctr"/>
                      <a:r>
                        <a:rPr lang="kk-KZ" sz="32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Ағашқы қауымдық құрылыс ыдырап,мүлік теңсіздігі шықты</a:t>
                      </a:r>
                      <a:endParaRPr lang="ru-RU" sz="32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075174" y="4071942"/>
          <a:ext cx="7568792" cy="1357322"/>
        </p:xfrm>
        <a:graphic>
          <a:graphicData uri="http://schemas.openxmlformats.org/drawingml/2006/table">
            <a:tbl>
              <a:tblPr/>
              <a:tblGrid>
                <a:gridCol w="7568792"/>
              </a:tblGrid>
              <a:tr h="1357322">
                <a:tc>
                  <a:txBody>
                    <a:bodyPr/>
                    <a:lstStyle/>
                    <a:p>
                      <a:pPr algn="ctr"/>
                      <a:r>
                        <a:rPr lang="kk-KZ" sz="32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Сармат қоғамында</a:t>
                      </a:r>
                      <a:r>
                        <a:rPr lang="kk-KZ" sz="32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әскери демократия әйелдерге де қатысты болды</a:t>
                      </a:r>
                      <a:endParaRPr lang="ru-RU" sz="32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image0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4" descr="image0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-152400"/>
            <a:ext cx="12192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2143125" y="4143375"/>
            <a:ext cx="2214563" cy="5715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kk-KZ" sz="30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киім-кешек</a:t>
            </a:r>
            <a:endParaRPr lang="kk-KZ" sz="3000" b="1">
              <a:solidFill>
                <a:srgbClr val="7030A0"/>
              </a:solidFill>
            </a:endParaRP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 rot="2362310">
            <a:off x="869950" y="3262313"/>
            <a:ext cx="1482725" cy="571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r>
              <a:rPr lang="kk-KZ" sz="30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үи-жай</a:t>
            </a:r>
            <a:endParaRPr lang="kk-KZ" sz="3000" b="1">
              <a:solidFill>
                <a:srgbClr val="7030A0"/>
              </a:solidFill>
            </a:endParaRPr>
          </a:p>
        </p:txBody>
      </p:sp>
      <p:sp>
        <p:nvSpPr>
          <p:cNvPr id="16390" name="Rectangle 3"/>
          <p:cNvSpPr>
            <a:spLocks noChangeArrowheads="1"/>
          </p:cNvSpPr>
          <p:nvPr/>
        </p:nvSpPr>
        <p:spPr bwMode="auto">
          <a:xfrm>
            <a:off x="4500563" y="4143375"/>
            <a:ext cx="1785937" cy="5715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kk-KZ" sz="30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тағамдар</a:t>
            </a:r>
            <a:endParaRPr lang="kk-KZ" sz="3000" b="1">
              <a:solidFill>
                <a:srgbClr val="7030A0"/>
              </a:solidFill>
            </a:endParaRPr>
          </a:p>
        </p:txBody>
      </p:sp>
      <p:sp>
        <p:nvSpPr>
          <p:cNvPr id="16391" name="Rectangle 1"/>
          <p:cNvSpPr>
            <a:spLocks noChangeArrowheads="1"/>
          </p:cNvSpPr>
          <p:nvPr/>
        </p:nvSpPr>
        <p:spPr bwMode="auto">
          <a:xfrm rot="9221262" flipV="1">
            <a:off x="6235700" y="3376613"/>
            <a:ext cx="1884363" cy="5969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kk-KZ" sz="30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ыдыс-аяқ</a:t>
            </a:r>
            <a:endParaRPr lang="kk-KZ" sz="3000" b="1">
              <a:solidFill>
                <a:srgbClr val="7030A0"/>
              </a:solidFill>
            </a:endParaRPr>
          </a:p>
        </p:txBody>
      </p:sp>
      <p:cxnSp>
        <p:nvCxnSpPr>
          <p:cNvPr id="16392" name="AutoShape 8"/>
          <p:cNvCxnSpPr>
            <a:cxnSpLocks noChangeShapeType="1"/>
          </p:cNvCxnSpPr>
          <p:nvPr/>
        </p:nvCxnSpPr>
        <p:spPr bwMode="auto">
          <a:xfrm flipH="1">
            <a:off x="2000250" y="2571750"/>
            <a:ext cx="909638" cy="7858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6393" name="AutoShape 4"/>
          <p:cNvCxnSpPr>
            <a:cxnSpLocks noChangeShapeType="1"/>
          </p:cNvCxnSpPr>
          <p:nvPr/>
        </p:nvCxnSpPr>
        <p:spPr bwMode="auto">
          <a:xfrm flipH="1">
            <a:off x="3429000" y="2571750"/>
            <a:ext cx="55563" cy="14287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6394" name="AutoShape 2"/>
          <p:cNvCxnSpPr>
            <a:cxnSpLocks noChangeShapeType="1"/>
          </p:cNvCxnSpPr>
          <p:nvPr/>
        </p:nvCxnSpPr>
        <p:spPr bwMode="auto">
          <a:xfrm>
            <a:off x="4857750" y="2571750"/>
            <a:ext cx="71438" cy="15001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6395" name="AutoShape 7"/>
          <p:cNvCxnSpPr>
            <a:cxnSpLocks noChangeShapeType="1"/>
          </p:cNvCxnSpPr>
          <p:nvPr/>
        </p:nvCxnSpPr>
        <p:spPr bwMode="auto">
          <a:xfrm>
            <a:off x="5572125" y="2500313"/>
            <a:ext cx="1071563" cy="9286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6396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6397" name="Rectangle 10"/>
          <p:cNvSpPr>
            <a:spLocks noChangeArrowheads="1"/>
          </p:cNvSpPr>
          <p:nvPr/>
        </p:nvSpPr>
        <p:spPr bwMode="auto">
          <a:xfrm>
            <a:off x="-22225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kk-KZ" sz="1200">
                <a:cs typeface="Times New Roman" pitchFamily="18" charset="0"/>
              </a:rPr>
              <a:t>   </a:t>
            </a:r>
            <a:endParaRPr lang="ru-RU" sz="700"/>
          </a:p>
          <a:p>
            <a:pPr eaLnBrk="0" hangingPunct="0"/>
            <a:endParaRPr lang="ru-RU"/>
          </a:p>
        </p:txBody>
      </p:sp>
      <p:sp>
        <p:nvSpPr>
          <p:cNvPr id="16398" name="Rectangle 15"/>
          <p:cNvSpPr>
            <a:spLocks noChangeArrowheads="1"/>
          </p:cNvSpPr>
          <p:nvPr/>
        </p:nvSpPr>
        <p:spPr bwMode="auto">
          <a:xfrm>
            <a:off x="-22225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6399" name="Rectangle 16"/>
          <p:cNvSpPr>
            <a:spLocks noChangeArrowheads="1"/>
          </p:cNvSpPr>
          <p:nvPr/>
        </p:nvSpPr>
        <p:spPr bwMode="auto">
          <a:xfrm>
            <a:off x="1571625" y="1785938"/>
            <a:ext cx="5786438" cy="714375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kk-KZ" sz="4000">
                <a:latin typeface="Times New Roman" pitchFamily="18" charset="0"/>
              </a:rPr>
              <a:t>        </a:t>
            </a:r>
            <a:r>
              <a:rPr lang="kk-KZ" sz="4000" b="1">
                <a:solidFill>
                  <a:srgbClr val="009900"/>
                </a:solidFill>
                <a:latin typeface="Times New Roman" pitchFamily="18" charset="0"/>
              </a:rPr>
              <a:t>1.</a:t>
            </a:r>
            <a:r>
              <a:rPr lang="kk-KZ" sz="4000" b="1">
                <a:solidFill>
                  <a:srgbClr val="00B050"/>
                </a:solidFill>
                <a:latin typeface="Times New Roman" pitchFamily="18" charset="0"/>
              </a:rPr>
              <a:t>Тұрмыс ұғымы</a:t>
            </a:r>
            <a:endParaRPr lang="ru-RU" sz="4000" b="1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0"/>
          <a:ext cx="9144001" cy="5259435"/>
        </p:xfrm>
        <a:graphic>
          <a:graphicData uri="http://schemas.openxmlformats.org/drawingml/2006/table">
            <a:tbl>
              <a:tblPr/>
              <a:tblGrid>
                <a:gridCol w="4818505"/>
                <a:gridCol w="4325496"/>
              </a:tblGrid>
              <a:tr h="635831">
                <a:tc gridSpan="2">
                  <a:txBody>
                    <a:bodyPr/>
                    <a:lstStyle/>
                    <a:p>
                      <a:pPr marL="8509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Сарматтардың шаруашылығы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5812" marR="5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362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Сарматтар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негізінен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көшпелі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мал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шаруашылығымен айналысты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5812" marR="5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Жылқының тебіндеуге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үйренген 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түрі және жорықтарға мінетін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қазанаттар өсірілді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12" marR="5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  <a:tr h="8241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Батыс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сарматтар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отырықшылы</a:t>
                      </a: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салтқа көшті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5812" marR="5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25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125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125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125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Сарматтар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өмірінде аңшылы</a:t>
                      </a: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125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үлкен рөл атқарады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5812" marR="5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  <a:tr h="1959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Еділ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Жайық бойын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Қара теңіз                         жағалауын мекендеген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көп бөлігінің шаруашылығында малшылықпен қатар егіншілік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те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маңызды орын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алды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5812" marR="5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3853">
                <a:tc gridSpan="2">
                  <a:txBody>
                    <a:bodyPr/>
                    <a:lstStyle/>
                    <a:p>
                      <a:pPr marL="8509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                           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Зергерлік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өнер жоғары дамыды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5812" marR="5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7428" name="Picture 21" descr="C:\Users\User\Desktop\imag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214938"/>
            <a:ext cx="1571625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9" name="Picture 22" descr="C:\Users\User\Desktop\images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3" y="5214938"/>
            <a:ext cx="1714500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30" name="Picture 23" descr="C:\Users\User\Desktop\images (5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72375" y="5214938"/>
            <a:ext cx="1571625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31" name="Picture 24" descr="C:\Users\User\Desktop\загруженное (1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43188" y="5214938"/>
            <a:ext cx="1928812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32" name="Picture 25" descr="C:\Users\User\Desktop\images (6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85875" y="5143500"/>
            <a:ext cx="157162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33" name="Picture 26" descr="C:\Users\User\Desktop\images (7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43625" y="5214938"/>
            <a:ext cx="1500188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9"/>
          <p:cNvSpPr>
            <a:spLocks noChangeArrowheads="1"/>
          </p:cNvSpPr>
          <p:nvPr/>
        </p:nvSpPr>
        <p:spPr bwMode="auto">
          <a:xfrm>
            <a:off x="1357313" y="1785938"/>
            <a:ext cx="6572250" cy="368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kk-KZ">
                <a:latin typeface="Times New Roman" pitchFamily="18" charset="0"/>
                <a:cs typeface="Times New Roman" pitchFamily="18" charset="0"/>
              </a:rPr>
              <a:t>Батыс Қазақстан савроматтарының ескерткіштерінің ерекшелігін</a:t>
            </a:r>
            <a:endParaRPr lang="kk-KZ"/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428625" y="2428875"/>
            <a:ext cx="3322638" cy="10001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kk-KZ">
                <a:latin typeface="Times New Roman" pitchFamily="18" charset="0"/>
                <a:cs typeface="Times New Roman" pitchFamily="18" charset="0"/>
              </a:rPr>
              <a:t>Біріншіден, обалардың ішкі құрылымы                                                                                                                                                              көбінесе ағаштан жасалған</a:t>
            </a:r>
            <a:endParaRPr lang="kk-KZ"/>
          </a:p>
        </p:txBody>
      </p:sp>
      <p:sp>
        <p:nvSpPr>
          <p:cNvPr id="18436" name="Rectangle 12"/>
          <p:cNvSpPr>
            <a:spLocks noChangeArrowheads="1"/>
          </p:cNvSpPr>
          <p:nvPr/>
        </p:nvSpPr>
        <p:spPr bwMode="auto">
          <a:xfrm>
            <a:off x="4429125" y="2428875"/>
            <a:ext cx="4429125" cy="10001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kk-KZ" sz="1100">
                <a:latin typeface="Calibri" pitchFamily="34" charset="0"/>
                <a:cs typeface="Times New Roman" pitchFamily="18" charset="0"/>
              </a:rPr>
              <a:t>           </a:t>
            </a:r>
            <a:r>
              <a:rPr lang="kk-KZ">
                <a:latin typeface="Times New Roman" pitchFamily="18" charset="0"/>
                <a:cs typeface="Times New Roman" pitchFamily="18" charset="0"/>
              </a:rPr>
              <a:t>    Екіншіден, әр пішінді қабірлер көп кездеседі (тік бұрышты, дөңгелек, сопақ т.б.).</a:t>
            </a:r>
            <a:endParaRPr lang="ru-RU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ru-RU"/>
          </a:p>
        </p:txBody>
      </p:sp>
      <p:sp>
        <p:nvSpPr>
          <p:cNvPr id="18437" name="Rectangle 18"/>
          <p:cNvSpPr>
            <a:spLocks noChangeArrowheads="1"/>
          </p:cNvSpPr>
          <p:nvPr/>
        </p:nvSpPr>
        <p:spPr bwMode="auto">
          <a:xfrm>
            <a:off x="1071563" y="4429125"/>
            <a:ext cx="1395412" cy="4016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kk-KZ">
                <a:latin typeface="Times New Roman" pitchFamily="18" charset="0"/>
                <a:cs typeface="Times New Roman" pitchFamily="18" charset="0"/>
              </a:rPr>
              <a:t>Үлкен оба</a:t>
            </a:r>
          </a:p>
        </p:txBody>
      </p:sp>
      <p:sp>
        <p:nvSpPr>
          <p:cNvPr id="18438" name="Rectangle 3"/>
          <p:cNvSpPr>
            <a:spLocks noChangeArrowheads="1"/>
          </p:cNvSpPr>
          <p:nvPr/>
        </p:nvSpPr>
        <p:spPr bwMode="auto">
          <a:xfrm>
            <a:off x="928688" y="5357813"/>
            <a:ext cx="1614487" cy="6429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kk-KZ">
                <a:latin typeface="Times New Roman" pitchFamily="18" charset="0"/>
                <a:cs typeface="Times New Roman" pitchFamily="18" charset="0"/>
              </a:rPr>
              <a:t>Тайпа көсемдері</a:t>
            </a:r>
          </a:p>
        </p:txBody>
      </p:sp>
      <p:sp>
        <p:nvSpPr>
          <p:cNvPr id="18439" name="Rectangle 17"/>
          <p:cNvSpPr>
            <a:spLocks noChangeArrowheads="1"/>
          </p:cNvSpPr>
          <p:nvPr/>
        </p:nvSpPr>
        <p:spPr bwMode="auto">
          <a:xfrm>
            <a:off x="3429000" y="5357813"/>
            <a:ext cx="1500188" cy="6429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kk-KZ">
                <a:latin typeface="Times New Roman" pitchFamily="18" charset="0"/>
                <a:cs typeface="Times New Roman" pitchFamily="18" charset="0"/>
              </a:rPr>
              <a:t>Жауынгерлер</a:t>
            </a:r>
          </a:p>
        </p:txBody>
      </p:sp>
      <p:sp>
        <p:nvSpPr>
          <p:cNvPr id="18440" name="Rectangle 14"/>
          <p:cNvSpPr>
            <a:spLocks noChangeArrowheads="1"/>
          </p:cNvSpPr>
          <p:nvPr/>
        </p:nvSpPr>
        <p:spPr bwMode="auto">
          <a:xfrm>
            <a:off x="5643563" y="5357813"/>
            <a:ext cx="1441450" cy="6429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kk-KZ">
                <a:latin typeface="Times New Roman" pitchFamily="18" charset="0"/>
                <a:cs typeface="Times New Roman" pitchFamily="18" charset="0"/>
              </a:rPr>
              <a:t>Қауым мүшелері</a:t>
            </a:r>
          </a:p>
        </p:txBody>
      </p:sp>
      <p:sp>
        <p:nvSpPr>
          <p:cNvPr id="18441" name="Rectangle 4"/>
          <p:cNvSpPr>
            <a:spLocks noChangeArrowheads="1"/>
          </p:cNvSpPr>
          <p:nvPr/>
        </p:nvSpPr>
        <p:spPr bwMode="auto">
          <a:xfrm>
            <a:off x="3357563" y="4500563"/>
            <a:ext cx="1428750" cy="3603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kk-KZ">
                <a:latin typeface="Times New Roman" pitchFamily="18" charset="0"/>
                <a:cs typeface="Times New Roman" pitchFamily="18" charset="0"/>
              </a:rPr>
              <a:t>Орташа оба</a:t>
            </a:r>
          </a:p>
        </p:txBody>
      </p:sp>
      <p:sp>
        <p:nvSpPr>
          <p:cNvPr id="18442" name="Rectangle 16"/>
          <p:cNvSpPr>
            <a:spLocks noChangeArrowheads="1"/>
          </p:cNvSpPr>
          <p:nvPr/>
        </p:nvSpPr>
        <p:spPr bwMode="auto">
          <a:xfrm>
            <a:off x="5500688" y="4429125"/>
            <a:ext cx="1428750" cy="4016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kk-KZ">
                <a:latin typeface="Times New Roman" pitchFamily="18" charset="0"/>
                <a:cs typeface="Times New Roman" pitchFamily="18" charset="0"/>
              </a:rPr>
              <a:t>Шағын оба</a:t>
            </a:r>
          </a:p>
        </p:txBody>
      </p:sp>
      <p:sp>
        <p:nvSpPr>
          <p:cNvPr id="18443" name="Oval 8"/>
          <p:cNvSpPr>
            <a:spLocks noChangeArrowheads="1"/>
          </p:cNvSpPr>
          <p:nvPr/>
        </p:nvSpPr>
        <p:spPr bwMode="auto">
          <a:xfrm>
            <a:off x="3429000" y="3500438"/>
            <a:ext cx="1281113" cy="5715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ru-RU">
                <a:latin typeface="Times New Roman" pitchFamily="18" charset="0"/>
                <a:cs typeface="Times New Roman" pitchFamily="18" charset="0"/>
              </a:rPr>
              <a:t>Обалар</a:t>
            </a:r>
          </a:p>
        </p:txBody>
      </p:sp>
      <p:cxnSp>
        <p:nvCxnSpPr>
          <p:cNvPr id="18444" name="AutoShape 7"/>
          <p:cNvCxnSpPr>
            <a:cxnSpLocks noChangeShapeType="1"/>
          </p:cNvCxnSpPr>
          <p:nvPr/>
        </p:nvCxnSpPr>
        <p:spPr bwMode="auto">
          <a:xfrm flipH="1">
            <a:off x="2571750" y="3929063"/>
            <a:ext cx="838200" cy="3952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8445" name="AutoShape 6"/>
          <p:cNvCxnSpPr>
            <a:cxnSpLocks noChangeShapeType="1"/>
          </p:cNvCxnSpPr>
          <p:nvPr/>
        </p:nvCxnSpPr>
        <p:spPr bwMode="auto">
          <a:xfrm>
            <a:off x="4071938" y="4071938"/>
            <a:ext cx="0" cy="2873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8446" name="AutoShape 5"/>
          <p:cNvCxnSpPr>
            <a:cxnSpLocks noChangeShapeType="1"/>
          </p:cNvCxnSpPr>
          <p:nvPr/>
        </p:nvCxnSpPr>
        <p:spPr bwMode="auto">
          <a:xfrm>
            <a:off x="4572000" y="3929063"/>
            <a:ext cx="874713" cy="3952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8447" name="AutoShape 9"/>
          <p:cNvCxnSpPr>
            <a:cxnSpLocks noChangeShapeType="1"/>
          </p:cNvCxnSpPr>
          <p:nvPr/>
        </p:nvCxnSpPr>
        <p:spPr bwMode="auto">
          <a:xfrm>
            <a:off x="1714500" y="4929188"/>
            <a:ext cx="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8448" name="AutoShape 13"/>
          <p:cNvCxnSpPr>
            <a:cxnSpLocks noChangeShapeType="1"/>
          </p:cNvCxnSpPr>
          <p:nvPr/>
        </p:nvCxnSpPr>
        <p:spPr bwMode="auto">
          <a:xfrm>
            <a:off x="6215063" y="4857750"/>
            <a:ext cx="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8449" name="AutoShape 10"/>
          <p:cNvCxnSpPr>
            <a:cxnSpLocks noChangeShapeType="1"/>
          </p:cNvCxnSpPr>
          <p:nvPr/>
        </p:nvCxnSpPr>
        <p:spPr bwMode="auto">
          <a:xfrm flipH="1">
            <a:off x="2857500" y="2143125"/>
            <a:ext cx="477838" cy="2206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8450" name="AutoShape 11"/>
          <p:cNvCxnSpPr>
            <a:cxnSpLocks noChangeShapeType="1"/>
          </p:cNvCxnSpPr>
          <p:nvPr/>
        </p:nvCxnSpPr>
        <p:spPr bwMode="auto">
          <a:xfrm>
            <a:off x="5357813" y="2143125"/>
            <a:ext cx="342900" cy="2667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8451" name="Rectangle 20"/>
          <p:cNvSpPr>
            <a:spLocks noChangeArrowheads="1"/>
          </p:cNvSpPr>
          <p:nvPr/>
        </p:nvSpPr>
        <p:spPr bwMode="auto">
          <a:xfrm>
            <a:off x="285750" y="98425"/>
            <a:ext cx="8572500" cy="13843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kk-KZ" sz="2200" b="1">
                <a:cs typeface="Times New Roman" pitchFamily="18" charset="0"/>
              </a:rPr>
              <a:t> </a:t>
            </a:r>
            <a:r>
              <a:rPr lang="kk-KZ" sz="2200" b="1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kk-KZ" sz="2200">
                <a:latin typeface="Times New Roman" pitchFamily="18" charset="0"/>
                <a:cs typeface="Times New Roman" pitchFamily="18" charset="0"/>
              </a:rPr>
              <a:t>Савромат-сармат тайпалары Орталық Азия мен Қара теңіз өңірі мәдениеттерін байланыстырды.</a:t>
            </a:r>
            <a:endParaRPr lang="ru-RU" sz="220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kk-KZ" sz="2200" b="1">
                <a:latin typeface="Times New Roman" pitchFamily="18" charset="0"/>
                <a:cs typeface="Times New Roman" pitchFamily="18" charset="0"/>
              </a:rPr>
              <a:t>Грек мәдениеті - </a:t>
            </a:r>
            <a:r>
              <a:rPr lang="kk-KZ" sz="2200">
                <a:latin typeface="Times New Roman" pitchFamily="18" charset="0"/>
                <a:cs typeface="Times New Roman" pitchFamily="18" charset="0"/>
              </a:rPr>
              <a:t>сармат қоғамының дамуына әсер еткенін көрсетеді.</a:t>
            </a:r>
            <a:endParaRPr lang="ru-RU" sz="220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ru-RU"/>
          </a:p>
        </p:txBody>
      </p:sp>
      <p:sp>
        <p:nvSpPr>
          <p:cNvPr id="18452" name="Rectangle 31"/>
          <p:cNvSpPr>
            <a:spLocks noChangeArrowheads="1"/>
          </p:cNvSpPr>
          <p:nvPr/>
        </p:nvSpPr>
        <p:spPr bwMode="auto">
          <a:xfrm>
            <a:off x="-45085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cxnSp>
        <p:nvCxnSpPr>
          <p:cNvPr id="18453" name="AutoShape 9"/>
          <p:cNvCxnSpPr>
            <a:cxnSpLocks noChangeShapeType="1"/>
          </p:cNvCxnSpPr>
          <p:nvPr/>
        </p:nvCxnSpPr>
        <p:spPr bwMode="auto">
          <a:xfrm>
            <a:off x="4071938" y="4929188"/>
            <a:ext cx="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573</TotalTime>
  <Words>622</Words>
  <Application>Microsoft Office PowerPoint</Application>
  <PresentationFormat>Экран (4:3)</PresentationFormat>
  <Paragraphs>102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Официальная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1</cp:lastModifiedBy>
  <cp:revision>60</cp:revision>
  <dcterms:created xsi:type="dcterms:W3CDTF">2014-02-17T15:59:20Z</dcterms:created>
  <dcterms:modified xsi:type="dcterms:W3CDTF">2016-12-08T03:33:40Z</dcterms:modified>
</cp:coreProperties>
</file>