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6" r:id="rId5"/>
    <p:sldId id="260" r:id="rId6"/>
    <p:sldId id="261" r:id="rId7"/>
    <p:sldId id="267" r:id="rId8"/>
    <p:sldId id="263" r:id="rId9"/>
    <p:sldId id="264" r:id="rId10"/>
    <p:sldId id="265" r:id="rId11"/>
    <p:sldId id="262" r:id="rId12"/>
    <p:sldId id="268" r:id="rId13"/>
    <p:sldId id="269" r:id="rId14"/>
    <p:sldId id="270" r:id="rId15"/>
    <p:sldId id="271"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1E71FA5-2CE2-4B0B-A778-68C320309F71}" type="datetimeFigureOut">
              <a:rPr lang="ru-RU" smtClean="0"/>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2189107882"/>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1E71FA5-2CE2-4B0B-A778-68C320309F71}" type="datetimeFigureOut">
              <a:rPr lang="ru-RU" smtClean="0"/>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28361063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1E71FA5-2CE2-4B0B-A778-68C320309F71}" type="datetimeFigureOut">
              <a:rPr lang="ru-RU" smtClean="0"/>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134168925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1E71FA5-2CE2-4B0B-A778-68C320309F71}" type="datetimeFigureOut">
              <a:rPr lang="ru-RU" smtClean="0"/>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371030611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1E71FA5-2CE2-4B0B-A778-68C320309F71}" type="datetimeFigureOut">
              <a:rPr lang="ru-RU" smtClean="0"/>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2998314107"/>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1E71FA5-2CE2-4B0B-A778-68C320309F71}" type="datetimeFigureOut">
              <a:rPr lang="ru-RU" smtClean="0"/>
              <a:t>24.02.2016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137189516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1E71FA5-2CE2-4B0B-A778-68C320309F71}" type="datetimeFigureOut">
              <a:rPr lang="ru-RU" smtClean="0"/>
              <a:t>24.02.2016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15296216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1E71FA5-2CE2-4B0B-A778-68C320309F71}" type="datetimeFigureOut">
              <a:rPr lang="ru-RU" smtClean="0"/>
              <a:t>24.02.2016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400515382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1E71FA5-2CE2-4B0B-A778-68C320309F71}" type="datetimeFigureOut">
              <a:rPr lang="ru-RU" smtClean="0"/>
              <a:t>24.02.2016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286914366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1E71FA5-2CE2-4B0B-A778-68C320309F71}" type="datetimeFigureOut">
              <a:rPr lang="ru-RU" smtClean="0"/>
              <a:t>24.02.2016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1990544104"/>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1E71FA5-2CE2-4B0B-A778-68C320309F71}" type="datetimeFigureOut">
              <a:rPr lang="ru-RU" smtClean="0"/>
              <a:t>24.02.2016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23E22C6-1BDF-4760-8FB2-E5C457374222}" type="slidenum">
              <a:rPr lang="ru-RU" smtClean="0"/>
              <a:t>‹#›</a:t>
            </a:fld>
            <a:endParaRPr lang="ru-RU"/>
          </a:p>
        </p:txBody>
      </p:sp>
    </p:spTree>
    <p:extLst>
      <p:ext uri="{BB962C8B-B14F-4D97-AF65-F5344CB8AC3E}">
        <p14:creationId xmlns:p14="http://schemas.microsoft.com/office/powerpoint/2010/main" val="56723565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E71FA5-2CE2-4B0B-A778-68C320309F71}" type="datetimeFigureOut">
              <a:rPr lang="ru-RU" smtClean="0"/>
              <a:t>24.02.2016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3E22C6-1BDF-4760-8FB2-E5C457374222}" type="slidenum">
              <a:rPr lang="ru-RU" smtClean="0"/>
              <a:t>‹#›</a:t>
            </a:fld>
            <a:endParaRPr lang="ru-RU"/>
          </a:p>
        </p:txBody>
      </p:sp>
    </p:spTree>
    <p:extLst>
      <p:ext uri="{BB962C8B-B14F-4D97-AF65-F5344CB8AC3E}">
        <p14:creationId xmlns:p14="http://schemas.microsoft.com/office/powerpoint/2010/main" val="1332947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3.jpg"/></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kk.wikipedia.org/wiki/%D0%91%D0%B0%D1%80%D0%BB%D0%B0%D1%81"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https://kk.wikipedia.org/wiki/%D0%A2%D0%B5%D0%BC%D1%96%D1%80_%D3%99%D1%83%D0%BB%D0%B5%D1%82%D1%96" TargetMode="External"/><Relationship Id="rId7" Type="http://schemas.openxmlformats.org/officeDocument/2006/relationships/hyperlink" Target="https://kk.wikipedia.org/wiki/%D0%A1%D0%B0%D0%BC%D0%B0%D1%80%D2%9B%D0%B0%D0%BD"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kk.wikipedia.org/wiki/%D0%91%D0%B0%D0%BB%D1%85" TargetMode="External"/><Relationship Id="rId5" Type="http://schemas.openxmlformats.org/officeDocument/2006/relationships/hyperlink" Target="https://kk.wikipedia.org/wiki/%D0%9C%D0%BE%D2%93%D0%BE%D0%BB%D1%81%D1%82%D0%B0%D0%BD" TargetMode="External"/><Relationship Id="rId4" Type="http://schemas.openxmlformats.org/officeDocument/2006/relationships/hyperlink" Target="https://kk.wikipedia.org/wiki/1361"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kk.wikipedia.org/w/index.php?title=%D0%A2%D3%99%D0%B1%D1%80%D1%96%D0%B7&amp;action=edit&amp;redlink=1" TargetMode="External"/><Relationship Id="rId3" Type="http://schemas.openxmlformats.org/officeDocument/2006/relationships/hyperlink" Target="https://kk.wikipedia.org/wiki/%D0%A8%D1%8B%D2%93%D1%8B%D1%81_%D0%A2%D2%AF%D1%80%D0%BA%D1%96%D1%81%D1%82%D0%B0%D0%BD" TargetMode="External"/><Relationship Id="rId7" Type="http://schemas.openxmlformats.org/officeDocument/2006/relationships/hyperlink" Target="https://kk.wikipedia.org/w/index.php?title=%D0%A1%D2%B1%D0%BB%D1%82%D0%B0%D0%BD%D0%B8%D1%8F&amp;action=edit&amp;redlink=1"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kk.wikipedia.org/w/index.php?title=%D2%9A%D0%B0%D0%BD%D0%B4%D0%B0%D2%93%D0%B0%D1%80&amp;action=edit&amp;redlink=1" TargetMode="External"/><Relationship Id="rId11" Type="http://schemas.openxmlformats.org/officeDocument/2006/relationships/image" Target="../media/image6.jpg"/><Relationship Id="rId5" Type="http://schemas.openxmlformats.org/officeDocument/2006/relationships/hyperlink" Target="https://kk.wikipedia.org/wiki/%D0%A5%D0%BE%D1%80%D0%B0%D1%81%D0%B0%D0%BD" TargetMode="External"/><Relationship Id="rId10" Type="http://schemas.openxmlformats.org/officeDocument/2006/relationships/hyperlink" Target="https://kk.wikipedia.org/wiki/%D0%90%D1%83%D2%93%D0%B0%D0%BD%D1%81%D1%82%D0%B0%D0%BD" TargetMode="External"/><Relationship Id="rId4" Type="http://schemas.openxmlformats.org/officeDocument/2006/relationships/hyperlink" Target="https://kk.wikipedia.org/w/index.php?title=%D0%93%D0%B5%D1%80%D0%B0%D1%82&amp;action=edit&amp;redlink=1" TargetMode="External"/><Relationship Id="rId9" Type="http://schemas.openxmlformats.org/officeDocument/2006/relationships/hyperlink" Target="https://kk.wikipedia.org/wiki/%D0%98%D1%80%D0%B0%D0%BD"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kk.wikipedia.org/wiki/%D0%95%D0%B4%D1%96%D0%B3%D0%B5" TargetMode="External"/><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4.xml"/><Relationship Id="rId6" Type="http://schemas.openxmlformats.org/officeDocument/2006/relationships/image" Target="../media/image7.jpg"/><Relationship Id="rId5" Type="http://schemas.openxmlformats.org/officeDocument/2006/relationships/hyperlink" Target="https://kk.wikipedia.org/wiki/%D0%90%D2%9B_%D0%9E%D1%80%D0%B4%D0%B0" TargetMode="External"/><Relationship Id="rId4" Type="http://schemas.openxmlformats.org/officeDocument/2006/relationships/hyperlink" Target="https://kk.wikipedia.org/wiki/%D0%94%D0%B5%D1%88%D1%82%D1%96_%D2%9A%D1%8B%D0%BF%D1%88%D0%B0%D2%9B"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i="1" dirty="0" smtClean="0">
                <a:latin typeface="Times New Roman" panose="02020603050405020304" pitchFamily="18" charset="0"/>
                <a:cs typeface="Times New Roman" panose="02020603050405020304" pitchFamily="18" charset="0"/>
              </a:rPr>
              <a:t>Орта Азия халықтарының тарихындағы Әмір Темірдің рөлі </a:t>
            </a:r>
            <a:endParaRPr lang="ru-RU" b="1" i="1"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92772" y="1931537"/>
            <a:ext cx="9049407" cy="4440529"/>
          </a:xfrm>
          <a:effectLst>
            <a:softEdge rad="177800"/>
          </a:effectLst>
        </p:spPr>
      </p:pic>
    </p:spTree>
    <p:extLst>
      <p:ext uri="{BB962C8B-B14F-4D97-AF65-F5344CB8AC3E}">
        <p14:creationId xmlns:p14="http://schemas.microsoft.com/office/powerpoint/2010/main" val="195100708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517" y="207470"/>
            <a:ext cx="5263056" cy="5972613"/>
          </a:xfrm>
        </p:spPr>
        <p:txBody>
          <a:bodyPr>
            <a:normAutofit/>
          </a:bodyPr>
          <a:lstStyle/>
          <a:p>
            <a:r>
              <a:rPr lang="ru-RU" sz="2400" dirty="0" err="1"/>
              <a:t>Әмір</a:t>
            </a:r>
            <a:r>
              <a:rPr lang="ru-RU" sz="2400" dirty="0"/>
              <a:t> </a:t>
            </a:r>
            <a:r>
              <a:rPr lang="ru-RU" sz="2400" dirty="0" err="1"/>
              <a:t>Темір</a:t>
            </a:r>
            <a:r>
              <a:rPr lang="ru-RU" sz="2400" dirty="0"/>
              <a:t> </a:t>
            </a:r>
            <a:r>
              <a:rPr lang="ru-RU" sz="2400" dirty="0" err="1"/>
              <a:t>Моғолстанға</a:t>
            </a:r>
            <a:r>
              <a:rPr lang="ru-RU" sz="2400" dirty="0"/>
              <a:t> 1371 </a:t>
            </a:r>
            <a:r>
              <a:rPr lang="ru-RU" sz="2400" dirty="0" err="1"/>
              <a:t>жылдан</a:t>
            </a:r>
            <a:r>
              <a:rPr lang="ru-RU" sz="2400" dirty="0"/>
              <a:t> 1390 </a:t>
            </a:r>
            <a:r>
              <a:rPr lang="ru-RU" sz="2400" dirty="0" err="1"/>
              <a:t>жылға</a:t>
            </a:r>
            <a:r>
              <a:rPr lang="ru-RU" sz="2400" dirty="0"/>
              <a:t> </a:t>
            </a:r>
            <a:r>
              <a:rPr lang="ru-RU" sz="2400" dirty="0" err="1"/>
              <a:t>дейін</a:t>
            </a:r>
            <a:r>
              <a:rPr lang="ru-RU" sz="2400" dirty="0"/>
              <a:t> он </a:t>
            </a:r>
            <a:r>
              <a:rPr lang="ru-RU" sz="2400" dirty="0" err="1"/>
              <a:t>шақты</a:t>
            </a:r>
            <a:r>
              <a:rPr lang="ru-RU" sz="2400" dirty="0"/>
              <a:t> </a:t>
            </a:r>
            <a:r>
              <a:rPr lang="ru-RU" sz="2400" dirty="0" err="1"/>
              <a:t>рет</a:t>
            </a:r>
            <a:r>
              <a:rPr lang="ru-RU" sz="2400" dirty="0"/>
              <a:t> </a:t>
            </a:r>
            <a:r>
              <a:rPr lang="ru-RU" sz="2400" dirty="0" err="1"/>
              <a:t>жорық</a:t>
            </a:r>
            <a:r>
              <a:rPr lang="ru-RU" sz="2400" dirty="0"/>
              <a:t> </a:t>
            </a:r>
            <a:r>
              <a:rPr lang="ru-RU" sz="2400" dirty="0" err="1"/>
              <a:t>жасаған</a:t>
            </a:r>
            <a:r>
              <a:rPr lang="ru-RU" sz="2400" dirty="0"/>
              <a:t>. </a:t>
            </a:r>
            <a:r>
              <a:rPr lang="ru-RU" sz="2400" dirty="0" err="1"/>
              <a:t>Ақ</a:t>
            </a:r>
            <a:r>
              <a:rPr lang="ru-RU" sz="2400" dirty="0"/>
              <a:t> Орда мен </a:t>
            </a:r>
            <a:r>
              <a:rPr lang="ru-RU" sz="2400" dirty="0" err="1"/>
              <a:t>Моғолстан</a:t>
            </a:r>
            <a:r>
              <a:rPr lang="ru-RU" sz="2400" dirty="0"/>
              <a:t> </a:t>
            </a:r>
            <a:r>
              <a:rPr lang="ru-RU" sz="2400" dirty="0" err="1"/>
              <a:t>билеушілері</a:t>
            </a:r>
            <a:r>
              <a:rPr lang="ru-RU" sz="2400" dirty="0"/>
              <a:t> </a:t>
            </a:r>
            <a:r>
              <a:rPr lang="ru-RU" sz="2400" dirty="0" err="1"/>
              <a:t>Әмір</a:t>
            </a:r>
            <a:r>
              <a:rPr lang="ru-RU" sz="2400" dirty="0"/>
              <a:t> </a:t>
            </a:r>
            <a:r>
              <a:rPr lang="ru-RU" sz="2400" dirty="0" err="1"/>
              <a:t>Темірге</a:t>
            </a:r>
            <a:r>
              <a:rPr lang="ru-RU" sz="2400" dirty="0"/>
              <a:t> </a:t>
            </a:r>
            <a:r>
              <a:rPr lang="ru-RU" sz="2400" dirty="0" err="1"/>
              <a:t>жеке</a:t>
            </a:r>
            <a:r>
              <a:rPr lang="ru-RU" sz="2400" dirty="0"/>
              <a:t>-дара </a:t>
            </a:r>
            <a:r>
              <a:rPr lang="ru-RU" sz="2400" dirty="0" err="1"/>
              <a:t>қарсы</a:t>
            </a:r>
            <a:r>
              <a:rPr lang="ru-RU" sz="2400" dirty="0"/>
              <a:t> </a:t>
            </a:r>
            <a:r>
              <a:rPr lang="ru-RU" sz="2400" dirty="0" err="1"/>
              <a:t>тұра</a:t>
            </a:r>
            <a:r>
              <a:rPr lang="ru-RU" sz="2400" dirty="0"/>
              <a:t> </a:t>
            </a:r>
            <a:r>
              <a:rPr lang="ru-RU" sz="2400" dirty="0" err="1"/>
              <a:t>алмайтындарын</a:t>
            </a:r>
            <a:r>
              <a:rPr lang="ru-RU" sz="2400" dirty="0"/>
              <a:t> </a:t>
            </a:r>
            <a:r>
              <a:rPr lang="ru-RU" sz="2400" dirty="0" err="1"/>
              <a:t>байқады</a:t>
            </a:r>
            <a:r>
              <a:rPr lang="ru-RU" sz="2400" dirty="0"/>
              <a:t>. </a:t>
            </a:r>
            <a:r>
              <a:rPr lang="ru-RU" sz="2400" dirty="0" err="1"/>
              <a:t>Олар</a:t>
            </a:r>
            <a:r>
              <a:rPr lang="ru-RU" sz="2400" dirty="0"/>
              <a:t> 1380 </a:t>
            </a:r>
            <a:r>
              <a:rPr lang="ru-RU" sz="2400" dirty="0" err="1"/>
              <a:t>жылдың</a:t>
            </a:r>
            <a:r>
              <a:rPr lang="ru-RU" sz="2400" dirty="0"/>
              <a:t> </a:t>
            </a:r>
            <a:r>
              <a:rPr lang="ru-RU" sz="2400" dirty="0" err="1"/>
              <a:t>аяғында</a:t>
            </a:r>
            <a:r>
              <a:rPr lang="ru-RU" sz="2400" dirty="0"/>
              <a:t> </a:t>
            </a:r>
            <a:r>
              <a:rPr lang="ru-RU" sz="2400" dirty="0" err="1"/>
              <a:t>одақ</a:t>
            </a:r>
            <a:r>
              <a:rPr lang="ru-RU" sz="2400" dirty="0"/>
              <a:t> </a:t>
            </a:r>
            <a:r>
              <a:rPr lang="ru-RU" sz="2400" dirty="0" err="1"/>
              <a:t>құруға</a:t>
            </a:r>
            <a:r>
              <a:rPr lang="ru-RU" sz="2400" dirty="0"/>
              <a:t> </a:t>
            </a:r>
            <a:r>
              <a:rPr lang="ru-RU" sz="2400" dirty="0" err="1"/>
              <a:t>әрекет</a:t>
            </a:r>
            <a:r>
              <a:rPr lang="ru-RU" sz="2400" dirty="0"/>
              <a:t> </a:t>
            </a:r>
            <a:r>
              <a:rPr lang="ru-RU" sz="2400" dirty="0" err="1"/>
              <a:t>жасады</a:t>
            </a:r>
            <a:r>
              <a:rPr lang="ru-RU" sz="2400" dirty="0"/>
              <a:t>. </a:t>
            </a:r>
            <a:r>
              <a:rPr lang="ru-RU" sz="2400" dirty="0" err="1"/>
              <a:t>Одақтың</a:t>
            </a:r>
            <a:r>
              <a:rPr lang="ru-RU" sz="2400" dirty="0"/>
              <a:t> </a:t>
            </a:r>
            <a:r>
              <a:rPr lang="ru-RU" sz="2400" dirty="0" err="1"/>
              <a:t>құрылып</a:t>
            </a:r>
            <a:r>
              <a:rPr lang="ru-RU" sz="2400" dirty="0"/>
              <a:t> </a:t>
            </a:r>
            <a:r>
              <a:rPr lang="ru-RU" sz="2400" dirty="0" err="1"/>
              <a:t>жатқанын</a:t>
            </a:r>
            <a:r>
              <a:rPr lang="ru-RU" sz="2400" dirty="0"/>
              <a:t> </a:t>
            </a:r>
            <a:r>
              <a:rPr lang="ru-RU" sz="2400" dirty="0" err="1"/>
              <a:t>білген</a:t>
            </a:r>
            <a:r>
              <a:rPr lang="ru-RU" sz="2400" dirty="0"/>
              <a:t> </a:t>
            </a:r>
            <a:r>
              <a:rPr lang="ru-RU" sz="2400" dirty="0" err="1"/>
              <a:t>Әмір</a:t>
            </a:r>
            <a:r>
              <a:rPr lang="ru-RU" sz="2400" dirty="0"/>
              <a:t> </a:t>
            </a:r>
            <a:r>
              <a:rPr lang="ru-RU" sz="2400" dirty="0" err="1"/>
              <a:t>Темір</a:t>
            </a:r>
            <a:r>
              <a:rPr lang="ru-RU" sz="2400" dirty="0"/>
              <a:t> 1384-1391жылдары Алтын Орда мен </a:t>
            </a:r>
            <a:r>
              <a:rPr lang="ru-RU" sz="2400" dirty="0" err="1"/>
              <a:t>Моғол</a:t>
            </a:r>
            <a:r>
              <a:rPr lang="ru-RU" sz="2400" dirty="0"/>
              <a:t> </a:t>
            </a:r>
            <a:r>
              <a:rPr lang="ru-RU" sz="2400" dirty="0" err="1"/>
              <a:t>жеріне</a:t>
            </a:r>
            <a:r>
              <a:rPr lang="ru-RU" sz="2400" dirty="0"/>
              <a:t> </a:t>
            </a:r>
            <a:r>
              <a:rPr lang="ru-RU" sz="2400" dirty="0" err="1"/>
              <a:t>бірнеше</a:t>
            </a:r>
            <a:r>
              <a:rPr lang="ru-RU" sz="2400" dirty="0"/>
              <a:t> </a:t>
            </a:r>
            <a:r>
              <a:rPr lang="ru-RU" sz="2400" dirty="0" err="1"/>
              <a:t>рет</a:t>
            </a:r>
            <a:r>
              <a:rPr lang="ru-RU" sz="2400" dirty="0"/>
              <a:t> </a:t>
            </a:r>
            <a:r>
              <a:rPr lang="ru-RU" sz="2400" dirty="0" err="1"/>
              <a:t>жорық</a:t>
            </a:r>
            <a:r>
              <a:rPr lang="ru-RU" sz="2400" dirty="0"/>
              <a:t> </a:t>
            </a:r>
            <a:r>
              <a:rPr lang="ru-RU" sz="2400" dirty="0" err="1"/>
              <a:t>жасаған</a:t>
            </a:r>
            <a:r>
              <a:rPr lang="ru-RU" sz="2400" dirty="0"/>
              <a:t>. 1390 </a:t>
            </a:r>
            <a:r>
              <a:rPr lang="ru-RU" sz="2400" dirty="0" err="1"/>
              <a:t>жылдардағы</a:t>
            </a:r>
            <a:r>
              <a:rPr lang="ru-RU" sz="2400" dirty="0"/>
              <a:t> </a:t>
            </a:r>
            <a:r>
              <a:rPr lang="ru-RU" sz="2400" dirty="0" err="1"/>
              <a:t>жорықтардан</a:t>
            </a:r>
            <a:r>
              <a:rPr lang="ru-RU" sz="2400" dirty="0"/>
              <a:t> </a:t>
            </a:r>
            <a:r>
              <a:rPr lang="ru-RU" sz="2400" dirty="0" err="1"/>
              <a:t>кейін</a:t>
            </a:r>
            <a:r>
              <a:rPr lang="ru-RU" sz="2400" dirty="0"/>
              <a:t> </a:t>
            </a:r>
            <a:r>
              <a:rPr lang="ru-RU" sz="2400" dirty="0" err="1"/>
              <a:t>Моғолстан</a:t>
            </a:r>
            <a:r>
              <a:rPr lang="ru-RU" sz="2400" dirty="0"/>
              <a:t> </a:t>
            </a:r>
            <a:r>
              <a:rPr lang="ru-RU" sz="2400" dirty="0" err="1"/>
              <a:t>Темірге</a:t>
            </a:r>
            <a:r>
              <a:rPr lang="ru-RU" sz="2400" dirty="0"/>
              <a:t> </a:t>
            </a:r>
            <a:r>
              <a:rPr lang="ru-RU" sz="2400" dirty="0" err="1"/>
              <a:t>толық</a:t>
            </a:r>
            <a:r>
              <a:rPr lang="ru-RU" sz="2400" dirty="0"/>
              <a:t> </a:t>
            </a:r>
            <a:r>
              <a:rPr lang="ru-RU" sz="2400" dirty="0" err="1"/>
              <a:t>тәуелділікке</a:t>
            </a:r>
            <a:r>
              <a:rPr lang="ru-RU" sz="2400" dirty="0"/>
              <a:t> </a:t>
            </a:r>
            <a:r>
              <a:rPr lang="ru-RU" sz="2400" dirty="0" err="1"/>
              <a:t>түсті</a:t>
            </a:r>
            <a:r>
              <a:rPr lang="ru-RU" sz="2400" dirty="0"/>
              <a:t>. </a:t>
            </a:r>
            <a:endParaRPr lang="ru-RU" sz="22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407574" y="725213"/>
            <a:ext cx="6400798" cy="5454870"/>
          </a:xfrm>
          <a:effectLst>
            <a:softEdge rad="76200"/>
          </a:effectLst>
        </p:spPr>
      </p:pic>
    </p:spTree>
    <p:extLst>
      <p:ext uri="{BB962C8B-B14F-4D97-AF65-F5344CB8AC3E}">
        <p14:creationId xmlns:p14="http://schemas.microsoft.com/office/powerpoint/2010/main" val="178259456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dirty="0" err="1"/>
              <a:t>Оның</a:t>
            </a:r>
            <a:r>
              <a:rPr lang="ru-RU" sz="2400" dirty="0"/>
              <a:t> </a:t>
            </a:r>
            <a:r>
              <a:rPr lang="ru-RU" sz="2400" dirty="0" err="1"/>
              <a:t>шапқыншылық</a:t>
            </a:r>
            <a:r>
              <a:rPr lang="ru-RU" sz="2400" dirty="0"/>
              <a:t> </a:t>
            </a:r>
            <a:r>
              <a:rPr lang="ru-RU" sz="2400" dirty="0" err="1"/>
              <a:t>жорықтарының</a:t>
            </a:r>
            <a:r>
              <a:rPr lang="ru-RU" sz="2400" dirty="0"/>
              <a:t> </a:t>
            </a:r>
            <a:r>
              <a:rPr lang="ru-RU" sz="2400" dirty="0" err="1"/>
              <a:t>ауыр</a:t>
            </a:r>
            <a:r>
              <a:rPr lang="ru-RU" sz="2400" dirty="0"/>
              <a:t> </a:t>
            </a:r>
            <a:r>
              <a:rPr lang="ru-RU" sz="2400" dirty="0" err="1"/>
              <a:t>зардаптары</a:t>
            </a:r>
            <a:r>
              <a:rPr lang="ru-RU" sz="2400" dirty="0"/>
              <a:t> </a:t>
            </a:r>
            <a:r>
              <a:rPr lang="ru-RU" sz="2400" dirty="0" err="1"/>
              <a:t>болған</a:t>
            </a:r>
            <a:r>
              <a:rPr lang="ru-RU" sz="2400" dirty="0"/>
              <a:t>. </a:t>
            </a:r>
            <a:r>
              <a:rPr lang="ru-RU" sz="2400" dirty="0" err="1"/>
              <a:t>Қазақ</a:t>
            </a:r>
            <a:r>
              <a:rPr lang="ru-RU" sz="2400" dirty="0"/>
              <a:t> </a:t>
            </a:r>
            <a:r>
              <a:rPr lang="ru-RU" sz="2400" dirty="0" err="1"/>
              <a:t>жерінің</a:t>
            </a:r>
            <a:r>
              <a:rPr lang="ru-RU" sz="2400" dirty="0"/>
              <a:t> </a:t>
            </a:r>
            <a:r>
              <a:rPr lang="ru-RU" sz="2400" dirty="0" smtClean="0"/>
              <a:t>, орта Азия </a:t>
            </a:r>
            <a:r>
              <a:rPr lang="ru-RU" sz="2400" dirty="0" err="1" smtClean="0"/>
              <a:t>жерінің</a:t>
            </a:r>
            <a:r>
              <a:rPr lang="ru-RU" sz="2400" dirty="0" smtClean="0"/>
              <a:t> </a:t>
            </a:r>
            <a:r>
              <a:rPr lang="ru-RU" sz="2400" dirty="0" err="1" smtClean="0"/>
              <a:t>экономикасының</a:t>
            </a:r>
            <a:r>
              <a:rPr lang="ru-RU" sz="2400" dirty="0"/>
              <a:t>, </a:t>
            </a:r>
            <a:r>
              <a:rPr lang="ru-RU" sz="2400" dirty="0" err="1"/>
              <a:t>мәдениетінің</a:t>
            </a:r>
            <a:r>
              <a:rPr lang="ru-RU" sz="2400" dirty="0"/>
              <a:t> </a:t>
            </a:r>
            <a:r>
              <a:rPr lang="ru-RU" sz="2400" dirty="0" err="1"/>
              <a:t>дамуына</a:t>
            </a:r>
            <a:r>
              <a:rPr lang="ru-RU" sz="2400" dirty="0"/>
              <a:t> </a:t>
            </a:r>
            <a:r>
              <a:rPr lang="ru-RU" sz="2400" dirty="0" err="1"/>
              <a:t>көп</a:t>
            </a:r>
            <a:r>
              <a:rPr lang="ru-RU" sz="2400" dirty="0"/>
              <a:t> </a:t>
            </a:r>
            <a:r>
              <a:rPr lang="ru-RU" sz="2400" dirty="0" err="1"/>
              <a:t>зардабын</a:t>
            </a:r>
            <a:r>
              <a:rPr lang="ru-RU" sz="2400" dirty="0"/>
              <a:t> </a:t>
            </a:r>
            <a:r>
              <a:rPr lang="ru-RU" sz="2400" dirty="0" err="1"/>
              <a:t>тигізді</a:t>
            </a:r>
            <a:r>
              <a:rPr lang="ru-RU" sz="2400" dirty="0" smtClean="0"/>
              <a:t>.  </a:t>
            </a:r>
            <a:r>
              <a:rPr lang="ru-RU" sz="2400" dirty="0" err="1"/>
              <a:t>Шапқыншылықтың</a:t>
            </a:r>
            <a:r>
              <a:rPr lang="ru-RU" sz="2400" dirty="0"/>
              <a:t> </a:t>
            </a:r>
            <a:r>
              <a:rPr lang="ru-RU" sz="2400" dirty="0" err="1"/>
              <a:t>салдарынан</a:t>
            </a:r>
            <a:r>
              <a:rPr lang="ru-RU" sz="2400" dirty="0"/>
              <a:t> </a:t>
            </a:r>
            <a:r>
              <a:rPr lang="ru-RU" sz="2400" dirty="0" err="1"/>
              <a:t>бір</a:t>
            </a:r>
            <a:r>
              <a:rPr lang="ru-RU" sz="2400" dirty="0"/>
              <a:t> </a:t>
            </a:r>
            <a:r>
              <a:rPr lang="ru-RU" sz="2400" dirty="0" err="1"/>
              <a:t>жұрттың</a:t>
            </a:r>
            <a:r>
              <a:rPr lang="ru-RU" sz="2400" dirty="0"/>
              <a:t> </a:t>
            </a:r>
            <a:r>
              <a:rPr lang="ru-RU" sz="2400" dirty="0" err="1"/>
              <a:t>халық</a:t>
            </a:r>
            <a:r>
              <a:rPr lang="ru-RU" sz="2400" dirty="0"/>
              <a:t> </a:t>
            </a:r>
            <a:r>
              <a:rPr lang="ru-RU" sz="2400" dirty="0" err="1"/>
              <a:t>болып</a:t>
            </a:r>
            <a:r>
              <a:rPr lang="ru-RU" sz="2400" dirty="0"/>
              <a:t> </a:t>
            </a:r>
            <a:r>
              <a:rPr lang="ru-RU" sz="2400" dirty="0" err="1"/>
              <a:t>қалыптасу</a:t>
            </a:r>
            <a:r>
              <a:rPr lang="ru-RU" sz="2400" dirty="0"/>
              <a:t> </a:t>
            </a:r>
            <a:r>
              <a:rPr lang="ru-RU" sz="2400" dirty="0" err="1"/>
              <a:t>жүйесі</a:t>
            </a:r>
            <a:r>
              <a:rPr lang="ru-RU" sz="2400" dirty="0"/>
              <a:t> </a:t>
            </a:r>
            <a:r>
              <a:rPr lang="ru-RU" sz="2400" dirty="0" err="1"/>
              <a:t>бұзылды</a:t>
            </a:r>
            <a:r>
              <a:rPr lang="ru-RU" sz="2400" dirty="0"/>
              <a:t>.</a:t>
            </a:r>
            <a:endParaRPr lang="ru-RU" sz="22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77917" y="2317532"/>
            <a:ext cx="10675883" cy="4035972"/>
          </a:xfrm>
        </p:spPr>
      </p:pic>
    </p:spTree>
    <p:extLst>
      <p:ext uri="{BB962C8B-B14F-4D97-AF65-F5344CB8AC3E}">
        <p14:creationId xmlns:p14="http://schemas.microsoft.com/office/powerpoint/2010/main" val="95957470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07572" y="365125"/>
            <a:ext cx="5946228" cy="5688834"/>
          </a:xfrm>
        </p:spPr>
        <p:txBody>
          <a:bodyPr>
            <a:normAutofit/>
          </a:bodyPr>
          <a:lstStyle/>
          <a:p>
            <a:r>
              <a:rPr lang="ru-RU" sz="2400" dirty="0" err="1"/>
              <a:t>Темір</a:t>
            </a:r>
            <a:r>
              <a:rPr lang="ru-RU" sz="2400" dirty="0"/>
              <a:t> </a:t>
            </a:r>
            <a:r>
              <a:rPr lang="ru-RU" sz="2400" dirty="0" err="1"/>
              <a:t>Самарқанда</a:t>
            </a:r>
            <a:r>
              <a:rPr lang="ru-RU" sz="2400" dirty="0"/>
              <a:t> Сарай мен </a:t>
            </a:r>
            <a:r>
              <a:rPr lang="ru-RU" sz="2400" dirty="0" err="1"/>
              <a:t>мешіт</a:t>
            </a:r>
            <a:r>
              <a:rPr lang="ru-RU" sz="2400" dirty="0"/>
              <a:t>, медресе </a:t>
            </a:r>
            <a:r>
              <a:rPr lang="ru-RU" sz="2400" dirty="0" err="1"/>
              <a:t>Бибі-ханым</a:t>
            </a:r>
            <a:r>
              <a:rPr lang="ru-RU" sz="2400" dirty="0"/>
              <a:t>; мавзолей Шахи-</a:t>
            </a:r>
            <a:r>
              <a:rPr lang="ru-RU" sz="2400" dirty="0" err="1"/>
              <a:t>Зиндті</a:t>
            </a:r>
            <a:r>
              <a:rPr lang="ru-RU" sz="2400" dirty="0"/>
              <a:t> </a:t>
            </a:r>
            <a:r>
              <a:rPr lang="ru-RU" sz="2400" dirty="0" err="1"/>
              <a:t>тұрғызады</a:t>
            </a:r>
            <a:r>
              <a:rPr lang="ru-RU" sz="2400" dirty="0"/>
              <a:t>, ал </a:t>
            </a:r>
            <a:r>
              <a:rPr lang="ru-RU" sz="2400" dirty="0" err="1"/>
              <a:t>қаланың</a:t>
            </a:r>
            <a:r>
              <a:rPr lang="ru-RU" sz="2400" dirty="0"/>
              <a:t> </a:t>
            </a:r>
            <a:r>
              <a:rPr lang="ru-RU" sz="2400" dirty="0" err="1"/>
              <a:t>айналасына</a:t>
            </a:r>
            <a:r>
              <a:rPr lang="ru-RU" sz="2400" dirty="0"/>
              <a:t> </a:t>
            </a:r>
            <a:r>
              <a:rPr lang="ru-RU" sz="2400" dirty="0" err="1"/>
              <a:t>бақтар</a:t>
            </a:r>
            <a:r>
              <a:rPr lang="ru-RU" sz="2400" dirty="0"/>
              <a:t> мен </a:t>
            </a:r>
            <a:r>
              <a:rPr lang="ru-RU" sz="2400" dirty="0" err="1"/>
              <a:t>сарайлар</a:t>
            </a:r>
            <a:r>
              <a:rPr lang="ru-RU" sz="2400" dirty="0"/>
              <a:t> </a:t>
            </a:r>
            <a:r>
              <a:rPr lang="ru-RU" sz="2400" dirty="0" err="1"/>
              <a:t>Шинар-Бағы</a:t>
            </a:r>
            <a:r>
              <a:rPr lang="ru-RU" sz="2400" dirty="0"/>
              <a:t>, </a:t>
            </a:r>
            <a:r>
              <a:rPr lang="ru-RU" sz="2400" dirty="0" err="1"/>
              <a:t>Шамал-Бағы</a:t>
            </a:r>
            <a:r>
              <a:rPr lang="ru-RU" sz="2400" dirty="0"/>
              <a:t>, </a:t>
            </a:r>
            <a:r>
              <a:rPr lang="ru-RU" sz="2400" dirty="0" err="1"/>
              <a:t>Дилкуш-Бағы</a:t>
            </a:r>
            <a:r>
              <a:rPr lang="ru-RU" sz="2400" dirty="0"/>
              <a:t>, </a:t>
            </a:r>
            <a:r>
              <a:rPr lang="ru-RU" sz="2400" dirty="0" err="1"/>
              <a:t>Бехишт-Бағын</a:t>
            </a:r>
            <a:r>
              <a:rPr lang="ru-RU" sz="2400" dirty="0"/>
              <a:t> </a:t>
            </a:r>
            <a:r>
              <a:rPr lang="ru-RU" sz="2400" dirty="0" err="1"/>
              <a:t>тұрғызады</a:t>
            </a:r>
            <a:r>
              <a:rPr lang="ru-RU" sz="2400" dirty="0"/>
              <a:t>. </a:t>
            </a:r>
            <a:r>
              <a:rPr lang="ru-RU" sz="2400" dirty="0" err="1"/>
              <a:t>Бибі</a:t>
            </a:r>
            <a:r>
              <a:rPr lang="ru-RU" sz="2400" dirty="0"/>
              <a:t> </a:t>
            </a:r>
            <a:r>
              <a:rPr lang="ru-RU" sz="2400" dirty="0" err="1"/>
              <a:t>ханымның</a:t>
            </a:r>
            <a:r>
              <a:rPr lang="ru-RU" sz="2400" dirty="0"/>
              <a:t> </a:t>
            </a:r>
            <a:r>
              <a:rPr lang="ru-RU" sz="2400" dirty="0" err="1"/>
              <a:t>салынуы</a:t>
            </a:r>
            <a:r>
              <a:rPr lang="ru-RU" sz="2400" dirty="0"/>
              <a:t> </a:t>
            </a:r>
            <a:r>
              <a:rPr lang="ru-RU" sz="2400" dirty="0" err="1"/>
              <a:t>жөнінде</a:t>
            </a:r>
            <a:r>
              <a:rPr lang="ru-RU" sz="2400" dirty="0"/>
              <a:t> </a:t>
            </a:r>
            <a:r>
              <a:rPr lang="ru-RU" sz="2400" dirty="0" err="1"/>
              <a:t>Клавихоның</a:t>
            </a:r>
            <a:r>
              <a:rPr lang="ru-RU" sz="2400" dirty="0"/>
              <a:t> «</a:t>
            </a:r>
            <a:r>
              <a:rPr lang="ru-RU" sz="2400" dirty="0" err="1"/>
              <a:t>Күнделігінде</a:t>
            </a:r>
            <a:r>
              <a:rPr lang="ru-RU" sz="2400" dirty="0"/>
              <a:t>» </a:t>
            </a:r>
            <a:r>
              <a:rPr lang="ru-RU" sz="2400" dirty="0" err="1"/>
              <a:t>атап</a:t>
            </a:r>
            <a:r>
              <a:rPr lang="ru-RU" sz="2400" dirty="0"/>
              <a:t> </a:t>
            </a:r>
            <a:r>
              <a:rPr lang="ru-RU" sz="2400" dirty="0" err="1"/>
              <a:t>өтіледі</a:t>
            </a:r>
            <a:r>
              <a:rPr lang="ru-RU" sz="2400" dirty="0"/>
              <a:t>: «</a:t>
            </a:r>
            <a:r>
              <a:rPr lang="ru-RU" sz="2400" dirty="0" err="1"/>
              <a:t>Дүйсенбі</a:t>
            </a:r>
            <a:r>
              <a:rPr lang="ru-RU" sz="2400" dirty="0"/>
              <a:t> </a:t>
            </a:r>
            <a:r>
              <a:rPr lang="ru-RU" sz="2400" dirty="0" err="1"/>
              <a:t>күні</a:t>
            </a:r>
            <a:r>
              <a:rPr lang="ru-RU" sz="2400" dirty="0"/>
              <a:t> </a:t>
            </a:r>
            <a:r>
              <a:rPr lang="ru-RU" sz="2400" dirty="0" err="1"/>
              <a:t>Темір</a:t>
            </a:r>
            <a:r>
              <a:rPr lang="ru-RU" sz="2400" dirty="0"/>
              <a:t> </a:t>
            </a:r>
            <a:r>
              <a:rPr lang="ru-RU" sz="2400" dirty="0" err="1"/>
              <a:t>Самарқанға</a:t>
            </a:r>
            <a:r>
              <a:rPr lang="ru-RU" sz="2400" dirty="0"/>
              <a:t> </a:t>
            </a:r>
            <a:r>
              <a:rPr lang="ru-RU" sz="2400" dirty="0" err="1"/>
              <a:t>аттанып</a:t>
            </a:r>
            <a:r>
              <a:rPr lang="ru-RU" sz="2400" dirty="0"/>
              <a:t>, </a:t>
            </a:r>
            <a:r>
              <a:rPr lang="ru-RU" sz="2400" dirty="0" err="1"/>
              <a:t>қалаға</a:t>
            </a:r>
            <a:r>
              <a:rPr lang="ru-RU" sz="2400" dirty="0"/>
              <a:t> </a:t>
            </a:r>
            <a:r>
              <a:rPr lang="ru-RU" sz="2400" dirty="0" err="1"/>
              <a:t>кіретін</a:t>
            </a:r>
            <a:r>
              <a:rPr lang="ru-RU" sz="2400" dirty="0"/>
              <a:t> </a:t>
            </a:r>
            <a:r>
              <a:rPr lang="ru-RU" sz="2400" dirty="0" err="1"/>
              <a:t>жердегі</a:t>
            </a:r>
            <a:r>
              <a:rPr lang="ru-RU" sz="2400" dirty="0"/>
              <a:t> </a:t>
            </a:r>
            <a:r>
              <a:rPr lang="ru-RU" sz="2400" dirty="0" err="1"/>
              <a:t>бір</a:t>
            </a:r>
            <a:r>
              <a:rPr lang="ru-RU" sz="2400" dirty="0"/>
              <a:t> </a:t>
            </a:r>
            <a:r>
              <a:rPr lang="ru-RU" sz="2400" dirty="0" err="1"/>
              <a:t>үйге</a:t>
            </a:r>
            <a:r>
              <a:rPr lang="ru-RU" sz="2400" dirty="0"/>
              <a:t> </a:t>
            </a:r>
            <a:r>
              <a:rPr lang="ru-RU" sz="2400" dirty="0" err="1"/>
              <a:t>тоқтады</a:t>
            </a:r>
            <a:r>
              <a:rPr lang="ru-RU" sz="2400" dirty="0"/>
              <a:t>. </a:t>
            </a:r>
            <a:r>
              <a:rPr lang="ru-RU" sz="2400" dirty="0" err="1"/>
              <a:t>Сол</a:t>
            </a:r>
            <a:r>
              <a:rPr lang="ru-RU" sz="2400" dirty="0"/>
              <a:t> </a:t>
            </a:r>
            <a:r>
              <a:rPr lang="ru-RU" sz="2400" dirty="0" err="1"/>
              <a:t>үйді</a:t>
            </a:r>
            <a:r>
              <a:rPr lang="ru-RU" sz="2400" dirty="0"/>
              <a:t> </a:t>
            </a:r>
            <a:r>
              <a:rPr lang="ru-RU" sz="2400" dirty="0" err="1"/>
              <a:t>өзінің</a:t>
            </a:r>
            <a:r>
              <a:rPr lang="ru-RU" sz="2400" dirty="0"/>
              <a:t> </a:t>
            </a:r>
            <a:r>
              <a:rPr lang="ru-RU" sz="2400" dirty="0" err="1"/>
              <a:t>қайын</a:t>
            </a:r>
            <a:r>
              <a:rPr lang="ru-RU" sz="2400" dirty="0"/>
              <a:t> </a:t>
            </a:r>
            <a:r>
              <a:rPr lang="ru-RU" sz="2400" dirty="0" err="1"/>
              <a:t>енесінің</a:t>
            </a:r>
            <a:r>
              <a:rPr lang="ru-RU" sz="2400" dirty="0"/>
              <a:t> </a:t>
            </a:r>
            <a:r>
              <a:rPr lang="ru-RU" sz="2400" dirty="0" err="1"/>
              <a:t>құрметіне</a:t>
            </a:r>
            <a:r>
              <a:rPr lang="ru-RU" sz="2400" dirty="0"/>
              <a:t> (</a:t>
            </a:r>
            <a:r>
              <a:rPr lang="ru-RU" sz="2400" dirty="0" err="1"/>
              <a:t>Бейбі-ханым</a:t>
            </a:r>
            <a:r>
              <a:rPr lang="ru-RU" sz="2400" dirty="0"/>
              <a:t>) </a:t>
            </a:r>
            <a:r>
              <a:rPr lang="ru-RU" sz="2400" dirty="0" err="1"/>
              <a:t>салдырады</a:t>
            </a:r>
            <a:r>
              <a:rPr lang="ru-RU" sz="2400" dirty="0"/>
              <a:t>».</a:t>
            </a:r>
            <a:endParaRPr lang="ru-RU" sz="24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24578" y="788276"/>
            <a:ext cx="4107641" cy="5470634"/>
          </a:xfrm>
        </p:spPr>
      </p:pic>
    </p:spTree>
    <p:extLst>
      <p:ext uri="{BB962C8B-B14F-4D97-AF65-F5344CB8AC3E}">
        <p14:creationId xmlns:p14="http://schemas.microsoft.com/office/powerpoint/2010/main" val="104818315"/>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8015" y="254767"/>
            <a:ext cx="4587764" cy="6019909"/>
          </a:xfrm>
        </p:spPr>
        <p:txBody>
          <a:bodyPr>
            <a:normAutofit/>
          </a:bodyPr>
          <a:lstStyle/>
          <a:p>
            <a:r>
              <a:rPr lang="ru-RU" sz="2400" dirty="0" err="1"/>
              <a:t>Қазақстан</a:t>
            </a:r>
            <a:r>
              <a:rPr lang="ru-RU" sz="2400" dirty="0"/>
              <a:t> </a:t>
            </a:r>
            <a:r>
              <a:rPr lang="ru-RU" sz="2400" dirty="0" err="1"/>
              <a:t>аумағындағы</a:t>
            </a:r>
            <a:r>
              <a:rPr lang="ru-RU" sz="2400" dirty="0"/>
              <a:t> </a:t>
            </a:r>
            <a:r>
              <a:rPr lang="ru-RU" sz="2400" dirty="0" err="1"/>
              <a:t>Темірдің</a:t>
            </a:r>
            <a:r>
              <a:rPr lang="ru-RU" sz="2400" dirty="0"/>
              <a:t> </a:t>
            </a:r>
            <a:r>
              <a:rPr lang="ru-RU" sz="2400" dirty="0" err="1"/>
              <a:t>ең</a:t>
            </a:r>
            <a:r>
              <a:rPr lang="ru-RU" sz="2400" dirty="0"/>
              <a:t> </a:t>
            </a:r>
            <a:r>
              <a:rPr lang="ru-RU" sz="2400" dirty="0" err="1"/>
              <a:t>үздік</a:t>
            </a:r>
            <a:r>
              <a:rPr lang="ru-RU" sz="2400" dirty="0"/>
              <a:t> </a:t>
            </a:r>
            <a:r>
              <a:rPr lang="ru-RU" sz="2400" dirty="0" err="1"/>
              <a:t>салдырған</a:t>
            </a:r>
            <a:r>
              <a:rPr lang="ru-RU" sz="2400" dirty="0"/>
              <a:t> </a:t>
            </a:r>
            <a:r>
              <a:rPr lang="ru-RU" sz="2400" dirty="0" err="1"/>
              <a:t>туындысы</a:t>
            </a:r>
            <a:r>
              <a:rPr lang="ru-RU" sz="2400" dirty="0"/>
              <a:t> </a:t>
            </a:r>
            <a:r>
              <a:rPr lang="ru-RU" sz="2400" dirty="0" err="1"/>
              <a:t>Қожа</a:t>
            </a:r>
            <a:r>
              <a:rPr lang="ru-RU" sz="2400" dirty="0"/>
              <a:t> </a:t>
            </a:r>
            <a:r>
              <a:rPr lang="ru-RU" sz="2400" dirty="0" err="1"/>
              <a:t>Ахмет</a:t>
            </a:r>
            <a:r>
              <a:rPr lang="ru-RU" sz="2400" dirty="0"/>
              <a:t> </a:t>
            </a:r>
            <a:r>
              <a:rPr lang="ru-RU" sz="2400" dirty="0" err="1"/>
              <a:t>Яссауи</a:t>
            </a:r>
            <a:r>
              <a:rPr lang="ru-RU" sz="2400" dirty="0"/>
              <a:t> </a:t>
            </a:r>
            <a:r>
              <a:rPr lang="ru-RU" sz="2400" dirty="0" err="1"/>
              <a:t>кесенесі</a:t>
            </a:r>
            <a:r>
              <a:rPr lang="ru-RU" sz="2400" dirty="0"/>
              <a:t>. </a:t>
            </a:r>
            <a:r>
              <a:rPr lang="ru-RU" sz="2400" dirty="0" err="1"/>
              <a:t>Ол</a:t>
            </a:r>
            <a:r>
              <a:rPr lang="ru-RU" sz="2400" dirty="0"/>
              <a:t> </a:t>
            </a:r>
            <a:r>
              <a:rPr lang="ru-RU" sz="2400" dirty="0" err="1"/>
              <a:t>Қазақстан</a:t>
            </a:r>
            <a:r>
              <a:rPr lang="ru-RU" sz="2400" dirty="0"/>
              <a:t> мен Орта Азия </a:t>
            </a:r>
            <a:r>
              <a:rPr lang="ru-RU" sz="2400" dirty="0" err="1"/>
              <a:t>халықтары</a:t>
            </a:r>
            <a:r>
              <a:rPr lang="ru-RU" sz="2400" dirty="0"/>
              <a:t> </a:t>
            </a:r>
            <a:r>
              <a:rPr lang="ru-RU" sz="2400" dirty="0" err="1"/>
              <a:t>арасында</a:t>
            </a:r>
            <a:r>
              <a:rPr lang="ru-RU" sz="2400" dirty="0"/>
              <a:t> </a:t>
            </a:r>
            <a:r>
              <a:rPr lang="ru-RU" sz="2400" dirty="0" err="1"/>
              <a:t>сопылықтың</a:t>
            </a:r>
            <a:r>
              <a:rPr lang="ru-RU" sz="2400" dirty="0"/>
              <a:t> </a:t>
            </a:r>
            <a:r>
              <a:rPr lang="ru-RU" sz="2400" dirty="0" err="1"/>
              <a:t>кеңінен</a:t>
            </a:r>
            <a:r>
              <a:rPr lang="ru-RU" sz="2400" dirty="0"/>
              <a:t> </a:t>
            </a:r>
            <a:r>
              <a:rPr lang="ru-RU" sz="2400" dirty="0" err="1"/>
              <a:t>және</a:t>
            </a:r>
            <a:r>
              <a:rPr lang="ru-RU" sz="2400" dirty="0"/>
              <a:t> </a:t>
            </a:r>
            <a:r>
              <a:rPr lang="ru-RU" sz="2400" dirty="0" err="1"/>
              <a:t>табыспен</a:t>
            </a:r>
            <a:r>
              <a:rPr lang="ru-RU" sz="2400" dirty="0"/>
              <a:t> </a:t>
            </a:r>
            <a:r>
              <a:rPr lang="ru-RU" sz="2400" dirty="0" err="1"/>
              <a:t>таралуына</a:t>
            </a:r>
            <a:r>
              <a:rPr lang="ru-RU" sz="2400" dirty="0"/>
              <a:t> </a:t>
            </a:r>
            <a:r>
              <a:rPr lang="ru-RU" sz="2400" dirty="0" err="1"/>
              <a:t>жағдай</a:t>
            </a:r>
            <a:r>
              <a:rPr lang="ru-RU" sz="2400" dirty="0"/>
              <a:t> </a:t>
            </a:r>
            <a:r>
              <a:rPr lang="ru-RU" sz="2400" dirty="0" err="1"/>
              <a:t>жасаған</a:t>
            </a:r>
            <a:r>
              <a:rPr lang="ru-RU" sz="2400" dirty="0"/>
              <a:t>. </a:t>
            </a:r>
            <a:r>
              <a:rPr lang="ru-RU" sz="2400" dirty="0" err="1"/>
              <a:t>Ахмет</a:t>
            </a:r>
            <a:r>
              <a:rPr lang="ru-RU" sz="2400" dirty="0"/>
              <a:t> </a:t>
            </a:r>
            <a:r>
              <a:rPr lang="ru-RU" sz="2400" dirty="0" err="1"/>
              <a:t>Яссауи</a:t>
            </a:r>
            <a:r>
              <a:rPr lang="ru-RU" sz="2400" dirty="0"/>
              <a:t> тек </a:t>
            </a:r>
            <a:r>
              <a:rPr lang="ru-RU" sz="2400" dirty="0" err="1"/>
              <a:t>насихатшысы</a:t>
            </a:r>
            <a:r>
              <a:rPr lang="ru-RU" sz="2400" dirty="0"/>
              <a:t> </a:t>
            </a:r>
            <a:r>
              <a:rPr lang="ru-RU" sz="2400" dirty="0" err="1"/>
              <a:t>емес</a:t>
            </a:r>
            <a:r>
              <a:rPr lang="ru-RU" sz="2400" dirty="0"/>
              <a:t>, </a:t>
            </a:r>
            <a:r>
              <a:rPr lang="en-US" sz="2400" dirty="0"/>
              <a:t>XII </a:t>
            </a:r>
            <a:r>
              <a:rPr lang="ru-RU" sz="2400" dirty="0" err="1"/>
              <a:t>ғасырда</a:t>
            </a:r>
            <a:r>
              <a:rPr lang="ru-RU" sz="2400" dirty="0"/>
              <a:t> </a:t>
            </a:r>
            <a:r>
              <a:rPr lang="ru-RU" sz="2400" dirty="0" err="1"/>
              <a:t>өмір</a:t>
            </a:r>
            <a:r>
              <a:rPr lang="ru-RU" sz="2400" dirty="0"/>
              <a:t> </a:t>
            </a:r>
            <a:r>
              <a:rPr lang="ru-RU" sz="2400" dirty="0" err="1"/>
              <a:t>сүрген</a:t>
            </a:r>
            <a:r>
              <a:rPr lang="ru-RU" sz="2400" dirty="0"/>
              <a:t> философ, </a:t>
            </a:r>
            <a:r>
              <a:rPr lang="ru-RU" sz="2400" dirty="0" err="1"/>
              <a:t>ұлы</a:t>
            </a:r>
            <a:r>
              <a:rPr lang="ru-RU" sz="2400" dirty="0"/>
              <a:t> </a:t>
            </a:r>
            <a:r>
              <a:rPr lang="ru-RU" sz="2400" dirty="0" err="1"/>
              <a:t>ғұлама</a:t>
            </a:r>
            <a:r>
              <a:rPr lang="ru-RU" sz="2400" dirty="0"/>
              <a:t> </a:t>
            </a:r>
            <a:r>
              <a:rPr lang="ru-RU" sz="2400" dirty="0" err="1"/>
              <a:t>мейірімді</a:t>
            </a:r>
            <a:r>
              <a:rPr lang="ru-RU" sz="2400" dirty="0"/>
              <a:t> </a:t>
            </a:r>
            <a:r>
              <a:rPr lang="ru-RU" sz="2400" dirty="0" err="1"/>
              <a:t>кішіпейіл</a:t>
            </a:r>
            <a:r>
              <a:rPr lang="ru-RU" sz="2400" dirty="0"/>
              <a:t> </a:t>
            </a:r>
            <a:r>
              <a:rPr lang="ru-RU" sz="2400" dirty="0" err="1"/>
              <a:t>ойшыл</a:t>
            </a:r>
            <a:r>
              <a:rPr lang="ru-RU" sz="2400" dirty="0"/>
              <a:t> акын </a:t>
            </a:r>
            <a:r>
              <a:rPr lang="ru-RU" sz="2400" dirty="0" err="1"/>
              <a:t>ретінде</a:t>
            </a:r>
            <a:r>
              <a:rPr lang="ru-RU" sz="2400" dirty="0"/>
              <a:t> </a:t>
            </a:r>
            <a:r>
              <a:rPr lang="ru-RU" sz="2400" dirty="0" err="1"/>
              <a:t>түркі</a:t>
            </a:r>
            <a:r>
              <a:rPr lang="ru-RU" sz="2400" dirty="0"/>
              <a:t> </a:t>
            </a:r>
            <a:r>
              <a:rPr lang="ru-RU" sz="2400" dirty="0" err="1"/>
              <a:t>жұртына</a:t>
            </a:r>
            <a:r>
              <a:rPr lang="ru-RU" sz="2400" dirty="0"/>
              <a:t> </a:t>
            </a:r>
            <a:r>
              <a:rPr lang="ru-RU" sz="2400" dirty="0" err="1"/>
              <a:t>танымал</a:t>
            </a:r>
            <a:r>
              <a:rPr lang="ru-RU" sz="2400" dirty="0"/>
              <a:t> </a:t>
            </a:r>
            <a:r>
              <a:rPr lang="ru-RU" sz="2400" dirty="0" err="1"/>
              <a:t>болды</a:t>
            </a:r>
            <a:r>
              <a:rPr lang="ru-RU" sz="2400" dirty="0"/>
              <a:t>. </a:t>
            </a:r>
            <a:r>
              <a:rPr lang="ru-RU" sz="2400" dirty="0" err="1"/>
              <a:t>Ахмет</a:t>
            </a:r>
            <a:r>
              <a:rPr lang="ru-RU" sz="2400" dirty="0"/>
              <a:t> </a:t>
            </a:r>
            <a:r>
              <a:rPr lang="ru-RU" sz="2400" dirty="0" err="1"/>
              <a:t>Яссауи</a:t>
            </a:r>
            <a:r>
              <a:rPr lang="ru-RU" sz="2400" dirty="0"/>
              <a:t> </a:t>
            </a:r>
            <a:r>
              <a:rPr lang="ru-RU" sz="2400" dirty="0" err="1"/>
              <a:t>халқымыздың</a:t>
            </a:r>
            <a:r>
              <a:rPr lang="ru-RU" sz="2400" dirty="0"/>
              <a:t> </a:t>
            </a:r>
            <a:r>
              <a:rPr lang="ru-RU" sz="2400" dirty="0" err="1"/>
              <a:t>рухани</a:t>
            </a:r>
            <a:r>
              <a:rPr lang="ru-RU" sz="2400" dirty="0"/>
              <a:t> </a:t>
            </a:r>
            <a:r>
              <a:rPr lang="ru-RU" sz="2400" dirty="0" err="1"/>
              <a:t>жебеушісі</a:t>
            </a:r>
            <a:r>
              <a:rPr lang="ru-RU" sz="2400" dirty="0"/>
              <a:t>, </a:t>
            </a:r>
            <a:r>
              <a:rPr lang="ru-RU" sz="2400" dirty="0" err="1"/>
              <a:t>кейінгі</a:t>
            </a:r>
            <a:r>
              <a:rPr lang="ru-RU" sz="2400" dirty="0"/>
              <a:t> </a:t>
            </a:r>
            <a:r>
              <a:rPr lang="ru-RU" sz="2400" dirty="0" err="1"/>
              <a:t>ұрпақ</a:t>
            </a:r>
            <a:r>
              <a:rPr lang="ru-RU" sz="2400" dirty="0"/>
              <a:t> </a:t>
            </a:r>
            <a:r>
              <a:rPr lang="ru-RU" sz="2400" dirty="0" err="1"/>
              <a:t>тәуіп</a:t>
            </a:r>
            <a:r>
              <a:rPr lang="ru-RU" sz="2400" dirty="0"/>
              <a:t> </a:t>
            </a:r>
            <a:r>
              <a:rPr lang="ru-RU" sz="2400" dirty="0" err="1"/>
              <a:t>етер</a:t>
            </a:r>
            <a:r>
              <a:rPr lang="ru-RU" sz="2400" dirty="0"/>
              <a:t> </a:t>
            </a:r>
            <a:r>
              <a:rPr lang="ru-RU" sz="2400" dirty="0" err="1"/>
              <a:t>қасиетті</a:t>
            </a:r>
            <a:r>
              <a:rPr lang="ru-RU" sz="2400" dirty="0"/>
              <a:t> </a:t>
            </a:r>
            <a:r>
              <a:rPr lang="ru-RU" sz="2400" dirty="0" err="1"/>
              <a:t>әулие</a:t>
            </a:r>
            <a:r>
              <a:rPr lang="ru-RU" sz="2400" dirty="0"/>
              <a:t>. </a:t>
            </a:r>
            <a:r>
              <a:rPr lang="ru-RU" sz="2400" dirty="0" err="1"/>
              <a:t>Оның</a:t>
            </a:r>
            <a:r>
              <a:rPr lang="ru-RU" sz="2400" dirty="0"/>
              <a:t> </a:t>
            </a:r>
            <a:r>
              <a:rPr lang="ru-RU" sz="2400" dirty="0" err="1"/>
              <a:t>мазараты</a:t>
            </a:r>
            <a:r>
              <a:rPr lang="ru-RU" sz="2400" dirty="0"/>
              <a:t> </a:t>
            </a:r>
            <a:r>
              <a:rPr lang="ru-RU" sz="2400" dirty="0" err="1"/>
              <a:t>мәдениетіміздің</a:t>
            </a:r>
            <a:r>
              <a:rPr lang="ru-RU" sz="2400" dirty="0"/>
              <a:t> </a:t>
            </a:r>
            <a:r>
              <a:rPr lang="ru-RU" sz="2400" dirty="0" err="1"/>
              <a:t>мерейі</a:t>
            </a:r>
            <a:r>
              <a:rPr lang="ru-RU" sz="2400" dirty="0"/>
              <a:t>, </a:t>
            </a:r>
            <a:r>
              <a:rPr lang="ru-RU" sz="2400" dirty="0" err="1"/>
              <a:t>ұлтымыздың</a:t>
            </a:r>
            <a:r>
              <a:rPr lang="ru-RU" sz="2400" dirty="0"/>
              <a:t> </a:t>
            </a:r>
            <a:r>
              <a:rPr lang="ru-RU" sz="2400" dirty="0" err="1"/>
              <a:t>мақтанышы</a:t>
            </a:r>
            <a:r>
              <a:rPr lang="ru-RU" sz="2400" dirty="0"/>
              <a:t>.</a:t>
            </a:r>
            <a:endParaRPr lang="ru-RU" sz="24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28746" y="820327"/>
            <a:ext cx="6518384" cy="4888788"/>
          </a:xfrm>
        </p:spPr>
      </p:pic>
    </p:spTree>
    <p:extLst>
      <p:ext uri="{BB962C8B-B14F-4D97-AF65-F5344CB8AC3E}">
        <p14:creationId xmlns:p14="http://schemas.microsoft.com/office/powerpoint/2010/main" val="55749689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790904" y="315311"/>
            <a:ext cx="10515600" cy="2125169"/>
          </a:xfrm>
        </p:spPr>
        <p:txBody>
          <a:bodyPr>
            <a:noAutofit/>
          </a:bodyPr>
          <a:lstStyle/>
          <a:p>
            <a:r>
              <a:rPr lang="ru-RU" sz="2200" dirty="0" err="1"/>
              <a:t>Бұл</a:t>
            </a:r>
            <a:r>
              <a:rPr lang="ru-RU" sz="2200" dirty="0"/>
              <a:t> </a:t>
            </a:r>
            <a:r>
              <a:rPr lang="ru-RU" sz="2200" dirty="0" err="1"/>
              <a:t>құрылысты</a:t>
            </a:r>
            <a:r>
              <a:rPr lang="ru-RU" sz="2200" dirty="0"/>
              <a:t> салу </a:t>
            </a:r>
            <a:r>
              <a:rPr lang="ru-RU" sz="2200" dirty="0" err="1"/>
              <a:t>себебі</a:t>
            </a:r>
            <a:r>
              <a:rPr lang="ru-RU" sz="2200" dirty="0"/>
              <a:t>, 1390-95 </a:t>
            </a:r>
            <a:r>
              <a:rPr lang="ru-RU" sz="2200" dirty="0" err="1"/>
              <a:t>жылдардағы</a:t>
            </a:r>
            <a:r>
              <a:rPr lang="ru-RU" sz="2200" dirty="0"/>
              <a:t> </a:t>
            </a:r>
            <a:r>
              <a:rPr lang="ru-RU" sz="2200" dirty="0" err="1"/>
              <a:t>қан</a:t>
            </a:r>
            <a:r>
              <a:rPr lang="ru-RU" sz="2200" dirty="0"/>
              <a:t> </a:t>
            </a:r>
            <a:r>
              <a:rPr lang="ru-RU" sz="2200" dirty="0" err="1"/>
              <a:t>төгіс</a:t>
            </a:r>
            <a:r>
              <a:rPr lang="ru-RU" sz="2200" dirty="0"/>
              <a:t> </a:t>
            </a:r>
            <a:r>
              <a:rPr lang="ru-RU" sz="2200" dirty="0" err="1"/>
              <a:t>ұрыстарда</a:t>
            </a:r>
            <a:r>
              <a:rPr lang="ru-RU" sz="2200" dirty="0"/>
              <a:t> </a:t>
            </a:r>
            <a:r>
              <a:rPr lang="ru-RU" sz="2200" dirty="0" err="1"/>
              <a:t>Темір</a:t>
            </a:r>
            <a:r>
              <a:rPr lang="ru-RU" sz="2200" dirty="0"/>
              <a:t> Алтын </a:t>
            </a:r>
            <a:r>
              <a:rPr lang="ru-RU" sz="2200" dirty="0" err="1"/>
              <a:t>Орданың</a:t>
            </a:r>
            <a:r>
              <a:rPr lang="ru-RU" sz="2200" dirty="0"/>
              <a:t> </a:t>
            </a:r>
            <a:r>
              <a:rPr lang="ru-RU" sz="2200" dirty="0" err="1"/>
              <a:t>өктемдігін</a:t>
            </a:r>
            <a:r>
              <a:rPr lang="ru-RU" sz="2200" dirty="0"/>
              <a:t> </a:t>
            </a:r>
            <a:r>
              <a:rPr lang="ru-RU" sz="2200" dirty="0" err="1"/>
              <a:t>жойып</a:t>
            </a:r>
            <a:r>
              <a:rPr lang="ru-RU" sz="2200" dirty="0"/>
              <a:t> </a:t>
            </a:r>
            <a:r>
              <a:rPr lang="ru-RU" sz="2200" dirty="0" err="1"/>
              <a:t>астанасы</a:t>
            </a:r>
            <a:r>
              <a:rPr lang="ru-RU" sz="2200" dirty="0"/>
              <a:t> - Сарай </a:t>
            </a:r>
            <a:r>
              <a:rPr lang="ru-RU" sz="2200" dirty="0" err="1"/>
              <a:t>Беркені</a:t>
            </a:r>
            <a:r>
              <a:rPr lang="ru-RU" sz="2200" dirty="0"/>
              <a:t> </a:t>
            </a:r>
            <a:r>
              <a:rPr lang="ru-RU" sz="2200" dirty="0" err="1"/>
              <a:t>өртеп</a:t>
            </a:r>
            <a:r>
              <a:rPr lang="ru-RU" sz="2200" dirty="0"/>
              <a:t> </a:t>
            </a:r>
            <a:r>
              <a:rPr lang="ru-RU" sz="2200" dirty="0" err="1"/>
              <a:t>жібереді</a:t>
            </a:r>
            <a:r>
              <a:rPr lang="ru-RU" sz="2200" dirty="0"/>
              <a:t>. </a:t>
            </a:r>
            <a:r>
              <a:rPr lang="ru-RU" sz="2200" dirty="0" err="1"/>
              <a:t>Міне</a:t>
            </a:r>
            <a:r>
              <a:rPr lang="ru-RU" sz="2200" dirty="0"/>
              <a:t>, осы </a:t>
            </a:r>
            <a:r>
              <a:rPr lang="ru-RU" sz="2200" dirty="0" err="1"/>
              <a:t>жеңістің</a:t>
            </a:r>
            <a:r>
              <a:rPr lang="ru-RU" sz="2200" dirty="0"/>
              <a:t> </a:t>
            </a:r>
            <a:r>
              <a:rPr lang="ru-RU" sz="2200" dirty="0" err="1"/>
              <a:t>құрметіне</a:t>
            </a:r>
            <a:r>
              <a:rPr lang="ru-RU" sz="2200" dirty="0"/>
              <a:t> </a:t>
            </a:r>
            <a:r>
              <a:rPr lang="ru-RU" sz="2200" dirty="0" err="1"/>
              <a:t>Ахмет</a:t>
            </a:r>
            <a:r>
              <a:rPr lang="ru-RU" sz="2200" dirty="0"/>
              <a:t> </a:t>
            </a:r>
            <a:r>
              <a:rPr lang="ru-RU" sz="2200" dirty="0" err="1"/>
              <a:t>Иасауидің</a:t>
            </a:r>
            <a:r>
              <a:rPr lang="ru-RU" sz="2200" dirty="0"/>
              <a:t> </a:t>
            </a:r>
            <a:r>
              <a:rPr lang="ru-RU" sz="2200" dirty="0" err="1"/>
              <a:t>ескі</a:t>
            </a:r>
            <a:r>
              <a:rPr lang="ru-RU" sz="2200" dirty="0"/>
              <a:t> </a:t>
            </a:r>
            <a:r>
              <a:rPr lang="ru-RU" sz="2200" dirty="0" err="1"/>
              <a:t>мазарының</a:t>
            </a:r>
            <a:r>
              <a:rPr lang="ru-RU" sz="2200" dirty="0"/>
              <a:t> </a:t>
            </a:r>
            <a:r>
              <a:rPr lang="ru-RU" sz="2200" dirty="0" err="1"/>
              <a:t>орнына</a:t>
            </a:r>
            <a:r>
              <a:rPr lang="ru-RU" sz="2200" dirty="0"/>
              <a:t> </a:t>
            </a:r>
            <a:r>
              <a:rPr lang="ru-RU" sz="2200" dirty="0" err="1"/>
              <a:t>жаңа</a:t>
            </a:r>
            <a:r>
              <a:rPr lang="ru-RU" sz="2200" dirty="0"/>
              <a:t> </a:t>
            </a:r>
            <a:r>
              <a:rPr lang="ru-RU" sz="2200" dirty="0" err="1"/>
              <a:t>зор</a:t>
            </a:r>
            <a:r>
              <a:rPr lang="ru-RU" sz="2200" dirty="0"/>
              <a:t> </a:t>
            </a:r>
            <a:r>
              <a:rPr lang="ru-RU" sz="2200" dirty="0" err="1"/>
              <a:t>мемориалды</a:t>
            </a:r>
            <a:r>
              <a:rPr lang="ru-RU" sz="2200" dirty="0"/>
              <a:t> </a:t>
            </a:r>
            <a:r>
              <a:rPr lang="ru-RU" sz="2200" dirty="0" err="1"/>
              <a:t>ескерткіш</a:t>
            </a:r>
            <a:r>
              <a:rPr lang="ru-RU" sz="2200" dirty="0"/>
              <a:t> </a:t>
            </a:r>
            <a:r>
              <a:rPr lang="ru-RU" sz="2200" dirty="0" err="1"/>
              <a:t>орнатуды</a:t>
            </a:r>
            <a:r>
              <a:rPr lang="ru-RU" sz="2200" dirty="0"/>
              <a:t> </a:t>
            </a:r>
            <a:r>
              <a:rPr lang="ru-RU" sz="2200" dirty="0" err="1"/>
              <a:t>ұйғарды</a:t>
            </a:r>
            <a:r>
              <a:rPr lang="ru-RU" sz="2200" dirty="0" smtClean="0"/>
              <a:t>. </a:t>
            </a:r>
            <a:r>
              <a:rPr lang="ru-RU" sz="2200" dirty="0" err="1"/>
              <a:t>Сонымен</a:t>
            </a:r>
            <a:r>
              <a:rPr lang="ru-RU" sz="2200" dirty="0"/>
              <a:t> </a:t>
            </a:r>
            <a:r>
              <a:rPr lang="ru-RU" sz="2200" dirty="0" err="1"/>
              <a:t>қатар</a:t>
            </a:r>
            <a:r>
              <a:rPr lang="ru-RU" sz="2200" dirty="0"/>
              <a:t> </a:t>
            </a:r>
            <a:r>
              <a:rPr lang="ru-RU" sz="2200" dirty="0" err="1"/>
              <a:t>қазіргі</a:t>
            </a:r>
            <a:r>
              <a:rPr lang="ru-RU" sz="2200" dirty="0"/>
              <a:t> </a:t>
            </a:r>
            <a:r>
              <a:rPr lang="ru-RU" sz="2200" dirty="0" err="1"/>
              <a:t>күні</a:t>
            </a:r>
            <a:r>
              <a:rPr lang="ru-RU" sz="2200" dirty="0"/>
              <a:t> </a:t>
            </a:r>
            <a:r>
              <a:rPr lang="ru-RU" sz="2200" dirty="0" err="1"/>
              <a:t>бұл</a:t>
            </a:r>
            <a:r>
              <a:rPr lang="ru-RU" sz="2200" dirty="0"/>
              <a:t> </a:t>
            </a:r>
            <a:r>
              <a:rPr lang="ru-RU" sz="2200" dirty="0" err="1"/>
              <a:t>кесене</a:t>
            </a:r>
            <a:r>
              <a:rPr lang="ru-RU" sz="2200" dirty="0"/>
              <a:t> тек </a:t>
            </a:r>
            <a:r>
              <a:rPr lang="ru-RU" sz="2200" dirty="0" err="1"/>
              <a:t>қазақ</a:t>
            </a:r>
            <a:r>
              <a:rPr lang="ru-RU" sz="2200" dirty="0"/>
              <a:t> </a:t>
            </a:r>
            <a:r>
              <a:rPr lang="ru-RU" sz="2200" dirty="0" err="1"/>
              <a:t>халқы</a:t>
            </a:r>
            <a:r>
              <a:rPr lang="ru-RU" sz="2200" dirty="0"/>
              <a:t> </a:t>
            </a:r>
            <a:r>
              <a:rPr lang="ru-RU" sz="2200" dirty="0" err="1"/>
              <a:t>ғана</a:t>
            </a:r>
            <a:r>
              <a:rPr lang="ru-RU" sz="2200" dirty="0"/>
              <a:t> </a:t>
            </a:r>
            <a:r>
              <a:rPr lang="ru-RU" sz="2200" dirty="0" err="1"/>
              <a:t>емес</a:t>
            </a:r>
            <a:r>
              <a:rPr lang="ru-RU" sz="2200" dirty="0"/>
              <a:t> </a:t>
            </a:r>
            <a:r>
              <a:rPr lang="ru-RU" sz="2200" dirty="0" err="1"/>
              <a:t>барша</a:t>
            </a:r>
            <a:r>
              <a:rPr lang="ru-RU" sz="2200" dirty="0"/>
              <a:t> </a:t>
            </a:r>
            <a:r>
              <a:rPr lang="ru-RU" sz="2200" dirty="0" err="1"/>
              <a:t>түрік-мұсылман</a:t>
            </a:r>
            <a:r>
              <a:rPr lang="ru-RU" sz="2200" dirty="0"/>
              <a:t> </a:t>
            </a:r>
            <a:r>
              <a:rPr lang="ru-RU" sz="2200" dirty="0" err="1"/>
              <a:t>әлемінің</a:t>
            </a:r>
            <a:r>
              <a:rPr lang="ru-RU" sz="2200" dirty="0"/>
              <a:t> </a:t>
            </a:r>
            <a:r>
              <a:rPr lang="ru-RU" sz="2200" dirty="0" err="1"/>
              <a:t>мақтанышына</a:t>
            </a:r>
            <a:r>
              <a:rPr lang="ru-RU" sz="2200" dirty="0"/>
              <a:t> </a:t>
            </a:r>
            <a:r>
              <a:rPr lang="ru-RU" sz="2200" dirty="0" err="1"/>
              <a:t>айналып</a:t>
            </a:r>
            <a:r>
              <a:rPr lang="ru-RU" sz="2200" dirty="0"/>
              <a:t> </a:t>
            </a:r>
            <a:r>
              <a:rPr lang="ru-RU" sz="2200" dirty="0" err="1"/>
              <a:t>отыр</a:t>
            </a:r>
            <a:r>
              <a:rPr lang="ru-RU" sz="2200" dirty="0"/>
              <a:t>. </a:t>
            </a:r>
            <a:r>
              <a:rPr lang="ru-RU" sz="2200" dirty="0" err="1"/>
              <a:t>Кесене</a:t>
            </a:r>
            <a:r>
              <a:rPr lang="ru-RU" sz="2200" dirty="0"/>
              <a:t> </a:t>
            </a:r>
            <a:r>
              <a:rPr lang="ru-RU" sz="2200" dirty="0" err="1"/>
              <a:t>қазақтың</a:t>
            </a:r>
            <a:r>
              <a:rPr lang="ru-RU" sz="2200" dirty="0"/>
              <a:t> </a:t>
            </a:r>
            <a:r>
              <a:rPr lang="ru-RU" sz="2200" dirty="0" err="1"/>
              <a:t>Ақ</a:t>
            </a:r>
            <a:r>
              <a:rPr lang="ru-RU" sz="2200" dirty="0"/>
              <a:t> Орда </a:t>
            </a:r>
            <a:r>
              <a:rPr lang="ru-RU" sz="2200" dirty="0" err="1"/>
              <a:t>мемлекетінің</a:t>
            </a:r>
            <a:r>
              <a:rPr lang="ru-RU" sz="2200" dirty="0"/>
              <a:t> </a:t>
            </a:r>
            <a:r>
              <a:rPr lang="ru-RU" sz="2200" dirty="0" err="1"/>
              <a:t>оңтүстік</a:t>
            </a:r>
            <a:r>
              <a:rPr lang="ru-RU" sz="2200" dirty="0"/>
              <a:t> </a:t>
            </a:r>
            <a:r>
              <a:rPr lang="ru-RU" sz="2200" dirty="0" err="1"/>
              <a:t>бөлігі</a:t>
            </a:r>
            <a:r>
              <a:rPr lang="ru-RU" sz="2200" dirty="0"/>
              <a:t>, Сыр </a:t>
            </a:r>
            <a:r>
              <a:rPr lang="ru-RU" sz="2200" dirty="0" err="1"/>
              <a:t>бойы</a:t>
            </a:r>
            <a:r>
              <a:rPr lang="ru-RU" sz="2200" dirty="0"/>
              <a:t> </a:t>
            </a:r>
            <a:r>
              <a:rPr lang="ru-RU" sz="2200" dirty="0" err="1"/>
              <a:t>қалаларын</a:t>
            </a:r>
            <a:r>
              <a:rPr lang="ru-RU" sz="2200" dirty="0"/>
              <a:t> </a:t>
            </a:r>
            <a:r>
              <a:rPr lang="ru-RU" sz="2200" dirty="0" err="1"/>
              <a:t>Темір</a:t>
            </a:r>
            <a:r>
              <a:rPr lang="ru-RU" sz="2200" dirty="0"/>
              <a:t> </a:t>
            </a:r>
            <a:r>
              <a:rPr lang="ru-RU" sz="2200" dirty="0" err="1"/>
              <a:t>жаулап</a:t>
            </a:r>
            <a:r>
              <a:rPr lang="ru-RU" sz="2200" dirty="0"/>
              <a:t> </a:t>
            </a:r>
            <a:r>
              <a:rPr lang="ru-RU" sz="2200" dirty="0" err="1"/>
              <a:t>алған</a:t>
            </a:r>
            <a:r>
              <a:rPr lang="ru-RU" sz="2200" dirty="0"/>
              <a:t> </a:t>
            </a:r>
            <a:r>
              <a:rPr lang="ru-RU" sz="2200" dirty="0" err="1"/>
              <a:t>жеңісінің</a:t>
            </a:r>
            <a:r>
              <a:rPr lang="ru-RU" sz="2200" dirty="0"/>
              <a:t> </a:t>
            </a:r>
            <a:r>
              <a:rPr lang="ru-RU" sz="2200" dirty="0" err="1"/>
              <a:t>белгісі</a:t>
            </a:r>
            <a:r>
              <a:rPr lang="ru-RU" sz="2200" dirty="0"/>
              <a:t> </a:t>
            </a:r>
            <a:r>
              <a:rPr lang="ru-RU" sz="2200" dirty="0" err="1"/>
              <a:t>ретінде</a:t>
            </a:r>
            <a:r>
              <a:rPr lang="ru-RU" sz="2200" dirty="0"/>
              <a:t> </a:t>
            </a:r>
            <a:r>
              <a:rPr lang="ru-RU" sz="2200" dirty="0" err="1"/>
              <a:t>тұрғызылды</a:t>
            </a:r>
            <a:r>
              <a:rPr lang="ru-RU" sz="2200" dirty="0"/>
              <a:t>.</a:t>
            </a:r>
            <a:endParaRPr lang="ru-RU" sz="2200" dirty="0">
              <a:latin typeface="Times New Roman" panose="02020603050405020304" pitchFamily="18" charset="0"/>
              <a:cs typeface="Times New Roman" panose="02020603050405020304" pitchFamily="18" charset="0"/>
            </a:endParaRPr>
          </a:p>
        </p:txBody>
      </p:sp>
      <p:pic>
        <p:nvPicPr>
          <p:cNvPr id="7" name="Объект 6"/>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41891" y="2798845"/>
            <a:ext cx="5628288" cy="3869970"/>
          </a:xfrm>
        </p:spPr>
      </p:pic>
      <p:pic>
        <p:nvPicPr>
          <p:cNvPr id="8" name="Объект 7"/>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6540682" y="2798844"/>
            <a:ext cx="5159959" cy="3869970"/>
          </a:xfrm>
        </p:spPr>
      </p:pic>
    </p:spTree>
    <p:extLst>
      <p:ext uri="{BB962C8B-B14F-4D97-AF65-F5344CB8AC3E}">
        <p14:creationId xmlns:p14="http://schemas.microsoft.com/office/powerpoint/2010/main" val="74192517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err="1"/>
              <a:t>Көптеген</a:t>
            </a:r>
            <a:r>
              <a:rPr lang="ru-RU" sz="2400" b="1" dirty="0"/>
              <a:t> </a:t>
            </a:r>
            <a:r>
              <a:rPr lang="ru-RU" sz="2400" b="1" dirty="0" err="1"/>
              <a:t>дерек</a:t>
            </a:r>
            <a:r>
              <a:rPr lang="ru-RU" sz="2400" b="1" dirty="0"/>
              <a:t> </a:t>
            </a:r>
            <a:r>
              <a:rPr lang="ru-RU" sz="2400" b="1" dirty="0" err="1"/>
              <a:t>көздері</a:t>
            </a:r>
            <a:r>
              <a:rPr lang="ru-RU" sz="2400" b="1" dirty="0"/>
              <a:t> </a:t>
            </a:r>
            <a:r>
              <a:rPr lang="ru-RU" sz="2400" b="1" dirty="0" err="1"/>
              <a:t>Темірдің</a:t>
            </a:r>
            <a:r>
              <a:rPr lang="ru-RU" sz="2400" b="1" dirty="0"/>
              <a:t> 1405 </a:t>
            </a:r>
            <a:r>
              <a:rPr lang="ru-RU" sz="2400" b="1" dirty="0" err="1"/>
              <a:t>жылы</a:t>
            </a:r>
            <a:r>
              <a:rPr lang="ru-RU" sz="2400" b="1" dirty="0"/>
              <a:t> 18 </a:t>
            </a:r>
            <a:r>
              <a:rPr lang="ru-RU" sz="2400" b="1" dirty="0" err="1"/>
              <a:t>ақпанда</a:t>
            </a:r>
            <a:r>
              <a:rPr lang="ru-RU" sz="2400" b="1" dirty="0"/>
              <a:t> </a:t>
            </a:r>
            <a:r>
              <a:rPr lang="ru-RU" sz="2400" b="1" dirty="0" err="1"/>
              <a:t>Қытайға</a:t>
            </a:r>
            <a:r>
              <a:rPr lang="ru-RU" sz="2400" b="1" dirty="0"/>
              <a:t> </a:t>
            </a:r>
            <a:r>
              <a:rPr lang="ru-RU" sz="2400" b="1" dirty="0" err="1"/>
              <a:t>жорыққа</a:t>
            </a:r>
            <a:r>
              <a:rPr lang="ru-RU" sz="2400" b="1" dirty="0"/>
              <a:t> </a:t>
            </a:r>
            <a:r>
              <a:rPr lang="ru-RU" sz="2400" b="1" dirty="0" err="1"/>
              <a:t>шыққанда</a:t>
            </a:r>
            <a:r>
              <a:rPr lang="ru-RU" sz="2400" b="1" dirty="0"/>
              <a:t> </a:t>
            </a:r>
            <a:r>
              <a:rPr lang="ru-RU" sz="2400" b="1" dirty="0" err="1"/>
              <a:t>Отырар</a:t>
            </a:r>
            <a:r>
              <a:rPr lang="ru-RU" sz="2400" b="1" dirty="0"/>
              <a:t> </a:t>
            </a:r>
            <a:r>
              <a:rPr lang="ru-RU" sz="2400" b="1" dirty="0" err="1"/>
              <a:t>жерінде</a:t>
            </a:r>
            <a:r>
              <a:rPr lang="ru-RU" sz="2400" b="1" dirty="0"/>
              <a:t> </a:t>
            </a:r>
            <a:r>
              <a:rPr lang="ru-RU" sz="2400" b="1" dirty="0" err="1"/>
              <a:t>көз</a:t>
            </a:r>
            <a:r>
              <a:rPr lang="ru-RU" sz="2400" b="1" dirty="0"/>
              <a:t> </a:t>
            </a:r>
            <a:r>
              <a:rPr lang="ru-RU" sz="2400" b="1" dirty="0" err="1"/>
              <a:t>жұмғанын</a:t>
            </a:r>
            <a:r>
              <a:rPr lang="ru-RU" sz="2400" b="1" dirty="0"/>
              <a:t> </a:t>
            </a:r>
            <a:r>
              <a:rPr lang="ru-RU" sz="2400" b="1" dirty="0" err="1"/>
              <a:t>растайды</a:t>
            </a:r>
            <a:r>
              <a:rPr lang="ru-RU" sz="2400" b="1" dirty="0"/>
              <a:t>. </a:t>
            </a:r>
            <a:r>
              <a:rPr lang="ru-RU" sz="2400" dirty="0"/>
              <a:t/>
            </a:r>
            <a:br>
              <a:rPr lang="ru-RU" sz="2400" dirty="0"/>
            </a:br>
            <a:r>
              <a:rPr lang="ru-RU" sz="2400" dirty="0" err="1"/>
              <a:t>Сүйегі</a:t>
            </a:r>
            <a:r>
              <a:rPr lang="ru-RU" sz="2400" dirty="0"/>
              <a:t> </a:t>
            </a:r>
            <a:r>
              <a:rPr lang="ru-RU" sz="2400" dirty="0" err="1"/>
              <a:t>Самарқандағы</a:t>
            </a:r>
            <a:r>
              <a:rPr lang="ru-RU" sz="2400" dirty="0"/>
              <a:t> </a:t>
            </a:r>
            <a:r>
              <a:rPr lang="ru-RU" sz="2400" dirty="0" err="1"/>
              <a:t>Гүр-Әмір</a:t>
            </a:r>
            <a:r>
              <a:rPr lang="ru-RU" sz="2400" dirty="0"/>
              <a:t> </a:t>
            </a:r>
            <a:r>
              <a:rPr lang="ru-RU" sz="2400" dirty="0" err="1"/>
              <a:t>кесенесіне</a:t>
            </a:r>
            <a:r>
              <a:rPr lang="ru-RU" sz="2400" dirty="0"/>
              <a:t> </a:t>
            </a:r>
            <a:r>
              <a:rPr lang="ru-RU" sz="2400" dirty="0" err="1"/>
              <a:t>қойылған</a:t>
            </a:r>
            <a:r>
              <a:rPr lang="ru-RU" sz="2400" dirty="0"/>
              <a:t>.</a:t>
            </a:r>
            <a:br>
              <a:rPr lang="ru-RU" sz="2400" dirty="0"/>
            </a:br>
            <a:r>
              <a:rPr lang="ru-RU" sz="2400" dirty="0" err="1"/>
              <a:t>Бүгіндері</a:t>
            </a:r>
            <a:r>
              <a:rPr lang="ru-RU" sz="2400" dirty="0"/>
              <a:t> </a:t>
            </a:r>
            <a:r>
              <a:rPr lang="ru-RU" sz="2400" dirty="0" err="1"/>
              <a:t>әлемге</a:t>
            </a:r>
            <a:r>
              <a:rPr lang="ru-RU" sz="2400" dirty="0"/>
              <a:t> </a:t>
            </a:r>
            <a:r>
              <a:rPr lang="ru-RU" sz="2400" dirty="0" err="1"/>
              <a:t>әйгілі</a:t>
            </a:r>
            <a:r>
              <a:rPr lang="ru-RU" sz="2400" dirty="0"/>
              <a:t> </a:t>
            </a:r>
            <a:r>
              <a:rPr lang="ru-RU" sz="2400" dirty="0" err="1"/>
              <a:t>болған</a:t>
            </a:r>
            <a:r>
              <a:rPr lang="ru-RU" sz="2400" dirty="0"/>
              <a:t> </a:t>
            </a:r>
            <a:r>
              <a:rPr lang="ru-RU" sz="2400" dirty="0" err="1"/>
              <a:t>ескерткіш</a:t>
            </a:r>
            <a:r>
              <a:rPr lang="ru-RU" sz="2400" dirty="0"/>
              <a:t> - </a:t>
            </a:r>
            <a:r>
              <a:rPr lang="ru-RU" sz="2400" dirty="0" err="1"/>
              <a:t>қасиетті</a:t>
            </a:r>
            <a:r>
              <a:rPr lang="ru-RU" sz="2400" dirty="0"/>
              <a:t> </a:t>
            </a:r>
            <a:r>
              <a:rPr lang="ru-RU" sz="2400" dirty="0" err="1"/>
              <a:t>Қожа</a:t>
            </a:r>
            <a:r>
              <a:rPr lang="ru-RU" sz="2400" dirty="0"/>
              <a:t> </a:t>
            </a:r>
            <a:r>
              <a:rPr lang="ru-RU" sz="2400" dirty="0" err="1"/>
              <a:t>Ахмет</a:t>
            </a:r>
            <a:r>
              <a:rPr lang="ru-RU" sz="2400" dirty="0"/>
              <a:t> </a:t>
            </a:r>
            <a:r>
              <a:rPr lang="ru-RU" sz="2400" dirty="0" err="1"/>
              <a:t>Яссауи</a:t>
            </a:r>
            <a:r>
              <a:rPr lang="ru-RU" sz="2400" dirty="0"/>
              <a:t> </a:t>
            </a:r>
            <a:r>
              <a:rPr lang="ru-RU" sz="2400" dirty="0" err="1"/>
              <a:t>кесенесін</a:t>
            </a:r>
            <a:r>
              <a:rPr lang="ru-RU" sz="2400" dirty="0"/>
              <a:t> </a:t>
            </a:r>
            <a:r>
              <a:rPr lang="ru-RU" sz="2400" dirty="0" err="1"/>
              <a:t>салдырған</a:t>
            </a:r>
            <a:r>
              <a:rPr lang="ru-RU" sz="2400" dirty="0"/>
              <a:t> да </a:t>
            </a:r>
            <a:r>
              <a:rPr lang="ru-RU" sz="2400" dirty="0" err="1"/>
              <a:t>Әмір</a:t>
            </a:r>
            <a:r>
              <a:rPr lang="ru-RU" sz="2400" dirty="0"/>
              <a:t> </a:t>
            </a:r>
            <a:r>
              <a:rPr lang="ru-RU" sz="2400" dirty="0" err="1"/>
              <a:t>Темір</a:t>
            </a:r>
            <a:r>
              <a:rPr lang="ru-RU" sz="2400" dirty="0"/>
              <a:t> </a:t>
            </a:r>
            <a:r>
              <a:rPr lang="ru-RU" sz="2400" dirty="0" err="1"/>
              <a:t>еді</a:t>
            </a:r>
            <a:r>
              <a:rPr lang="ru-RU" sz="2400" dirty="0"/>
              <a:t>...</a:t>
            </a:r>
            <a:br>
              <a:rPr lang="ru-RU" sz="2400" dirty="0"/>
            </a:br>
            <a:endParaRPr lang="ru-RU" sz="2400" dirty="0">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693682" y="1829685"/>
            <a:ext cx="4666594" cy="4728771"/>
          </a:xfrm>
        </p:spPr>
      </p:pic>
      <p:pic>
        <p:nvPicPr>
          <p:cNvPr id="6" name="Объект 5"/>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5801710" y="1829685"/>
            <a:ext cx="4540469" cy="4728771"/>
          </a:xfrm>
        </p:spPr>
      </p:pic>
    </p:spTree>
    <p:extLst>
      <p:ext uri="{BB962C8B-B14F-4D97-AF65-F5344CB8AC3E}">
        <p14:creationId xmlns:p14="http://schemas.microsoft.com/office/powerpoint/2010/main" val="3473026984"/>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3890" y="365125"/>
            <a:ext cx="4535213" cy="5799192"/>
          </a:xfrm>
        </p:spPr>
        <p:txBody>
          <a:bodyPr>
            <a:normAutofit fontScale="90000"/>
          </a:bodyPr>
          <a:lstStyle/>
          <a:p>
            <a:r>
              <a:rPr lang="ru-RU" sz="2400" u="sng" dirty="0" err="1" smtClean="0"/>
              <a:t>Әмір</a:t>
            </a:r>
            <a:r>
              <a:rPr lang="ru-RU" sz="2400" u="sng" dirty="0" smtClean="0"/>
              <a:t> </a:t>
            </a:r>
            <a:r>
              <a:rPr lang="ru-RU" sz="2400" u="sng" dirty="0" err="1" smtClean="0"/>
              <a:t>Темірдің</a:t>
            </a:r>
            <a:r>
              <a:rPr lang="ru-RU" sz="2400" u="sng" dirty="0" smtClean="0"/>
              <a:t> </a:t>
            </a:r>
            <a:r>
              <a:rPr lang="ru-RU" sz="2400" i="1" dirty="0" err="1"/>
              <a:t>туған</a:t>
            </a:r>
            <a:r>
              <a:rPr lang="ru-RU" sz="2400" i="1" dirty="0"/>
              <a:t> </a:t>
            </a:r>
            <a:r>
              <a:rPr lang="ru-RU" sz="2400" i="1" dirty="0" err="1"/>
              <a:t>жылы</a:t>
            </a:r>
            <a:r>
              <a:rPr lang="ru-RU" sz="2400" i="1" dirty="0"/>
              <a:t> </a:t>
            </a:r>
            <a:r>
              <a:rPr lang="ru-RU" sz="2400" i="1" dirty="0" err="1"/>
              <a:t>туралы</a:t>
            </a:r>
            <a:r>
              <a:rPr lang="ru-RU" sz="2400" i="1" dirty="0"/>
              <a:t> </a:t>
            </a:r>
            <a:r>
              <a:rPr lang="ru-RU" sz="2400" i="1" dirty="0" err="1"/>
              <a:t>монғол</a:t>
            </a:r>
            <a:r>
              <a:rPr lang="ru-RU" sz="2400" i="1" dirty="0"/>
              <a:t>, </a:t>
            </a:r>
            <a:r>
              <a:rPr lang="ru-RU" sz="2400" i="1" dirty="0" err="1"/>
              <a:t>қытай</a:t>
            </a:r>
            <a:r>
              <a:rPr lang="ru-RU" sz="2400" i="1" dirty="0"/>
              <a:t> </a:t>
            </a:r>
            <a:r>
              <a:rPr lang="ru-RU" sz="2400" i="1" dirty="0" err="1"/>
              <a:t>деректерінде</a:t>
            </a:r>
            <a:r>
              <a:rPr lang="ru-RU" sz="2400" i="1" dirty="0"/>
              <a:t> 1333, араб, парсы </a:t>
            </a:r>
            <a:r>
              <a:rPr lang="ru-RU" sz="2400" i="1" dirty="0" err="1"/>
              <a:t>деректерінде</a:t>
            </a:r>
            <a:r>
              <a:rPr lang="ru-RU" sz="2400" i="1" dirty="0"/>
              <a:t> 1336, ал </a:t>
            </a:r>
            <a:r>
              <a:rPr lang="ru-RU" sz="2400" i="1" dirty="0" err="1"/>
              <a:t>еуропалық</a:t>
            </a:r>
            <a:r>
              <a:rPr lang="ru-RU" sz="2400" i="1" dirty="0"/>
              <a:t> </a:t>
            </a:r>
            <a:r>
              <a:rPr lang="ru-RU" sz="2400" i="1" dirty="0" err="1"/>
              <a:t>қайсыбір</a:t>
            </a:r>
            <a:r>
              <a:rPr lang="ru-RU" sz="2400" i="1" dirty="0"/>
              <a:t> </a:t>
            </a:r>
            <a:r>
              <a:rPr lang="ru-RU" sz="2400" i="1" dirty="0" err="1"/>
              <a:t>деректерде</a:t>
            </a:r>
            <a:r>
              <a:rPr lang="ru-RU" sz="2400" i="1" dirty="0"/>
              <a:t> 1337 </a:t>
            </a:r>
            <a:r>
              <a:rPr lang="ru-RU" sz="2400" i="1" dirty="0" err="1"/>
              <a:t>жыл</a:t>
            </a:r>
            <a:r>
              <a:rPr lang="ru-RU" sz="2400" i="1" dirty="0"/>
              <a:t> </a:t>
            </a:r>
            <a:r>
              <a:rPr lang="ru-RU" sz="2400" i="1" dirty="0" err="1"/>
              <a:t>деп</a:t>
            </a:r>
            <a:r>
              <a:rPr lang="ru-RU" sz="2400" i="1" dirty="0"/>
              <a:t> </a:t>
            </a:r>
            <a:r>
              <a:rPr lang="ru-RU" sz="2400" i="1" dirty="0" err="1"/>
              <a:t>жазылған</a:t>
            </a:r>
            <a:r>
              <a:rPr lang="ru-RU" sz="2400" i="1" dirty="0"/>
              <a:t>. </a:t>
            </a:r>
            <a:r>
              <a:rPr lang="ru-RU" sz="2400" i="1" dirty="0" err="1"/>
              <a:t>Дегенмен</a:t>
            </a:r>
            <a:r>
              <a:rPr lang="ru-RU" sz="2400" i="1" dirty="0"/>
              <a:t>, 1996 </a:t>
            </a:r>
            <a:r>
              <a:rPr lang="ru-RU" sz="2400" i="1" dirty="0" err="1"/>
              <a:t>жылы</a:t>
            </a:r>
            <a:r>
              <a:rPr lang="ru-RU" sz="2400" i="1" dirty="0"/>
              <a:t> ЮНЕСКО-</a:t>
            </a:r>
            <a:r>
              <a:rPr lang="ru-RU" sz="2400" i="1" dirty="0" err="1"/>
              <a:t>ның</a:t>
            </a:r>
            <a:r>
              <a:rPr lang="ru-RU" sz="2400" i="1" dirty="0"/>
              <a:t> </a:t>
            </a:r>
            <a:r>
              <a:rPr lang="ru-RU" sz="2400" i="1" dirty="0" err="1"/>
              <a:t>шешімімен</a:t>
            </a:r>
            <a:r>
              <a:rPr lang="ru-RU" sz="2400" i="1" dirty="0"/>
              <a:t> </a:t>
            </a:r>
            <a:r>
              <a:rPr lang="ru-RU" sz="2400" i="1" dirty="0" err="1"/>
              <a:t>Өзбекстанда</a:t>
            </a:r>
            <a:r>
              <a:rPr lang="ru-RU" sz="2400" i="1" dirty="0"/>
              <a:t> </a:t>
            </a:r>
            <a:r>
              <a:rPr lang="ru-RU" sz="2400" i="1" dirty="0" err="1"/>
              <a:t>Әмір</a:t>
            </a:r>
            <a:r>
              <a:rPr lang="ru-RU" sz="2400" i="1" dirty="0"/>
              <a:t> </a:t>
            </a:r>
            <a:r>
              <a:rPr lang="ru-RU" sz="2400" i="1" dirty="0" err="1"/>
              <a:t>Темірдің</a:t>
            </a:r>
            <a:r>
              <a:rPr lang="ru-RU" sz="2400" i="1" dirty="0"/>
              <a:t> 660 </a:t>
            </a:r>
            <a:r>
              <a:rPr lang="ru-RU" sz="2400" i="1" dirty="0" err="1"/>
              <a:t>жылдық</a:t>
            </a:r>
            <a:r>
              <a:rPr lang="ru-RU" sz="2400" i="1" dirty="0"/>
              <a:t> </a:t>
            </a:r>
            <a:r>
              <a:rPr lang="ru-RU" sz="2400" i="1" dirty="0" err="1"/>
              <a:t>мерекесі</a:t>
            </a:r>
            <a:r>
              <a:rPr lang="ru-RU" sz="2400" i="1" dirty="0"/>
              <a:t> </a:t>
            </a:r>
            <a:r>
              <a:rPr lang="ru-RU" sz="2400" i="1" dirty="0" err="1"/>
              <a:t>болғанын</a:t>
            </a:r>
            <a:r>
              <a:rPr lang="ru-RU" sz="2400" i="1" dirty="0"/>
              <a:t> </a:t>
            </a:r>
            <a:r>
              <a:rPr lang="ru-RU" sz="2400" i="1" dirty="0" err="1"/>
              <a:t>ескеретін</a:t>
            </a:r>
            <a:r>
              <a:rPr lang="ru-RU" sz="2400" i="1" dirty="0"/>
              <a:t> </a:t>
            </a:r>
            <a:r>
              <a:rPr lang="ru-RU" sz="2400" i="1" dirty="0" err="1"/>
              <a:t>болсақ</a:t>
            </a:r>
            <a:r>
              <a:rPr lang="ru-RU" sz="2400" i="1" dirty="0"/>
              <a:t>, </a:t>
            </a:r>
            <a:r>
              <a:rPr lang="ru-RU" sz="2400" i="1" dirty="0" err="1"/>
              <a:t>оның</a:t>
            </a:r>
            <a:r>
              <a:rPr lang="ru-RU" sz="2400" i="1" dirty="0"/>
              <a:t> </a:t>
            </a:r>
            <a:r>
              <a:rPr lang="ru-RU" sz="2400" i="1" dirty="0" err="1"/>
              <a:t>дүниеге</a:t>
            </a:r>
            <a:r>
              <a:rPr lang="ru-RU" sz="2400" i="1" dirty="0"/>
              <a:t> </a:t>
            </a:r>
            <a:r>
              <a:rPr lang="ru-RU" sz="2400" i="1" dirty="0" err="1"/>
              <a:t>келуі</a:t>
            </a:r>
            <a:r>
              <a:rPr lang="ru-RU" sz="2400" i="1" dirty="0"/>
              <a:t> </a:t>
            </a:r>
            <a:r>
              <a:rPr lang="ru-RU" sz="2400" i="1" dirty="0" err="1"/>
              <a:t>туралы</a:t>
            </a:r>
            <a:r>
              <a:rPr lang="ru-RU" sz="2400" i="1" dirty="0"/>
              <a:t> </a:t>
            </a:r>
            <a:r>
              <a:rPr lang="ru-RU" sz="2400" i="1" dirty="0" err="1"/>
              <a:t>деректердегі</a:t>
            </a:r>
            <a:r>
              <a:rPr lang="ru-RU" sz="2400" i="1" dirty="0"/>
              <a:t> </a:t>
            </a:r>
            <a:r>
              <a:rPr lang="ru-RU" sz="2400" i="1" dirty="0" err="1"/>
              <a:t>түрлі</a:t>
            </a:r>
            <a:r>
              <a:rPr lang="ru-RU" sz="2400" i="1" dirty="0"/>
              <a:t> </a:t>
            </a:r>
            <a:r>
              <a:rPr lang="ru-RU" sz="2400" i="1" dirty="0" err="1"/>
              <a:t>мәліметтер</a:t>
            </a:r>
            <a:r>
              <a:rPr lang="ru-RU" sz="2400" i="1" dirty="0"/>
              <a:t> мен </a:t>
            </a:r>
            <a:r>
              <a:rPr lang="ru-RU" sz="2400" i="1" dirty="0" err="1"/>
              <a:t>зерттеулер</a:t>
            </a:r>
            <a:r>
              <a:rPr lang="ru-RU" sz="2400" i="1" dirty="0"/>
              <a:t> </a:t>
            </a:r>
            <a:r>
              <a:rPr lang="ru-RU" sz="2400" i="1" dirty="0" err="1"/>
              <a:t>денінің</a:t>
            </a:r>
            <a:r>
              <a:rPr lang="ru-RU" sz="2400" i="1" dirty="0"/>
              <a:t> </a:t>
            </a:r>
            <a:r>
              <a:rPr lang="ru-RU" sz="2400" i="1" dirty="0" err="1"/>
              <a:t>негізінде</a:t>
            </a:r>
            <a:r>
              <a:rPr lang="ru-RU" sz="2400" i="1" dirty="0"/>
              <a:t> </a:t>
            </a:r>
            <a:r>
              <a:rPr lang="ru-RU" sz="2400" i="1" dirty="0" err="1"/>
              <a:t>Темірді</a:t>
            </a:r>
            <a:r>
              <a:rPr lang="ru-RU" sz="2400" i="1" dirty="0"/>
              <a:t> 1336 </a:t>
            </a:r>
            <a:r>
              <a:rPr lang="ru-RU" sz="2400" i="1" dirty="0" err="1"/>
              <a:t>жылы</a:t>
            </a:r>
            <a:r>
              <a:rPr lang="ru-RU" sz="2400" i="1" dirty="0"/>
              <a:t> 9 </a:t>
            </a:r>
            <a:r>
              <a:rPr lang="ru-RU" sz="2400" i="1" dirty="0" err="1"/>
              <a:t>сәуірде</a:t>
            </a:r>
            <a:r>
              <a:rPr lang="ru-RU" sz="2400" i="1" dirty="0"/>
              <a:t> </a:t>
            </a:r>
            <a:r>
              <a:rPr lang="ru-RU" sz="2400" i="1" dirty="0" err="1"/>
              <a:t>Шахрисябздың</a:t>
            </a:r>
            <a:r>
              <a:rPr lang="ru-RU" sz="2400" i="1" dirty="0"/>
              <a:t> </a:t>
            </a:r>
            <a:r>
              <a:rPr lang="ru-RU" sz="2400" i="1" dirty="0" err="1"/>
              <a:t>оңтүстік-батысында</a:t>
            </a:r>
            <a:r>
              <a:rPr lang="ru-RU" sz="2400" i="1" dirty="0"/>
              <a:t> </a:t>
            </a:r>
            <a:r>
              <a:rPr lang="ru-RU" sz="2400" i="1" dirty="0" err="1"/>
              <a:t>Қожа-Илғыр</a:t>
            </a:r>
            <a:r>
              <a:rPr lang="ru-RU" sz="2400" i="1" dirty="0"/>
              <a:t> </a:t>
            </a:r>
            <a:r>
              <a:rPr lang="ru-RU" sz="2400" i="1" dirty="0" err="1"/>
              <a:t>ауылында</a:t>
            </a:r>
            <a:r>
              <a:rPr lang="ru-RU" sz="2400" i="1" dirty="0"/>
              <a:t> </a:t>
            </a:r>
            <a:r>
              <a:rPr lang="ru-RU" sz="2400" i="1" dirty="0" err="1"/>
              <a:t>дүниеге</a:t>
            </a:r>
            <a:r>
              <a:rPr lang="ru-RU" sz="2400" i="1" dirty="0"/>
              <a:t> </a:t>
            </a:r>
            <a:r>
              <a:rPr lang="ru-RU" sz="2400" i="1" dirty="0" err="1"/>
              <a:t>келген</a:t>
            </a:r>
            <a:r>
              <a:rPr lang="ru-RU" sz="2400" i="1" dirty="0"/>
              <a:t> </a:t>
            </a:r>
            <a:r>
              <a:rPr lang="ru-RU" sz="2400" i="1" dirty="0" err="1"/>
              <a:t>деген</a:t>
            </a:r>
            <a:r>
              <a:rPr lang="ru-RU" sz="2400" i="1" dirty="0"/>
              <a:t> </a:t>
            </a:r>
            <a:r>
              <a:rPr lang="ru-RU" sz="2400" i="1" dirty="0" err="1"/>
              <a:t>қорытынды</a:t>
            </a:r>
            <a:r>
              <a:rPr lang="ru-RU" sz="2400" i="1" dirty="0"/>
              <a:t> </a:t>
            </a:r>
            <a:r>
              <a:rPr lang="ru-RU" sz="2400" i="1" dirty="0" err="1"/>
              <a:t>жасауға</a:t>
            </a:r>
            <a:r>
              <a:rPr lang="ru-RU" sz="2400" i="1" dirty="0"/>
              <a:t> </a:t>
            </a:r>
            <a:r>
              <a:rPr lang="ru-RU" sz="2400" i="1" dirty="0" err="1"/>
              <a:t>болады</a:t>
            </a:r>
            <a:r>
              <a:rPr lang="ru-RU" sz="2400" i="1" dirty="0"/>
              <a:t>.</a:t>
            </a:r>
          </a:p>
        </p:txBody>
      </p:sp>
      <p:pic>
        <p:nvPicPr>
          <p:cNvPr id="4" name="Объект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675586" y="365125"/>
            <a:ext cx="6053957" cy="6098737"/>
          </a:xfrm>
        </p:spPr>
      </p:pic>
    </p:spTree>
    <p:extLst>
      <p:ext uri="{BB962C8B-B14F-4D97-AF65-F5344CB8AC3E}">
        <p14:creationId xmlns:p14="http://schemas.microsoft.com/office/powerpoint/2010/main" val="408351731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3166" y="488730"/>
            <a:ext cx="5956738" cy="4808483"/>
          </a:xfrm>
        </p:spPr>
        <p:txBody>
          <a:bodyPr>
            <a:normAutofit/>
          </a:bodyPr>
          <a:lstStyle/>
          <a:p>
            <a:r>
              <a:rPr lang="ru-RU" sz="2400" dirty="0" err="1"/>
              <a:t>Әмір</a:t>
            </a:r>
            <a:r>
              <a:rPr lang="ru-RU" sz="2400" dirty="0"/>
              <a:t> </a:t>
            </a:r>
            <a:r>
              <a:rPr lang="ru-RU" sz="2400" dirty="0" err="1"/>
              <a:t>Темірдің</a:t>
            </a:r>
            <a:r>
              <a:rPr lang="ru-RU" sz="2400" dirty="0"/>
              <a:t> (</a:t>
            </a:r>
            <a:r>
              <a:rPr lang="ru-RU" sz="2400" dirty="0" err="1"/>
              <a:t>Темуридтер</a:t>
            </a:r>
            <a:r>
              <a:rPr lang="ru-RU" sz="2400" dirty="0"/>
              <a:t>) </a:t>
            </a:r>
            <a:r>
              <a:rPr lang="ru-RU" sz="2400" dirty="0" err="1"/>
              <a:t>империясының</a:t>
            </a:r>
            <a:r>
              <a:rPr lang="ru-RU" sz="2400" dirty="0"/>
              <a:t> </a:t>
            </a:r>
            <a:r>
              <a:rPr lang="ru-RU" sz="2400" dirty="0" err="1"/>
              <a:t>негізін</a:t>
            </a:r>
            <a:r>
              <a:rPr lang="ru-RU" sz="2400" dirty="0"/>
              <a:t> </a:t>
            </a:r>
            <a:r>
              <a:rPr lang="ru-RU" sz="2400" dirty="0" err="1"/>
              <a:t>қалаған</a:t>
            </a:r>
            <a:r>
              <a:rPr lang="ru-RU" sz="2400" dirty="0"/>
              <a:t> </a:t>
            </a:r>
            <a:r>
              <a:rPr lang="ru-RU" sz="2400" dirty="0" err="1"/>
              <a:t>Барлас</a:t>
            </a:r>
            <a:r>
              <a:rPr lang="ru-RU" sz="2400" dirty="0"/>
              <a:t> </a:t>
            </a:r>
            <a:r>
              <a:rPr lang="ru-RU" sz="2400" dirty="0" err="1"/>
              <a:t>руынан</a:t>
            </a:r>
            <a:r>
              <a:rPr lang="ru-RU" sz="2400" dirty="0"/>
              <a:t> </a:t>
            </a:r>
            <a:r>
              <a:rPr lang="ru-RU" sz="2400" dirty="0" err="1"/>
              <a:t>шыққан</a:t>
            </a:r>
            <a:r>
              <a:rPr lang="ru-RU" sz="2400" dirty="0"/>
              <a:t>, </a:t>
            </a:r>
            <a:r>
              <a:rPr lang="ru-RU" sz="2400" dirty="0" err="1"/>
              <a:t>Барлас</a:t>
            </a:r>
            <a:r>
              <a:rPr lang="ru-RU" sz="2400" dirty="0"/>
              <a:t> </a:t>
            </a:r>
            <a:r>
              <a:rPr lang="ru-RU" sz="2400" dirty="0" err="1"/>
              <a:t>тайпасының</a:t>
            </a:r>
            <a:r>
              <a:rPr lang="ru-RU" sz="2400" dirty="0"/>
              <a:t> </a:t>
            </a:r>
            <a:r>
              <a:rPr lang="ru-RU" sz="2400" dirty="0" err="1"/>
              <a:t>биі</a:t>
            </a:r>
            <a:r>
              <a:rPr lang="ru-RU" sz="2400" dirty="0"/>
              <a:t> </a:t>
            </a:r>
            <a:r>
              <a:rPr lang="ru-RU" sz="2400" dirty="0" err="1"/>
              <a:t>Тарағай</a:t>
            </a:r>
            <a:r>
              <a:rPr lang="ru-RU" sz="2400" dirty="0"/>
              <a:t> </a:t>
            </a:r>
            <a:r>
              <a:rPr lang="ru-RU" sz="2400" dirty="0" err="1"/>
              <a:t>бектің</a:t>
            </a:r>
            <a:r>
              <a:rPr lang="ru-RU" sz="2400" dirty="0"/>
              <a:t> </a:t>
            </a:r>
            <a:r>
              <a:rPr lang="ru-RU" sz="2400" dirty="0" err="1"/>
              <a:t>баласы</a:t>
            </a:r>
            <a:r>
              <a:rPr lang="ru-RU" sz="2400" dirty="0"/>
              <a:t>. </a:t>
            </a:r>
            <a:r>
              <a:rPr lang="ru-RU" sz="2400" dirty="0" err="1">
                <a:hlinkClick r:id="rId3" tooltip="Барлас"/>
              </a:rPr>
              <a:t>Барлас</a:t>
            </a:r>
            <a:r>
              <a:rPr lang="ru-RU" sz="2400" dirty="0"/>
              <a:t> </a:t>
            </a:r>
            <a:r>
              <a:rPr lang="ru-RU" sz="2400" dirty="0" err="1"/>
              <a:t>руы</a:t>
            </a:r>
            <a:r>
              <a:rPr lang="ru-RU" sz="2400" dirty="0"/>
              <a:t> </a:t>
            </a:r>
            <a:r>
              <a:rPr lang="ru-RU" sz="2400" dirty="0" err="1"/>
              <a:t>түркі</a:t>
            </a:r>
            <a:r>
              <a:rPr lang="ru-RU" sz="2400" dirty="0"/>
              <a:t> </a:t>
            </a:r>
            <a:r>
              <a:rPr lang="ru-RU" sz="2400" dirty="0" err="1"/>
              <a:t>тілдес</a:t>
            </a:r>
            <a:r>
              <a:rPr lang="ru-RU" sz="2400" dirty="0"/>
              <a:t> </a:t>
            </a:r>
            <a:r>
              <a:rPr lang="ru-RU" sz="2400" dirty="0" err="1"/>
              <a:t>тайпаларына</a:t>
            </a:r>
            <a:r>
              <a:rPr lang="ru-RU" sz="2400" dirty="0"/>
              <a:t> </a:t>
            </a:r>
            <a:r>
              <a:rPr lang="ru-RU" sz="2400" dirty="0" err="1"/>
              <a:t>жатқан</a:t>
            </a:r>
            <a:r>
              <a:rPr lang="ru-RU" sz="2400" dirty="0"/>
              <a:t>, </a:t>
            </a:r>
            <a:r>
              <a:rPr lang="ru-RU" sz="2400" dirty="0" err="1"/>
              <a:t>қазір</a:t>
            </a:r>
            <a:r>
              <a:rPr lang="ru-RU" sz="2400" dirty="0"/>
              <a:t> </a:t>
            </a:r>
            <a:r>
              <a:rPr lang="ru-RU" sz="2400" dirty="0" err="1"/>
              <a:t>ұрпақтары</a:t>
            </a:r>
            <a:r>
              <a:rPr lang="ru-RU" sz="2400" dirty="0"/>
              <a:t> </a:t>
            </a:r>
            <a:r>
              <a:rPr lang="ru-RU" sz="2400" dirty="0" err="1"/>
              <a:t>өзбек</a:t>
            </a:r>
            <a:r>
              <a:rPr lang="ru-RU" sz="2400" dirty="0"/>
              <a:t> </a:t>
            </a:r>
            <a:r>
              <a:rPr lang="ru-RU" sz="2400" dirty="0" err="1"/>
              <a:t>халқының</a:t>
            </a:r>
            <a:r>
              <a:rPr lang="ru-RU" sz="2400" dirty="0"/>
              <a:t> </a:t>
            </a:r>
            <a:r>
              <a:rPr lang="ru-RU" sz="2400" dirty="0" err="1"/>
              <a:t>ішіне</a:t>
            </a:r>
            <a:r>
              <a:rPr lang="ru-RU" sz="2400" dirty="0"/>
              <a:t> </a:t>
            </a:r>
            <a:r>
              <a:rPr lang="ru-RU" sz="2400" dirty="0" err="1"/>
              <a:t>кіреді</a:t>
            </a:r>
            <a:r>
              <a:rPr lang="ru-RU" sz="2400" dirty="0" smtClean="0"/>
              <a:t>.</a:t>
            </a:r>
            <a:r>
              <a:rPr lang="ru-RU" sz="2400" dirty="0"/>
              <a:t> </a:t>
            </a:r>
            <a:r>
              <a:rPr lang="ru-RU" sz="2400" dirty="0" smtClean="0"/>
              <a:t/>
            </a:r>
            <a:br>
              <a:rPr lang="ru-RU" sz="2400" dirty="0" smtClean="0"/>
            </a:br>
            <a:r>
              <a:rPr lang="ru-RU" sz="2400" dirty="0"/>
              <a:t/>
            </a:r>
            <a:br>
              <a:rPr lang="ru-RU" sz="2400" dirty="0"/>
            </a:br>
            <a:endParaRPr lang="ru-RU" sz="22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425668" y="772509"/>
            <a:ext cx="5178152" cy="5470635"/>
          </a:xfrm>
        </p:spPr>
      </p:pic>
    </p:spTree>
    <p:extLst>
      <p:ext uri="{BB962C8B-B14F-4D97-AF65-F5344CB8AC3E}">
        <p14:creationId xmlns:p14="http://schemas.microsoft.com/office/powerpoint/2010/main" val="199825082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dirty="0" err="1" smtClean="0"/>
              <a:t>Әмір</a:t>
            </a:r>
            <a:r>
              <a:rPr lang="ru-RU" sz="2400" dirty="0" smtClean="0"/>
              <a:t> </a:t>
            </a:r>
            <a:r>
              <a:rPr lang="ru-RU" sz="2400" dirty="0" err="1" smtClean="0"/>
              <a:t>Темірдің</a:t>
            </a:r>
            <a:r>
              <a:rPr lang="ru-RU" sz="2400" dirty="0" smtClean="0"/>
              <a:t> </a:t>
            </a:r>
            <a:r>
              <a:rPr lang="ru-RU" sz="2400" dirty="0" err="1" smtClean="0"/>
              <a:t>арғы</a:t>
            </a:r>
            <a:r>
              <a:rPr lang="ru-RU" sz="2400" dirty="0" smtClean="0"/>
              <a:t> </a:t>
            </a:r>
            <a:r>
              <a:rPr lang="ru-RU" sz="2400" dirty="0" err="1" smtClean="0"/>
              <a:t>атасы</a:t>
            </a:r>
            <a:r>
              <a:rPr lang="ru-RU" sz="2400" dirty="0" smtClean="0"/>
              <a:t>  </a:t>
            </a:r>
            <a:br>
              <a:rPr lang="ru-RU" sz="2400" dirty="0" smtClean="0"/>
            </a:br>
            <a:r>
              <a:rPr lang="ru-RU" sz="2400" dirty="0" err="1" smtClean="0"/>
              <a:t>Қаражер</a:t>
            </a:r>
            <a:r>
              <a:rPr lang="ru-RU" sz="2400" dirty="0" smtClean="0"/>
              <a:t> бек </a:t>
            </a:r>
            <a:r>
              <a:rPr lang="ru-RU" sz="2400" dirty="0" err="1" smtClean="0"/>
              <a:t>еді</a:t>
            </a:r>
            <a:r>
              <a:rPr lang="ru-RU" sz="2400" dirty="0" smtClean="0"/>
              <a:t>,                </a:t>
            </a:r>
            <a:r>
              <a:rPr lang="ru-RU" sz="2400" dirty="0" err="1" smtClean="0"/>
              <a:t>оның</a:t>
            </a:r>
            <a:r>
              <a:rPr lang="ru-RU" sz="2400" dirty="0" smtClean="0"/>
              <a:t> </a:t>
            </a:r>
            <a:r>
              <a:rPr lang="ru-RU" sz="2400" dirty="0" err="1" smtClean="0"/>
              <a:t>баласы</a:t>
            </a:r>
            <a:r>
              <a:rPr lang="ru-RU" sz="2400" dirty="0" smtClean="0"/>
              <a:t> </a:t>
            </a:r>
            <a:r>
              <a:rPr lang="ru-RU" sz="2400" dirty="0" err="1" smtClean="0"/>
              <a:t>Ижил</a:t>
            </a:r>
            <a:r>
              <a:rPr lang="ru-RU" sz="2400" dirty="0" smtClean="0"/>
              <a:t> бек </a:t>
            </a:r>
            <a:r>
              <a:rPr lang="ru-RU" sz="2400" dirty="0" err="1" smtClean="0"/>
              <a:t>еді</a:t>
            </a:r>
            <a:r>
              <a:rPr lang="ru-RU" sz="2400" dirty="0" smtClean="0"/>
              <a:t>,               </a:t>
            </a:r>
            <a:r>
              <a:rPr lang="ru-RU" sz="2400" dirty="0" err="1" smtClean="0"/>
              <a:t>оның</a:t>
            </a:r>
            <a:r>
              <a:rPr lang="ru-RU" sz="2400" dirty="0" smtClean="0"/>
              <a:t> </a:t>
            </a:r>
            <a:r>
              <a:rPr lang="ru-RU" sz="2400" dirty="0" err="1" smtClean="0"/>
              <a:t>баласы</a:t>
            </a:r>
            <a:r>
              <a:rPr lang="ru-RU" sz="2400" dirty="0" smtClean="0"/>
              <a:t> </a:t>
            </a:r>
            <a:r>
              <a:rPr lang="ru-RU" sz="2400" dirty="0" err="1" smtClean="0"/>
              <a:t>Әйлеңгір</a:t>
            </a:r>
            <a:r>
              <a:rPr lang="ru-RU" sz="2400" dirty="0" smtClean="0"/>
              <a:t> бек </a:t>
            </a:r>
            <a:r>
              <a:rPr lang="ru-RU" sz="2400" dirty="0" err="1" smtClean="0"/>
              <a:t>еді</a:t>
            </a:r>
            <a:r>
              <a:rPr lang="ru-RU" sz="2400" dirty="0" smtClean="0"/>
              <a:t>,              </a:t>
            </a:r>
            <a:r>
              <a:rPr lang="ru-RU" sz="2400" dirty="0" err="1" smtClean="0"/>
              <a:t>оның</a:t>
            </a:r>
            <a:r>
              <a:rPr lang="ru-RU" sz="2400" dirty="0" smtClean="0"/>
              <a:t> </a:t>
            </a:r>
            <a:r>
              <a:rPr lang="ru-RU" sz="2400" dirty="0" err="1" smtClean="0"/>
              <a:t>баласы</a:t>
            </a:r>
            <a:r>
              <a:rPr lang="ru-RU" sz="2400" dirty="0" smtClean="0"/>
              <a:t> </a:t>
            </a:r>
            <a:r>
              <a:rPr lang="ru-RU" sz="2400" dirty="0" err="1" smtClean="0"/>
              <a:t>Беркел</a:t>
            </a:r>
            <a:r>
              <a:rPr lang="ru-RU" sz="2400" dirty="0" smtClean="0"/>
              <a:t> бек </a:t>
            </a:r>
            <a:r>
              <a:rPr lang="ru-RU" sz="2400" dirty="0" err="1" smtClean="0"/>
              <a:t>еді</a:t>
            </a:r>
            <a:r>
              <a:rPr lang="ru-RU" sz="2400" dirty="0" smtClean="0"/>
              <a:t>,              </a:t>
            </a:r>
            <a:r>
              <a:rPr lang="ru-RU" sz="2400" dirty="0" err="1" smtClean="0"/>
              <a:t>оның</a:t>
            </a:r>
            <a:r>
              <a:rPr lang="ru-RU" sz="2400" dirty="0" smtClean="0"/>
              <a:t> </a:t>
            </a:r>
            <a:r>
              <a:rPr lang="ru-RU" sz="2400" dirty="0" err="1" smtClean="0"/>
              <a:t>баласы</a:t>
            </a:r>
            <a:r>
              <a:rPr lang="ru-RU" sz="2400" dirty="0" smtClean="0"/>
              <a:t> </a:t>
            </a:r>
            <a:r>
              <a:rPr lang="ru-RU" sz="2400" dirty="0" err="1" smtClean="0"/>
              <a:t>Мұхаммед</a:t>
            </a:r>
            <a:r>
              <a:rPr lang="ru-RU" sz="2400" dirty="0" smtClean="0"/>
              <a:t> </a:t>
            </a:r>
            <a:r>
              <a:rPr lang="ru-RU" sz="2400" dirty="0" err="1" smtClean="0"/>
              <a:t>Тарағай</a:t>
            </a:r>
            <a:r>
              <a:rPr lang="ru-RU" sz="2400" dirty="0" smtClean="0"/>
              <a:t> </a:t>
            </a:r>
            <a:r>
              <a:rPr lang="ru-RU" sz="2400" dirty="0" err="1" smtClean="0"/>
              <a:t>еді</a:t>
            </a:r>
            <a:r>
              <a:rPr lang="ru-RU" sz="2400" dirty="0" smtClean="0"/>
              <a:t>,            </a:t>
            </a:r>
            <a:r>
              <a:rPr lang="ru-RU" sz="2400" dirty="0" err="1" smtClean="0"/>
              <a:t>оның</a:t>
            </a:r>
            <a:r>
              <a:rPr lang="ru-RU" sz="2400" dirty="0" smtClean="0"/>
              <a:t> </a:t>
            </a:r>
            <a:r>
              <a:rPr lang="ru-RU" sz="2400" dirty="0" err="1" smtClean="0"/>
              <a:t>баласы</a:t>
            </a:r>
            <a:r>
              <a:rPr lang="ru-RU" sz="2400" dirty="0" smtClean="0"/>
              <a:t> </a:t>
            </a:r>
            <a:r>
              <a:rPr lang="ru-RU" sz="2400" dirty="0" err="1" smtClean="0"/>
              <a:t>Әмір</a:t>
            </a:r>
            <a:r>
              <a:rPr lang="ru-RU" sz="2400" dirty="0" smtClean="0"/>
              <a:t> </a:t>
            </a:r>
            <a:r>
              <a:rPr lang="ru-RU" sz="2400" dirty="0" err="1" smtClean="0"/>
              <a:t>Темір</a:t>
            </a:r>
            <a:r>
              <a:rPr lang="ru-RU" sz="2400" dirty="0" smtClean="0"/>
              <a:t>.</a:t>
            </a:r>
            <a:endParaRPr lang="ru-RU" sz="2400" dirty="0"/>
          </a:p>
        </p:txBody>
      </p:sp>
      <p:pic>
        <p:nvPicPr>
          <p:cNvPr id="4" name="Объект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12759" y="1958149"/>
            <a:ext cx="7835738" cy="4522862"/>
          </a:xfrm>
        </p:spPr>
      </p:pic>
      <p:sp>
        <p:nvSpPr>
          <p:cNvPr id="8" name="Стрелка вправо 7"/>
          <p:cNvSpPr/>
          <p:nvPr/>
        </p:nvSpPr>
        <p:spPr>
          <a:xfrm>
            <a:off x="3074276" y="775656"/>
            <a:ext cx="772510" cy="252250"/>
          </a:xfrm>
          <a:prstGeom prst="right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право 10"/>
          <p:cNvSpPr/>
          <p:nvPr/>
        </p:nvSpPr>
        <p:spPr>
          <a:xfrm>
            <a:off x="5709745" y="1060176"/>
            <a:ext cx="772510" cy="252250"/>
          </a:xfrm>
          <a:prstGeom prst="right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право 12"/>
          <p:cNvSpPr/>
          <p:nvPr/>
        </p:nvSpPr>
        <p:spPr>
          <a:xfrm>
            <a:off x="1387367" y="1038417"/>
            <a:ext cx="772510" cy="252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трелка вправо 14"/>
          <p:cNvSpPr/>
          <p:nvPr/>
        </p:nvSpPr>
        <p:spPr>
          <a:xfrm>
            <a:off x="7214038" y="775656"/>
            <a:ext cx="772510" cy="252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857374155"/>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5496" y="299545"/>
            <a:ext cx="10515600" cy="2128345"/>
          </a:xfrm>
        </p:spPr>
        <p:txBody>
          <a:bodyPr>
            <a:normAutofit fontScale="90000"/>
          </a:bodyPr>
          <a:lstStyle/>
          <a:p>
            <a:r>
              <a:rPr lang="ru-RU" sz="2700" dirty="0" err="1">
                <a:latin typeface="Times New Roman" panose="02020603050405020304" pitchFamily="18" charset="0"/>
                <a:cs typeface="Times New Roman" panose="02020603050405020304" pitchFamily="18" charset="0"/>
              </a:rPr>
              <a:t>Әмір-Темірдің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жеке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билігінің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орнауы</a:t>
            </a:r>
            <a:r>
              <a:rPr lang="ru-RU" sz="2700" dirty="0">
                <a:latin typeface="Times New Roman" panose="02020603050405020304" pitchFamily="18" charset="0"/>
                <a:cs typeface="Times New Roman" panose="02020603050405020304" pitchFamily="18" charset="0"/>
              </a:rPr>
              <a:t> (1370-1405) (</a:t>
            </a:r>
            <a:r>
              <a:rPr lang="ru-RU" sz="2700" dirty="0" err="1">
                <a:latin typeface="Times New Roman" panose="02020603050405020304" pitchFamily="18" charset="0"/>
                <a:cs typeface="Times New Roman" panose="02020603050405020304" pitchFamily="18" charset="0"/>
                <a:hlinkClick r:id="rId3" tooltip="Темір әулеті"/>
              </a:rPr>
              <a:t>Темір</a:t>
            </a:r>
            <a:r>
              <a:rPr lang="ru-RU" sz="2700" dirty="0">
                <a:latin typeface="Times New Roman" panose="02020603050405020304" pitchFamily="18" charset="0"/>
                <a:cs typeface="Times New Roman" panose="02020603050405020304" pitchFamily="18" charset="0"/>
                <a:hlinkClick r:id="rId3" tooltip="Темір әулеті"/>
              </a:rPr>
              <a:t> </a:t>
            </a:r>
            <a:r>
              <a:rPr lang="ru-RU" sz="2700" dirty="0" err="1">
                <a:latin typeface="Times New Roman" panose="02020603050405020304" pitchFamily="18" charset="0"/>
                <a:cs typeface="Times New Roman" panose="02020603050405020304" pitchFamily="18" charset="0"/>
                <a:hlinkClick r:id="rId3" tooltip="Темір әулеті"/>
              </a:rPr>
              <a:t>әулеті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империясының</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құрылуы</a:t>
            </a:r>
            <a:r>
              <a:rPr lang="ru-RU" sz="2700" dirty="0" smtClean="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t>
            </a:r>
            <a:r>
              <a:rPr lang="ru-RU" sz="2700" dirty="0" err="1" smtClean="0"/>
              <a:t>Әмір</a:t>
            </a:r>
            <a:r>
              <a:rPr lang="ru-RU" sz="2700" dirty="0" smtClean="0"/>
              <a:t> </a:t>
            </a:r>
            <a:r>
              <a:rPr lang="ru-RU" sz="2700" dirty="0" err="1" smtClean="0"/>
              <a:t>Темір</a:t>
            </a:r>
            <a:r>
              <a:rPr lang="ru-RU" sz="2700" dirty="0" smtClean="0"/>
              <a:t> </a:t>
            </a:r>
            <a:r>
              <a:rPr lang="ru-RU" sz="2700" dirty="0" err="1" smtClean="0"/>
              <a:t>алғашында</a:t>
            </a:r>
            <a:r>
              <a:rPr lang="ru-RU" sz="2700" dirty="0" smtClean="0"/>
              <a:t> </a:t>
            </a:r>
            <a:r>
              <a:rPr lang="ru-RU" sz="2700" dirty="0" err="1" smtClean="0"/>
              <a:t>Қашқадария</a:t>
            </a:r>
            <a:r>
              <a:rPr lang="ru-RU" sz="2700" dirty="0" smtClean="0"/>
              <a:t> </a:t>
            </a:r>
            <a:r>
              <a:rPr lang="ru-RU" sz="2700" dirty="0" err="1" smtClean="0"/>
              <a:t>уәлаятының</a:t>
            </a:r>
            <a:r>
              <a:rPr lang="ru-RU" sz="2700" dirty="0" smtClean="0"/>
              <a:t> </a:t>
            </a:r>
            <a:r>
              <a:rPr lang="ru-RU" sz="2700" dirty="0" err="1" smtClean="0"/>
              <a:t>билеушісі</a:t>
            </a:r>
            <a:r>
              <a:rPr lang="ru-RU" sz="2700" dirty="0" smtClean="0"/>
              <a:t> </a:t>
            </a:r>
            <a:r>
              <a:rPr lang="ru-RU" sz="2700" dirty="0" err="1" smtClean="0"/>
              <a:t>болды</a:t>
            </a:r>
            <a:r>
              <a:rPr lang="ru-RU" sz="2700" dirty="0" smtClean="0"/>
              <a:t> (</a:t>
            </a:r>
            <a:r>
              <a:rPr lang="ru-RU" sz="2700" dirty="0" smtClean="0">
                <a:hlinkClick r:id="rId4" tooltip="1361"/>
              </a:rPr>
              <a:t>1361</a:t>
            </a:r>
            <a:r>
              <a:rPr lang="ru-RU" sz="2700" dirty="0" smtClean="0"/>
              <a:t>). Осы </a:t>
            </a:r>
            <a:r>
              <a:rPr lang="ru-RU" sz="2700" dirty="0" err="1" smtClean="0"/>
              <a:t>кезден</a:t>
            </a:r>
            <a:r>
              <a:rPr lang="ru-RU" sz="2700" dirty="0" smtClean="0"/>
              <a:t> </a:t>
            </a:r>
            <a:r>
              <a:rPr lang="ru-RU" sz="2700" dirty="0" err="1"/>
              <a:t>бастап</a:t>
            </a:r>
            <a:r>
              <a:rPr lang="ru-RU" sz="2700" dirty="0"/>
              <a:t> </a:t>
            </a:r>
            <a:r>
              <a:rPr lang="ru-RU" sz="2700" dirty="0" err="1"/>
              <a:t>ол</a:t>
            </a:r>
            <a:r>
              <a:rPr lang="ru-RU" sz="2700" dirty="0"/>
              <a:t> </a:t>
            </a:r>
            <a:r>
              <a:rPr lang="ru-RU" sz="2700" dirty="0" err="1">
                <a:hlinkClick r:id="rId5" tooltip="Моғолстан"/>
              </a:rPr>
              <a:t>Моғолстан</a:t>
            </a:r>
            <a:r>
              <a:rPr lang="ru-RU" sz="2700" dirty="0"/>
              <a:t> ханы </a:t>
            </a:r>
            <a:r>
              <a:rPr lang="ru-RU" sz="2700" dirty="0" err="1"/>
              <a:t>Тоғлұқ-Темірмен</a:t>
            </a:r>
            <a:r>
              <a:rPr lang="ru-RU" sz="2700" dirty="0"/>
              <a:t>, </a:t>
            </a:r>
            <a:r>
              <a:rPr lang="ru-RU" sz="2700" dirty="0" err="1"/>
              <a:t>оның</a:t>
            </a:r>
            <a:r>
              <a:rPr lang="ru-RU" sz="2700" dirty="0"/>
              <a:t> </a:t>
            </a:r>
            <a:r>
              <a:rPr lang="ru-RU" sz="2700" dirty="0" err="1"/>
              <a:t>ұлы</a:t>
            </a:r>
            <a:r>
              <a:rPr lang="ru-RU" sz="2700" dirty="0"/>
              <a:t> </a:t>
            </a:r>
            <a:r>
              <a:rPr lang="ru-RU" sz="2700" dirty="0" err="1"/>
              <a:t>Қлияс</a:t>
            </a:r>
            <a:r>
              <a:rPr lang="ru-RU" sz="2700" dirty="0"/>
              <a:t> </a:t>
            </a:r>
            <a:r>
              <a:rPr lang="ru-RU" sz="2700" dirty="0" err="1"/>
              <a:t>Қожа</a:t>
            </a:r>
            <a:r>
              <a:rPr lang="ru-RU" sz="2700" dirty="0"/>
              <a:t> </a:t>
            </a:r>
            <a:r>
              <a:rPr lang="ru-RU" sz="2700" dirty="0" err="1"/>
              <a:t>және</a:t>
            </a:r>
            <a:r>
              <a:rPr lang="ru-RU" sz="2700" dirty="0"/>
              <a:t> </a:t>
            </a:r>
            <a:r>
              <a:rPr lang="ru-RU" sz="2700" dirty="0" err="1">
                <a:hlinkClick r:id="rId6" tooltip="Балх"/>
              </a:rPr>
              <a:t>Балх</a:t>
            </a:r>
            <a:r>
              <a:rPr lang="ru-RU" sz="2700" dirty="0"/>
              <a:t> </a:t>
            </a:r>
            <a:r>
              <a:rPr lang="ru-RU" sz="2700" dirty="0" err="1"/>
              <a:t>пен</a:t>
            </a:r>
            <a:r>
              <a:rPr lang="ru-RU" sz="2700" dirty="0" err="1">
                <a:hlinkClick r:id="rId7" tooltip="Самарқан"/>
              </a:rPr>
              <a:t>Самарқан</a:t>
            </a:r>
            <a:r>
              <a:rPr lang="ru-RU" sz="2700" dirty="0"/>
              <a:t> </a:t>
            </a:r>
            <a:r>
              <a:rPr lang="ru-RU" sz="2700" dirty="0" err="1"/>
              <a:t>әмірі</a:t>
            </a:r>
            <a:r>
              <a:rPr lang="ru-RU" sz="2700" dirty="0"/>
              <a:t> </a:t>
            </a:r>
            <a:r>
              <a:rPr lang="ru-RU" sz="2700" dirty="0" err="1"/>
              <a:t>Хұсейнмен</a:t>
            </a:r>
            <a:r>
              <a:rPr lang="ru-RU" sz="2700" dirty="0"/>
              <a:t> </a:t>
            </a:r>
            <a:r>
              <a:rPr lang="ru-RU" sz="2700" dirty="0" err="1"/>
              <a:t>билік</a:t>
            </a:r>
            <a:r>
              <a:rPr lang="ru-RU" sz="2700" dirty="0"/>
              <a:t> </a:t>
            </a:r>
            <a:r>
              <a:rPr lang="ru-RU" sz="2700" dirty="0" err="1"/>
              <a:t>үшін</a:t>
            </a:r>
            <a:r>
              <a:rPr lang="ru-RU" sz="2700" dirty="0"/>
              <a:t> </a:t>
            </a:r>
            <a:r>
              <a:rPr lang="ru-RU" sz="2700" dirty="0" err="1"/>
              <a:t>күрес</a:t>
            </a:r>
            <a:r>
              <a:rPr lang="ru-RU" sz="2700" dirty="0"/>
              <a:t> </a:t>
            </a:r>
            <a:r>
              <a:rPr lang="ru-RU" sz="2700" dirty="0" err="1"/>
              <a:t>жүргізіп</a:t>
            </a:r>
            <a:r>
              <a:rPr lang="ru-RU" sz="2700" dirty="0"/>
              <a:t>, 1370 </a:t>
            </a:r>
            <a:r>
              <a:rPr lang="ru-RU" sz="2700" dirty="0" err="1"/>
              <a:t>жылы</a:t>
            </a:r>
            <a:r>
              <a:rPr lang="ru-RU" sz="2700" dirty="0"/>
              <a:t> </a:t>
            </a:r>
            <a:r>
              <a:rPr lang="ru-RU" sz="2700" dirty="0" err="1"/>
              <a:t>Мауераннахрды</a:t>
            </a:r>
            <a:r>
              <a:rPr lang="ru-RU" sz="2700" dirty="0"/>
              <a:t> </a:t>
            </a:r>
            <a:r>
              <a:rPr lang="ru-RU" sz="2700" dirty="0" err="1"/>
              <a:t>өзінің</a:t>
            </a:r>
            <a:r>
              <a:rPr lang="ru-RU" sz="2700" dirty="0"/>
              <a:t> </a:t>
            </a:r>
            <a:r>
              <a:rPr lang="ru-RU" sz="2700" dirty="0" err="1"/>
              <a:t>қолына</a:t>
            </a:r>
            <a:r>
              <a:rPr lang="ru-RU" sz="2700" dirty="0"/>
              <a:t> </a:t>
            </a:r>
            <a:r>
              <a:rPr lang="ru-RU" sz="2700" dirty="0" err="1"/>
              <a:t>алды</a:t>
            </a:r>
            <a:r>
              <a:rPr lang="ru-RU" sz="2700" dirty="0"/>
              <a:t>.</a:t>
            </a:r>
            <a:br>
              <a:rPr lang="ru-RU" sz="2700" dirty="0"/>
            </a:br>
            <a:endParaRPr lang="ru-RU" sz="2700" dirty="0"/>
          </a:p>
        </p:txBody>
      </p:sp>
      <p:pic>
        <p:nvPicPr>
          <p:cNvPr id="4" name="Объект 3"/>
          <p:cNvPicPr>
            <a:picLocks noGrp="1" noChangeAspect="1"/>
          </p:cNvPicPr>
          <p:nvPr>
            <p:ph idx="1"/>
          </p:nvPr>
        </p:nvPicPr>
        <p:blipFill>
          <a:blip r:embed="rId8">
            <a:extLst>
              <a:ext uri="{28A0092B-C50C-407E-A947-70E740481C1C}">
                <a14:useLocalDpi xmlns:a14="http://schemas.microsoft.com/office/drawing/2010/main" val="0"/>
              </a:ext>
            </a:extLst>
          </a:blip>
          <a:stretch>
            <a:fillRect/>
          </a:stretch>
        </p:blipFill>
        <p:spPr>
          <a:xfrm>
            <a:off x="1340070" y="2427890"/>
            <a:ext cx="9033640" cy="3988676"/>
          </a:xfrm>
        </p:spPr>
      </p:pic>
    </p:spTree>
    <p:extLst>
      <p:ext uri="{BB962C8B-B14F-4D97-AF65-F5344CB8AC3E}">
        <p14:creationId xmlns:p14="http://schemas.microsoft.com/office/powerpoint/2010/main" val="311604469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3345" y="239001"/>
            <a:ext cx="6256283" cy="6209096"/>
          </a:xfrm>
        </p:spPr>
        <p:txBody>
          <a:bodyPr>
            <a:normAutofit/>
          </a:bodyPr>
          <a:lstStyle/>
          <a:p>
            <a:r>
              <a:rPr lang="ru-RU" sz="2400" dirty="0" err="1"/>
              <a:t>Әмір</a:t>
            </a:r>
            <a:r>
              <a:rPr lang="ru-RU" sz="2400" dirty="0"/>
              <a:t> </a:t>
            </a:r>
            <a:r>
              <a:rPr lang="ru-RU" sz="2400" dirty="0" err="1"/>
              <a:t>Темірдің</a:t>
            </a:r>
            <a:r>
              <a:rPr lang="ru-RU" sz="2400" dirty="0"/>
              <a:t> </a:t>
            </a:r>
            <a:r>
              <a:rPr lang="ru-RU" sz="2400" dirty="0" err="1"/>
              <a:t>әскерлерінің</a:t>
            </a:r>
            <a:r>
              <a:rPr lang="ru-RU" sz="2400" dirty="0"/>
              <a:t> </a:t>
            </a:r>
            <a:r>
              <a:rPr lang="ru-RU" sz="2400" dirty="0" err="1"/>
              <a:t>тегеурінді</a:t>
            </a:r>
            <a:r>
              <a:rPr lang="ru-RU" sz="2400" dirty="0"/>
              <a:t> </a:t>
            </a:r>
            <a:r>
              <a:rPr lang="ru-RU" sz="2400" dirty="0" err="1"/>
              <a:t>шабуылдары</a:t>
            </a:r>
            <a:r>
              <a:rPr lang="ru-RU" sz="2400" dirty="0"/>
              <a:t> </a:t>
            </a:r>
            <a:r>
              <a:rPr lang="ru-RU" sz="2400" dirty="0" err="1"/>
              <a:t>арқасында</a:t>
            </a:r>
            <a:r>
              <a:rPr lang="ru-RU" sz="2400" dirty="0"/>
              <a:t> Хорезм </a:t>
            </a:r>
            <a:r>
              <a:rPr lang="ru-RU" sz="2400" dirty="0" err="1"/>
              <a:t>мемлекеті</a:t>
            </a:r>
            <a:r>
              <a:rPr lang="ru-RU" sz="2400" dirty="0"/>
              <a:t> (1372 — 88), </a:t>
            </a:r>
            <a:r>
              <a:rPr lang="ru-RU" sz="2400" dirty="0" err="1" smtClean="0">
                <a:hlinkClick r:id="rId3" tooltip="Шығыс Түркістан"/>
              </a:rPr>
              <a:t>Шығыс</a:t>
            </a:r>
            <a:r>
              <a:rPr lang="ru-RU" sz="2400" dirty="0" smtClean="0">
                <a:hlinkClick r:id="rId3" tooltip="Шығыс Түркістан"/>
              </a:rPr>
              <a:t>  </a:t>
            </a:r>
            <a:r>
              <a:rPr lang="ru-RU" sz="2400" dirty="0" err="1" smtClean="0">
                <a:hlinkClick r:id="rId3" tooltip="Шығыс Түркістан"/>
              </a:rPr>
              <a:t>Түркістан</a:t>
            </a:r>
            <a:r>
              <a:rPr lang="ru-RU" sz="2400" dirty="0"/>
              <a:t> (1376), </a:t>
            </a:r>
            <a:r>
              <a:rPr lang="ru-RU" sz="2400" dirty="0">
                <a:hlinkClick r:id="rId4" tooltip="Герат (мұндай бет жоқ)"/>
              </a:rPr>
              <a:t>Герат</a:t>
            </a:r>
            <a:r>
              <a:rPr lang="ru-RU" sz="2400" dirty="0"/>
              <a:t> (1381), </a:t>
            </a:r>
            <a:r>
              <a:rPr lang="ru-RU" sz="2400" dirty="0">
                <a:hlinkClick r:id="rId5" tooltip="Хорасан"/>
              </a:rPr>
              <a:t>Хорасан</a:t>
            </a:r>
            <a:r>
              <a:rPr lang="ru-RU" sz="2400" dirty="0"/>
              <a:t> (1381), </a:t>
            </a:r>
            <a:r>
              <a:rPr lang="ru-RU" sz="2400" dirty="0" err="1">
                <a:hlinkClick r:id="rId6" tooltip="Қандағар (мұндай бет жоқ)"/>
              </a:rPr>
              <a:t>Қандағар</a:t>
            </a:r>
            <a:r>
              <a:rPr lang="ru-RU" sz="2400" dirty="0"/>
              <a:t> (1383), </a:t>
            </a:r>
            <a:r>
              <a:rPr lang="ru-RU" sz="2400" dirty="0" err="1">
                <a:hlinkClick r:id="rId7" tooltip="Сұлтания (мұндай бет жоқ)"/>
              </a:rPr>
              <a:t>Сұлтания</a:t>
            </a:r>
            <a:r>
              <a:rPr lang="ru-RU" sz="2400" dirty="0"/>
              <a:t> (</a:t>
            </a:r>
            <a:r>
              <a:rPr lang="ru-RU" sz="2400" dirty="0" err="1"/>
              <a:t>Оңтүстік</a:t>
            </a:r>
            <a:r>
              <a:rPr lang="ru-RU" sz="2400" dirty="0"/>
              <a:t> </a:t>
            </a:r>
            <a:r>
              <a:rPr lang="ru-RU" sz="2400" dirty="0" err="1"/>
              <a:t>Әзірбайжан</a:t>
            </a:r>
            <a:r>
              <a:rPr lang="ru-RU" sz="2400" dirty="0"/>
              <a:t>, 1384), </a:t>
            </a:r>
            <a:r>
              <a:rPr lang="ru-RU" sz="2400" dirty="0" err="1">
                <a:hlinkClick r:id="rId8" tooltip="Тәбріз (мұндай бет жоқ)"/>
              </a:rPr>
              <a:t>Тәбріз</a:t>
            </a:r>
            <a:r>
              <a:rPr lang="ru-RU" sz="2400" dirty="0"/>
              <a:t> (1384), </a:t>
            </a:r>
            <a:r>
              <a:rPr lang="ru-RU" sz="2400" dirty="0">
                <a:hlinkClick r:id="rId9" tooltip="Иран"/>
              </a:rPr>
              <a:t>Иран</a:t>
            </a:r>
            <a:r>
              <a:rPr lang="ru-RU" sz="2400" dirty="0"/>
              <a:t> </a:t>
            </a:r>
            <a:r>
              <a:rPr lang="ru-RU" sz="2400" dirty="0" err="1"/>
              <a:t>және</a:t>
            </a:r>
            <a:r>
              <a:rPr lang="ru-RU" sz="2400" dirty="0" err="1">
                <a:hlinkClick r:id="rId10" tooltip="Ауғанстан"/>
              </a:rPr>
              <a:t>Ауғанстан</a:t>
            </a:r>
            <a:r>
              <a:rPr lang="ru-RU" sz="2400" dirty="0"/>
              <a:t> </a:t>
            </a:r>
            <a:r>
              <a:rPr lang="ru-RU" sz="2400" dirty="0" err="1"/>
              <a:t>толық</a:t>
            </a:r>
            <a:r>
              <a:rPr lang="ru-RU" sz="2400" dirty="0"/>
              <a:t> </a:t>
            </a:r>
            <a:r>
              <a:rPr lang="ru-RU" sz="2400" dirty="0" err="1"/>
              <a:t>бағындырылды</a:t>
            </a:r>
            <a:r>
              <a:rPr lang="ru-RU" sz="2400" dirty="0" smtClean="0"/>
              <a:t>. </a:t>
            </a:r>
            <a:endParaRPr lang="ru-RU" sz="24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11">
            <a:extLst>
              <a:ext uri="{28A0092B-C50C-407E-A947-70E740481C1C}">
                <a14:useLocalDpi xmlns:a14="http://schemas.microsoft.com/office/drawing/2010/main" val="0"/>
              </a:ext>
            </a:extLst>
          </a:blip>
          <a:stretch>
            <a:fillRect/>
          </a:stretch>
        </p:blipFill>
        <p:spPr>
          <a:xfrm>
            <a:off x="6479627" y="709448"/>
            <a:ext cx="5439103" cy="5219071"/>
          </a:xfrm>
          <a:effectLst>
            <a:softEdge rad="139700"/>
          </a:effectLst>
        </p:spPr>
      </p:pic>
    </p:spTree>
    <p:extLst>
      <p:ext uri="{BB962C8B-B14F-4D97-AF65-F5344CB8AC3E}">
        <p14:creationId xmlns:p14="http://schemas.microsoft.com/office/powerpoint/2010/main" val="388915381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0" y="365125"/>
            <a:ext cx="10515600" cy="1768475"/>
          </a:xfrm>
        </p:spPr>
        <p:txBody>
          <a:bodyPr>
            <a:normAutofit/>
          </a:bodyPr>
          <a:lstStyle/>
          <a:p>
            <a:r>
              <a:rPr lang="ru-RU" sz="2400" dirty="0" err="1" smtClean="0"/>
              <a:t>Бірнеше</a:t>
            </a:r>
            <a:r>
              <a:rPr lang="ru-RU" sz="2400" dirty="0" smtClean="0"/>
              <a:t> </a:t>
            </a:r>
            <a:r>
              <a:rPr lang="ru-RU" sz="2400" dirty="0" err="1" smtClean="0"/>
              <a:t>дүркін</a:t>
            </a:r>
            <a:r>
              <a:rPr lang="ru-RU" sz="2400" dirty="0" smtClean="0"/>
              <a:t> </a:t>
            </a:r>
            <a:r>
              <a:rPr lang="ru-RU" sz="2400" dirty="0" err="1" smtClean="0"/>
              <a:t>жойқын</a:t>
            </a:r>
            <a:r>
              <a:rPr lang="ru-RU" sz="2400" dirty="0" smtClean="0"/>
              <a:t> </a:t>
            </a:r>
            <a:r>
              <a:rPr lang="ru-RU" sz="2400" dirty="0" err="1" smtClean="0"/>
              <a:t>жорықтан</a:t>
            </a:r>
            <a:r>
              <a:rPr lang="ru-RU" sz="2400" dirty="0" smtClean="0"/>
              <a:t> </a:t>
            </a:r>
            <a:r>
              <a:rPr lang="ru-RU" sz="2400" dirty="0" err="1" smtClean="0"/>
              <a:t>соң</a:t>
            </a:r>
            <a:r>
              <a:rPr lang="ru-RU" sz="2400" dirty="0" smtClean="0"/>
              <a:t> Алтын </a:t>
            </a:r>
            <a:r>
              <a:rPr lang="ru-RU" sz="2400" dirty="0" err="1" smtClean="0"/>
              <a:t>Орданы</a:t>
            </a:r>
            <a:r>
              <a:rPr lang="ru-RU" sz="2400" dirty="0" smtClean="0"/>
              <a:t> </a:t>
            </a:r>
            <a:r>
              <a:rPr lang="ru-RU" sz="2400" dirty="0" err="1" smtClean="0"/>
              <a:t>күйретті</a:t>
            </a:r>
            <a:r>
              <a:rPr lang="ru-RU" sz="2400" dirty="0" smtClean="0"/>
              <a:t>. </a:t>
            </a:r>
            <a:r>
              <a:rPr lang="ru-RU" sz="2400" dirty="0" err="1" smtClean="0"/>
              <a:t>Әмір</a:t>
            </a:r>
            <a:r>
              <a:rPr lang="ru-RU" sz="2400" dirty="0" smtClean="0"/>
              <a:t> </a:t>
            </a:r>
            <a:r>
              <a:rPr lang="ru-RU" sz="2400" dirty="0" err="1" smtClean="0"/>
              <a:t>Темір</a:t>
            </a:r>
            <a:r>
              <a:rPr lang="ru-RU" sz="2400" dirty="0" smtClean="0"/>
              <a:t> 1370 — 90 </a:t>
            </a:r>
            <a:r>
              <a:rPr lang="ru-RU" sz="2400" dirty="0" err="1" smtClean="0"/>
              <a:t>жылдары</a:t>
            </a:r>
            <a:r>
              <a:rPr lang="ru-RU" sz="2400" dirty="0" smtClean="0"/>
              <a:t> </a:t>
            </a:r>
            <a:r>
              <a:rPr lang="ru-RU" sz="2400" dirty="0" err="1" smtClean="0"/>
              <a:t>Тоқтамыс</a:t>
            </a:r>
            <a:r>
              <a:rPr lang="ru-RU" sz="2400" dirty="0" smtClean="0"/>
              <a:t> хан мен </a:t>
            </a:r>
            <a:r>
              <a:rPr lang="ru-RU" sz="2400" dirty="0" err="1" smtClean="0">
                <a:hlinkClick r:id="rId3" tooltip="Едіге"/>
              </a:rPr>
              <a:t>Едіге</a:t>
            </a:r>
            <a:r>
              <a:rPr lang="ru-RU" sz="2400" dirty="0" smtClean="0"/>
              <a:t> </a:t>
            </a:r>
            <a:r>
              <a:rPr lang="ru-RU" sz="2400" dirty="0" err="1" smtClean="0"/>
              <a:t>әмірдің</a:t>
            </a:r>
            <a:r>
              <a:rPr lang="ru-RU" sz="2400" dirty="0" smtClean="0"/>
              <a:t> </a:t>
            </a:r>
            <a:r>
              <a:rPr lang="ru-RU" sz="2400" dirty="0" err="1" smtClean="0"/>
              <a:t>арасындағы</a:t>
            </a:r>
            <a:r>
              <a:rPr lang="ru-RU" sz="2400" dirty="0" smtClean="0"/>
              <a:t> </a:t>
            </a:r>
            <a:r>
              <a:rPr lang="ru-RU" sz="2400" dirty="0" err="1" smtClean="0"/>
              <a:t>алауыздықты</a:t>
            </a:r>
            <a:r>
              <a:rPr lang="ru-RU" sz="2400" dirty="0" smtClean="0"/>
              <a:t> </a:t>
            </a:r>
            <a:r>
              <a:rPr lang="ru-RU" sz="2400" dirty="0" err="1" smtClean="0"/>
              <a:t>шебер</a:t>
            </a:r>
            <a:r>
              <a:rPr lang="ru-RU" sz="2400" dirty="0" smtClean="0"/>
              <a:t> </a:t>
            </a:r>
            <a:r>
              <a:rPr lang="ru-RU" sz="2400" dirty="0" err="1" smtClean="0"/>
              <a:t>пайдалана</a:t>
            </a:r>
            <a:r>
              <a:rPr lang="ru-RU" sz="2400" dirty="0" smtClean="0"/>
              <a:t> </a:t>
            </a:r>
            <a:r>
              <a:rPr lang="ru-RU" sz="2400" dirty="0" err="1" smtClean="0"/>
              <a:t>отырып</a:t>
            </a:r>
            <a:r>
              <a:rPr lang="ru-RU" sz="2400" dirty="0" smtClean="0"/>
              <a:t>, </a:t>
            </a:r>
            <a:r>
              <a:rPr lang="ru-RU" sz="2400" dirty="0" err="1" smtClean="0">
                <a:hlinkClick r:id="rId4" tooltip="Дешті Қыпшақ"/>
              </a:rPr>
              <a:t>Дешті</a:t>
            </a:r>
            <a:r>
              <a:rPr lang="ru-RU" sz="2400" dirty="0" smtClean="0">
                <a:hlinkClick r:id="rId4" tooltip="Дешті Қыпшақ"/>
              </a:rPr>
              <a:t> </a:t>
            </a:r>
            <a:r>
              <a:rPr lang="ru-RU" sz="2400" dirty="0" err="1" smtClean="0">
                <a:hlinkClick r:id="rId4" tooltip="Дешті Қыпшақ"/>
              </a:rPr>
              <a:t>Қыпшақ</a:t>
            </a:r>
            <a:r>
              <a:rPr lang="ru-RU" sz="2400" dirty="0" smtClean="0"/>
              <a:t>, </a:t>
            </a:r>
            <a:r>
              <a:rPr lang="ru-RU" sz="2400" dirty="0" err="1" smtClean="0">
                <a:hlinkClick r:id="rId5" tooltip="Ақ Орда"/>
              </a:rPr>
              <a:t>Ақ</a:t>
            </a:r>
            <a:r>
              <a:rPr lang="ru-RU" sz="2400" dirty="0" smtClean="0">
                <a:hlinkClick r:id="rId5" tooltip="Ақ Орда"/>
              </a:rPr>
              <a:t> Орда</a:t>
            </a:r>
            <a:r>
              <a:rPr lang="ru-RU" sz="2400" dirty="0" smtClean="0"/>
              <a:t> мен </a:t>
            </a:r>
            <a:r>
              <a:rPr lang="ru-RU" sz="2400" dirty="0" err="1" smtClean="0"/>
              <a:t>Моғолстанға</a:t>
            </a:r>
            <a:r>
              <a:rPr lang="ru-RU" sz="2400" dirty="0" smtClean="0"/>
              <a:t> 10-нан астам </a:t>
            </a:r>
            <a:r>
              <a:rPr lang="ru-RU" sz="2400" dirty="0" err="1" smtClean="0"/>
              <a:t>жойқын</a:t>
            </a:r>
            <a:r>
              <a:rPr lang="ru-RU" sz="2400" dirty="0" smtClean="0"/>
              <a:t> </a:t>
            </a:r>
            <a:r>
              <a:rPr lang="ru-RU" sz="2400" dirty="0" err="1" smtClean="0"/>
              <a:t>соғыс</a:t>
            </a:r>
            <a:r>
              <a:rPr lang="ru-RU" sz="2400" dirty="0" smtClean="0"/>
              <a:t> </a:t>
            </a:r>
            <a:r>
              <a:rPr lang="ru-RU" sz="2400" dirty="0" err="1" smtClean="0"/>
              <a:t>жорығын</a:t>
            </a:r>
            <a:r>
              <a:rPr lang="ru-RU" sz="2400" dirty="0" smtClean="0"/>
              <a:t> </a:t>
            </a:r>
            <a:r>
              <a:rPr lang="ru-RU" sz="2400" dirty="0" err="1" smtClean="0"/>
              <a:t>жасады</a:t>
            </a:r>
            <a:r>
              <a:rPr lang="ru-RU" sz="2400" dirty="0" smtClean="0"/>
              <a:t>. </a:t>
            </a:r>
            <a:r>
              <a:rPr lang="ru-RU" sz="2400" dirty="0" err="1" smtClean="0"/>
              <a:t>Әмір</a:t>
            </a:r>
            <a:r>
              <a:rPr lang="ru-RU" sz="2400" dirty="0" smtClean="0"/>
              <a:t> </a:t>
            </a:r>
            <a:r>
              <a:rPr lang="ru-RU" sz="2400" dirty="0" err="1" smtClean="0"/>
              <a:t>Темірдің</a:t>
            </a:r>
            <a:r>
              <a:rPr lang="ru-RU" sz="2400" dirty="0" smtClean="0"/>
              <a:t> Алтын </a:t>
            </a:r>
            <a:r>
              <a:rPr lang="ru-RU" sz="2400" dirty="0" err="1" smtClean="0"/>
              <a:t>Орданы</a:t>
            </a:r>
            <a:r>
              <a:rPr lang="ru-RU" sz="2400" dirty="0" smtClean="0"/>
              <a:t> </a:t>
            </a:r>
            <a:r>
              <a:rPr lang="ru-RU" sz="2400" dirty="0" err="1" smtClean="0"/>
              <a:t>талқандауы</a:t>
            </a:r>
            <a:r>
              <a:rPr lang="ru-RU" sz="2400" dirty="0" smtClean="0"/>
              <a:t> </a:t>
            </a:r>
            <a:r>
              <a:rPr lang="ru-RU" sz="2400" dirty="0" err="1" smtClean="0"/>
              <a:t>Ресейдің</a:t>
            </a:r>
            <a:r>
              <a:rPr lang="ru-RU" sz="2400" dirty="0" smtClean="0"/>
              <a:t> </a:t>
            </a:r>
            <a:r>
              <a:rPr lang="ru-RU" sz="2400" dirty="0" err="1" smtClean="0"/>
              <a:t>тәуелсіздік</a:t>
            </a:r>
            <a:r>
              <a:rPr lang="ru-RU" sz="2400" dirty="0" smtClean="0"/>
              <a:t> </a:t>
            </a:r>
            <a:r>
              <a:rPr lang="ru-RU" sz="2400" dirty="0" err="1" smtClean="0"/>
              <a:t>алуына</a:t>
            </a:r>
            <a:r>
              <a:rPr lang="ru-RU" sz="2400" dirty="0" smtClean="0"/>
              <a:t> </a:t>
            </a:r>
            <a:r>
              <a:rPr lang="ru-RU" sz="2400" dirty="0" err="1" smtClean="0"/>
              <a:t>оң</a:t>
            </a:r>
            <a:r>
              <a:rPr lang="ru-RU" sz="2400" dirty="0" smtClean="0"/>
              <a:t> </a:t>
            </a:r>
            <a:r>
              <a:rPr lang="ru-RU" sz="2400" dirty="0" err="1" smtClean="0"/>
              <a:t>жағдай</a:t>
            </a:r>
            <a:r>
              <a:rPr lang="ru-RU" sz="2400" dirty="0" smtClean="0"/>
              <a:t> </a:t>
            </a:r>
            <a:r>
              <a:rPr lang="ru-RU" sz="2400" dirty="0" err="1" smtClean="0"/>
              <a:t>жасады</a:t>
            </a:r>
            <a:r>
              <a:rPr lang="ru-RU" sz="2400" dirty="0" smtClean="0"/>
              <a:t>.</a:t>
            </a:r>
            <a:endParaRPr lang="ru-RU" sz="2400" dirty="0">
              <a:latin typeface="Times New Roman" panose="02020603050405020304" pitchFamily="18" charset="0"/>
              <a:cs typeface="Times New Roman" panose="02020603050405020304" pitchFamily="18" charset="0"/>
            </a:endParaRPr>
          </a:p>
        </p:txBody>
      </p:sp>
      <p:pic>
        <p:nvPicPr>
          <p:cNvPr id="7" name="Объект 6"/>
          <p:cNvPicPr>
            <a:picLocks noGrp="1" noChangeAspect="1"/>
          </p:cNvPicPr>
          <p:nvPr>
            <p:ph sz="half" idx="1"/>
          </p:nvPr>
        </p:nvPicPr>
        <p:blipFill>
          <a:blip r:embed="rId6">
            <a:extLst>
              <a:ext uri="{28A0092B-C50C-407E-A947-70E740481C1C}">
                <a14:useLocalDpi xmlns:a14="http://schemas.microsoft.com/office/drawing/2010/main" val="0"/>
              </a:ext>
            </a:extLst>
          </a:blip>
          <a:stretch>
            <a:fillRect/>
          </a:stretch>
        </p:blipFill>
        <p:spPr>
          <a:xfrm>
            <a:off x="545432" y="2400914"/>
            <a:ext cx="5406607" cy="4088118"/>
          </a:xfrm>
        </p:spPr>
      </p:pic>
      <p:pic>
        <p:nvPicPr>
          <p:cNvPr id="8" name="Объект 7"/>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6128084" y="2400914"/>
            <a:ext cx="5418222" cy="4088118"/>
          </a:xfrm>
        </p:spPr>
      </p:pic>
    </p:spTree>
    <p:extLst>
      <p:ext uri="{BB962C8B-B14F-4D97-AF65-F5344CB8AC3E}">
        <p14:creationId xmlns:p14="http://schemas.microsoft.com/office/powerpoint/2010/main" val="304325013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37283" y="806559"/>
            <a:ext cx="5092260" cy="6051441"/>
          </a:xfrm>
        </p:spPr>
        <p:txBody>
          <a:bodyPr>
            <a:normAutofit/>
          </a:bodyPr>
          <a:lstStyle/>
          <a:p>
            <a:r>
              <a:rPr lang="ru-RU" sz="2400" dirty="0" err="1"/>
              <a:t>Әмір</a:t>
            </a:r>
            <a:r>
              <a:rPr lang="ru-RU" sz="2400" dirty="0"/>
              <a:t> </a:t>
            </a:r>
            <a:r>
              <a:rPr lang="ru-RU" sz="2400" dirty="0" err="1"/>
              <a:t>Темір</a:t>
            </a:r>
            <a:r>
              <a:rPr lang="ru-RU" sz="2400" dirty="0"/>
              <a:t> Алтын </a:t>
            </a:r>
            <a:r>
              <a:rPr lang="ru-RU" sz="2400" dirty="0" err="1"/>
              <a:t>Орданы</a:t>
            </a:r>
            <a:r>
              <a:rPr lang="ru-RU" sz="2400" dirty="0"/>
              <a:t> </a:t>
            </a:r>
            <a:r>
              <a:rPr lang="ru-RU" sz="2400" dirty="0" err="1"/>
              <a:t>басып</a:t>
            </a:r>
            <a:r>
              <a:rPr lang="ru-RU" sz="2400" dirty="0"/>
              <a:t> </a:t>
            </a:r>
            <a:r>
              <a:rPr lang="ru-RU" sz="2400" dirty="0" err="1"/>
              <a:t>алудан</a:t>
            </a:r>
            <a:r>
              <a:rPr lang="ru-RU" sz="2400" dirty="0"/>
              <a:t> </a:t>
            </a:r>
            <a:r>
              <a:rPr lang="ru-RU" sz="2400" dirty="0" err="1"/>
              <a:t>бұрын</a:t>
            </a:r>
            <a:r>
              <a:rPr lang="ru-RU" sz="2400" dirty="0"/>
              <a:t> </a:t>
            </a:r>
            <a:r>
              <a:rPr lang="ru-RU" sz="2400" dirty="0" err="1"/>
              <a:t>Ақ</a:t>
            </a:r>
            <a:r>
              <a:rPr lang="ru-RU" sz="2400" dirty="0"/>
              <a:t> </a:t>
            </a:r>
            <a:r>
              <a:rPr lang="ru-RU" sz="2400" dirty="0" err="1"/>
              <a:t>Орданы</a:t>
            </a:r>
            <a:r>
              <a:rPr lang="ru-RU" sz="2400" dirty="0"/>
              <a:t> </a:t>
            </a:r>
            <a:r>
              <a:rPr lang="ru-RU" sz="2400" dirty="0" err="1"/>
              <a:t>әлсіретуді</a:t>
            </a:r>
            <a:r>
              <a:rPr lang="ru-RU" sz="2400" dirty="0"/>
              <a:t> </a:t>
            </a:r>
            <a:r>
              <a:rPr lang="ru-RU" sz="2400" dirty="0" err="1"/>
              <a:t>көздеді</a:t>
            </a:r>
            <a:r>
              <a:rPr lang="ru-RU" sz="2400" dirty="0"/>
              <a:t>. </a:t>
            </a:r>
            <a:r>
              <a:rPr lang="ru-RU" sz="2400" dirty="0" err="1"/>
              <a:t>Тоқтамысты</a:t>
            </a:r>
            <a:r>
              <a:rPr lang="ru-RU" sz="2400" dirty="0"/>
              <a:t> </a:t>
            </a:r>
            <a:r>
              <a:rPr lang="ru-RU" sz="2400" dirty="0" err="1"/>
              <a:t>пайдаланып</a:t>
            </a:r>
            <a:r>
              <a:rPr lang="ru-RU" sz="2400" dirty="0"/>
              <a:t>, </a:t>
            </a:r>
            <a:r>
              <a:rPr lang="ru-RU" sz="2400" dirty="0" err="1"/>
              <a:t>оған</a:t>
            </a:r>
            <a:r>
              <a:rPr lang="ru-RU" sz="2400" dirty="0"/>
              <a:t> </a:t>
            </a:r>
            <a:r>
              <a:rPr lang="ru-RU" sz="2400" dirty="0" err="1"/>
              <a:t>әскер</a:t>
            </a:r>
            <a:r>
              <a:rPr lang="ru-RU" sz="2400" dirty="0"/>
              <a:t> </a:t>
            </a:r>
            <a:r>
              <a:rPr lang="ru-RU" sz="2400" dirty="0" err="1"/>
              <a:t>беріп</a:t>
            </a:r>
            <a:r>
              <a:rPr lang="ru-RU" sz="2400" dirty="0"/>
              <a:t>, </a:t>
            </a:r>
            <a:r>
              <a:rPr lang="ru-RU" sz="2400" dirty="0" err="1"/>
              <a:t>Ақ</a:t>
            </a:r>
            <a:r>
              <a:rPr lang="ru-RU" sz="2400" dirty="0"/>
              <a:t> </a:t>
            </a:r>
            <a:r>
              <a:rPr lang="ru-RU" sz="2400" dirty="0" err="1"/>
              <a:t>Ордадағы</a:t>
            </a:r>
            <a:r>
              <a:rPr lang="ru-RU" sz="2400" dirty="0"/>
              <a:t> </a:t>
            </a:r>
            <a:r>
              <a:rPr lang="ru-RU" sz="2400" dirty="0" err="1"/>
              <a:t>билікті</a:t>
            </a:r>
            <a:r>
              <a:rPr lang="ru-RU" sz="2400" dirty="0"/>
              <a:t> </a:t>
            </a:r>
            <a:r>
              <a:rPr lang="ru-RU" sz="2400" dirty="0" err="1"/>
              <a:t>алуға</a:t>
            </a:r>
            <a:r>
              <a:rPr lang="ru-RU" sz="2400" dirty="0"/>
              <a:t> </a:t>
            </a:r>
            <a:r>
              <a:rPr lang="ru-RU" sz="2400" dirty="0" err="1"/>
              <a:t>аттандырады</a:t>
            </a:r>
            <a:r>
              <a:rPr lang="ru-RU" sz="2400" dirty="0"/>
              <a:t>. </a:t>
            </a:r>
            <a:r>
              <a:rPr lang="ru-RU" sz="2400" dirty="0" err="1"/>
              <a:t>Ақ</a:t>
            </a:r>
            <a:r>
              <a:rPr lang="ru-RU" sz="2400" dirty="0"/>
              <a:t> Орда </a:t>
            </a:r>
            <a:r>
              <a:rPr lang="ru-RU" sz="2400" dirty="0" err="1"/>
              <a:t>хандары</a:t>
            </a:r>
            <a:r>
              <a:rPr lang="ru-RU" sz="2400" dirty="0"/>
              <a:t> </a:t>
            </a:r>
            <a:r>
              <a:rPr lang="ru-RU" sz="2400" dirty="0" err="1"/>
              <a:t>жеңілгесін</a:t>
            </a:r>
            <a:r>
              <a:rPr lang="ru-RU" sz="2400" dirty="0"/>
              <a:t> </a:t>
            </a:r>
            <a:r>
              <a:rPr lang="ru-RU" sz="2400" dirty="0" err="1"/>
              <a:t>Әмір</a:t>
            </a:r>
            <a:r>
              <a:rPr lang="ru-RU" sz="2400" dirty="0"/>
              <a:t> </a:t>
            </a:r>
            <a:r>
              <a:rPr lang="ru-RU" sz="2400" dirty="0" err="1"/>
              <a:t>Темір</a:t>
            </a:r>
            <a:r>
              <a:rPr lang="ru-RU" sz="2400" dirty="0"/>
              <a:t> </a:t>
            </a:r>
            <a:r>
              <a:rPr lang="ru-RU" sz="2400" dirty="0" err="1"/>
              <a:t>Тоқтамысты</a:t>
            </a:r>
            <a:r>
              <a:rPr lang="ru-RU" sz="2400" dirty="0"/>
              <a:t> </a:t>
            </a:r>
            <a:r>
              <a:rPr lang="ru-RU" sz="2400" dirty="0" err="1"/>
              <a:t>Сауранда</a:t>
            </a:r>
            <a:r>
              <a:rPr lang="ru-RU" sz="2400" dirty="0"/>
              <a:t> </a:t>
            </a:r>
            <a:r>
              <a:rPr lang="ru-RU" sz="2400" dirty="0" err="1"/>
              <a:t>таққа</a:t>
            </a:r>
            <a:r>
              <a:rPr lang="ru-RU" sz="2400" dirty="0"/>
              <a:t> </a:t>
            </a:r>
            <a:r>
              <a:rPr lang="ru-RU" sz="2400" dirty="0" err="1"/>
              <a:t>отырғызды</a:t>
            </a:r>
            <a:r>
              <a:rPr lang="ru-RU" sz="2400" dirty="0"/>
              <a:t>. 1380 </a:t>
            </a:r>
            <a:r>
              <a:rPr lang="ru-RU" sz="2400" dirty="0" err="1"/>
              <a:t>жылдан</a:t>
            </a:r>
            <a:r>
              <a:rPr lang="ru-RU" sz="2400" dirty="0"/>
              <a:t> </a:t>
            </a:r>
            <a:r>
              <a:rPr lang="ru-RU" sz="2400" dirty="0" err="1"/>
              <a:t>бастап</a:t>
            </a:r>
            <a:r>
              <a:rPr lang="ru-RU" sz="2400" dirty="0"/>
              <a:t> </a:t>
            </a:r>
            <a:r>
              <a:rPr lang="ru-RU" sz="2400" dirty="0" err="1"/>
              <a:t>Тоқтамыс</a:t>
            </a:r>
            <a:r>
              <a:rPr lang="ru-RU" sz="2400" dirty="0"/>
              <a:t> Алтын </a:t>
            </a:r>
            <a:r>
              <a:rPr lang="ru-RU" sz="2400" dirty="0" err="1"/>
              <a:t>Орданың</a:t>
            </a:r>
            <a:r>
              <a:rPr lang="ru-RU" sz="2400" dirty="0"/>
              <a:t> </a:t>
            </a:r>
            <a:r>
              <a:rPr lang="ru-RU" sz="2400" dirty="0" err="1"/>
              <a:t>көптеген</a:t>
            </a:r>
            <a:r>
              <a:rPr lang="ru-RU" sz="2400" dirty="0"/>
              <a:t> </a:t>
            </a:r>
            <a:r>
              <a:rPr lang="ru-RU" sz="2400" dirty="0" err="1"/>
              <a:t>жерлерін</a:t>
            </a:r>
            <a:r>
              <a:rPr lang="ru-RU" sz="2400" dirty="0"/>
              <a:t> – </a:t>
            </a:r>
            <a:r>
              <a:rPr lang="ru-RU" sz="2400" dirty="0" err="1"/>
              <a:t>Сарайды</a:t>
            </a:r>
            <a:r>
              <a:rPr lang="ru-RU" sz="2400" dirty="0"/>
              <a:t>, </a:t>
            </a:r>
            <a:r>
              <a:rPr lang="ru-RU" sz="2400" dirty="0" err="1"/>
              <a:t>Қажы-Тарханды</a:t>
            </a:r>
            <a:r>
              <a:rPr lang="ru-RU" sz="2400" dirty="0"/>
              <a:t>, </a:t>
            </a:r>
            <a:r>
              <a:rPr lang="ru-RU" sz="2400" dirty="0" err="1"/>
              <a:t>Қырымды</a:t>
            </a:r>
            <a:r>
              <a:rPr lang="ru-RU" sz="2400" dirty="0"/>
              <a:t>, Мамай </a:t>
            </a:r>
            <a:r>
              <a:rPr lang="ru-RU" sz="2400" dirty="0" err="1"/>
              <a:t>Ордасын</a:t>
            </a:r>
            <a:r>
              <a:rPr lang="ru-RU" sz="2400" dirty="0"/>
              <a:t> </a:t>
            </a:r>
            <a:r>
              <a:rPr lang="ru-RU" sz="2400" dirty="0" err="1"/>
              <a:t>басып</a:t>
            </a:r>
            <a:r>
              <a:rPr lang="ru-RU" sz="2400" dirty="0"/>
              <a:t> </a:t>
            </a:r>
            <a:r>
              <a:rPr lang="ru-RU" sz="2400" dirty="0" err="1"/>
              <a:t>алды</a:t>
            </a:r>
            <a:r>
              <a:rPr lang="ru-RU" sz="2400" dirty="0"/>
              <a:t>. </a:t>
            </a:r>
            <a:r>
              <a:rPr lang="ru-RU" sz="2400" dirty="0" err="1"/>
              <a:t>Тоқтамыс</a:t>
            </a:r>
            <a:r>
              <a:rPr lang="ru-RU" sz="2400" dirty="0"/>
              <a:t> </a:t>
            </a:r>
            <a:r>
              <a:rPr lang="ru-RU" sz="2400" dirty="0" err="1"/>
              <a:t>енді</a:t>
            </a:r>
            <a:r>
              <a:rPr lang="ru-RU" sz="2400" dirty="0"/>
              <a:t> Алтын Орда мен </a:t>
            </a:r>
            <a:r>
              <a:rPr lang="ru-RU" sz="2400" dirty="0" err="1"/>
              <a:t>Ақ</a:t>
            </a:r>
            <a:r>
              <a:rPr lang="ru-RU" sz="2400" dirty="0"/>
              <a:t> </a:t>
            </a:r>
            <a:r>
              <a:rPr lang="ru-RU" sz="2400" dirty="0" err="1"/>
              <a:t>Орданыңбұрынғы</a:t>
            </a:r>
            <a:r>
              <a:rPr lang="ru-RU" sz="2400" dirty="0"/>
              <a:t> </a:t>
            </a:r>
            <a:r>
              <a:rPr lang="ru-RU" sz="2400" dirty="0" err="1"/>
              <a:t>қуатын</a:t>
            </a:r>
            <a:r>
              <a:rPr lang="ru-RU" sz="2400" dirty="0"/>
              <a:t> </a:t>
            </a:r>
            <a:r>
              <a:rPr lang="ru-RU" sz="2400" dirty="0" err="1"/>
              <a:t>қайта</a:t>
            </a:r>
            <a:r>
              <a:rPr lang="ru-RU" sz="2400" dirty="0"/>
              <a:t> </a:t>
            </a:r>
            <a:r>
              <a:rPr lang="ru-RU" sz="2400" dirty="0" err="1"/>
              <a:t>қалпына</a:t>
            </a:r>
            <a:r>
              <a:rPr lang="ru-RU" sz="2400" dirty="0"/>
              <a:t> </a:t>
            </a:r>
            <a:r>
              <a:rPr lang="ru-RU" sz="2400" dirty="0" err="1"/>
              <a:t>келтіруді</a:t>
            </a:r>
            <a:r>
              <a:rPr lang="ru-RU" sz="2400" dirty="0"/>
              <a:t> </a:t>
            </a:r>
            <a:r>
              <a:rPr lang="ru-RU" sz="2400" dirty="0" err="1"/>
              <a:t>ойлап</a:t>
            </a:r>
            <a:r>
              <a:rPr lang="ru-RU" sz="2400" dirty="0"/>
              <a:t>, </a:t>
            </a:r>
            <a:r>
              <a:rPr lang="ru-RU" sz="2400" dirty="0" err="1"/>
              <a:t>Әмір</a:t>
            </a:r>
            <a:r>
              <a:rPr lang="ru-RU" sz="2400" dirty="0"/>
              <a:t> </a:t>
            </a:r>
            <a:r>
              <a:rPr lang="ru-RU" sz="2400" dirty="0" err="1"/>
              <a:t>Темірге</a:t>
            </a:r>
            <a:r>
              <a:rPr lang="ru-RU" sz="2400" dirty="0"/>
              <a:t> </a:t>
            </a:r>
            <a:r>
              <a:rPr lang="ru-RU" sz="2400" dirty="0" err="1"/>
              <a:t>тәуелділіктен</a:t>
            </a:r>
            <a:r>
              <a:rPr lang="ru-RU" sz="2400" dirty="0"/>
              <a:t> бас </a:t>
            </a:r>
            <a:r>
              <a:rPr lang="ru-RU" sz="2400" dirty="0" err="1"/>
              <a:t>тартады</a:t>
            </a:r>
            <a:r>
              <a:rPr lang="ru-RU" sz="2400" dirty="0" smtClean="0"/>
              <a:t>.</a:t>
            </a:r>
            <a:br>
              <a:rPr lang="ru-RU" sz="2400" dirty="0" smtClean="0"/>
            </a:br>
            <a:endParaRPr lang="ru-RU" sz="22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20261" y="677917"/>
            <a:ext cx="5517931" cy="5754414"/>
          </a:xfrm>
        </p:spPr>
      </p:pic>
    </p:spTree>
    <p:extLst>
      <p:ext uri="{BB962C8B-B14F-4D97-AF65-F5344CB8AC3E}">
        <p14:creationId xmlns:p14="http://schemas.microsoft.com/office/powerpoint/2010/main" val="267766801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5593" y="885387"/>
            <a:ext cx="4979276" cy="5294696"/>
          </a:xfrm>
          <a:blipFill>
            <a:blip r:embed="rId2"/>
            <a:tile tx="0" ty="0" sx="100000" sy="100000" flip="none" algn="tl"/>
          </a:blipFill>
        </p:spPr>
        <p:txBody>
          <a:bodyPr>
            <a:normAutofit/>
          </a:bodyPr>
          <a:lstStyle/>
          <a:p>
            <a:r>
              <a:rPr lang="ru-RU" sz="2400" dirty="0"/>
              <a:t> Алтын Орда </a:t>
            </a:r>
            <a:r>
              <a:rPr lang="ru-RU" sz="2400" dirty="0" err="1"/>
              <a:t>Темір</a:t>
            </a:r>
            <a:r>
              <a:rPr lang="ru-RU" sz="2400" dirty="0"/>
              <a:t> мен </a:t>
            </a:r>
            <a:r>
              <a:rPr lang="ru-RU" sz="2400" dirty="0" err="1"/>
              <a:t>Тоқтамыс</a:t>
            </a:r>
            <a:r>
              <a:rPr lang="ru-RU" sz="2400" dirty="0"/>
              <a:t> </a:t>
            </a:r>
            <a:r>
              <a:rPr lang="ru-RU" sz="2400" dirty="0" err="1"/>
              <a:t>арасындағы</a:t>
            </a:r>
            <a:r>
              <a:rPr lang="ru-RU" sz="2400" dirty="0"/>
              <a:t> </a:t>
            </a:r>
            <a:r>
              <a:rPr lang="ru-RU" sz="2400" dirty="0" err="1"/>
              <a:t>ұрыс</a:t>
            </a:r>
            <a:r>
              <a:rPr lang="ru-RU" sz="2400" dirty="0"/>
              <a:t> </a:t>
            </a:r>
            <a:r>
              <a:rPr lang="ru-RU" sz="2400" dirty="0" err="1"/>
              <a:t>алаңына</a:t>
            </a:r>
            <a:r>
              <a:rPr lang="ru-RU" sz="2400" dirty="0"/>
              <a:t> </a:t>
            </a:r>
            <a:r>
              <a:rPr lang="ru-RU" sz="2400" dirty="0" err="1"/>
              <a:t>айналды</a:t>
            </a:r>
            <a:r>
              <a:rPr lang="ru-RU" sz="2400" dirty="0"/>
              <a:t>. 1391жылы </a:t>
            </a:r>
            <a:r>
              <a:rPr lang="ru-RU" sz="2400" dirty="0" err="1"/>
              <a:t>Құндызша</a:t>
            </a:r>
            <a:r>
              <a:rPr lang="ru-RU" sz="2400" dirty="0"/>
              <a:t> </a:t>
            </a:r>
            <a:r>
              <a:rPr lang="ru-RU" sz="2400" dirty="0" err="1"/>
              <a:t>деген</a:t>
            </a:r>
            <a:r>
              <a:rPr lang="ru-RU" sz="2400" dirty="0"/>
              <a:t> </a:t>
            </a:r>
            <a:r>
              <a:rPr lang="ru-RU" sz="2400" dirty="0" err="1"/>
              <a:t>жерде</a:t>
            </a:r>
            <a:r>
              <a:rPr lang="ru-RU" sz="2400" dirty="0"/>
              <a:t> </a:t>
            </a:r>
            <a:r>
              <a:rPr lang="ru-RU" sz="2400" dirty="0" err="1"/>
              <a:t>Тоқтамыс</a:t>
            </a:r>
            <a:r>
              <a:rPr lang="ru-RU" sz="2400" dirty="0"/>
              <a:t> </a:t>
            </a:r>
            <a:r>
              <a:rPr lang="ru-RU" sz="2400" dirty="0" err="1"/>
              <a:t>әскерін</a:t>
            </a:r>
            <a:r>
              <a:rPr lang="ru-RU" sz="2400" dirty="0"/>
              <a:t> </a:t>
            </a:r>
            <a:r>
              <a:rPr lang="ru-RU" sz="2400" dirty="0" err="1"/>
              <a:t>қирата</a:t>
            </a:r>
            <a:r>
              <a:rPr lang="ru-RU" sz="2400" dirty="0"/>
              <a:t> </a:t>
            </a:r>
            <a:r>
              <a:rPr lang="ru-RU" sz="2400" dirty="0" err="1"/>
              <a:t>жеңеді</a:t>
            </a:r>
            <a:r>
              <a:rPr lang="ru-RU" sz="2400" dirty="0"/>
              <a:t>. 1395 </a:t>
            </a:r>
            <a:r>
              <a:rPr lang="ru-RU" sz="2400" dirty="0" err="1"/>
              <a:t>жылғы</a:t>
            </a:r>
            <a:r>
              <a:rPr lang="ru-RU" sz="2400" dirty="0"/>
              <a:t> </a:t>
            </a:r>
            <a:r>
              <a:rPr lang="ru-RU" sz="2400" dirty="0" err="1"/>
              <a:t>шайқас</a:t>
            </a:r>
            <a:r>
              <a:rPr lang="ru-RU" sz="2400" dirty="0"/>
              <a:t> Кавказ </a:t>
            </a:r>
            <a:r>
              <a:rPr lang="ru-RU" sz="2400" dirty="0" err="1"/>
              <a:t>тауының</a:t>
            </a:r>
            <a:r>
              <a:rPr lang="ru-RU" sz="2400" dirty="0"/>
              <a:t> </a:t>
            </a:r>
            <a:r>
              <a:rPr lang="ru-RU" sz="2400" dirty="0" err="1"/>
              <a:t>солтүстігіндегі</a:t>
            </a:r>
            <a:r>
              <a:rPr lang="ru-RU" sz="2400" dirty="0"/>
              <a:t> Терек </a:t>
            </a:r>
            <a:r>
              <a:rPr lang="ru-RU" sz="2400" dirty="0" err="1"/>
              <a:t>өзенінің</a:t>
            </a:r>
            <a:r>
              <a:rPr lang="ru-RU" sz="2400" dirty="0"/>
              <a:t> </a:t>
            </a:r>
            <a:r>
              <a:rPr lang="ru-RU" sz="2400" dirty="0" err="1"/>
              <a:t>жағасында</a:t>
            </a:r>
            <a:r>
              <a:rPr lang="ru-RU" sz="2400" dirty="0"/>
              <a:t> </a:t>
            </a:r>
            <a:r>
              <a:rPr lang="ru-RU" sz="2400" dirty="0" err="1"/>
              <a:t>өтеді</a:t>
            </a:r>
            <a:r>
              <a:rPr lang="ru-RU" sz="2400" dirty="0"/>
              <a:t>. </a:t>
            </a:r>
            <a:r>
              <a:rPr lang="ru-RU" sz="2400" dirty="0" err="1"/>
              <a:t>Бұл</a:t>
            </a:r>
            <a:r>
              <a:rPr lang="ru-RU" sz="2400" dirty="0"/>
              <a:t> </a:t>
            </a:r>
            <a:r>
              <a:rPr lang="ru-RU" sz="2400" dirty="0" err="1"/>
              <a:t>жолы</a:t>
            </a:r>
            <a:r>
              <a:rPr lang="ru-RU" sz="2400" dirty="0"/>
              <a:t> </a:t>
            </a:r>
            <a:r>
              <a:rPr lang="ru-RU" sz="2400" dirty="0" err="1"/>
              <a:t>Тоқтамыс</a:t>
            </a:r>
            <a:r>
              <a:rPr lang="ru-RU" sz="2400" dirty="0"/>
              <a:t> </a:t>
            </a:r>
            <a:r>
              <a:rPr lang="ru-RU" sz="2400" dirty="0" err="1"/>
              <a:t>күйрей</a:t>
            </a:r>
            <a:r>
              <a:rPr lang="ru-RU" sz="2400" dirty="0"/>
              <a:t> </a:t>
            </a:r>
            <a:r>
              <a:rPr lang="ru-RU" sz="2400" dirty="0" err="1"/>
              <a:t>жеңіледі</a:t>
            </a:r>
            <a:r>
              <a:rPr lang="ru-RU" sz="2400" dirty="0"/>
              <a:t>. </a:t>
            </a:r>
            <a:r>
              <a:rPr lang="ru-RU" sz="2400" dirty="0" err="1"/>
              <a:t>Тоқтамысты</a:t>
            </a:r>
            <a:r>
              <a:rPr lang="ru-RU" sz="2400" dirty="0"/>
              <a:t> </a:t>
            </a:r>
            <a:r>
              <a:rPr lang="ru-RU" sz="2400" dirty="0" err="1"/>
              <a:t>жеңгеннен</a:t>
            </a:r>
            <a:r>
              <a:rPr lang="ru-RU" sz="2400" dirty="0"/>
              <a:t> </a:t>
            </a:r>
            <a:r>
              <a:rPr lang="ru-RU" sz="2400" dirty="0" err="1"/>
              <a:t>кейін</a:t>
            </a:r>
            <a:r>
              <a:rPr lang="ru-RU" sz="2400" dirty="0"/>
              <a:t> </a:t>
            </a:r>
            <a:r>
              <a:rPr lang="ru-RU" sz="2400" dirty="0" err="1"/>
              <a:t>Әмір</a:t>
            </a:r>
            <a:r>
              <a:rPr lang="ru-RU" sz="2400" dirty="0"/>
              <a:t> </a:t>
            </a:r>
            <a:r>
              <a:rPr lang="ru-RU" sz="2400" dirty="0" err="1"/>
              <a:t>Темір</a:t>
            </a:r>
            <a:r>
              <a:rPr lang="ru-RU" sz="2400" dirty="0"/>
              <a:t> </a:t>
            </a:r>
            <a:r>
              <a:rPr lang="ru-RU" sz="2400" dirty="0" err="1"/>
              <a:t>әскері</a:t>
            </a:r>
            <a:r>
              <a:rPr lang="ru-RU" sz="2400" dirty="0"/>
              <a:t> </a:t>
            </a:r>
            <a:r>
              <a:rPr lang="ru-RU" sz="2400" dirty="0" err="1"/>
              <a:t>Еділ</a:t>
            </a:r>
            <a:r>
              <a:rPr lang="ru-RU" sz="2400" dirty="0"/>
              <a:t> </a:t>
            </a:r>
            <a:r>
              <a:rPr lang="ru-RU" sz="2400" dirty="0" err="1"/>
              <a:t>бойына</a:t>
            </a:r>
            <a:r>
              <a:rPr lang="ru-RU" sz="2400" dirty="0"/>
              <a:t>, Сарай-</a:t>
            </a:r>
            <a:r>
              <a:rPr lang="ru-RU" sz="2400" dirty="0" err="1"/>
              <a:t>Беркеге</a:t>
            </a:r>
            <a:r>
              <a:rPr lang="ru-RU" sz="2400" dirty="0"/>
              <a:t> </a:t>
            </a:r>
            <a:r>
              <a:rPr lang="ru-RU" sz="2400" dirty="0" err="1"/>
              <a:t>дейін</a:t>
            </a:r>
            <a:r>
              <a:rPr lang="ru-RU" sz="2400" dirty="0"/>
              <a:t> </a:t>
            </a:r>
            <a:r>
              <a:rPr lang="ru-RU" sz="2400" dirty="0" err="1"/>
              <a:t>жетіп</a:t>
            </a:r>
            <a:r>
              <a:rPr lang="ru-RU" sz="2400" dirty="0"/>
              <a:t>, </a:t>
            </a:r>
            <a:r>
              <a:rPr lang="ru-RU" sz="2400" dirty="0" err="1"/>
              <a:t>шабуылдады</a:t>
            </a:r>
            <a:r>
              <a:rPr lang="ru-RU" sz="2400" dirty="0"/>
              <a:t>. Алтын Орда </a:t>
            </a:r>
            <a:r>
              <a:rPr lang="ru-RU" sz="2400" dirty="0" err="1"/>
              <a:t>экономикасына</a:t>
            </a:r>
            <a:r>
              <a:rPr lang="ru-RU" sz="2400" dirty="0"/>
              <a:t> </a:t>
            </a:r>
            <a:r>
              <a:rPr lang="ru-RU" sz="2400" dirty="0" err="1"/>
              <a:t>ұзақ</a:t>
            </a:r>
            <a:r>
              <a:rPr lang="ru-RU" sz="2400" dirty="0"/>
              <a:t> </a:t>
            </a:r>
            <a:r>
              <a:rPr lang="ru-RU" sz="2400" dirty="0" err="1"/>
              <a:t>жылдар</a:t>
            </a:r>
            <a:r>
              <a:rPr lang="ru-RU" sz="2400" dirty="0"/>
              <a:t> </a:t>
            </a:r>
            <a:r>
              <a:rPr lang="ru-RU" sz="2400" dirty="0" err="1"/>
              <a:t>бойы</a:t>
            </a:r>
            <a:r>
              <a:rPr lang="ru-RU" sz="2400" dirty="0"/>
              <a:t> </a:t>
            </a:r>
            <a:r>
              <a:rPr lang="ru-RU" sz="2400" dirty="0" err="1"/>
              <a:t>оңалмастай</a:t>
            </a:r>
            <a:r>
              <a:rPr lang="ru-RU" sz="2400" dirty="0"/>
              <a:t> </a:t>
            </a:r>
            <a:r>
              <a:rPr lang="ru-RU" sz="2400" dirty="0" err="1"/>
              <a:t>нұсқан</a:t>
            </a:r>
            <a:r>
              <a:rPr lang="ru-RU" sz="2400" dirty="0"/>
              <a:t> </a:t>
            </a:r>
            <a:r>
              <a:rPr lang="ru-RU" sz="2400" dirty="0" err="1"/>
              <a:t>келтірілді</a:t>
            </a:r>
            <a:r>
              <a:rPr lang="ru-RU" sz="2400" dirty="0" smtClean="0"/>
              <a:t>. </a:t>
            </a:r>
            <a:endParaRPr lang="ru-RU" sz="22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817476" y="1008993"/>
            <a:ext cx="5990896" cy="5171090"/>
          </a:xfrm>
          <a:blipFill>
            <a:blip r:embed="rId2"/>
            <a:tile tx="0" ty="0" sx="100000" sy="100000" flip="none" algn="tl"/>
          </a:blipFill>
          <a:effectLst>
            <a:softEdge rad="127000"/>
          </a:effectLst>
        </p:spPr>
      </p:pic>
    </p:spTree>
    <p:extLst>
      <p:ext uri="{BB962C8B-B14F-4D97-AF65-F5344CB8AC3E}">
        <p14:creationId xmlns:p14="http://schemas.microsoft.com/office/powerpoint/2010/main" val="13600311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538</Words>
  <Application>Microsoft Office PowerPoint</Application>
  <PresentationFormat>Широкоэкранный</PresentationFormat>
  <Paragraphs>15</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Calibri</vt:lpstr>
      <vt:lpstr>Calibri Light</vt:lpstr>
      <vt:lpstr>Times New Roman</vt:lpstr>
      <vt:lpstr>Тема Office</vt:lpstr>
      <vt:lpstr>Орта Азия халықтарының тарихындағы Әмір Темірдің рөлі </vt:lpstr>
      <vt:lpstr>Әмір Темірдің туған жылы туралы монғол, қытай деректерінде 1333, араб, парсы деректерінде 1336, ал еуропалық қайсыбір деректерде 1337 жыл деп жазылған. Дегенмен, 1996 жылы ЮНЕСКО-ның шешімімен Өзбекстанда Әмір Темірдің 660 жылдық мерекесі болғанын ескеретін болсақ, оның дүниеге келуі туралы деректердегі түрлі мәліметтер мен зерттеулер денінің негізінде Темірді 1336 жылы 9 сәуірде Шахрисябздың оңтүстік-батысында Қожа-Илғыр ауылында дүниеге келген деген қорытынды жасауға болады.</vt:lpstr>
      <vt:lpstr>Әмір Темірдің (Темуридтер) империясының негізін қалаған Барлас руынан шыққан, Барлас тайпасының биі Тарағай бектің баласы. Барлас руы түркі тілдес тайпаларына жатқан, қазір ұрпақтары өзбек халқының ішіне кіреді.   </vt:lpstr>
      <vt:lpstr>Әмір Темірдің арғы атасы   Қаражер бек еді,                оның баласы Ижил бек еді,               оның баласы Әйлеңгір бек еді,              оның баласы Беркел бек еді,              оның баласы Мұхаммед Тарағай еді,            оның баласы Әмір Темір.</vt:lpstr>
      <vt:lpstr>Әмір-Темірдің жеке билігінің орнауы (1370-1405) (Темір әулеті империясының құрылуы). Әмір Темір алғашында Қашқадария уәлаятының билеушісі болды (1361). Осы кезден бастап ол Моғолстан ханы Тоғлұқ-Темірмен, оның ұлы Қлияс Қожа және Балх пенСамарқан әмірі Хұсейнмен билік үшін күрес жүргізіп, 1370 жылы Мауераннахрды өзінің қолына алды. </vt:lpstr>
      <vt:lpstr>Әмір Темірдің әскерлерінің тегеурінді шабуылдары арқасында Хорезм мемлекеті (1372 — 88), Шығыс  Түркістан (1376), Герат (1381), Хорасан (1381), Қандағар (1383), Сұлтания (Оңтүстік Әзірбайжан, 1384), Тәбріз (1384), Иран жәнеАуғанстан толық бағындырылды. </vt:lpstr>
      <vt:lpstr>Бірнеше дүркін жойқын жорықтан соң Алтын Орданы күйретті. Әмір Темір 1370 — 90 жылдары Тоқтамыс хан мен Едіге әмірдің арасындағы алауыздықты шебер пайдалана отырып, Дешті Қыпшақ, Ақ Орда мен Моғолстанға 10-нан астам жойқын соғыс жорығын жасады. Әмір Темірдің Алтын Орданы талқандауы Ресейдің тәуелсіздік алуына оң жағдай жасады.</vt:lpstr>
      <vt:lpstr>Әмір Темір Алтын Орданы басып алудан бұрын Ақ Орданы әлсіретуді көздеді. Тоқтамысты пайдаланып, оған әскер беріп, Ақ Ордадағы билікті алуға аттандырады. Ақ Орда хандары жеңілгесін Әмір Темір Тоқтамысты Сауранда таққа отырғызды. 1380 жылдан бастап Тоқтамыс Алтын Орданың көптеген жерлерін – Сарайды, Қажы-Тарханды, Қырымды, Мамай Ордасын басып алды. Тоқтамыс енді Алтын Орда мен Ақ Орданыңбұрынғы қуатын қайта қалпына келтіруді ойлап, Әмір Темірге тәуелділіктен бас тартады. </vt:lpstr>
      <vt:lpstr> Алтын Орда Темір мен Тоқтамыс арасындағы ұрыс алаңына айналды. 1391жылы Құндызша деген жерде Тоқтамыс әскерін қирата жеңеді. 1395 жылғы шайқас Кавказ тауының солтүстігіндегі Терек өзенінің жағасында өтеді. Бұл жолы Тоқтамыс күйрей жеңіледі. Тоқтамысты жеңгеннен кейін Әмір Темір әскері Еділ бойына, Сарай-Беркеге дейін жетіп, шабуылдады. Алтын Орда экономикасына ұзақ жылдар бойы оңалмастай нұсқан келтірілді. </vt:lpstr>
      <vt:lpstr>Әмір Темір Моғолстанға 1371 жылдан 1390 жылға дейін он шақты рет жорық жасаған. Ақ Орда мен Моғолстан билеушілері Әмір Темірге жеке-дара қарсы тұра алмайтындарын байқады. Олар 1380 жылдың аяғында одақ құруға әрекет жасады. Одақтың құрылып жатқанын білген Әмір Темір 1384-1391жылдары Алтын Орда мен Моғол жеріне бірнеше рет жорық жасаған. 1390 жылдардағы жорықтардан кейін Моғолстан Темірге толық тәуелділікке түсті. </vt:lpstr>
      <vt:lpstr>Оның шапқыншылық жорықтарының ауыр зардаптары болған. Қазақ жерінің , орта Азия жерінің экономикасының, мәдениетінің дамуына көп зардабын тигізді.  Шапқыншылықтың салдарынан бір жұрттың халық болып қалыптасу жүйесі бұзылды.</vt:lpstr>
      <vt:lpstr>Темір Самарқанда Сарай мен мешіт, медресе Бибі-ханым; мавзолей Шахи-Зиндті тұрғызады, ал қаланың айналасына бақтар мен сарайлар Шинар-Бағы, Шамал-Бағы, Дилкуш-Бағы, Бехишт-Бағын тұрғызады. Бибі ханымның салынуы жөнінде Клавихоның «Күнделігінде» атап өтіледі: «Дүйсенбі күні Темір Самарқанға аттанып, қалаға кіретін жердегі бір үйге тоқтады. Сол үйді өзінің қайын енесінің құрметіне (Бейбі-ханым) салдырады».</vt:lpstr>
      <vt:lpstr>Қазақстан аумағындағы Темірдің ең үздік салдырған туындысы Қожа Ахмет Яссауи кесенесі. Ол Қазақстан мен Орта Азия халықтары арасында сопылықтың кеңінен және табыспен таралуына жағдай жасаған. Ахмет Яссауи тек насихатшысы емес, XII ғасырда өмір сүрген философ, ұлы ғұлама мейірімді кішіпейіл ойшыл акын ретінде түркі жұртына танымал болды. Ахмет Яссауи халқымыздың рухани жебеушісі, кейінгі ұрпақ тәуіп етер қасиетті әулие. Оның мазараты мәдениетіміздің мерейі, ұлтымыздың мақтанышы.</vt:lpstr>
      <vt:lpstr>Бұл құрылысты салу себебі, 1390-95 жылдардағы қан төгіс ұрыстарда Темір Алтын Орданың өктемдігін жойып астанасы - Сарай Беркені өртеп жібереді. Міне, осы жеңістің құрметіне Ахмет Иасауидің ескі мазарының орнына жаңа зор мемориалды ескерткіш орнатуды ұйғарды. Сонымен қатар қазіргі күні бұл кесене тек қазақ халқы ғана емес барша түрік-мұсылман әлемінің мақтанышына айналып отыр. Кесене қазақтың Ақ Орда мемлекетінің оңтүстік бөлігі, Сыр бойы қалаларын Темір жаулап алған жеңісінің белгісі ретінде тұрғызылды.</vt:lpstr>
      <vt:lpstr>Көптеген дерек көздері Темірдің 1405 жылы 18 ақпанда Қытайға жорыққа шыққанда Отырар жерінде көз жұмғанын растайды.  Сүйегі Самарқандағы Гүр-Әмір кесенесіне қойылған. Бүгіндері әлемге әйгілі болған ескерткіш - қасиетті Қожа Ахмет Яссауи кесенесін салдырған да Әмір Темір еді...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Орта Азия халықтарының тарихындағы Әмір Темірдің рөлі</dc:title>
  <dc:creator>New2014</dc:creator>
  <cp:lastModifiedBy>New2014</cp:lastModifiedBy>
  <cp:revision>12</cp:revision>
  <dcterms:created xsi:type="dcterms:W3CDTF">2016-02-24T12:33:09Z</dcterms:created>
  <dcterms:modified xsi:type="dcterms:W3CDTF">2016-02-24T15:23:54Z</dcterms:modified>
</cp:coreProperties>
</file>