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8"/>
  </p:notesMasterIdLst>
  <p:sldIdLst>
    <p:sldId id="256" r:id="rId3"/>
    <p:sldId id="257" r:id="rId4"/>
    <p:sldId id="285" r:id="rId5"/>
    <p:sldId id="284" r:id="rId6"/>
    <p:sldId id="276" r:id="rId7"/>
    <p:sldId id="296" r:id="rId8"/>
    <p:sldId id="297" r:id="rId9"/>
    <p:sldId id="275" r:id="rId10"/>
    <p:sldId id="280" r:id="rId11"/>
    <p:sldId id="277" r:id="rId12"/>
    <p:sldId id="281" r:id="rId13"/>
    <p:sldId id="278" r:id="rId14"/>
    <p:sldId id="295" r:id="rId15"/>
    <p:sldId id="279" r:id="rId16"/>
    <p:sldId id="28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21EAC-8043-4459-B050-47C379182A7C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BA5B9-92BF-4FAD-9EFD-2E4D27205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93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823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43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80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12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611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677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068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20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774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488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76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7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93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6" y="2780928"/>
            <a:ext cx="84249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kumimoji="0" lang="kk-KZ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«</a:t>
            </a:r>
            <a:r>
              <a:rPr lang="kk-KZ" sz="3200" b="1" dirty="0" smtClean="0">
                <a:latin typeface="Arial" pitchFamily="34" charset="0"/>
                <a:cs typeface="Arial" pitchFamily="34" charset="0"/>
              </a:rPr>
              <a:t>Өрнектерді ықшамдау</a:t>
            </a:r>
            <a:r>
              <a:rPr kumimoji="0" lang="kk-KZ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» 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038485"/>
            <a:ext cx="52565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Математика</a:t>
            </a:r>
          </a:p>
          <a:p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kk-KZ" sz="3200" b="1" kern="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</a:t>
            </a:r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kk-KZ" sz="3200" b="1" kern="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сынып</a:t>
            </a:r>
            <a:endParaRPr lang="ru-RU" sz="3200" b="1" kern="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95736" y="220486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latin typeface="Arial" pitchFamily="34" charset="0"/>
                <a:cs typeface="Arial" pitchFamily="34" charset="0"/>
              </a:rPr>
              <a:t>Сабақтың тақырыбы: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08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04056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2-тапсырма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825625"/>
                <a:ext cx="78867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Көбейтудің 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қасиеттерін пайдаланып,  өрнекті ықшамда :</a:t>
                </a: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sz="2400" b="0" dirty="0" smtClean="0">
                    <a:latin typeface="Arial" pitchFamily="34" charset="0"/>
                    <a:cs typeface="Arial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kk-KZ" sz="2400" b="0" i="0" dirty="0" smtClean="0">
                        <a:latin typeface="Cambria Math"/>
                        <a:ea typeface="Cambria Math"/>
                        <a:cs typeface="Arial" pitchFamily="34" charset="0"/>
                      </a:rPr>
                      <m:t>106</m:t>
                    </m:r>
                    <m:r>
                      <a:rPr lang="kk-KZ" sz="2400" b="0" i="1" dirty="0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kk-KZ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11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sz="2400" b="0" i="0" smtClean="0">
                        <a:latin typeface="Cambria Math"/>
                        <a:cs typeface="Arial" pitchFamily="34" charset="0"/>
                      </a:rPr>
                      <m:t>22</m:t>
                    </m:r>
                    <m:r>
                      <a:rPr lang="kk-KZ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kk-KZ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301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𝑛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∙124∙40∙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𝑚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825625"/>
                <a:ext cx="7886700" cy="4351338"/>
              </a:xfrm>
              <a:blipFill rotWithShape="1">
                <a:blip r:embed="rId2"/>
                <a:stretch>
                  <a:fillRect l="-1236" t="-18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684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611560" y="2636912"/>
                <a:ext cx="7200800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kk-KZ" sz="2400" dirty="0">
                        <a:latin typeface="Cambria Math"/>
                        <a:ea typeface="Cambria Math"/>
                        <a:cs typeface="Arial" pitchFamily="34" charset="0"/>
                      </a:rPr>
                      <m:t>106</m:t>
                    </m:r>
                    <m:r>
                      <a:rPr lang="kk-KZ" sz="2400" i="1" dirty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∙11=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106∙11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=1166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sz="2400">
                        <a:latin typeface="Cambria Math"/>
                        <a:cs typeface="Arial" pitchFamily="34" charset="0"/>
                      </a:rPr>
                      <m:t>22</m:t>
                    </m:r>
                    <m:r>
                      <a:rPr lang="kk-KZ" sz="2400" i="1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kk-KZ" sz="2400" i="1">
                        <a:latin typeface="Cambria Math"/>
                        <a:ea typeface="Cambria Math"/>
                        <a:cs typeface="Arial" pitchFamily="34" charset="0"/>
                      </a:rPr>
                      <m:t>301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22∙301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=6622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𝑛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∙124∙40∙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𝑚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124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∙40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∙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𝑛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=4960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𝑚𝑛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636912"/>
                <a:ext cx="7200800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1269" t="-3571" b="-11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02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Ортақ көбейткішті жақша сыртына шығар:</a:t>
                </a:r>
                <a:endParaRPr lang="ru-RU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а)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56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−34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64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+22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cs typeface="Arial" pitchFamily="34" charset="0"/>
                      </a:rPr>
                      <m:t>87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−35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−27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cs typeface="Arial" pitchFamily="34" charset="0"/>
                      </a:rPr>
                      <m:t>73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−34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17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59" t="-11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432048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>
                <a:latin typeface="Arial" pitchFamily="34" charset="0"/>
                <a:cs typeface="Arial" pitchFamily="34" charset="0"/>
              </a:rPr>
              <a:t>3</a:t>
            </a:r>
            <a:r>
              <a:rPr lang="kk-KZ" sz="24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07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Шешуі: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56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−34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0" smtClean="0">
                        <a:latin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56−34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=22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𝑥</m:t>
                    </m:r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64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+22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64+22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=86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  <a:cs typeface="Arial" pitchFamily="34" charset="0"/>
                      </a:rPr>
                      <m:t>87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−35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−27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87−35−27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=25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  <a:cs typeface="Arial" pitchFamily="34" charset="0"/>
                      </a:rPr>
                      <m:t>73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−34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+17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73−34+17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=56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𝑦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ru-RU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59" t="-11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5246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>
                <a:latin typeface="Arial" pitchFamily="34" charset="0"/>
                <a:cs typeface="Arial" pitchFamily="34" charset="0"/>
              </a:rPr>
              <a:t>4</a:t>
            </a:r>
            <a:r>
              <a:rPr lang="kk-KZ" sz="24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Объект 2"/>
              <p:cNvSpPr txBox="1">
                <a:spLocks/>
              </p:cNvSpPr>
              <p:nvPr/>
            </p:nvSpPr>
            <p:spPr>
              <a:xfrm>
                <a:off x="611560" y="1978025"/>
                <a:ext cx="78867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Өрнектрдегі жақшаларды аш:</a:t>
                </a: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+6)∙3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;</a:t>
                </a: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3−2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∙7;</m:t>
                    </m:r>
                  </m:oMath>
                </a14:m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(7−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)∙6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;</a:t>
                </a: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9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∙(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+4)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5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978025"/>
                <a:ext cx="7886700" cy="4351338"/>
              </a:xfrm>
              <a:prstGeom prst="rect">
                <a:avLst/>
              </a:prstGeom>
              <a:blipFill rotWithShape="1">
                <a:blip r:embed="rId2"/>
                <a:stretch>
                  <a:fillRect l="-1159" t="-18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508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Шешуі: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kk-KZ" sz="2400" i="1" dirty="0">
                    <a:latin typeface="Arial" pitchFamily="34" charset="0"/>
                    <a:cs typeface="Arial" pitchFamily="34" charset="0"/>
                  </a:rPr>
                  <a:t>а)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400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cs typeface="Arial" pitchFamily="34" charset="0"/>
                          </a:rPr>
                          <m:t>𝑎</m:t>
                        </m:r>
                        <m:r>
                          <a:rPr lang="en-US" sz="2400" i="1">
                            <a:latin typeface="Cambria Math"/>
                            <a:cs typeface="Arial" pitchFamily="34" charset="0"/>
                          </a:rPr>
                          <m:t>+6</m:t>
                        </m:r>
                      </m:e>
                    </m:d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∙3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∙3+6∙3=3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+18</m:t>
                    </m:r>
                  </m:oMath>
                </a14:m>
                <a:r>
                  <a:rPr lang="kk-KZ" sz="2400" i="1" dirty="0">
                    <a:latin typeface="Arial" pitchFamily="34" charset="0"/>
                    <a:cs typeface="Arial" pitchFamily="34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kk-KZ" sz="2400" i="1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sz="2400" i="1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cs typeface="Arial" pitchFamily="34" charset="0"/>
                          </a:rPr>
                          <m:t>3−2</m:t>
                        </m:r>
                        <m:r>
                          <a:rPr lang="en-US" sz="2400" i="1">
                            <a:latin typeface="Cambria Math"/>
                            <a:cs typeface="Arial" pitchFamily="34" charset="0"/>
                          </a:rPr>
                          <m:t>𝑏</m:t>
                        </m:r>
                      </m:e>
                    </m:d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∙7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=3∙7−2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∙7=21−14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𝑏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kk-KZ" sz="2400" i="1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i="1" dirty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kk-KZ" sz="2400" i="1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cs typeface="Arial" pitchFamily="34" charset="0"/>
                          </a:rPr>
                          <m:t>7−</m:t>
                        </m:r>
                        <m:r>
                          <a:rPr lang="en-US" sz="2400" i="1"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∙6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=7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∙6−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∙6=42−6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𝑥</m:t>
                    </m:r>
                  </m:oMath>
                </a14:m>
                <a:r>
                  <a:rPr lang="en-US" sz="2400" i="1" dirty="0">
                    <a:latin typeface="Arial" pitchFamily="34" charset="0"/>
                    <a:cs typeface="Arial" pitchFamily="34" charset="0"/>
                  </a:rPr>
                  <a:t>;</a:t>
                </a:r>
                <a:endParaRPr lang="kk-KZ" sz="2400" i="1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i="1" dirty="0"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kk-KZ" sz="2400" i="1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9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d>
                      <m:dPr>
                        <m:ctrlPr>
                          <a:rPr lang="en-US" sz="24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𝑦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+4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=9∙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+9∙4=9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+36</m:t>
                    </m:r>
                  </m:oMath>
                </a14:m>
                <a:r>
                  <a:rPr lang="en-US" sz="2400" i="1" dirty="0">
                    <a:latin typeface="Arial" pitchFamily="34" charset="0"/>
                    <a:cs typeface="Arial" pitchFamily="34" charset="0"/>
                  </a:rPr>
                  <a:t>.</a:t>
                </a:r>
                <a:endParaRPr lang="kk-KZ" sz="2400" i="1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59" t="-11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82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9" y="2564904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5.2.1.1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қосу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ж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ə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не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көбейту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амалдарының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қасиеттерін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қолданып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ə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ріпті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өрнектерді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түрлендіру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kk-K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5.2.1.2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ə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ріптердің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берілген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м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ə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ндері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ə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ріпті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өрнектердің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м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ə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ндерін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табу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;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2080" y="727590"/>
            <a:ext cx="3893896" cy="829202"/>
          </a:xfrm>
          <a:prstGeom prst="rect">
            <a:avLst/>
          </a:prstGeom>
          <a:effectLst/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Сабақтың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мақсаты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4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726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kk-KZ" sz="2400" b="1" dirty="0" smtClean="0">
                <a:latin typeface="Arial" pitchFamily="34" charset="0"/>
                <a:cs typeface="Arial" pitchFamily="34" charset="0"/>
              </a:rPr>
              <a:t>Қайталау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Арифметикалық амалдардың қандай қасиеттері бар?</a:t>
            </a:r>
            <a:endParaRPr lang="kk-KZ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027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391790" y="2060848"/>
            <a:ext cx="1800200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Arial" pitchFamily="34" charset="0"/>
                <a:cs typeface="Arial" pitchFamily="34" charset="0"/>
              </a:rPr>
              <a:t>Қосу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51708" y="2060848"/>
            <a:ext cx="1800200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Arial" pitchFamily="34" charset="0"/>
                <a:cs typeface="Arial" pitchFamily="34" charset="0"/>
              </a:rPr>
              <a:t>Көбейту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3164268"/>
            <a:ext cx="2160240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Arial" pitchFamily="34" charset="0"/>
                <a:cs typeface="Arial" pitchFamily="34" charset="0"/>
              </a:rPr>
              <a:t>Ауыстырымдылық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4244388"/>
            <a:ext cx="2160240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Arial" pitchFamily="34" charset="0"/>
                <a:cs typeface="Arial" pitchFamily="34" charset="0"/>
              </a:rPr>
              <a:t>Терімділік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Скругленный прямоугольник 7"/>
              <p:cNvSpPr/>
              <p:nvPr/>
            </p:nvSpPr>
            <p:spPr>
              <a:xfrm>
                <a:off x="3391790" y="3164268"/>
                <a:ext cx="2148932" cy="72008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>
                          <a:latin typeface="Cambria Math"/>
                        </a:rPr>
                        <m:t>𝑎</m:t>
                      </m:r>
                      <m:r>
                        <a:rPr lang="en-US" sz="2400">
                          <a:latin typeface="Cambria Math"/>
                        </a:rPr>
                        <m:t>+</m:t>
                      </m:r>
                      <m:r>
                        <a:rPr lang="en-US" sz="2400">
                          <a:latin typeface="Cambria Math"/>
                        </a:rPr>
                        <m:t>𝑏</m:t>
                      </m:r>
                      <m:r>
                        <a:rPr lang="en-US" sz="2400">
                          <a:latin typeface="Cambria Math"/>
                        </a:rPr>
                        <m:t>=</m:t>
                      </m:r>
                      <m:r>
                        <a:rPr lang="en-US" sz="2400">
                          <a:latin typeface="Cambria Math"/>
                        </a:rPr>
                        <m:t>𝑏</m:t>
                      </m:r>
                      <m:r>
                        <a:rPr lang="en-US" sz="2400">
                          <a:latin typeface="Cambria Math"/>
                        </a:rPr>
                        <m:t>+</m:t>
                      </m:r>
                      <m:r>
                        <a:rPr lang="en-US" sz="240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kk-KZ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8" name="Скругленный 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1790" y="3164268"/>
                <a:ext cx="2148932" cy="720080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Скругленный прямоугольник 8"/>
              <p:cNvSpPr/>
              <p:nvPr/>
            </p:nvSpPr>
            <p:spPr>
              <a:xfrm>
                <a:off x="5976538" y="3164268"/>
                <a:ext cx="1979837" cy="72008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>
                          <a:latin typeface="Cambria Math"/>
                        </a:rPr>
                        <m:t>𝑎</m:t>
                      </m:r>
                      <m:r>
                        <a:rPr lang="en-US" sz="2400">
                          <a:latin typeface="Cambria Math"/>
                        </a:rPr>
                        <m:t>∙</m:t>
                      </m:r>
                      <m:r>
                        <a:rPr lang="en-US" sz="2400">
                          <a:latin typeface="Cambria Math"/>
                        </a:rPr>
                        <m:t>𝑏</m:t>
                      </m:r>
                      <m:r>
                        <a:rPr lang="en-US" sz="2400">
                          <a:latin typeface="Cambria Math"/>
                        </a:rPr>
                        <m:t>=</m:t>
                      </m:r>
                      <m:r>
                        <a:rPr lang="en-US" sz="2400">
                          <a:latin typeface="Cambria Math"/>
                        </a:rPr>
                        <m:t>𝑏</m:t>
                      </m:r>
                      <m:r>
                        <a:rPr lang="en-US" sz="2400">
                          <a:latin typeface="Cambria Math"/>
                        </a:rPr>
                        <m:t>∙</m:t>
                      </m:r>
                      <m:r>
                        <a:rPr lang="en-US" sz="240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kk-KZ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9" name="Скругленный 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538" y="3164268"/>
                <a:ext cx="1979837" cy="720080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Скругленный прямоугольник 9"/>
              <p:cNvSpPr/>
              <p:nvPr/>
            </p:nvSpPr>
            <p:spPr>
              <a:xfrm>
                <a:off x="2732410" y="4244388"/>
                <a:ext cx="3063726" cy="72008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>
                              <a:latin typeface="Cambria Math"/>
                            </a:rPr>
                            <m:t>𝑎</m:t>
                          </m:r>
                          <m:r>
                            <a:rPr lang="en-US" sz="2400">
                              <a:latin typeface="Cambria Math"/>
                            </a:rPr>
                            <m:t>+</m:t>
                          </m:r>
                          <m:r>
                            <a:rPr lang="en-US" sz="240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sz="2400">
                          <a:latin typeface="Cambria Math"/>
                        </a:rPr>
                        <m:t>+</m:t>
                      </m:r>
                      <m:r>
                        <a:rPr lang="en-US" sz="2400">
                          <a:latin typeface="Cambria Math"/>
                        </a:rPr>
                        <m:t>𝑐</m:t>
                      </m:r>
                      <m:r>
                        <a:rPr lang="en-US" sz="2400">
                          <a:latin typeface="Cambria Math"/>
                        </a:rPr>
                        <m:t>=</m:t>
                      </m:r>
                      <m:r>
                        <a:rPr lang="en-US" sz="2400">
                          <a:latin typeface="Cambria Math"/>
                        </a:rPr>
                        <m:t>𝑎</m:t>
                      </m:r>
                      <m:r>
                        <a:rPr lang="en-US" sz="2400">
                          <a:latin typeface="Cambria Math"/>
                        </a:rPr>
                        <m:t>+(</m:t>
                      </m:r>
                      <m:r>
                        <a:rPr lang="en-US" sz="2400">
                          <a:latin typeface="Cambria Math"/>
                        </a:rPr>
                        <m:t>𝑏</m:t>
                      </m:r>
                      <m:r>
                        <a:rPr lang="en-US" sz="2400">
                          <a:latin typeface="Cambria Math"/>
                        </a:rPr>
                        <m:t>+</m:t>
                      </m:r>
                      <m:r>
                        <a:rPr lang="en-US" sz="2400">
                          <a:latin typeface="Cambria Math"/>
                        </a:rPr>
                        <m:t>𝑐</m:t>
                      </m:r>
                      <m:r>
                        <a:rPr lang="en-US" sz="240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0" name="Скругленный 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410" y="4244388"/>
                <a:ext cx="3063726" cy="720080"/>
              </a:xfrm>
              <a:prstGeom prst="roundRect">
                <a:avLst/>
              </a:prstGeom>
              <a:blipFill rotWithShape="1">
                <a:blip r:embed="rId4"/>
                <a:stretch>
                  <a:fillRect b="-180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Скругленный прямоугольник 10"/>
              <p:cNvSpPr/>
              <p:nvPr/>
            </p:nvSpPr>
            <p:spPr>
              <a:xfrm>
                <a:off x="6012160" y="4244388"/>
                <a:ext cx="2736304" cy="72008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>
                              <a:latin typeface="Cambria Math"/>
                            </a:rPr>
                            <m:t>𝑎</m:t>
                          </m:r>
                          <m:r>
                            <a:rPr lang="en-US" sz="2400">
                              <a:latin typeface="Cambria Math"/>
                            </a:rPr>
                            <m:t>∙</m:t>
                          </m:r>
                          <m:r>
                            <a:rPr lang="en-US" sz="240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sz="2400">
                          <a:latin typeface="Cambria Math"/>
                        </a:rPr>
                        <m:t>∙</m:t>
                      </m:r>
                      <m:r>
                        <a:rPr lang="en-US" sz="2400">
                          <a:latin typeface="Cambria Math"/>
                        </a:rPr>
                        <m:t>𝑐</m:t>
                      </m:r>
                      <m:r>
                        <a:rPr lang="en-US" sz="2400">
                          <a:latin typeface="Cambria Math"/>
                        </a:rPr>
                        <m:t>=</m:t>
                      </m:r>
                      <m:r>
                        <a:rPr lang="en-US" sz="2400">
                          <a:latin typeface="Cambria Math"/>
                        </a:rPr>
                        <m:t>𝑎</m:t>
                      </m:r>
                      <m:r>
                        <a:rPr lang="en-US" sz="2400">
                          <a:latin typeface="Cambria Math"/>
                        </a:rPr>
                        <m:t>∙(</m:t>
                      </m:r>
                      <m:r>
                        <a:rPr lang="en-US" sz="2400">
                          <a:latin typeface="Cambria Math"/>
                        </a:rPr>
                        <m:t>𝑏</m:t>
                      </m:r>
                      <m:r>
                        <a:rPr lang="en-US" sz="2400">
                          <a:latin typeface="Cambria Math"/>
                        </a:rPr>
                        <m:t>∙</m:t>
                      </m:r>
                      <m:r>
                        <a:rPr lang="en-US" sz="2400">
                          <a:latin typeface="Cambria Math"/>
                        </a:rPr>
                        <m:t>𝑐</m:t>
                      </m:r>
                      <m:r>
                        <a:rPr lang="en-US" sz="240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1" name="Скругленный 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244388"/>
                <a:ext cx="2736304" cy="720080"/>
              </a:xfrm>
              <a:prstGeom prst="roundRect">
                <a:avLst/>
              </a:prstGeom>
              <a:blipFill rotWithShape="1">
                <a:blip r:embed="rId5"/>
                <a:stretch>
                  <a:fillRect b="-180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3779914" y="5324508"/>
                <a:ext cx="4248470" cy="72008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400" i="1">
                              <a:latin typeface="Cambria Math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sz="2400">
                          <a:latin typeface="Cambria Math"/>
                        </a:rPr>
                        <m:t>=</m:t>
                      </m:r>
                      <m:r>
                        <a:rPr lang="en-US" sz="2400">
                          <a:latin typeface="Cambria Math"/>
                        </a:rPr>
                        <m:t>𝑎</m:t>
                      </m:r>
                      <m:r>
                        <a:rPr lang="en-US" sz="2400">
                          <a:latin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</a:rPr>
                        <m:t>𝑐</m:t>
                      </m:r>
                      <m:r>
                        <a:rPr lang="en-US" sz="240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𝑏</m:t>
                      </m:r>
                      <m:r>
                        <a:rPr lang="en-US" sz="2400">
                          <a:latin typeface="Cambria Math"/>
                        </a:rPr>
                        <m:t>∙</m:t>
                      </m:r>
                      <m:r>
                        <a:rPr lang="en-US" sz="240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400">
                              <a:latin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  <a:ea typeface="Cambria Math"/>
                        </a:rPr>
                        <m:t>c</m:t>
                      </m:r>
                      <m:r>
                        <a:rPr lang="en-US" sz="2400">
                          <a:latin typeface="Cambria Math"/>
                        </a:rPr>
                        <m:t>=</m:t>
                      </m:r>
                      <m:r>
                        <a:rPr lang="en-US" sz="2400">
                          <a:latin typeface="Cambria Math"/>
                        </a:rPr>
                        <m:t>𝑎</m:t>
                      </m:r>
                      <m:r>
                        <a:rPr lang="en-US" sz="2400">
                          <a:latin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</a:rPr>
                        <m:t>𝑐</m:t>
                      </m:r>
                      <m:r>
                        <a:rPr lang="en-US" sz="2400" i="1">
                          <a:latin typeface="Cambria Math"/>
                        </a:rPr>
                        <m:t>−</m:t>
                      </m:r>
                      <m:r>
                        <a:rPr lang="en-US" sz="2400" b="0" i="1" smtClean="0">
                          <a:latin typeface="Cambria Math"/>
                        </a:rPr>
                        <m:t>𝑏</m:t>
                      </m:r>
                      <m:r>
                        <a:rPr lang="en-US" sz="2400" i="1">
                          <a:latin typeface="Cambria Math"/>
                        </a:rPr>
                        <m:t>∙</m:t>
                      </m:r>
                      <m:r>
                        <a:rPr lang="en-US" sz="240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2" name="Скругленный 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4" y="5324508"/>
                <a:ext cx="4248470" cy="720080"/>
              </a:xfrm>
              <a:prstGeom prst="roundRect">
                <a:avLst/>
              </a:prstGeom>
              <a:blipFill rotWithShape="1">
                <a:blip r:embed="rId6"/>
                <a:stretch>
                  <a:fillRect b="-40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Скругленный прямоугольник 12"/>
          <p:cNvSpPr/>
          <p:nvPr/>
        </p:nvSpPr>
        <p:spPr>
          <a:xfrm>
            <a:off x="395536" y="5324508"/>
            <a:ext cx="2336874" cy="105682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Arial" pitchFamily="34" charset="0"/>
                <a:cs typeface="Arial" pitchFamily="34" charset="0"/>
              </a:rPr>
              <a:t>Көбейтудің үлестірімділік қасиеті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41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19814" cy="908720"/>
          </a:xfrm>
        </p:spPr>
        <p:txBody>
          <a:bodyPr>
            <a:normAutofit/>
          </a:bodyPr>
          <a:lstStyle/>
          <a:p>
            <a:pPr algn="l"/>
            <a:r>
              <a:rPr lang="kk-KZ" sz="2400" b="1" dirty="0" smtClean="0">
                <a:latin typeface="Arial" pitchFamily="34" charset="0"/>
                <a:cs typeface="Arial" pitchFamily="34" charset="0"/>
              </a:rPr>
              <a:t>Әріпті өрнектерді ықшамдау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825625"/>
                <a:ext cx="828092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1-мысал: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/>
                        <a:cs typeface="Arial" pitchFamily="34" charset="0"/>
                      </a:rPr>
                      <m:t>47+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𝑐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+28 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 әріпті өрнегін ықшамдайық</a:t>
                </a: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</m:ctrlPr>
                          </m:groupChr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47+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𝑐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+28</m:t>
                            </m:r>
                          </m:e>
                        </m:groupChr>
                      </m:e>
                      <m:lim>
                        <m:r>
                          <a:rPr lang="kk-KZ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бастапқы өрнек</m:t>
                        </m:r>
                      </m:lim>
                    </m:limLow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47+28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𝑐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limLow>
                      <m:limLow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</m:ctrlPr>
                          </m:groupChrPr>
                          <m:e>
                            <m:r>
                              <a:rPr lang="kk-KZ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75+с</m:t>
                            </m:r>
                          </m:e>
                        </m:groupChr>
                      </m:e>
                      <m:lim>
                        <m:r>
                          <a:rPr lang="kk-KZ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ықшамдалған өрнек</m:t>
                        </m:r>
                      </m:lim>
                    </m:limLow>
                    <m:r>
                      <a:rPr lang="kk-KZ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;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	</a:t>
                </a: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2-мысал: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13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∙4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өрнегін ықшамдайтын болсақ: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13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∙4=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13∙4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=52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			</a:t>
                </a:r>
              </a:p>
            </p:txBody>
          </p:sp>
        </mc:Choice>
        <mc:Fallback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825625"/>
                <a:ext cx="8280920" cy="4351338"/>
              </a:xfrm>
              <a:blipFill rotWithShape="1">
                <a:blip r:embed="rId2"/>
                <a:stretch>
                  <a:fillRect l="-1178" t="-9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462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16832"/>
                <a:ext cx="8229600" cy="420933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/>
                          </a:rPr>
                          <m:t>+</m:t>
                        </m:r>
                        <m:r>
                          <a:rPr lang="en-US" sz="2400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sz="240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sz="2400">
                        <a:latin typeface="Cambria Math"/>
                      </a:rPr>
                      <m:t>=</m:t>
                    </m:r>
                    <m:r>
                      <a:rPr lang="en-US" sz="2400">
                        <a:latin typeface="Cambria Math"/>
                      </a:rPr>
                      <m:t>𝑎</m:t>
                    </m:r>
                    <m:r>
                      <a:rPr lang="en-US" sz="2400">
                        <a:latin typeface="Cambria Math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</a:rPr>
                      <m:t>𝑐</m:t>
                    </m:r>
                    <m:r>
                      <a:rPr lang="en-US" sz="2400"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</a:rPr>
                      <m:t>𝑏</m:t>
                    </m:r>
                    <m:r>
                      <a:rPr lang="en-US" sz="2400">
                        <a:latin typeface="Cambria Math"/>
                      </a:rPr>
                      <m:t>∙</m:t>
                    </m:r>
                    <m:r>
                      <a:rPr lang="en-US" sz="2400">
                        <a:latin typeface="Cambria Math"/>
                      </a:rPr>
                      <m:t>𝑐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 үлестірімділік қасиетінің сол жағы мен оң жағын орындарын ауыстырсақ, 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>
                          <a:latin typeface="Cambria Math"/>
                        </a:rPr>
                        <m:t>𝑎</m:t>
                      </m:r>
                      <m:r>
                        <a:rPr lang="en-US" sz="2400">
                          <a:latin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</a:rPr>
                        <m:t>𝑐</m:t>
                      </m:r>
                      <m:r>
                        <a:rPr lang="en-US" sz="240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𝑏</m:t>
                      </m:r>
                      <m:r>
                        <a:rPr lang="en-US" sz="2400">
                          <a:latin typeface="Cambria Math"/>
                        </a:rPr>
                        <m:t>∙</m:t>
                      </m:r>
                      <m:r>
                        <a:rPr lang="en-US" sz="2400">
                          <a:latin typeface="Cambria Math"/>
                        </a:rPr>
                        <m:t>𝑐</m:t>
                      </m:r>
                      <m:r>
                        <a:rPr lang="en-US" sz="240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/>
                            </a:rPr>
                            <m:t>a</m:t>
                          </m:r>
                          <m:r>
                            <a:rPr lang="en-US" sz="2400" b="0" i="0" smtClean="0">
                              <a:latin typeface="Cambria Math"/>
                            </a:rPr>
                            <m:t>+</m:t>
                          </m:r>
                          <m:r>
                            <a:rPr lang="en-US" sz="240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</m:t>
                      </m:r>
                    </m:oMath>
                  </m:oMathPara>
                </a14:m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 қосынды көбейтіндіге түрленеді. Дәл осылай айырманы да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𝑎</m:t>
                        </m:r>
                        <m:r>
                          <a:rPr lang="en-US" sz="24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2400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sz="24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sz="2400">
                        <a:latin typeface="Cambria Math"/>
                      </a:rPr>
                      <m:t>=</m:t>
                    </m:r>
                    <m:r>
                      <a:rPr lang="en-US" sz="2400">
                        <a:latin typeface="Cambria Math"/>
                      </a:rPr>
                      <m:t>𝑎</m:t>
                    </m:r>
                    <m:r>
                      <a:rPr lang="en-US" sz="2400">
                        <a:latin typeface="Cambria Math"/>
                      </a:rPr>
                      <m:t>∙</m:t>
                    </m:r>
                    <m:r>
                      <a:rPr lang="en-US" sz="2400" i="1">
                        <a:latin typeface="Cambria Math"/>
                      </a:rPr>
                      <m:t>𝑐</m:t>
                    </m:r>
                    <m:r>
                      <a:rPr lang="en-US" sz="2400" b="0" i="0" smtClean="0">
                        <a:latin typeface="Cambria Math"/>
                      </a:rPr>
                      <m:t>−</m:t>
                    </m:r>
                    <m:r>
                      <a:rPr lang="en-US" sz="2400" i="1">
                        <a:latin typeface="Cambria Math"/>
                      </a:rPr>
                      <m:t>𝑏</m:t>
                    </m:r>
                    <m:r>
                      <a:rPr lang="en-US" sz="2400">
                        <a:latin typeface="Cambria Math"/>
                      </a:rPr>
                      <m:t>∙</m:t>
                    </m:r>
                    <m:r>
                      <a:rPr lang="en-US" sz="2400">
                        <a:latin typeface="Cambria Math"/>
                      </a:rPr>
                      <m:t>𝑐</m:t>
                    </m:r>
                  </m:oMath>
                </a14:m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көбейтінді түрінде жазуға болады: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𝑎</m:t>
                    </m:r>
                    <m:r>
                      <a:rPr lang="en-US" sz="2400">
                        <a:latin typeface="Cambria Math"/>
                      </a:rPr>
                      <m:t>∙</m:t>
                    </m:r>
                    <m:r>
                      <a:rPr lang="en-US" sz="2400" i="1">
                        <a:latin typeface="Cambria Math"/>
                      </a:rPr>
                      <m:t>𝑐</m:t>
                    </m:r>
                    <m:r>
                      <a:rPr lang="en-US" sz="2400" b="0" i="0" smtClean="0">
                        <a:latin typeface="Cambria Math"/>
                      </a:rPr>
                      <m:t>−</m:t>
                    </m:r>
                    <m:r>
                      <a:rPr lang="en-US" sz="2400" i="1">
                        <a:latin typeface="Cambria Math"/>
                      </a:rPr>
                      <m:t>𝑏</m:t>
                    </m:r>
                    <m:r>
                      <a:rPr lang="en-US" sz="2400">
                        <a:latin typeface="Cambria Math"/>
                      </a:rPr>
                      <m:t>∙</m:t>
                    </m:r>
                    <m:r>
                      <a:rPr lang="en-US" sz="2400">
                        <a:latin typeface="Cambria Math"/>
                      </a:rPr>
                      <m:t>𝑐</m:t>
                    </m:r>
                    <m:r>
                      <a:rPr lang="en-US" sz="240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a</m:t>
                        </m:r>
                        <m:r>
                          <a:rPr lang="en-US" sz="24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2400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sz="24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𝑐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kk-KZ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Бұндай түрлендіруді </a:t>
                </a:r>
                <a:r>
                  <a:rPr lang="kk-KZ" sz="2400" i="1" dirty="0" smtClean="0">
                    <a:latin typeface="Arial" pitchFamily="34" charset="0"/>
                    <a:cs typeface="Arial" pitchFamily="34" charset="0"/>
                  </a:rPr>
                  <a:t>ортақ көбейткішті жақша сыртына шығару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 дейді.</a:t>
                </a:r>
                <a:endParaRPr lang="kk-KZ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16832"/>
                <a:ext cx="8229600" cy="4209337"/>
              </a:xfrm>
              <a:blipFill rotWithShape="1">
                <a:blip r:embed="rId2"/>
                <a:stretch>
                  <a:fillRect l="-1111" r="-1852" b="-23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k-KZ" sz="2400" b="1" dirty="0" smtClean="0">
                <a:latin typeface="Arial" pitchFamily="34" charset="0"/>
                <a:cs typeface="Arial" pitchFamily="34" charset="0"/>
              </a:rPr>
              <a:t>Әріпті өрнектерді көбейтудің үлестірімділік қасиетін қолдану арқылы ықшамдау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649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k-KZ" sz="2400" b="1" dirty="0" smtClean="0">
                <a:latin typeface="Arial" pitchFamily="34" charset="0"/>
                <a:cs typeface="Arial" pitchFamily="34" charset="0"/>
              </a:rPr>
              <a:t>Мысал: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8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</a:rPr>
                      <m:t>+17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қосындысын ықшамдайық: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400" b="0" i="1" smtClean="0">
                          <a:latin typeface="Cambria Math"/>
                          <a:cs typeface="Arial" pitchFamily="34" charset="0"/>
                        </a:rPr>
                        <m:t>8</m:t>
                      </m:r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+17</m:t>
                      </m:r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cs typeface="Arial" pitchFamily="34" charset="0"/>
                            </a:rPr>
                            <m:t>8+17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=25</m:t>
                      </m:r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𝑥</m:t>
                      </m:r>
                      <m:r>
                        <a:rPr lang="en-US" sz="2400" b="0" i="0" smtClean="0">
                          <a:latin typeface="Cambria Math"/>
                          <a:cs typeface="Arial" pitchFamily="34" charset="0"/>
                        </a:rPr>
                        <m:t>. </m:t>
                      </m:r>
                    </m:oMath>
                  </m:oMathPara>
                </a14:m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Дәл осылай айырманы да ықшамдауға болады: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34</m:t>
                      </m:r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−26</m:t>
                      </m:r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cs typeface="Arial" pitchFamily="34" charset="0"/>
                            </a:rPr>
                            <m:t>34−26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=8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.</m:t>
                      </m:r>
                    </m:oMath>
                  </m:oMathPara>
                </a14:m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973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825625"/>
                <a:ext cx="828092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Қосудың қасиеттерін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пайдаланып, 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өрнекті ықшамда:</a:t>
                </a: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4</m:t>
                    </m:r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12+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𝑚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+25;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				</a:t>
                </a: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b</m:t>
                    </m:r>
                    <m:r>
                      <a:rPr lang="en-US" sz="2400" b="0" i="0" smtClean="0">
                        <a:latin typeface="Cambria Math"/>
                      </a:rPr>
                      <m:t>−137−54</m:t>
                    </m:r>
                    <m:r>
                      <a:rPr lang="kk-KZ" sz="2400" b="0" i="1" smtClean="0"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				</a:t>
                </a:r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cs typeface="Arial" pitchFamily="34" charset="0"/>
                      </a:rPr>
                      <m:t>165+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cs typeface="Arial" pitchFamily="34" charset="0"/>
                      </a:rPr>
                      <m:t>x</m:t>
                    </m:r>
                    <m:r>
                      <a:rPr lang="en-US" sz="2400" b="0" i="0" smtClean="0">
                        <a:latin typeface="Cambria Math"/>
                        <a:cs typeface="Arial" pitchFamily="34" charset="0"/>
                      </a:rPr>
                      <m:t>+37−93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kk-KZ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825625"/>
                <a:ext cx="8280920" cy="4351338"/>
              </a:xfrm>
              <a:blipFill rotWithShape="1">
                <a:blip r:embed="rId2"/>
                <a:stretch>
                  <a:fillRect l="-1178" t="-18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1-тапсырма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37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dirty="0" smtClean="0"/>
              <a:t>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Шешуі: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467544" y="1951672"/>
                <a:ext cx="7776864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а) 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/>
                        <a:cs typeface="Arial" pitchFamily="34" charset="0"/>
                      </a:rPr>
                      <m:t>412+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𝑚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+25=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412+25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𝑚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=437+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𝑚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;</m:t>
                    </m:r>
                  </m:oMath>
                </a14:m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				</a:t>
                </a:r>
              </a:p>
              <a:p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b</m:t>
                    </m:r>
                    <m:r>
                      <a:rPr lang="en-US" sz="2400">
                        <a:latin typeface="Cambria Math"/>
                      </a:rPr>
                      <m:t>−137−54=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b</m:t>
                    </m:r>
                    <m:r>
                      <a:rPr lang="en-US" sz="2400" b="0" i="0" smtClean="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sz="2400" b="0" i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0" smtClean="0">
                            <a:latin typeface="Cambria Math"/>
                          </a:rPr>
                          <m:t>137+54</m:t>
                        </m:r>
                      </m:e>
                    </m:d>
                    <m:r>
                      <a:rPr lang="en-US" sz="2400" b="0" i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b</m:t>
                    </m:r>
                    <m:r>
                      <a:rPr lang="en-US" sz="2400" b="0" i="0" smtClean="0">
                        <a:latin typeface="Cambria Math"/>
                      </a:rPr>
                      <m:t>−191</m:t>
                    </m:r>
                    <m:r>
                      <a:rPr lang="kk-KZ" sz="2400" i="1"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				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б)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  <a:cs typeface="Arial" pitchFamily="34" charset="0"/>
                      </a:rPr>
                      <m:t>165+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>
                        <a:latin typeface="Cambria Math"/>
                        <a:cs typeface="Arial" pitchFamily="34" charset="0"/>
                      </a:rPr>
                      <m:t>+37−93</m:t>
                    </m:r>
                    <m:r>
                      <a:rPr lang="en-US" sz="2400" b="0" i="0" smtClean="0">
                        <a:latin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165+37−93</m:t>
                        </m:r>
                      </m:e>
                    </m:d>
                    <m:r>
                      <a:rPr lang="en-US" sz="2400" b="0" i="0" smtClean="0"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=109+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ru-RU" sz="2400" i="1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951672"/>
                <a:ext cx="7776864" cy="1938992"/>
              </a:xfrm>
              <a:prstGeom prst="rect">
                <a:avLst/>
              </a:prstGeom>
              <a:blipFill rotWithShape="1">
                <a:blip r:embed="rId2"/>
                <a:stretch>
                  <a:fillRect l="-1255" t="-2201" b="-59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71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5371</TotalTime>
  <Words>698</Words>
  <Application>Microsoft Office PowerPoint</Application>
  <PresentationFormat>Экран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2_Тема Office</vt:lpstr>
      <vt:lpstr>Презентация PowerPoint</vt:lpstr>
      <vt:lpstr>Презентация PowerPoint</vt:lpstr>
      <vt:lpstr>Қайталау</vt:lpstr>
      <vt:lpstr>Презентация PowerPoint</vt:lpstr>
      <vt:lpstr>Әріпті өрнектерді ықшамдау</vt:lpstr>
      <vt:lpstr>Әріпті өрнектерді көбейтудің үлестірімділік қасиетін қолдану арқылы ықшамдау</vt:lpstr>
      <vt:lpstr>Мысал:</vt:lpstr>
      <vt:lpstr>1-тапсырма</vt:lpstr>
      <vt:lpstr>Шешуі:</vt:lpstr>
      <vt:lpstr>2-тапсырма</vt:lpstr>
      <vt:lpstr>Жауабы:</vt:lpstr>
      <vt:lpstr>3-тапсырма</vt:lpstr>
      <vt:lpstr>Шешуі:</vt:lpstr>
      <vt:lpstr>4-тапсырма</vt:lpstr>
      <vt:lpstr>Шешуі: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Sulushash</cp:lastModifiedBy>
  <cp:revision>105</cp:revision>
  <dcterms:created xsi:type="dcterms:W3CDTF">2020-07-06T11:16:20Z</dcterms:created>
  <dcterms:modified xsi:type="dcterms:W3CDTF">2020-07-13T06:15:29Z</dcterms:modified>
</cp:coreProperties>
</file>