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4" r:id="rId3"/>
    <p:sldId id="286" r:id="rId4"/>
    <p:sldId id="256" r:id="rId5"/>
    <p:sldId id="309" r:id="rId6"/>
    <p:sldId id="302" r:id="rId7"/>
    <p:sldId id="31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280" r:id="rId17"/>
    <p:sldId id="296" r:id="rId18"/>
    <p:sldId id="330" r:id="rId19"/>
    <p:sldId id="321" r:id="rId20"/>
    <p:sldId id="331" r:id="rId21"/>
    <p:sldId id="332" r:id="rId22"/>
    <p:sldId id="319" r:id="rId23"/>
    <p:sldId id="333" r:id="rId24"/>
    <p:sldId id="334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65A078-8238-41E0-AE22-5CD4196200BE}">
          <p14:sldIdLst>
            <p14:sldId id="257"/>
            <p14:sldId id="284"/>
            <p14:sldId id="286"/>
            <p14:sldId id="256"/>
            <p14:sldId id="309"/>
            <p14:sldId id="302"/>
            <p14:sldId id="31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280"/>
            <p14:sldId id="296"/>
            <p14:sldId id="330"/>
            <p14:sldId id="321"/>
            <p14:sldId id="331"/>
            <p14:sldId id="332"/>
            <p14:sldId id="319"/>
            <p14:sldId id="333"/>
            <p14:sldId id="334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80" d="100"/>
          <a:sy n="80" d="100"/>
        </p:scale>
        <p:origin x="152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3BF4-0013-4988-B170-57E8625C4D08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F118-D9D8-432C-A8BB-107CE1E1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F118-D9D8-432C-A8BB-107CE1E1A03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stY6CIYMM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kk-KZ" b="1" dirty="0">
                <a:solidFill>
                  <a:srgbClr val="0070C0"/>
                </a:solidFill>
              </a:rPr>
              <a:t>Әлемнің барлығы Ғаламторда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>
                <a:solidFill>
                  <a:srgbClr val="0070C0"/>
                </a:solidFill>
              </a:rPr>
              <a:t>Ғаламтор желісіндегі қауіпсіздік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260648"/>
            <a:ext cx="8615363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altLang="ru-RU" b="1" dirty="0" err="1" smtClean="0">
                <a:solidFill>
                  <a:srgbClr val="7030A0"/>
                </a:solidFill>
                <a:latin typeface="Verdana" pitchFamily="34" charset="0"/>
              </a:rPr>
              <a:t>Ережелерді</a:t>
            </a:r>
            <a: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b="1" dirty="0" err="1">
                <a:solidFill>
                  <a:srgbClr val="7030A0"/>
                </a:solidFill>
                <a:latin typeface="Verdana" pitchFamily="34" charset="0"/>
              </a:rPr>
              <a:t>сақта</a:t>
            </a:r>
            <a: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24" y="541338"/>
            <a:ext cx="8855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ru-RU" sz="40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>
                <a:solidFill>
                  <a:srgbClr val="00B050"/>
                </a:solidFill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</a:rPr>
              <a:t>Заң</a:t>
            </a:r>
            <a:r>
              <a:rPr lang="ru-RU" altLang="ru-RU" sz="2800" dirty="0">
                <a:solidFill>
                  <a:srgbClr val="00B050"/>
                </a:solidFill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</a:rPr>
              <a:t>интернетте</a:t>
            </a:r>
            <a:r>
              <a:rPr lang="ru-RU" altLang="ru-RU" sz="2800" dirty="0">
                <a:solidFill>
                  <a:srgbClr val="00B050"/>
                </a:solidFill>
              </a:rPr>
              <a:t> де </a:t>
            </a:r>
            <a:r>
              <a:rPr lang="ru-RU" altLang="ru-RU" sz="2800" dirty="0" err="1">
                <a:solidFill>
                  <a:srgbClr val="00B050"/>
                </a:solidFill>
              </a:rPr>
              <a:t>орындалуы</a:t>
            </a:r>
            <a:r>
              <a:rPr lang="ru-RU" altLang="ru-RU" sz="2800" dirty="0">
                <a:solidFill>
                  <a:srgbClr val="00B050"/>
                </a:solidFill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</a:rPr>
              <a:t>керек</a:t>
            </a:r>
            <a:r>
              <a:rPr lang="ru-RU" altLang="ru-RU" sz="2800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Интернетте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жұмыс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істегенде</a:t>
            </a:r>
            <a:r>
              <a:rPr lang="ru-RU" altLang="ru-RU" sz="2800" dirty="0">
                <a:solidFill>
                  <a:srgbClr val="FF0000"/>
                </a:solidFill>
              </a:rPr>
              <a:t>,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өзіңізге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секілді</a:t>
            </a:r>
            <a:r>
              <a:rPr lang="ru-RU" altLang="ru-RU" sz="2800" dirty="0" smtClean="0">
                <a:solidFill>
                  <a:srgbClr val="FF0000"/>
                </a:solidFill>
              </a:rPr>
              <a:t>,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қалғандарға</a:t>
            </a:r>
            <a:r>
              <a:rPr lang="ru-RU" altLang="ru-RU" sz="2800" dirty="0" smtClean="0">
                <a:solidFill>
                  <a:srgbClr val="FF0000"/>
                </a:solidFill>
              </a:rPr>
              <a:t> да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қамқорлық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жасауды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ұмытпаңыз</a:t>
            </a:r>
            <a:r>
              <a:rPr lang="ru-RU" altLang="ru-RU" sz="3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29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00447"/>
            <a:ext cx="4104457" cy="329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Абайлаңыз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Интернет!»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  <a:tabLst>
                <a:tab pos="628650" algn="l"/>
              </a:tabLs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жарияланбайды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Font typeface="+mj-lt"/>
              <a:buAutoNum type="alphaUcPeriod"/>
              <a:tabLst>
                <a:tab pos="628650" algn="l"/>
              </a:tabLst>
              <a:defRPr/>
            </a:pP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хоббиім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лақап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атыңыз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86" y="3190531"/>
            <a:ext cx="4033614" cy="35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762" y="908050"/>
            <a:ext cx="8108701" cy="540067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мақсаттар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пайдаланылуы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сілтемелерді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ашқан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бұзылып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қалуы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ÐÐ°ÑÑÐ¸Ð½ÐºÐ¸ Ð¿Ð¾ Ð·Ð°Ð¿ÑÐ¾ÑÑ Ð§ÐµÐ¼ Ð¾Ð¿Ð°ÑÐ½Ñ ÑÐ¾ÑÐ¸Ð°Ð»ÑÐ½ÑÐµ ÑÐµ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4583"/>
            <a:ext cx="4283968" cy="285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9186"/>
            <a:ext cx="4097238" cy="31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03267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Виртуалды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әңгімелесуші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кездесуді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істеуім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кеңесіп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келісімінсіз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ештеңе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жасамау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кездесуге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бармау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Досымды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заңмен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Өзіңіз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басқалардың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ақпаратын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беру.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файлдарды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көшіру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0444"/>
            <a:ext cx="2593454" cy="257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886700" cy="33858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Интернеттегі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этикеттің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ережелерден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өмірде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болғандай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9111"/>
            <a:ext cx="5536654" cy="28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0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63920"/>
            <a:ext cx="3851920" cy="22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rgbClr val="7030A0"/>
                </a:solidFill>
                <a:latin typeface="Buxton Sketch" panose="03080500000500000004" pitchFamily="66" charset="0"/>
              </a:rPr>
              <a:t>Сергіту 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сәті</a:t>
            </a:r>
            <a:endParaRPr lang="ru-RU" sz="6000" dirty="0">
              <a:solidFill>
                <a:srgbClr val="7030A0"/>
              </a:solidFill>
              <a:latin typeface="Buxton Sketch" panose="03080500000500000004" pitchFamily="66" charset="0"/>
            </a:endParaRPr>
          </a:p>
        </p:txBody>
      </p:sp>
      <p:sp>
        <p:nvSpPr>
          <p:cNvPr id="3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71686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C00000"/>
                </a:solidFill>
              </a:rPr>
              <a:t>Орнымыздан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тұрамыз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Қос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бүй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 err="1">
                <a:solidFill>
                  <a:srgbClr val="C00000"/>
                </a:solidFill>
              </a:rPr>
              <a:t>рд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kk-KZ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сығамыз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Оңға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солға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бұрылып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Б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>
                <a:solidFill>
                  <a:srgbClr val="C00000"/>
                </a:solidFill>
              </a:rPr>
              <a:t>р </a:t>
            </a:r>
            <a:r>
              <a:rPr lang="ru-RU" sz="3200" dirty="0" err="1">
                <a:solidFill>
                  <a:srgbClr val="C00000"/>
                </a:solidFill>
              </a:rPr>
              <a:t>айналып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шығамыз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Б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 err="1">
                <a:solidFill>
                  <a:srgbClr val="C00000"/>
                </a:solidFill>
              </a:rPr>
              <a:t>р,ек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үш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төрт</a:t>
            </a:r>
            <a:r>
              <a:rPr lang="ru-RU" sz="3200" dirty="0">
                <a:solidFill>
                  <a:srgbClr val="C00000"/>
                </a:solidFill>
              </a:rPr>
              <a:t>, бес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Қолды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қолға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ұрамыз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29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148" y="260648"/>
            <a:ext cx="6894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</a:t>
            </a:r>
            <a:r>
              <a:rPr lang="ru-RU" sz="4000" b="1" dirty="0" err="1">
                <a:solidFill>
                  <a:srgbClr val="00B050"/>
                </a:solidFill>
              </a:rPr>
              <a:t>Дұрыс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немесе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бұрыс</a:t>
            </a:r>
            <a:r>
              <a:rPr lang="ru-RU" sz="4000" b="1" dirty="0">
                <a:solidFill>
                  <a:srgbClr val="C00000"/>
                </a:solidFill>
              </a:rPr>
              <a:t>»- </a:t>
            </a:r>
            <a:r>
              <a:rPr lang="ru-RU" sz="4000" b="1" dirty="0" err="1">
                <a:solidFill>
                  <a:srgbClr val="C00000"/>
                </a:solidFill>
              </a:rPr>
              <a:t>ойны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rgbClr val="0070C0"/>
                </a:solidFill>
              </a:rPr>
              <a:t>Интернеттің көмегімен белгілі тұлғалар туралы ақпаратты таба аласыз</a:t>
            </a:r>
            <a:r>
              <a:rPr lang="kk-KZ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2947" y="23933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Интернет балаларға қауіп төндірмейді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85991"/>
            <a:ext cx="4336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>
                <a:solidFill>
                  <a:srgbClr val="002060"/>
                </a:solidFill>
              </a:rPr>
              <a:t>Егер 1 000 000 теңге </a:t>
            </a:r>
            <a:r>
              <a:rPr lang="kk-KZ" sz="2800" dirty="0" smtClean="0">
                <a:solidFill>
                  <a:srgbClr val="002060"/>
                </a:solidFill>
              </a:rPr>
              <a:t>женімпазы деген хабарлар алсам, </a:t>
            </a:r>
            <a:r>
              <a:rPr lang="kk-KZ" sz="2800" dirty="0">
                <a:solidFill>
                  <a:srgbClr val="002060"/>
                </a:solidFill>
              </a:rPr>
              <a:t>мен </a:t>
            </a:r>
            <a:r>
              <a:rPr lang="kk-KZ" sz="2800" dirty="0" smtClean="0">
                <a:solidFill>
                  <a:srgbClr val="002060"/>
                </a:solidFill>
              </a:rPr>
              <a:t>ұтысты ала аламын</a:t>
            </a:r>
            <a:r>
              <a:rPr lang="kk-KZ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5817" y="5042118"/>
            <a:ext cx="4398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Файлды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жүктеген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кезде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вирусты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компьютерге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аламын</a:t>
            </a:r>
            <a:r>
              <a:rPr lang="kk-KZ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3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63" y="1897374"/>
            <a:ext cx="800215" cy="7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148" y="260648"/>
            <a:ext cx="6894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</a:t>
            </a:r>
            <a:r>
              <a:rPr lang="ru-RU" sz="4000" b="1" dirty="0" err="1">
                <a:solidFill>
                  <a:srgbClr val="00B050"/>
                </a:solidFill>
              </a:rPr>
              <a:t>Дұрыс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немесе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бұрыс</a:t>
            </a:r>
            <a:r>
              <a:rPr lang="ru-RU" sz="4000" b="1" dirty="0">
                <a:solidFill>
                  <a:srgbClr val="C00000"/>
                </a:solidFill>
              </a:rPr>
              <a:t>»- </a:t>
            </a:r>
            <a:r>
              <a:rPr lang="ru-RU" sz="4000" b="1" dirty="0" err="1">
                <a:solidFill>
                  <a:srgbClr val="C00000"/>
                </a:solidFill>
              </a:rPr>
              <a:t>ойны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106" y="165844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rgbClr val="0070C0"/>
                </a:solidFill>
              </a:rPr>
              <a:t>Интернеттің көмегімен белгілі тұлғалар туралы ақпаратты таба аласыз</a:t>
            </a:r>
            <a:r>
              <a:rPr lang="kk-KZ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955" y="31241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Интернет балаларға қауіп төндірмейді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85991"/>
            <a:ext cx="4336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>
                <a:solidFill>
                  <a:srgbClr val="002060"/>
                </a:solidFill>
              </a:rPr>
              <a:t>Егер 1 000 000 теңге </a:t>
            </a:r>
            <a:r>
              <a:rPr lang="kk-KZ" sz="2800" dirty="0" smtClean="0">
                <a:solidFill>
                  <a:srgbClr val="002060"/>
                </a:solidFill>
              </a:rPr>
              <a:t>женімпазы деген хабарлар алсам, </a:t>
            </a:r>
            <a:r>
              <a:rPr lang="kk-KZ" sz="2800" dirty="0">
                <a:solidFill>
                  <a:srgbClr val="002060"/>
                </a:solidFill>
              </a:rPr>
              <a:t>мен </a:t>
            </a:r>
            <a:r>
              <a:rPr lang="kk-KZ" sz="2800" dirty="0" smtClean="0">
                <a:solidFill>
                  <a:srgbClr val="002060"/>
                </a:solidFill>
              </a:rPr>
              <a:t>ұтысты ала аламын</a:t>
            </a:r>
            <a:r>
              <a:rPr lang="kk-KZ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5817" y="5042118"/>
            <a:ext cx="4398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Файлды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жүктеген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кезде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вирусты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компьютерге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аламын</a:t>
            </a:r>
            <a:r>
              <a:rPr lang="kk-KZ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kabakbaeva_l.akb\Desktop\Вопрос-от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81199"/>
            <a:ext cx="2378848" cy="18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32" y="5919322"/>
            <a:ext cx="980009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86527" y="3601169"/>
            <a:ext cx="60771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05" y="4963638"/>
            <a:ext cx="607711" cy="6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701" y="435285"/>
            <a:ext cx="4870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Практикалық жұмыс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295" y="134076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6">
                    <a:lumMod val="75000"/>
                  </a:schemeClr>
                </a:solidFill>
              </a:rPr>
              <a:t>1 тапсырма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7030A0"/>
                </a:solidFill>
              </a:rPr>
              <a:t>Firefox браузерін (немесе компьютерді орнатылған кез келген браузерді) іске қосыңыз. </a:t>
            </a:r>
            <a:endParaRPr lang="ru-RU" sz="2800" dirty="0">
              <a:solidFill>
                <a:srgbClr val="7030A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70C0"/>
                </a:solidFill>
              </a:rPr>
              <a:t>Мәтіндік редактор MS Word-ті  (Блокнот) іске қосыңыз. 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B050"/>
                </a:solidFill>
              </a:rPr>
              <a:t>«Интернет желісіндегі қауіпсіздік нұсқаулығы» мәтінің теріңіз. Келесі жолда «бірінші ереже» мәтінің теріңіз.</a:t>
            </a:r>
            <a:endParaRPr lang="ru-RU" sz="2800" dirty="0">
              <a:solidFill>
                <a:srgbClr val="00B05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Ақпаратты іздеу жүйесін ашыңыз.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FF0000"/>
                </a:solidFill>
              </a:rPr>
              <a:t>Келесі сұрақтардын жауабын іздеп табыңыз: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4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Picture 2" descr="ÐÐ°ÑÑÐ¸Ð½ÐºÐ¸ Ð¿Ð¾ Ð·Ð°Ð¿ÑÐ¾ÑÑ ÐÐµÐ·Ð¾Ð¿Ð°ÑÐ½Ð¾ÑÑÑ Ð² Ñ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327150"/>
            <a:ext cx="26749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ÐÐ°ÑÑÐ¸Ð½ÐºÐ¸ Ð¿Ð¾ Ð·Ð°Ð¿ÑÐ¾ÑÑ Ð±ÐµÐ·Ð¾Ð¿Ð°ÑÐ½Ð¾ÑÑÑ Ð² ÑÐµ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8"/>
            <a:ext cx="329406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14300"/>
            <a:ext cx="198596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6" descr="ивт в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" b="5453"/>
          <a:stretch>
            <a:fillRect/>
          </a:stretch>
        </p:blipFill>
        <p:spPr bwMode="auto">
          <a:xfrm>
            <a:off x="0" y="3900488"/>
            <a:ext cx="31210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4232275"/>
            <a:ext cx="29591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3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53972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8228" y="332656"/>
            <a:ext cx="276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</a:rPr>
              <a:t>1 тапсырма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7200"/>
            <a:ext cx="8167709" cy="54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0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701" y="435285"/>
            <a:ext cx="5634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***Практикалық жұмыс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8478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</a:rPr>
              <a:t>***2 тапсырма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kk-KZ" sz="2800" dirty="0">
                <a:solidFill>
                  <a:srgbClr val="0070C0"/>
                </a:solidFill>
              </a:rPr>
              <a:t>Кестеге интернет арқылы жұмыс жасағанда орындалатын тағы екі ереже қосыңыз. Өзгерісті сақтаңыз.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449" y="260648"/>
            <a:ext cx="6018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</a:rPr>
              <a:t>Қалыптастырушы </a:t>
            </a:r>
            <a:r>
              <a:rPr lang="kk-KZ" sz="4000" b="1" dirty="0" smtClean="0">
                <a:solidFill>
                  <a:schemeClr val="accent6">
                    <a:lumMod val="75000"/>
                  </a:schemeClr>
                </a:solidFill>
              </a:rPr>
              <a:t>бағалау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7621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B0F0"/>
                </a:solidFill>
              </a:rPr>
              <a:t>1 тапсырма:</a:t>
            </a:r>
            <a:endParaRPr lang="ru-RU" sz="2800" dirty="0">
              <a:solidFill>
                <a:srgbClr val="00B0F0"/>
              </a:solidFill>
            </a:endParaRPr>
          </a:p>
          <a:p>
            <a:r>
              <a:rPr lang="kk-KZ" sz="2800" dirty="0">
                <a:solidFill>
                  <a:srgbClr val="00B0F0"/>
                </a:solidFill>
              </a:rPr>
              <a:t>Компьютерлік программалардын түрін анықтаңыз.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35611"/>
            <a:ext cx="6026868" cy="502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4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8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</a:rPr>
              <a:t>Қалыптастырушы </a:t>
            </a:r>
            <a:r>
              <a:rPr lang="kk-KZ" sz="4000" b="1" dirty="0" smtClean="0">
                <a:solidFill>
                  <a:schemeClr val="accent6">
                    <a:lumMod val="75000"/>
                  </a:schemeClr>
                </a:solidFill>
              </a:rPr>
              <a:t>бағалау жауабы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80720" cy="53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8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11" y="11266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Р</a:t>
            </a:r>
            <a:r>
              <a:rPr lang="kk-KZ" sz="6000" b="1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0070C0"/>
                </a:solidFill>
                <a:latin typeface="Buxton Sketch" panose="03080500000500000004" pitchFamily="66" charset="0"/>
              </a:rPr>
              <a:t>ф</a:t>
            </a:r>
            <a:r>
              <a:rPr lang="kk-KZ" sz="6000" b="1" dirty="0" smtClean="0">
                <a:solidFill>
                  <a:srgbClr val="FFC000"/>
                </a:solidFill>
                <a:latin typeface="Buxton Sketch" panose="03080500000500000004" pitchFamily="66" charset="0"/>
              </a:rPr>
              <a:t>л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C00000"/>
                </a:solidFill>
                <a:latin typeface="Buxton Sketch" panose="03080500000500000004" pitchFamily="66" charset="0"/>
              </a:rPr>
              <a:t>к</a:t>
            </a:r>
            <a:r>
              <a:rPr lang="kk-KZ" sz="6000" b="1" dirty="0" smtClean="0">
                <a:solidFill>
                  <a:srgbClr val="00B0F0"/>
                </a:solidFill>
                <a:latin typeface="Buxton Sketch" panose="03080500000500000004" pitchFamily="66" charset="0"/>
              </a:rPr>
              <a:t>с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и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я</a:t>
            </a:r>
            <a:endParaRPr lang="ru-RU" sz="6000" dirty="0">
              <a:solidFill>
                <a:srgbClr val="00B050"/>
              </a:solidFill>
              <a:latin typeface="Buxton Sketch" panose="03080500000500000004" pitchFamily="66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8775" y="4852988"/>
            <a:ext cx="334962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kk-KZ" sz="2400" dirty="0"/>
              <a:t>Маған бәрі түсінікті</a:t>
            </a:r>
            <a:endParaRPr lang="ru-RU" sz="24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716463" y="4667250"/>
            <a:ext cx="3762375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sz="2400" dirty="0" err="1"/>
              <a:t>Келесі</a:t>
            </a:r>
            <a:r>
              <a:rPr lang="ru-RU" sz="2400" dirty="0"/>
              <a:t> </a:t>
            </a:r>
            <a:r>
              <a:rPr lang="ru-RU" sz="2400" dirty="0" err="1"/>
              <a:t>сабақта</a:t>
            </a:r>
            <a:r>
              <a:rPr lang="ru-RU" sz="2400" dirty="0"/>
              <a:t> </a:t>
            </a:r>
            <a:r>
              <a:rPr lang="ru-RU" sz="2400" dirty="0" err="1"/>
              <a:t>күш</a:t>
            </a:r>
            <a:r>
              <a:rPr lang="ru-RU" sz="2400" dirty="0"/>
              <a:t> </a:t>
            </a:r>
            <a:r>
              <a:rPr lang="ru-RU" sz="2400" dirty="0" err="1"/>
              <a:t>салуым</a:t>
            </a:r>
            <a:r>
              <a:rPr lang="ru-RU" sz="2400" dirty="0"/>
              <a:t> </a:t>
            </a:r>
            <a:r>
              <a:rPr lang="ru-RU" sz="2400" dirty="0" err="1"/>
              <a:t>керек</a:t>
            </a:r>
            <a:endParaRPr lang="ru-RU" sz="2400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573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ртинки по запросу солнышко груст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0388"/>
            <a:ext cx="281146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730969"/>
            <a:ext cx="6118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5400" dirty="0" smtClean="0">
                <a:solidFill>
                  <a:srgbClr val="FF0000"/>
                </a:solidFill>
              </a:rPr>
              <a:t>Желідегі  қауіпсіздік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ÐÐ°ÑÑÐ¸Ð½ÐºÐ¸ Ð¿Ð¾ Ð·Ð°Ð¿ÑÐ¾ÑÑ ÐÐµÐ·Ð¾Ð¿Ð°ÑÐ½Ð¾ÑÑÑ Ð² Ñ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36" y="1844824"/>
            <a:ext cx="26749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3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19782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229" y="2924944"/>
            <a:ext cx="6981251" cy="3672408"/>
          </a:xfrm>
        </p:spPr>
        <p:txBody>
          <a:bodyPr>
            <a:noAutofit/>
          </a:bodyPr>
          <a:lstStyle/>
          <a:p>
            <a:pPr algn="just"/>
            <a:r>
              <a:rPr lang="kk-KZ" sz="3600" b="1" dirty="0" smtClean="0">
                <a:solidFill>
                  <a:srgbClr val="C00000"/>
                </a:solidFill>
              </a:rPr>
              <a:t>Ғаламтор </a:t>
            </a:r>
            <a:r>
              <a:rPr lang="kk-KZ" sz="3600" b="1" dirty="0">
                <a:solidFill>
                  <a:srgbClr val="C00000"/>
                </a:solidFill>
              </a:rPr>
              <a:t>желісіндегі қажетсіз байланыстың қаупін түсіну </a:t>
            </a:r>
            <a:endParaRPr lang="ru-RU" sz="3600" b="1" dirty="0">
              <a:solidFill>
                <a:srgbClr val="C00000"/>
              </a:solidFill>
            </a:endParaRPr>
          </a:p>
          <a:p>
            <a:pPr algn="just"/>
            <a:r>
              <a:rPr lang="kk-KZ" sz="3600" b="1" dirty="0" smtClean="0">
                <a:solidFill>
                  <a:srgbClr val="00B050"/>
                </a:solidFill>
              </a:rPr>
              <a:t>Желіде </a:t>
            </a:r>
            <a:r>
              <a:rPr lang="kk-KZ" sz="3600" b="1" dirty="0">
                <a:solidFill>
                  <a:srgbClr val="00B050"/>
                </a:solidFill>
              </a:rPr>
              <a:t>ақпарат алмасу жолдарын түсіндіру</a:t>
            </a:r>
            <a:endParaRPr lang="ru-RU" sz="3600" b="1" dirty="0">
              <a:solidFill>
                <a:srgbClr val="00B050"/>
              </a:solidFill>
            </a:endParaRPr>
          </a:p>
          <a:p>
            <a:pPr algn="just"/>
            <a:r>
              <a:rPr lang="ru-RU" sz="3600" b="1" dirty="0">
                <a:solidFill>
                  <a:srgbClr val="7030A0"/>
                </a:solidFill>
              </a:rPr>
              <a:t>М</a:t>
            </a:r>
            <a:r>
              <a:rPr lang="kk-KZ" sz="3600" b="1" dirty="0" smtClean="0">
                <a:solidFill>
                  <a:srgbClr val="7030A0"/>
                </a:solidFill>
              </a:rPr>
              <a:t>әтіндік </a:t>
            </a:r>
            <a:r>
              <a:rPr lang="kk-KZ" sz="3600" b="1" dirty="0">
                <a:solidFill>
                  <a:srgbClr val="7030A0"/>
                </a:solidFill>
              </a:rPr>
              <a:t>редакторда қарапайым сөйлемдерді теруді жүзеге асыру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438493" y="7697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  <a:br>
              <a:rPr lang="kk-KZ" dirty="0" smtClean="0"/>
            </a:br>
            <a:r>
              <a:rPr lang="kk-KZ" sz="4800" b="1" dirty="0">
                <a:solidFill>
                  <a:srgbClr val="0070C0"/>
                </a:solidFill>
              </a:rPr>
              <a:t>Ғаламтор желісіндегі қауіпсіздік </a:t>
            </a:r>
            <a:endParaRPr lang="kk-KZ" sz="53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1755654" cy="14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18" y="7937"/>
            <a:ext cx="2093281" cy="13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548680"/>
            <a:ext cx="3023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dirty="0">
                <a:solidFill>
                  <a:srgbClr val="7030A0"/>
                </a:solidFill>
              </a:rPr>
              <a:t>Б</a:t>
            </a:r>
            <a:r>
              <a:rPr lang="kk-KZ" sz="4400" dirty="0" smtClean="0">
                <a:solidFill>
                  <a:srgbClr val="7030A0"/>
                </a:solidFill>
              </a:rPr>
              <a:t>ейнеүзінді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2"/>
              </a:rPr>
              <a:t>https://www.youtube.com/watch?v=sstY6CIYMMk</a:t>
            </a:r>
            <a:r>
              <a:rPr lang="ru-RU" sz="2800" dirty="0"/>
              <a:t>  </a:t>
            </a:r>
          </a:p>
          <a:p>
            <a:r>
              <a:rPr lang="kk-KZ" sz="2800" dirty="0" smtClean="0">
                <a:solidFill>
                  <a:srgbClr val="C00000"/>
                </a:solidFill>
              </a:rPr>
              <a:t>49 серия «Почемучка»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64" y="2942947"/>
            <a:ext cx="50006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7"/>
            <a:ext cx="4776127" cy="33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964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C00000"/>
                </a:solidFill>
              </a:rPr>
              <a:t>Интернеттегі  қауіпсіздік дегеніміз </a:t>
            </a:r>
            <a:r>
              <a:rPr lang="kk-KZ" sz="3600" dirty="0">
                <a:solidFill>
                  <a:srgbClr val="C00000"/>
                </a:solidFill>
              </a:rPr>
              <a:t>не?</a:t>
            </a:r>
            <a:endParaRPr lang="ru-RU" sz="3600" dirty="0">
              <a:solidFill>
                <a:srgbClr val="C00000"/>
              </a:solidFill>
            </a:endParaRP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7030A0"/>
                </a:solidFill>
              </a:rPr>
              <a:t>Неден сақтану қажет?</a:t>
            </a:r>
            <a:endParaRPr lang="ru-RU" sz="3600" dirty="0">
              <a:solidFill>
                <a:srgbClr val="7030A0"/>
              </a:solidFill>
            </a:endParaRP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FF0000"/>
                </a:solidFill>
              </a:rPr>
              <a:t>Интернет қолданушылардын ойындағыдай интернет қаншалықты пайдалы?</a:t>
            </a: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00B050"/>
                </a:solidFill>
              </a:rPr>
              <a:t>Интернет пен жұмыс жасаған кезде қандай қауіпсіз ережелерін  ұстану қажет?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±ÐµÐ·Ð¾Ð¿Ð°ÑÐ½ÑÐ¹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61" y="2852936"/>
            <a:ext cx="4416238" cy="39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solidFill>
                  <a:srgbClr val="C00000"/>
                </a:solidFill>
              </a:rPr>
              <a:t>Егер үш негізгі ережелер сақталған болса, Интернетті пайдалану қауіпсіз: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38992"/>
            <a:ext cx="58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7030A0"/>
                </a:solidFill>
                <a:latin typeface="Verdana" pitchFamily="34" charset="0"/>
              </a:rPr>
              <a:t>1.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Компьютерінді</a:t>
            </a:r>
            <a:r>
              <a:rPr lang="ru-RU" altLang="ru-RU" sz="28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сақта</a:t>
            </a:r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ru-RU" altLang="ru-RU" sz="2800" b="1" dirty="0">
                <a:solidFill>
                  <a:srgbClr val="FF0000"/>
                </a:solidFill>
                <a:latin typeface="Verdana" pitchFamily="34" charset="0"/>
              </a:rPr>
              <a:t>2. 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Verdana" pitchFamily="34" charset="0"/>
              </a:rPr>
              <a:t>Интерентте</a:t>
            </a:r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Verdana" pitchFamily="34" charset="0"/>
              </a:rPr>
              <a:t>өзінді</a:t>
            </a:r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Verdana" pitchFamily="34" charset="0"/>
              </a:rPr>
              <a:t>сақта</a:t>
            </a:r>
            <a:endParaRPr lang="ru-RU" altLang="ru-RU" sz="28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ru-RU" altLang="ru-RU" sz="2800" b="1" dirty="0">
                <a:solidFill>
                  <a:srgbClr val="7030A0"/>
                </a:solidFill>
                <a:latin typeface="Verdana" pitchFamily="34" charset="0"/>
              </a:rPr>
              <a:t>3.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Ережелерді</a:t>
            </a:r>
            <a:r>
              <a:rPr lang="ru-RU" altLang="ru-RU" sz="28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сақта</a:t>
            </a:r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11619"/>
            <a:ext cx="2832249" cy="25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err="1" smtClean="0">
                <a:solidFill>
                  <a:srgbClr val="7030A0"/>
                </a:solidFill>
                <a:latin typeface="Verdana" pitchFamily="34" charset="0"/>
              </a:rPr>
              <a:t>Компьютерінді</a:t>
            </a:r>
            <a: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b="1" dirty="0" err="1">
                <a:solidFill>
                  <a:srgbClr val="7030A0"/>
                </a:solidFill>
                <a:latin typeface="Verdana" pitchFamily="34" charset="0"/>
              </a:rPr>
              <a:t>сақта</a:t>
            </a:r>
            <a:r>
              <a:rPr lang="ru-RU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0" y="1171575"/>
            <a:ext cx="6503988" cy="43434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endParaRPr lang="ru-RU" altLang="ru-RU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Вирусқа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программаны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пайдаланыңыз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файлдардың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сақтық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көшірмесін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жүктеген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alt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alt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alt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utoShape 2" descr="ÐÐ°ÑÑÐ¸Ð½ÐºÐ¸ Ð¿Ð¾ Ð·Ð°Ð¿ÑÐ¾ÑÑ Ð·Ð°ÑÐ¸ÑÐ¸ ÑÐ²Ð¾Ð¹ ÐºÐ¾Ð¼Ð¿ÑÑÑ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20" y="4437112"/>
            <a:ext cx="595558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88227"/>
            <a:ext cx="8280920" cy="349290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altLang="ru-RU" sz="18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alt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кіммен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сөйлескеніңіз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ойланыңыз</a:t>
            </a:r>
            <a:r>
              <a:rPr lang="ru-RU" altLang="ru-RU" sz="3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33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пайдаланушылардың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болмайтынын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ұмытпаңыз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1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 err="1">
                <a:solidFill>
                  <a:srgbClr val="FF0000"/>
                </a:solidFill>
                <a:latin typeface="Verdana" pitchFamily="34" charset="0"/>
              </a:rPr>
              <a:t>Интерентте</a:t>
            </a:r>
            <a:r>
              <a:rPr lang="ru-RU" altLang="ru-RU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Verdana" pitchFamily="34" charset="0"/>
              </a:rPr>
              <a:t>өзінді</a:t>
            </a:r>
            <a:r>
              <a:rPr lang="ru-RU" altLang="ru-RU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  <a:latin typeface="Verdana" pitchFamily="34" charset="0"/>
              </a:rPr>
              <a:t>сақта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520</Words>
  <Application>Microsoft Office PowerPoint</Application>
  <PresentationFormat>Экран (4:3)</PresentationFormat>
  <Paragraphs>96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Buxton Sketch</vt:lpstr>
      <vt:lpstr>Calibri</vt:lpstr>
      <vt:lpstr>Times New Roman</vt:lpstr>
      <vt:lpstr>Verdana</vt:lpstr>
      <vt:lpstr>Wingdings</vt:lpstr>
      <vt:lpstr>Тема Office</vt:lpstr>
      <vt:lpstr> Әлемнің барлығы Ғаламторда</vt:lpstr>
      <vt:lpstr>Презентация PowerPoint</vt:lpstr>
      <vt:lpstr>Презентация PowerPoint</vt:lpstr>
      <vt:lpstr>Сабақ тақырыбы: Ғаламтор желісіндегі қауіпсіздік </vt:lpstr>
      <vt:lpstr>Презентация PowerPoint</vt:lpstr>
      <vt:lpstr>Презентация PowerPoint</vt:lpstr>
      <vt:lpstr>Презентация PowerPoint</vt:lpstr>
      <vt:lpstr>Компьютерінді сақта  </vt:lpstr>
      <vt:lpstr>Интерентте өзінді сақта</vt:lpstr>
      <vt:lpstr>  Ережелерді сақта  </vt:lpstr>
      <vt:lpstr>Тест «Абайлаңыз, Интернет!»  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Сергіту сәті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Данагул</cp:lastModifiedBy>
  <cp:revision>123</cp:revision>
  <dcterms:created xsi:type="dcterms:W3CDTF">2018-07-19T03:29:33Z</dcterms:created>
  <dcterms:modified xsi:type="dcterms:W3CDTF">2025-03-14T07:03:37Z</dcterms:modified>
</cp:coreProperties>
</file>