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6" r:id="rId2"/>
    <p:sldId id="275" r:id="rId3"/>
    <p:sldId id="257" r:id="rId4"/>
    <p:sldId id="258" r:id="rId5"/>
    <p:sldId id="259" r:id="rId6"/>
    <p:sldId id="270" r:id="rId7"/>
    <p:sldId id="269" r:id="rId8"/>
    <p:sldId id="261" r:id="rId9"/>
    <p:sldId id="268" r:id="rId10"/>
    <p:sldId id="271" r:id="rId11"/>
    <p:sldId id="260" r:id="rId12"/>
    <p:sldId id="272" r:id="rId13"/>
    <p:sldId id="274" r:id="rId14"/>
    <p:sldId id="265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EF556A-1544-4491-A20A-B9A290E8EFA6}" type="datetimeFigureOut">
              <a:rPr lang="ru-RU" smtClean="0"/>
              <a:pPr/>
              <a:t>26.02.2025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8B8CE6-BA37-46FC-806A-CB28546F735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26BBB-D507-4EB2-B1BD-9E2FE0E8646E}" type="datetimeFigureOut">
              <a:rPr lang="ru-RU" smtClean="0"/>
              <a:pPr/>
              <a:t>26.02.2025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05E35-1DBD-4F52-9586-01F7831F61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26BBB-D507-4EB2-B1BD-9E2FE0E8646E}" type="datetimeFigureOut">
              <a:rPr lang="ru-RU" smtClean="0"/>
              <a:pPr/>
              <a:t>26.02.2025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05E35-1DBD-4F52-9586-01F7831F61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26BBB-D507-4EB2-B1BD-9E2FE0E8646E}" type="datetimeFigureOut">
              <a:rPr lang="ru-RU" smtClean="0"/>
              <a:pPr/>
              <a:t>26.02.2025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05E35-1DBD-4F52-9586-01F7831F61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26BBB-D507-4EB2-B1BD-9E2FE0E8646E}" type="datetimeFigureOut">
              <a:rPr lang="ru-RU" smtClean="0"/>
              <a:pPr/>
              <a:t>26.02.2025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05E35-1DBD-4F52-9586-01F7831F61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26BBB-D507-4EB2-B1BD-9E2FE0E8646E}" type="datetimeFigureOut">
              <a:rPr lang="ru-RU" smtClean="0"/>
              <a:pPr/>
              <a:t>26.02.2025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05E35-1DBD-4F52-9586-01F7831F61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26BBB-D507-4EB2-B1BD-9E2FE0E8646E}" type="datetimeFigureOut">
              <a:rPr lang="ru-RU" smtClean="0"/>
              <a:pPr/>
              <a:t>26.02.2025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05E35-1DBD-4F52-9586-01F7831F61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26BBB-D507-4EB2-B1BD-9E2FE0E8646E}" type="datetimeFigureOut">
              <a:rPr lang="ru-RU" smtClean="0"/>
              <a:pPr/>
              <a:t>26.02.2025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05E35-1DBD-4F52-9586-01F7831F61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26BBB-D507-4EB2-B1BD-9E2FE0E8646E}" type="datetimeFigureOut">
              <a:rPr lang="ru-RU" smtClean="0"/>
              <a:pPr/>
              <a:t>26.02.2025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05E35-1DBD-4F52-9586-01F7831F61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26BBB-D507-4EB2-B1BD-9E2FE0E8646E}" type="datetimeFigureOut">
              <a:rPr lang="ru-RU" smtClean="0"/>
              <a:pPr/>
              <a:t>26.02.2025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05E35-1DBD-4F52-9586-01F7831F61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26BBB-D507-4EB2-B1BD-9E2FE0E8646E}" type="datetimeFigureOut">
              <a:rPr lang="ru-RU" smtClean="0"/>
              <a:pPr/>
              <a:t>26.02.2025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05E35-1DBD-4F52-9586-01F7831F61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26BBB-D507-4EB2-B1BD-9E2FE0E8646E}" type="datetimeFigureOut">
              <a:rPr lang="ru-RU" smtClean="0"/>
              <a:pPr/>
              <a:t>26.02.2025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05E35-1DBD-4F52-9586-01F7831F61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26BBB-D507-4EB2-B1BD-9E2FE0E8646E}" type="datetimeFigureOut">
              <a:rPr lang="ru-RU" smtClean="0"/>
              <a:pPr/>
              <a:t>26.02.2025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05E35-1DBD-4F52-9586-01F7831F619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kk.wikipedia.org/wiki/%D0%90%D0%BA%D1%81%D0%BE%D0%BD" TargetMode="External"/><Relationship Id="rId2" Type="http://schemas.openxmlformats.org/officeDocument/2006/relationships/hyperlink" Target="https://kk.wikipedia.org/wiki/%D0%94%D0%B5%D0%BD%D0%B4%D1%80%D0%B8%D1%82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kk.wikipedia.org/w/index.php?title=%D0%9D%D0%B5%D0%B9%D1%80%D0%BE%D1%86%D0%B8%D1%82&amp;action=edit&amp;redlink=1" TargetMode="External"/><Relationship Id="rId4" Type="http://schemas.openxmlformats.org/officeDocument/2006/relationships/hyperlink" Target="https://kk.wikipedia.org/w/index.php?title=%D0%9D%D0%B5%D0%B9%D1%80%D0%B8%D1%82&amp;action=edit&amp;redlink=1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11560" y="2130425"/>
            <a:ext cx="7772400" cy="147002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4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9000" dirty="0" smtClean="0">
                <a:latin typeface="Times New Roman" pitchFamily="18" charset="0"/>
                <a:cs typeface="Times New Roman" pitchFamily="18" charset="0"/>
              </a:rPr>
              <a:t>Жүйке </a:t>
            </a:r>
            <a:r>
              <a:rPr lang="kk-KZ" sz="9000" dirty="0">
                <a:latin typeface="Times New Roman" pitchFamily="18" charset="0"/>
                <a:cs typeface="Times New Roman" pitchFamily="18" charset="0"/>
              </a:rPr>
              <a:t>жүйесі </a:t>
            </a:r>
            <a:r>
              <a:rPr lang="ru-RU" sz="9000" dirty="0" err="1">
                <a:latin typeface="Times New Roman" pitchFamily="18" charset="0"/>
                <a:cs typeface="Times New Roman" pitchFamily="18" charset="0"/>
              </a:rPr>
              <a:t>құрылысы</a:t>
            </a:r>
            <a:r>
              <a:rPr lang="ru-RU" sz="9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000" dirty="0">
                <a:latin typeface="Times New Roman" pitchFamily="18" charset="0"/>
                <a:cs typeface="Times New Roman" pitchFamily="18" charset="0"/>
              </a:rPr>
            </a:br>
            <a:endParaRPr lang="ru-RU" sz="9000" dirty="0"/>
          </a:p>
          <a:p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53555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 </a:t>
            </a:r>
            <a:endParaRPr lang="ru-RU" dirty="0"/>
          </a:p>
        </p:txBody>
      </p:sp>
      <p:pic>
        <p:nvPicPr>
          <p:cNvPr id="2051" name="Picture 3" descr="C:\Users\STALKER\Desktop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1285860"/>
            <a:ext cx="8451739" cy="37147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635798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      </a:t>
            </a:r>
            <a:r>
              <a:rPr lang="ru-RU" dirty="0" err="1" smtClean="0"/>
              <a:t>Құрылысы жағынан жүйке паранхималық құрылым.</a:t>
            </a:r>
            <a:r>
              <a:rPr lang="ru-RU" dirty="0" smtClean="0"/>
              <a:t> </a:t>
            </a:r>
            <a:r>
              <a:rPr lang="ru-RU" dirty="0" err="1" smtClean="0"/>
              <a:t>Ол</a:t>
            </a:r>
            <a:r>
              <a:rPr lang="ru-RU" dirty="0" smtClean="0"/>
              <a:t> </a:t>
            </a:r>
            <a:r>
              <a:rPr lang="ru-RU" dirty="0" err="1" smtClean="0"/>
              <a:t>екі</a:t>
            </a:r>
            <a:r>
              <a:rPr lang="ru-RU" dirty="0" smtClean="0"/>
              <a:t> </a:t>
            </a:r>
            <a:r>
              <a:rPr lang="ru-RU" dirty="0" err="1" smtClean="0"/>
              <a:t>құрамадан </a:t>
            </a:r>
            <a:r>
              <a:rPr lang="ru-RU" dirty="0" smtClean="0"/>
              <a:t>— </a:t>
            </a:r>
            <a:r>
              <a:rPr lang="ru-RU" dirty="0" err="1" smtClean="0"/>
              <a:t>стромадан</a:t>
            </a:r>
            <a:r>
              <a:rPr lang="ru-RU" dirty="0" smtClean="0"/>
              <a:t> </a:t>
            </a:r>
            <a:r>
              <a:rPr lang="ru-RU" dirty="0" err="1" smtClean="0"/>
              <a:t>(төсеміктен</a:t>
            </a:r>
            <a:r>
              <a:rPr lang="ru-RU" dirty="0" smtClean="0"/>
              <a:t>) </a:t>
            </a:r>
            <a:r>
              <a:rPr lang="ru-RU" dirty="0" err="1" smtClean="0"/>
              <a:t>және паренхимадан</a:t>
            </a:r>
            <a:r>
              <a:rPr lang="ru-RU" dirty="0" smtClean="0"/>
              <a:t> (</a:t>
            </a:r>
            <a:r>
              <a:rPr lang="ru-RU" dirty="0" err="1" smtClean="0"/>
              <a:t>ішкі</a:t>
            </a:r>
            <a:r>
              <a:rPr lang="ru-RU" dirty="0" smtClean="0"/>
              <a:t> </a:t>
            </a:r>
            <a:r>
              <a:rPr lang="ru-RU" dirty="0" err="1" smtClean="0"/>
              <a:t>ұлпадан</a:t>
            </a:r>
            <a:r>
              <a:rPr lang="ru-RU" dirty="0" smtClean="0"/>
              <a:t>) </a:t>
            </a:r>
            <a:r>
              <a:rPr lang="ru-RU" dirty="0" err="1" smtClean="0"/>
              <a:t>тұрады.</a:t>
            </a:r>
            <a:r>
              <a:rPr lang="ru-RU" dirty="0" smtClean="0"/>
              <a:t> </a:t>
            </a:r>
            <a:r>
              <a:rPr lang="ru-RU" dirty="0" err="1" smtClean="0"/>
              <a:t>Жүйке паренхимасын</a:t>
            </a:r>
            <a:r>
              <a:rPr lang="ru-RU" dirty="0" smtClean="0"/>
              <a:t> </a:t>
            </a:r>
            <a:r>
              <a:rPr lang="ru-RU" dirty="0" err="1" smtClean="0"/>
              <a:t>оның құрамына енетін</a:t>
            </a:r>
            <a:r>
              <a:rPr lang="ru-RU" dirty="0" smtClean="0"/>
              <a:t> </a:t>
            </a:r>
            <a:r>
              <a:rPr lang="ru-RU" dirty="0" err="1" smtClean="0"/>
              <a:t>жүйке талшықтары құрайды.</a:t>
            </a:r>
            <a:r>
              <a:rPr lang="ru-RU" dirty="0" smtClean="0"/>
              <a:t> Ал, </a:t>
            </a:r>
            <a:r>
              <a:rPr lang="ru-RU" dirty="0" err="1" smtClean="0"/>
              <a:t>оларды</a:t>
            </a:r>
            <a:r>
              <a:rPr lang="ru-RU" dirty="0" smtClean="0"/>
              <a:t> </a:t>
            </a:r>
            <a:r>
              <a:rPr lang="ru-RU" dirty="0" err="1" smtClean="0"/>
              <a:t>бір-бірімен</a:t>
            </a:r>
            <a:r>
              <a:rPr lang="ru-RU" dirty="0" smtClean="0"/>
              <a:t> </a:t>
            </a:r>
            <a:r>
              <a:rPr lang="ru-RU" dirty="0" err="1" smtClean="0"/>
              <a:t>біріктіріп</a:t>
            </a:r>
            <a:r>
              <a:rPr lang="ru-RU" dirty="0" smtClean="0"/>
              <a:t> </a:t>
            </a:r>
            <a:r>
              <a:rPr lang="ru-RU" dirty="0" err="1" smtClean="0"/>
              <a:t>тұратын борпылдақ және дәнекер ұлпа жүйкенің стромасын</a:t>
            </a:r>
            <a:r>
              <a:rPr lang="ru-RU" dirty="0" smtClean="0"/>
              <a:t> </a:t>
            </a:r>
            <a:r>
              <a:rPr lang="ru-RU" dirty="0" err="1" smtClean="0"/>
              <a:t>түзеді.</a:t>
            </a:r>
            <a:r>
              <a:rPr lang="ru-RU" dirty="0" smtClean="0"/>
              <a:t> </a:t>
            </a:r>
            <a:r>
              <a:rPr lang="ru-RU" dirty="0" err="1" smtClean="0"/>
              <a:t>Жүйкені сыртынан</a:t>
            </a:r>
            <a:r>
              <a:rPr lang="ru-RU" dirty="0" smtClean="0"/>
              <a:t> </a:t>
            </a:r>
            <a:r>
              <a:rPr lang="ru-RU" dirty="0" err="1" smtClean="0"/>
              <a:t>қоршап түратын дәнекер ұлпаны </a:t>
            </a:r>
            <a:r>
              <a:rPr lang="ru-RU" dirty="0" smtClean="0"/>
              <a:t>— </a:t>
            </a:r>
            <a:r>
              <a:rPr lang="ru-RU" dirty="0" err="1" smtClean="0"/>
              <a:t>эндоневрий</a:t>
            </a:r>
            <a:r>
              <a:rPr lang="ru-RU" dirty="0" smtClean="0"/>
              <a:t>, ал </a:t>
            </a:r>
            <a:r>
              <a:rPr lang="ru-RU" dirty="0" err="1" smtClean="0"/>
              <a:t>оларды</a:t>
            </a:r>
            <a:r>
              <a:rPr lang="ru-RU" dirty="0" smtClean="0"/>
              <a:t> </a:t>
            </a:r>
            <a:r>
              <a:rPr lang="ru-RU" dirty="0" err="1" smtClean="0"/>
              <a:t>бір-бірімен</a:t>
            </a:r>
            <a:r>
              <a:rPr lang="ru-RU" dirty="0" smtClean="0"/>
              <a:t> </a:t>
            </a:r>
            <a:r>
              <a:rPr lang="ru-RU" dirty="0" err="1" smtClean="0"/>
              <a:t>байланыстырып</a:t>
            </a:r>
            <a:r>
              <a:rPr lang="ru-RU" dirty="0" smtClean="0"/>
              <a:t>, </a:t>
            </a:r>
            <a:r>
              <a:rPr lang="ru-RU" dirty="0" err="1" smtClean="0"/>
              <a:t>талшықтар будасын</a:t>
            </a:r>
            <a:r>
              <a:rPr lang="ru-RU" dirty="0" smtClean="0"/>
              <a:t> </a:t>
            </a:r>
            <a:r>
              <a:rPr lang="ru-RU" dirty="0" err="1" smtClean="0"/>
              <a:t>құрайтын дэнекер</a:t>
            </a:r>
            <a:r>
              <a:rPr lang="ru-RU" dirty="0" smtClean="0"/>
              <a:t> </a:t>
            </a:r>
            <a:r>
              <a:rPr lang="ru-RU" dirty="0" err="1" smtClean="0"/>
              <a:t>үлпаны </a:t>
            </a:r>
            <a:r>
              <a:rPr lang="ru-RU" dirty="0" smtClean="0"/>
              <a:t>— </a:t>
            </a:r>
            <a:r>
              <a:rPr lang="ru-RU" dirty="0" err="1" smtClean="0"/>
              <a:t>периневрий</a:t>
            </a:r>
            <a:r>
              <a:rPr lang="ru-RU" dirty="0" smtClean="0"/>
              <a:t> </a:t>
            </a:r>
            <a:r>
              <a:rPr lang="ru-RU" dirty="0" err="1" smtClean="0"/>
              <a:t>және </a:t>
            </a:r>
            <a:r>
              <a:rPr lang="ru-RU" dirty="0" smtClean="0"/>
              <a:t>осы </a:t>
            </a:r>
            <a:r>
              <a:rPr lang="ru-RU" dirty="0" err="1" smtClean="0"/>
              <a:t>талшықтар будаларын</a:t>
            </a:r>
            <a:r>
              <a:rPr lang="ru-RU" dirty="0" smtClean="0"/>
              <a:t> </a:t>
            </a:r>
            <a:r>
              <a:rPr lang="ru-RU" dirty="0" err="1" smtClean="0"/>
              <a:t>бір-бірімен</a:t>
            </a:r>
            <a:r>
              <a:rPr lang="ru-RU" dirty="0" smtClean="0"/>
              <a:t> </a:t>
            </a:r>
            <a:r>
              <a:rPr lang="ru-RU" dirty="0" err="1" smtClean="0"/>
              <a:t>байланыстырып</a:t>
            </a:r>
            <a:r>
              <a:rPr lang="ru-RU" dirty="0" smtClean="0"/>
              <a:t>, </a:t>
            </a:r>
            <a:r>
              <a:rPr lang="ru-RU" dirty="0" err="1" smtClean="0"/>
              <a:t>сыртынан</a:t>
            </a:r>
            <a:r>
              <a:rPr lang="ru-RU" dirty="0" smtClean="0"/>
              <a:t> </a:t>
            </a:r>
            <a:r>
              <a:rPr lang="ru-RU" dirty="0" err="1" smtClean="0"/>
              <a:t>қоршай келе</a:t>
            </a:r>
            <a:r>
              <a:rPr lang="ru-RU" dirty="0" smtClean="0"/>
              <a:t> </a:t>
            </a:r>
            <a:r>
              <a:rPr lang="ru-RU" dirty="0" err="1" smtClean="0"/>
              <a:t>жүйкеге айналдыратын</a:t>
            </a:r>
            <a:r>
              <a:rPr lang="ru-RU" dirty="0" smtClean="0"/>
              <a:t> </a:t>
            </a:r>
            <a:r>
              <a:rPr lang="ru-RU" dirty="0" err="1" smtClean="0"/>
              <a:t>дәнекер ұлпаны </a:t>
            </a:r>
            <a:r>
              <a:rPr lang="ru-RU" dirty="0" smtClean="0"/>
              <a:t>— </a:t>
            </a:r>
            <a:r>
              <a:rPr lang="ru-RU" dirty="0" err="1" smtClean="0"/>
              <a:t>эпиневрий</a:t>
            </a:r>
            <a:r>
              <a:rPr lang="ru-RU" dirty="0" smtClean="0"/>
              <a:t> </a:t>
            </a:r>
            <a:r>
              <a:rPr lang="ru-RU" dirty="0" err="1" smtClean="0"/>
              <a:t>деп</a:t>
            </a:r>
            <a:r>
              <a:rPr lang="ru-RU" dirty="0" smtClean="0"/>
              <a:t> </a:t>
            </a:r>
            <a:r>
              <a:rPr lang="ru-RU" dirty="0" err="1" smtClean="0"/>
              <a:t>атайды</a:t>
            </a:r>
            <a:r>
              <a:rPr lang="ru-RU" dirty="0" smtClean="0"/>
              <a:t>.</a:t>
            </a:r>
            <a:endParaRPr lang="kk-KZ" dirty="0" smtClean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kk-KZ" sz="4000" b="1" dirty="0" smtClean="0"/>
              <a:t>Талшықтардың қызметі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504351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      </a:t>
            </a:r>
            <a:r>
              <a:rPr lang="ru-RU" dirty="0" err="1" smtClean="0"/>
              <a:t>Құрылым ерекшеліктеріне</a:t>
            </a:r>
            <a:r>
              <a:rPr lang="ru-RU" dirty="0" smtClean="0"/>
              <a:t> </a:t>
            </a:r>
            <a:r>
              <a:rPr lang="ru-RU" dirty="0" err="1" smtClean="0"/>
              <a:t>қарай жүйкелер </a:t>
            </a:r>
            <a:r>
              <a:rPr lang="ru-RU" u="sng" dirty="0" err="1" smtClean="0"/>
              <a:t>миелинді</a:t>
            </a:r>
            <a:r>
              <a:rPr lang="ru-RU" dirty="0" smtClean="0"/>
              <a:t> </a:t>
            </a:r>
            <a:r>
              <a:rPr lang="ru-RU" dirty="0" err="1" smtClean="0"/>
              <a:t>жэне</a:t>
            </a:r>
            <a:r>
              <a:rPr lang="ru-RU" dirty="0" smtClean="0"/>
              <a:t> </a:t>
            </a:r>
            <a:r>
              <a:rPr lang="ru-RU" u="sng" dirty="0" err="1" smtClean="0"/>
              <a:t>миелинсіз</a:t>
            </a:r>
            <a:r>
              <a:rPr lang="ru-RU" dirty="0" smtClean="0"/>
              <a:t> </a:t>
            </a:r>
            <a:r>
              <a:rPr lang="ru-RU" dirty="0" err="1" smtClean="0"/>
              <a:t>болып</a:t>
            </a:r>
            <a:r>
              <a:rPr lang="ru-RU" dirty="0" smtClean="0"/>
              <a:t> </a:t>
            </a:r>
            <a:r>
              <a:rPr lang="ru-RU" dirty="0" err="1" smtClean="0"/>
              <a:t>бөлінеді.</a:t>
            </a:r>
            <a:r>
              <a:rPr lang="ru-RU" dirty="0" smtClean="0"/>
              <a:t> </a:t>
            </a:r>
            <a:r>
              <a:rPr lang="ru-RU" dirty="0" err="1" smtClean="0"/>
              <a:t>Миелинді</a:t>
            </a:r>
            <a:r>
              <a:rPr lang="ru-RU" dirty="0" smtClean="0"/>
              <a:t> </a:t>
            </a:r>
            <a:r>
              <a:rPr lang="ru-RU" dirty="0" err="1" smtClean="0"/>
              <a:t>жүйке талшықтары жуандау</a:t>
            </a:r>
            <a:r>
              <a:rPr lang="ru-RU" dirty="0" smtClean="0"/>
              <a:t>, </a:t>
            </a:r>
            <a:r>
              <a:rPr lang="ru-RU" dirty="0" err="1" smtClean="0"/>
              <a:t>олардың диаметрі</a:t>
            </a:r>
            <a:r>
              <a:rPr lang="ru-RU" dirty="0" smtClean="0"/>
              <a:t> 1-25 мкм </a:t>
            </a:r>
            <a:r>
              <a:rPr lang="ru-RU" dirty="0" err="1" smtClean="0"/>
              <a:t>шамасында</a:t>
            </a:r>
            <a:r>
              <a:rPr lang="ru-RU" dirty="0" smtClean="0"/>
              <a:t> </a:t>
            </a:r>
            <a:r>
              <a:rPr lang="ru-RU" dirty="0" err="1" smtClean="0"/>
              <a:t>болады</a:t>
            </a:r>
            <a:r>
              <a:rPr lang="ru-RU" dirty="0" smtClean="0"/>
              <a:t> да, </a:t>
            </a:r>
            <a:r>
              <a:rPr lang="ru-RU" dirty="0" err="1" smtClean="0"/>
              <a:t>миеленсіз</a:t>
            </a:r>
            <a:r>
              <a:rPr lang="ru-RU" dirty="0" smtClean="0"/>
              <a:t> </a:t>
            </a:r>
            <a:r>
              <a:rPr lang="ru-RU" dirty="0" err="1" smtClean="0"/>
              <a:t>талшықтар жіңішке </a:t>
            </a:r>
            <a:r>
              <a:rPr lang="ru-RU" dirty="0" smtClean="0"/>
              <a:t>(0,5-2,0 мкм) </a:t>
            </a:r>
            <a:r>
              <a:rPr lang="ru-RU" dirty="0" err="1" smtClean="0"/>
              <a:t>келеді</a:t>
            </a:r>
            <a:r>
              <a:rPr lang="ru-RU" dirty="0" smtClean="0"/>
              <a:t>. </a:t>
            </a:r>
            <a:r>
              <a:rPr lang="ru-RU" dirty="0" err="1" smtClean="0"/>
              <a:t>Миелинді</a:t>
            </a:r>
            <a:r>
              <a:rPr lang="ru-RU" dirty="0" smtClean="0"/>
              <a:t> </a:t>
            </a:r>
            <a:r>
              <a:rPr lang="ru-RU" dirty="0" err="1" smtClean="0"/>
              <a:t>талшықтар </a:t>
            </a:r>
            <a:r>
              <a:rPr lang="ru-RU" dirty="0" smtClean="0"/>
              <a:t>миелин </a:t>
            </a:r>
            <a:r>
              <a:rPr lang="ru-RU" dirty="0" err="1" smtClean="0"/>
              <a:t>және шван</a:t>
            </a:r>
            <a:r>
              <a:rPr lang="ru-RU" dirty="0" smtClean="0"/>
              <a:t> </a:t>
            </a:r>
            <a:r>
              <a:rPr lang="ru-RU" dirty="0" err="1" smtClean="0"/>
              <a:t>қабықтарымен қапталған</a:t>
            </a:r>
            <a:r>
              <a:rPr lang="ru-RU" dirty="0" smtClean="0"/>
              <a:t>, ал </a:t>
            </a:r>
            <a:r>
              <a:rPr lang="ru-RU" dirty="0" err="1" smtClean="0"/>
              <a:t>миелинсіз</a:t>
            </a:r>
            <a:r>
              <a:rPr lang="ru-RU" dirty="0" smtClean="0"/>
              <a:t> </a:t>
            </a:r>
            <a:r>
              <a:rPr lang="ru-RU" dirty="0" err="1" smtClean="0"/>
              <a:t>талшықтарда </a:t>
            </a:r>
            <a:r>
              <a:rPr lang="ru-RU" dirty="0" smtClean="0"/>
              <a:t>тек </a:t>
            </a:r>
            <a:r>
              <a:rPr lang="ru-RU" dirty="0" err="1" smtClean="0"/>
              <a:t>шван</a:t>
            </a:r>
            <a:r>
              <a:rPr lang="ru-RU" dirty="0" smtClean="0"/>
              <a:t> </a:t>
            </a:r>
            <a:r>
              <a:rPr lang="ru-RU" dirty="0" err="1" smtClean="0"/>
              <a:t>қабығы болады</a:t>
            </a:r>
            <a:r>
              <a:rPr lang="ru-RU" dirty="0" smtClean="0"/>
              <a:t>. </a:t>
            </a:r>
            <a:r>
              <a:rPr lang="ru-RU" dirty="0" err="1" smtClean="0"/>
              <a:t>Миелинді</a:t>
            </a:r>
            <a:r>
              <a:rPr lang="ru-RU" dirty="0" smtClean="0"/>
              <a:t> </a:t>
            </a:r>
            <a:r>
              <a:rPr lang="ru-RU" dirty="0" err="1" smtClean="0"/>
              <a:t>талшықтың ортаңғы цилиндрі</a:t>
            </a:r>
            <a:r>
              <a:rPr lang="ru-RU" dirty="0" smtClean="0"/>
              <a:t> — </a:t>
            </a:r>
            <a:r>
              <a:rPr lang="ru-RU" dirty="0" err="1" smtClean="0"/>
              <a:t>оқтығы болады</a:t>
            </a:r>
            <a:r>
              <a:rPr lang="ru-RU" dirty="0" smtClean="0"/>
              <a:t> да, </a:t>
            </a:r>
            <a:r>
              <a:rPr lang="ru-RU" dirty="0" err="1" smtClean="0"/>
              <a:t>оның айналасында</a:t>
            </a:r>
            <a:r>
              <a:rPr lang="ru-RU" dirty="0" smtClean="0"/>
              <a:t> миелин </a:t>
            </a:r>
            <a:r>
              <a:rPr lang="ru-RU" dirty="0" err="1" smtClean="0"/>
              <a:t>қабығы және тізбектеле</a:t>
            </a:r>
            <a:r>
              <a:rPr lang="ru-RU" dirty="0" smtClean="0"/>
              <a:t> </a:t>
            </a:r>
            <a:r>
              <a:rPr lang="ru-RU" dirty="0" err="1" smtClean="0"/>
              <a:t>Шван</a:t>
            </a:r>
            <a:r>
              <a:rPr lang="ru-RU" dirty="0" smtClean="0"/>
              <a:t> </a:t>
            </a:r>
            <a:r>
              <a:rPr lang="ru-RU" dirty="0" err="1" smtClean="0"/>
              <a:t>торшалары</a:t>
            </a:r>
            <a:r>
              <a:rPr lang="ru-RU" dirty="0" smtClean="0"/>
              <a:t> </a:t>
            </a:r>
            <a:r>
              <a:rPr lang="ru-RU" dirty="0" err="1" smtClean="0"/>
              <a:t>орналасады</a:t>
            </a:r>
            <a:r>
              <a:rPr lang="ru-RU" dirty="0" smtClean="0"/>
              <a:t>.</a:t>
            </a:r>
            <a:endParaRPr lang="kk-KZ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635798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            </a:t>
            </a:r>
            <a:r>
              <a:rPr lang="ru-RU" dirty="0" err="1" smtClean="0"/>
              <a:t>Жүйке талшықтарының құрамалары әртүрлі қызмет атқарады.</a:t>
            </a:r>
            <a:r>
              <a:rPr lang="ru-RU" dirty="0" smtClean="0"/>
              <a:t> </a:t>
            </a:r>
            <a:r>
              <a:rPr lang="ru-RU" dirty="0" err="1" smtClean="0"/>
              <a:t>Жүйке импульстерінің туындауы</a:t>
            </a:r>
            <a:r>
              <a:rPr lang="ru-RU" dirty="0" smtClean="0"/>
              <a:t> мен </a:t>
            </a:r>
            <a:r>
              <a:rPr lang="ru-RU" dirty="0" err="1" smtClean="0"/>
              <a:t>таралуын</a:t>
            </a:r>
            <a:r>
              <a:rPr lang="ru-RU" dirty="0" smtClean="0"/>
              <a:t> </a:t>
            </a:r>
            <a:r>
              <a:rPr lang="ru-RU" dirty="0" err="1" smtClean="0"/>
              <a:t>орталық цилиндрдің плазмалық мембранасы</a:t>
            </a:r>
            <a:r>
              <a:rPr lang="ru-RU" dirty="0" smtClean="0"/>
              <a:t> </a:t>
            </a:r>
            <a:r>
              <a:rPr lang="ru-RU" dirty="0" err="1" smtClean="0"/>
              <a:t>қамтамасыз етеді</a:t>
            </a:r>
            <a:r>
              <a:rPr lang="ru-RU" dirty="0" smtClean="0"/>
              <a:t>. </a:t>
            </a:r>
            <a:r>
              <a:rPr lang="ru-RU" dirty="0" err="1" smtClean="0"/>
              <a:t>Миелинді</a:t>
            </a:r>
            <a:r>
              <a:rPr lang="ru-RU" dirty="0" smtClean="0"/>
              <a:t> </a:t>
            </a:r>
            <a:r>
              <a:rPr lang="ru-RU" dirty="0" err="1" smtClean="0"/>
              <a:t>қабық электр</a:t>
            </a:r>
            <a:r>
              <a:rPr lang="ru-RU" dirty="0" smtClean="0"/>
              <a:t> </a:t>
            </a:r>
            <a:r>
              <a:rPr lang="ru-RU" dirty="0" err="1" smtClean="0"/>
              <a:t>изоляторының және нәр </a:t>
            </a:r>
            <a:r>
              <a:rPr lang="ru-RU" dirty="0" smtClean="0"/>
              <a:t>беру </a:t>
            </a:r>
            <a:r>
              <a:rPr lang="ru-RU" dirty="0" err="1" smtClean="0"/>
              <a:t>қызметін атқарады</a:t>
            </a:r>
            <a:r>
              <a:rPr lang="ru-RU" dirty="0" smtClean="0"/>
              <a:t>. </a:t>
            </a:r>
            <a:r>
              <a:rPr lang="ru-RU" dirty="0" err="1" smtClean="0"/>
              <a:t>Ол</a:t>
            </a:r>
            <a:r>
              <a:rPr lang="ru-RU" dirty="0" smtClean="0"/>
              <a:t> </a:t>
            </a:r>
            <a:r>
              <a:rPr lang="ru-RU" dirty="0" err="1" smtClean="0"/>
              <a:t>қозу толқынын орталық </a:t>
            </a:r>
            <a:r>
              <a:rPr lang="ru-RU" dirty="0" smtClean="0"/>
              <a:t>цилиндр </a:t>
            </a:r>
            <a:r>
              <a:rPr lang="ru-RU" dirty="0" err="1" smtClean="0"/>
              <a:t>мембранасының ұзына бойында</a:t>
            </a:r>
            <a:r>
              <a:rPr lang="ru-RU" dirty="0" smtClean="0"/>
              <a:t> </a:t>
            </a:r>
            <a:r>
              <a:rPr lang="ru-RU" dirty="0" err="1" smtClean="0"/>
              <a:t>туындатпай</a:t>
            </a:r>
            <a:r>
              <a:rPr lang="ru-RU" dirty="0" smtClean="0"/>
              <a:t>, тек </a:t>
            </a:r>
            <a:r>
              <a:rPr lang="ru-RU" dirty="0" err="1" smtClean="0"/>
              <a:t>Ранвье</a:t>
            </a:r>
            <a:r>
              <a:rPr lang="ru-RU" dirty="0" smtClean="0"/>
              <a:t> </a:t>
            </a:r>
            <a:r>
              <a:rPr lang="ru-RU" dirty="0" err="1" smtClean="0"/>
              <a:t>үзілімдерінде ғана тудырып</a:t>
            </a:r>
            <a:r>
              <a:rPr lang="ru-RU" dirty="0" smtClean="0"/>
              <a:t> </a:t>
            </a:r>
            <a:r>
              <a:rPr lang="ru-RU" dirty="0" err="1" smtClean="0"/>
              <a:t>отырады</a:t>
            </a:r>
            <a:r>
              <a:rPr lang="ru-RU" dirty="0" smtClean="0"/>
              <a:t>. Миелин </a:t>
            </a:r>
            <a:r>
              <a:rPr lang="ru-RU" dirty="0" err="1" smtClean="0"/>
              <a:t>қабығының нәрлендіруші қызметі оның орталық цилиндрдегі</a:t>
            </a:r>
            <a:r>
              <a:rPr lang="ru-RU" dirty="0" smtClean="0"/>
              <a:t> </a:t>
            </a:r>
            <a:r>
              <a:rPr lang="ru-RU" dirty="0" err="1" smtClean="0"/>
              <a:t>зат</a:t>
            </a:r>
            <a:r>
              <a:rPr lang="ru-RU" dirty="0" smtClean="0"/>
              <a:t> </a:t>
            </a:r>
            <a:r>
              <a:rPr lang="ru-RU" dirty="0" err="1" smtClean="0"/>
              <a:t>алмасу</a:t>
            </a:r>
            <a:r>
              <a:rPr lang="ru-RU" dirty="0" smtClean="0"/>
              <a:t> </a:t>
            </a:r>
            <a:r>
              <a:rPr lang="ru-RU" dirty="0" err="1" smtClean="0"/>
              <a:t>процесіне</a:t>
            </a:r>
            <a:r>
              <a:rPr lang="ru-RU" dirty="0" smtClean="0"/>
              <a:t> </a:t>
            </a:r>
            <a:r>
              <a:rPr lang="ru-RU" dirty="0" err="1" smtClean="0"/>
              <a:t>қатысатын физиологиялық белсенді</a:t>
            </a:r>
            <a:r>
              <a:rPr lang="ru-RU" dirty="0" smtClean="0"/>
              <a:t> </a:t>
            </a:r>
            <a:r>
              <a:rPr lang="ru-RU" dirty="0" err="1" smtClean="0"/>
              <a:t>заттарды</a:t>
            </a:r>
            <a:r>
              <a:rPr lang="ru-RU" dirty="0" smtClean="0"/>
              <a:t> </a:t>
            </a:r>
            <a:r>
              <a:rPr lang="ru-RU" dirty="0" err="1" smtClean="0"/>
              <a:t>түзуімен байланысты</a:t>
            </a:r>
            <a:r>
              <a:rPr lang="ru-RU" dirty="0" smtClean="0"/>
              <a:t>. </a:t>
            </a:r>
            <a:r>
              <a:rPr lang="ru-RU" dirty="0" err="1" smtClean="0"/>
              <a:t>Нейрофибриллалар</a:t>
            </a:r>
            <a:r>
              <a:rPr lang="ru-RU" dirty="0" smtClean="0"/>
              <a:t>, </a:t>
            </a:r>
            <a:r>
              <a:rPr lang="ru-RU" dirty="0" err="1" smtClean="0"/>
              <a:t>микротүтікшелер және тасымалдаушы</a:t>
            </a:r>
            <a:r>
              <a:rPr lang="ru-RU" dirty="0" smtClean="0"/>
              <a:t> </a:t>
            </a:r>
            <a:r>
              <a:rPr lang="ru-RU" dirty="0" err="1" smtClean="0"/>
              <a:t>филаменттер</a:t>
            </a:r>
            <a:r>
              <a:rPr lang="ru-RU" dirty="0" smtClean="0"/>
              <a:t> </a:t>
            </a:r>
            <a:r>
              <a:rPr lang="ru-RU" dirty="0" err="1" smtClean="0"/>
              <a:t>әртүрлі заттарды</a:t>
            </a:r>
            <a:r>
              <a:rPr lang="ru-RU" dirty="0" smtClean="0"/>
              <a:t> (</a:t>
            </a:r>
            <a:r>
              <a:rPr lang="ru-RU" dirty="0" err="1" smtClean="0"/>
              <a:t>белоктарды</a:t>
            </a:r>
            <a:r>
              <a:rPr lang="ru-RU" dirty="0" smtClean="0"/>
              <a:t>), </a:t>
            </a:r>
            <a:r>
              <a:rPr lang="ru-RU" dirty="0" err="1" smtClean="0"/>
              <a:t>торшаның кейбір</a:t>
            </a:r>
            <a:r>
              <a:rPr lang="ru-RU" dirty="0" smtClean="0"/>
              <a:t> </a:t>
            </a:r>
            <a:r>
              <a:rPr lang="ru-RU" dirty="0" err="1" smtClean="0"/>
              <a:t>қосындыларын митохондрияларды</a:t>
            </a:r>
            <a:r>
              <a:rPr lang="ru-RU" dirty="0" smtClean="0"/>
              <a:t> </a:t>
            </a:r>
            <a:r>
              <a:rPr lang="ru-RU" dirty="0" err="1" smtClean="0"/>
              <a:t>жүйке талшықтары бойымен</a:t>
            </a:r>
            <a:r>
              <a:rPr lang="ru-RU" dirty="0" smtClean="0"/>
              <a:t> нейрон </a:t>
            </a:r>
            <a:r>
              <a:rPr lang="ru-RU" dirty="0" err="1" smtClean="0"/>
              <a:t>денесінен</a:t>
            </a:r>
            <a:r>
              <a:rPr lang="ru-RU" dirty="0" smtClean="0"/>
              <a:t> </a:t>
            </a:r>
            <a:r>
              <a:rPr lang="ru-RU" dirty="0" err="1" smtClean="0"/>
              <a:t>рецепторларға және кері</a:t>
            </a:r>
            <a:r>
              <a:rPr lang="ru-RU" dirty="0" smtClean="0"/>
              <a:t> </a:t>
            </a:r>
            <a:r>
              <a:rPr lang="ru-RU" dirty="0" err="1" smtClean="0"/>
              <a:t>бағытта тасымалдау</a:t>
            </a:r>
            <a:r>
              <a:rPr lang="ru-RU" dirty="0" smtClean="0"/>
              <a:t> </a:t>
            </a:r>
            <a:r>
              <a:rPr lang="ru-RU" dirty="0" err="1" smtClean="0"/>
              <a:t>процесіне</a:t>
            </a:r>
            <a:r>
              <a:rPr lang="ru-RU" dirty="0" smtClean="0"/>
              <a:t> </a:t>
            </a:r>
            <a:r>
              <a:rPr lang="ru-RU" dirty="0" err="1" smtClean="0"/>
              <a:t>қатысады</a:t>
            </a:r>
            <a:r>
              <a:rPr lang="ru-RU" dirty="0" smtClean="0"/>
              <a:t>.</a:t>
            </a:r>
            <a:endParaRPr lang="kk-KZ" dirty="0" smtClean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0">
            <a:scrgbClr r="0" g="0" b="0"/>
          </a:lnRef>
          <a:fillRef idx="1002">
            <a:schemeClr val="dk1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kk-KZ" dirty="0" smtClean="0"/>
              <a:t>ҚОРЫТЫНДЫ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/>
              <a:t>       </a:t>
            </a:r>
            <a:r>
              <a:rPr lang="ru-RU" sz="3600" dirty="0" err="1" smtClean="0"/>
              <a:t>Жүйке жүйенің реттеуші</a:t>
            </a:r>
            <a:r>
              <a:rPr lang="ru-RU" sz="3600" dirty="0" smtClean="0"/>
              <a:t> </a:t>
            </a:r>
            <a:r>
              <a:rPr lang="ru-RU" sz="3600" dirty="0" err="1" smtClean="0"/>
              <a:t>қызметінің арқасында, </a:t>
            </a:r>
            <a:r>
              <a:rPr lang="ru-RU" sz="3600" dirty="0" smtClean="0"/>
              <a:t>организм </a:t>
            </a:r>
            <a:r>
              <a:rPr lang="ru-RU" sz="3600" dirty="0" err="1" smtClean="0"/>
              <a:t>әрекеті сыртқы </a:t>
            </a:r>
            <a:r>
              <a:rPr lang="ru-RU" sz="3600" dirty="0" smtClean="0"/>
              <a:t>орта </a:t>
            </a:r>
            <a:r>
              <a:rPr lang="ru-RU" sz="3600" dirty="0" err="1" smtClean="0"/>
              <a:t>жағдайына сәйкес бейімделе</a:t>
            </a:r>
            <a:r>
              <a:rPr lang="ru-RU" sz="3600" dirty="0" smtClean="0"/>
              <a:t> </a:t>
            </a:r>
            <a:r>
              <a:rPr lang="ru-RU" sz="3600" dirty="0" err="1" smtClean="0"/>
              <a:t>өзгеріп</a:t>
            </a:r>
            <a:r>
              <a:rPr lang="ru-RU" sz="3600" dirty="0" smtClean="0"/>
              <a:t>, </a:t>
            </a:r>
            <a:r>
              <a:rPr lang="ru-RU" sz="3600" dirty="0" err="1" smtClean="0"/>
              <a:t>қоршаған орта</a:t>
            </a:r>
            <a:r>
              <a:rPr lang="ru-RU" sz="3600" dirty="0" smtClean="0"/>
              <a:t> мен организм </a:t>
            </a:r>
            <a:r>
              <a:rPr lang="ru-RU" sz="3600" dirty="0" err="1" smtClean="0"/>
              <a:t>арасында</a:t>
            </a:r>
            <a:r>
              <a:rPr lang="ru-RU" sz="3600" dirty="0" smtClean="0"/>
              <a:t> </a:t>
            </a:r>
            <a:r>
              <a:rPr lang="ru-RU" sz="3600" dirty="0" err="1" smtClean="0"/>
              <a:t>өзара байланыс</a:t>
            </a:r>
            <a:r>
              <a:rPr lang="ru-RU" sz="3600" dirty="0" smtClean="0"/>
              <a:t>, </a:t>
            </a:r>
            <a:r>
              <a:rPr lang="ru-RU" sz="3600" dirty="0" err="1" smtClean="0"/>
              <a:t>сәйкестік қалыптасады</a:t>
            </a:r>
            <a:r>
              <a:rPr lang="ru-RU" sz="3600" dirty="0" smtClean="0"/>
              <a:t>.</a:t>
            </a:r>
            <a:endParaRPr lang="ru-RU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85728"/>
            <a:ext cx="7772400" cy="1470025"/>
          </a:xfr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kk-KZ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Жоспар: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1857364"/>
            <a:ext cx="7715304" cy="45005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00050" indent="-400050" algn="l">
              <a:buFont typeface="+mj-lt"/>
              <a:buAutoNum type="romanUcPeriod"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Жүйке жүйесі</a:t>
            </a:r>
          </a:p>
          <a:p>
            <a:pPr marL="514350" indent="-514350" algn="l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Классификациясы</a:t>
            </a:r>
          </a:p>
          <a:p>
            <a:pPr marL="514350" indent="-514350" algn="l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Жүйке жүйесі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құрылысы</a:t>
            </a:r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II.  </a:t>
            </a:r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Импульстердің қозған талшықтар</a:t>
            </a:r>
          </a:p>
          <a:p>
            <a:pPr marL="514350" indent="-514350" algn="l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Талшықтардың қызметі</a:t>
            </a:r>
          </a:p>
          <a:p>
            <a:pPr marL="400050" indent="-400050" algn="l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Қорытынды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8715404" cy="1143000"/>
          </a:xfr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  <a:softEdge rad="127000"/>
          </a:effectLst>
          <a:scene3d>
            <a:camera prst="perspectiveRight"/>
            <a:lightRig rig="threePt" dir="t">
              <a:rot lat="0" lon="0" rev="1200000"/>
            </a:lightRig>
          </a:scene3d>
          <a:sp3d>
            <a:bevelT w="63500" h="25400" prst="artDeco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kk-KZ" b="1" dirty="0" smtClean="0"/>
              <a:t>Жүйке жүйесі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329642" cy="490063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 err="1" smtClean="0">
                <a:solidFill>
                  <a:schemeClr val="tx1"/>
                </a:solidFill>
              </a:rPr>
              <a:t>Жүйке жасушалары</a:t>
            </a:r>
            <a:r>
              <a:rPr lang="ru-RU" dirty="0" smtClean="0">
                <a:solidFill>
                  <a:schemeClr val="tx1"/>
                </a:solidFill>
              </a:rPr>
              <a:t> (гр. </a:t>
            </a:r>
            <a:r>
              <a:rPr lang="en-US" i="1" dirty="0" err="1" smtClean="0">
                <a:solidFill>
                  <a:schemeClr val="tx1"/>
                </a:solidFill>
              </a:rPr>
              <a:t>neuronum</a:t>
            </a:r>
            <a:r>
              <a:rPr lang="en-US" i="1" dirty="0" smtClean="0">
                <a:solidFill>
                  <a:schemeClr val="tx1"/>
                </a:solidFill>
              </a:rPr>
              <a:t>, </a:t>
            </a:r>
            <a:r>
              <a:rPr lang="en-US" i="1" dirty="0" err="1" smtClean="0">
                <a:solidFill>
                  <a:schemeClr val="tx1"/>
                </a:solidFill>
              </a:rPr>
              <a:t>neurocytus</a:t>
            </a:r>
            <a:r>
              <a:rPr lang="en-US" dirty="0" smtClean="0">
                <a:solidFill>
                  <a:schemeClr val="tx1"/>
                </a:solidFill>
              </a:rPr>
              <a:t>; </a:t>
            </a:r>
            <a:r>
              <a:rPr lang="en-US" i="1" dirty="0" smtClean="0">
                <a:solidFill>
                  <a:schemeClr val="tx1"/>
                </a:solidFill>
              </a:rPr>
              <a:t>neuron</a:t>
            </a:r>
            <a:r>
              <a:rPr lang="en-US" dirty="0" smtClean="0">
                <a:solidFill>
                  <a:schemeClr val="tx1"/>
                </a:solidFill>
              </a:rPr>
              <a:t> — </a:t>
            </a:r>
            <a:r>
              <a:rPr lang="ru-RU" dirty="0" err="1" smtClean="0">
                <a:solidFill>
                  <a:schemeClr val="tx1"/>
                </a:solidFill>
              </a:rPr>
              <a:t>жүйке,</a:t>
            </a:r>
            <a:r>
              <a:rPr lang="ru-RU" dirty="0" smtClean="0">
                <a:solidFill>
                  <a:schemeClr val="tx1"/>
                </a:solidFill>
              </a:rPr>
              <a:t> </a:t>
            </a:r>
            <a:r>
              <a:rPr lang="en-US" i="1" dirty="0" err="1" smtClean="0">
                <a:solidFill>
                  <a:schemeClr val="tx1"/>
                </a:solidFill>
              </a:rPr>
              <a:t>kytos</a:t>
            </a:r>
            <a:r>
              <a:rPr lang="en-US" dirty="0" smtClean="0">
                <a:solidFill>
                  <a:schemeClr val="tx1"/>
                </a:solidFill>
              </a:rPr>
              <a:t> - </a:t>
            </a:r>
            <a:r>
              <a:rPr lang="ru-RU" dirty="0" err="1" smtClean="0">
                <a:solidFill>
                  <a:schemeClr val="tx1"/>
                </a:solidFill>
              </a:rPr>
              <a:t>жасуша</a:t>
            </a:r>
            <a:r>
              <a:rPr lang="ru-RU" dirty="0" smtClean="0">
                <a:solidFill>
                  <a:schemeClr val="tx1"/>
                </a:solidFill>
              </a:rPr>
              <a:t>) — </a:t>
            </a:r>
            <a:r>
              <a:rPr lang="ru-RU" dirty="0" err="1" smtClean="0">
                <a:solidFill>
                  <a:schemeClr val="tx1"/>
                </a:solidFill>
              </a:rPr>
              <a:t>жүйке ұлпасының негізгі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морфологиялық және қызметтік құрылымдық бөлігі.</a:t>
            </a:r>
            <a:endParaRPr lang="ru-RU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ru-RU" i="1" dirty="0" err="1" smtClean="0">
                <a:solidFill>
                  <a:schemeClr val="tx1"/>
                </a:solidFill>
              </a:rPr>
              <a:t>Жүйке жасушалары</a:t>
            </a:r>
            <a:r>
              <a:rPr lang="ru-RU" i="1" dirty="0" smtClean="0">
                <a:solidFill>
                  <a:schemeClr val="tx1"/>
                </a:solidFill>
              </a:rPr>
              <a:t> (</a:t>
            </a:r>
            <a:r>
              <a:rPr lang="ru-RU" i="1" dirty="0" err="1" smtClean="0">
                <a:solidFill>
                  <a:schemeClr val="tx1"/>
                </a:solidFill>
              </a:rPr>
              <a:t>нейроциттер</a:t>
            </a:r>
            <a:r>
              <a:rPr lang="ru-RU" i="1" dirty="0" smtClean="0">
                <a:solidFill>
                  <a:schemeClr val="tx1"/>
                </a:solidFill>
              </a:rPr>
              <a:t>)</a:t>
            </a:r>
            <a:r>
              <a:rPr lang="ru-RU" dirty="0" smtClean="0">
                <a:solidFill>
                  <a:schemeClr val="tx1"/>
                </a:solidFill>
              </a:rPr>
              <a:t> — </a:t>
            </a:r>
            <a:r>
              <a:rPr lang="ru-RU" dirty="0" err="1" smtClean="0">
                <a:solidFill>
                  <a:schemeClr val="tx1"/>
                </a:solidFill>
              </a:rPr>
              <a:t>өсінділі жасушалар</a:t>
            </a:r>
            <a:r>
              <a:rPr lang="ru-RU" dirty="0" smtClean="0">
                <a:solidFill>
                  <a:schemeClr val="tx1"/>
                </a:solidFill>
              </a:rPr>
              <a:t>. </a:t>
            </a:r>
            <a:r>
              <a:rPr lang="ru-RU" dirty="0" err="1" smtClean="0">
                <a:solidFill>
                  <a:schemeClr val="tx1"/>
                </a:solidFill>
              </a:rPr>
              <a:t>Олар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нейролеммадан</a:t>
            </a:r>
            <a:r>
              <a:rPr lang="ru-RU" dirty="0" smtClean="0">
                <a:solidFill>
                  <a:schemeClr val="tx1"/>
                </a:solidFill>
              </a:rPr>
              <a:t> (плазмолемма), </a:t>
            </a:r>
            <a:r>
              <a:rPr lang="ru-RU" dirty="0" err="1" smtClean="0">
                <a:solidFill>
                  <a:schemeClr val="tx1"/>
                </a:solidFill>
              </a:rPr>
              <a:t>нейроплазмадан</a:t>
            </a:r>
            <a:r>
              <a:rPr lang="ru-RU" dirty="0" smtClean="0">
                <a:solidFill>
                  <a:schemeClr val="tx1"/>
                </a:solidFill>
              </a:rPr>
              <a:t> (цитоплазма), </a:t>
            </a:r>
            <a:r>
              <a:rPr lang="ru-RU" dirty="0" err="1" smtClean="0">
                <a:solidFill>
                  <a:schemeClr val="tx1"/>
                </a:solidFill>
              </a:rPr>
              <a:t>ядродан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және жасуша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денесінен</a:t>
            </a:r>
            <a:r>
              <a:rPr lang="ru-RU" dirty="0" smtClean="0">
                <a:solidFill>
                  <a:schemeClr val="tx1"/>
                </a:solidFill>
              </a:rPr>
              <a:t> (</a:t>
            </a:r>
            <a:r>
              <a:rPr lang="ru-RU" dirty="0" err="1" smtClean="0">
                <a:solidFill>
                  <a:schemeClr val="tx1"/>
                </a:solidFill>
              </a:rPr>
              <a:t>перикарион</a:t>
            </a:r>
            <a:r>
              <a:rPr lang="ru-RU" dirty="0" smtClean="0">
                <a:solidFill>
                  <a:schemeClr val="tx1"/>
                </a:solidFill>
              </a:rPr>
              <a:t>) </a:t>
            </a:r>
            <a:r>
              <a:rPr lang="ru-RU" dirty="0" err="1" smtClean="0">
                <a:solidFill>
                  <a:schemeClr val="tx1"/>
                </a:solidFill>
              </a:rPr>
              <a:t>таралатын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өсінділерден құралған</a:t>
            </a:r>
            <a:r>
              <a:rPr lang="ru-RU" dirty="0" smtClean="0">
                <a:solidFill>
                  <a:schemeClr val="tx1"/>
                </a:solidFill>
              </a:rPr>
              <a:t>. </a:t>
            </a:r>
            <a:r>
              <a:rPr lang="ru-RU" dirty="0" err="1" smtClean="0">
                <a:solidFill>
                  <a:schemeClr val="tx1"/>
                </a:solidFill>
              </a:rPr>
              <a:t>Жүйке жасушаларының нейроплазмасында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базофильді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түйіршіктер </a:t>
            </a:r>
            <a:r>
              <a:rPr lang="ru-RU" dirty="0" smtClean="0">
                <a:solidFill>
                  <a:schemeClr val="tx1"/>
                </a:solidFill>
              </a:rPr>
              <a:t>(</a:t>
            </a:r>
            <a:r>
              <a:rPr lang="ru-RU" dirty="0" err="1" smtClean="0">
                <a:solidFill>
                  <a:schemeClr val="tx1"/>
                </a:solidFill>
              </a:rPr>
              <a:t>хроматофильді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зат</a:t>
            </a:r>
            <a:r>
              <a:rPr lang="ru-RU" dirty="0" smtClean="0">
                <a:solidFill>
                  <a:schemeClr val="tx1"/>
                </a:solidFill>
              </a:rPr>
              <a:t>) </a:t>
            </a:r>
            <a:r>
              <a:rPr lang="ru-RU" dirty="0" err="1" smtClean="0">
                <a:solidFill>
                  <a:schemeClr val="tx1"/>
                </a:solidFill>
              </a:rPr>
              <a:t>және нейрофибриллалар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болады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  <a:softEdge rad="31750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kk-KZ" dirty="0" smtClean="0"/>
              <a:t>Классификациясы: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err="1" smtClean="0"/>
              <a:t>Өсінділерінің санына</a:t>
            </a:r>
            <a:r>
              <a:rPr lang="ru-RU" dirty="0" smtClean="0"/>
              <a:t> </a:t>
            </a:r>
            <a:r>
              <a:rPr lang="ru-RU" dirty="0" err="1" smtClean="0"/>
              <a:t>байланысты</a:t>
            </a:r>
            <a:r>
              <a:rPr lang="ru-RU" dirty="0" smtClean="0"/>
              <a:t> </a:t>
            </a:r>
            <a:r>
              <a:rPr lang="ru-RU" dirty="0" err="1" smtClean="0"/>
              <a:t>жүйке жасушалары</a:t>
            </a:r>
            <a:r>
              <a:rPr lang="ru-RU" dirty="0" smtClean="0"/>
              <a:t>: </a:t>
            </a:r>
          </a:p>
          <a:p>
            <a:pPr>
              <a:buFont typeface="Wingdings" pitchFamily="2" charset="2"/>
              <a:buChar char="Ø"/>
            </a:pPr>
            <a:r>
              <a:rPr lang="ru-RU" i="1" dirty="0" smtClean="0"/>
              <a:t> </a:t>
            </a:r>
            <a:r>
              <a:rPr lang="ru-RU" dirty="0" err="1" smtClean="0"/>
              <a:t>Униполярлы</a:t>
            </a:r>
            <a:r>
              <a:rPr lang="ru-RU" dirty="0" smtClean="0"/>
              <a:t> </a:t>
            </a:r>
            <a:r>
              <a:rPr lang="ru-RU" dirty="0" err="1" smtClean="0"/>
              <a:t>нейроциттер</a:t>
            </a:r>
            <a:r>
              <a:rPr lang="ru-RU" dirty="0" smtClean="0"/>
              <a:t> — </a:t>
            </a:r>
            <a:r>
              <a:rPr lang="ru-RU" dirty="0" err="1" smtClean="0"/>
              <a:t>жануарлар</a:t>
            </a:r>
            <a:r>
              <a:rPr lang="ru-RU" dirty="0" smtClean="0"/>
              <a:t> </a:t>
            </a:r>
            <a:r>
              <a:rPr lang="ru-RU" dirty="0" err="1" smtClean="0"/>
              <a:t>эмбрионында</a:t>
            </a:r>
            <a:r>
              <a:rPr lang="ru-RU" dirty="0" smtClean="0"/>
              <a:t>,</a:t>
            </a:r>
          </a:p>
          <a:p>
            <a:pPr>
              <a:buFont typeface="Wingdings" pitchFamily="2" charset="2"/>
              <a:buChar char="Ø"/>
            </a:pPr>
            <a:r>
              <a:rPr lang="ru-RU" dirty="0" err="1" smtClean="0"/>
              <a:t>Псевдоуниполярлы</a:t>
            </a:r>
            <a:r>
              <a:rPr lang="ru-RU" dirty="0" smtClean="0"/>
              <a:t> </a:t>
            </a:r>
            <a:r>
              <a:rPr lang="ru-RU" dirty="0" err="1" smtClean="0"/>
              <a:t>жүйке жасушалары</a:t>
            </a:r>
            <a:r>
              <a:rPr lang="ru-RU" dirty="0" smtClean="0"/>
              <a:t> — </a:t>
            </a:r>
            <a:r>
              <a:rPr lang="ru-RU" dirty="0" err="1" smtClean="0"/>
              <a:t>жұлын түйіндерінде,</a:t>
            </a: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dirty="0" err="1" smtClean="0"/>
              <a:t>Биполярлы</a:t>
            </a:r>
            <a:r>
              <a:rPr lang="ru-RU" dirty="0" smtClean="0"/>
              <a:t> </a:t>
            </a:r>
            <a:r>
              <a:rPr lang="ru-RU" dirty="0" err="1" smtClean="0"/>
              <a:t>нейроциттер</a:t>
            </a:r>
            <a:r>
              <a:rPr lang="ru-RU" dirty="0" smtClean="0"/>
              <a:t> — </a:t>
            </a:r>
            <a:r>
              <a:rPr lang="ru-RU" dirty="0" err="1" smtClean="0"/>
              <a:t>көздің торлы</a:t>
            </a:r>
            <a:r>
              <a:rPr lang="ru-RU" dirty="0" smtClean="0"/>
              <a:t> </a:t>
            </a:r>
            <a:r>
              <a:rPr lang="ru-RU" dirty="0" err="1" smtClean="0"/>
              <a:t>қабығында, ішкі</a:t>
            </a:r>
            <a:r>
              <a:rPr lang="ru-RU" dirty="0" smtClean="0"/>
              <a:t> </a:t>
            </a:r>
            <a:r>
              <a:rPr lang="ru-RU" dirty="0" err="1" smtClean="0"/>
              <a:t>құлақта, иіс</a:t>
            </a:r>
            <a:r>
              <a:rPr lang="ru-RU" dirty="0" smtClean="0"/>
              <a:t> </a:t>
            </a:r>
            <a:r>
              <a:rPr lang="ru-RU" dirty="0" err="1" smtClean="0"/>
              <a:t>сезімі</a:t>
            </a:r>
            <a:r>
              <a:rPr lang="ru-RU" dirty="0" smtClean="0"/>
              <a:t> </a:t>
            </a:r>
            <a:r>
              <a:rPr lang="ru-RU" dirty="0" err="1" smtClean="0"/>
              <a:t>мүшесінде,</a:t>
            </a: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dirty="0" err="1" smtClean="0"/>
              <a:t>Мультиполярлы</a:t>
            </a:r>
            <a:r>
              <a:rPr lang="ru-RU" dirty="0" smtClean="0"/>
              <a:t> </a:t>
            </a:r>
            <a:r>
              <a:rPr lang="ru-RU" dirty="0" err="1" smtClean="0"/>
              <a:t>нейроциттер</a:t>
            </a:r>
            <a:r>
              <a:rPr lang="ru-RU" dirty="0" smtClean="0"/>
              <a:t> — </a:t>
            </a:r>
            <a:r>
              <a:rPr lang="ru-RU" dirty="0" err="1" smtClean="0"/>
              <a:t>мида</a:t>
            </a:r>
            <a:r>
              <a:rPr lang="ru-RU" dirty="0" smtClean="0"/>
              <a:t>, </a:t>
            </a:r>
            <a:r>
              <a:rPr lang="ru-RU" dirty="0" err="1" smtClean="0"/>
              <a:t>жұлында, көптеген сомалық, вегетативтік</a:t>
            </a:r>
            <a:r>
              <a:rPr lang="ru-RU" dirty="0" smtClean="0"/>
              <a:t> </a:t>
            </a:r>
            <a:r>
              <a:rPr lang="ru-RU" dirty="0" err="1" smtClean="0"/>
              <a:t>интрамуральды</a:t>
            </a:r>
            <a:r>
              <a:rPr lang="ru-RU" dirty="0" smtClean="0"/>
              <a:t> </a:t>
            </a:r>
            <a:r>
              <a:rPr lang="ru-RU" dirty="0" err="1" smtClean="0"/>
              <a:t>және экстрамуральды</a:t>
            </a:r>
            <a:r>
              <a:rPr lang="ru-RU" dirty="0" smtClean="0"/>
              <a:t> </a:t>
            </a:r>
            <a:r>
              <a:rPr lang="ru-RU" dirty="0" err="1" smtClean="0"/>
              <a:t>жүйке түйіндерінде орналасады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kk-K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571480"/>
            <a:ext cx="8501122" cy="592935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dirty="0" err="1" smtClean="0"/>
              <a:t>Жүйке жасушаларының өсінділері қызметіне байланысты</a:t>
            </a:r>
            <a:r>
              <a:rPr lang="ru-RU" dirty="0" smtClean="0"/>
              <a:t>: </a:t>
            </a:r>
            <a:r>
              <a:rPr lang="ru-RU" i="1" dirty="0" smtClean="0">
                <a:hlinkClick r:id="rId2" tooltip="Дендрит"/>
              </a:rPr>
              <a:t>дендрит</a:t>
            </a:r>
            <a:r>
              <a:rPr lang="ru-RU" dirty="0" smtClean="0"/>
              <a:t> </a:t>
            </a:r>
            <a:r>
              <a:rPr lang="ru-RU" dirty="0" err="1" smtClean="0"/>
              <a:t>және</a:t>
            </a:r>
            <a:r>
              <a:rPr lang="ru-RU" dirty="0" smtClean="0"/>
              <a:t> </a:t>
            </a:r>
            <a:r>
              <a:rPr lang="ru-RU" i="1" dirty="0" smtClean="0">
                <a:hlinkClick r:id="rId3" tooltip="Аксон"/>
              </a:rPr>
              <a:t>аксон</a:t>
            </a:r>
            <a:r>
              <a:rPr lang="ru-RU" dirty="0" smtClean="0"/>
              <a:t> (</a:t>
            </a:r>
            <a:r>
              <a:rPr lang="ru-RU" dirty="0" smtClean="0">
                <a:hlinkClick r:id="rId4" tooltip="Нейрит (мұндай бет жоқ)"/>
              </a:rPr>
              <a:t>нейрит</a:t>
            </a:r>
            <a:r>
              <a:rPr lang="ru-RU" dirty="0" smtClean="0"/>
              <a:t>) </a:t>
            </a:r>
            <a:r>
              <a:rPr lang="ru-RU" dirty="0" err="1" smtClean="0"/>
              <a:t>болып</a:t>
            </a:r>
            <a:r>
              <a:rPr lang="ru-RU" dirty="0" smtClean="0"/>
              <a:t> </a:t>
            </a:r>
            <a:r>
              <a:rPr lang="ru-RU" dirty="0" err="1" smtClean="0"/>
              <a:t>екіге</a:t>
            </a:r>
            <a:r>
              <a:rPr lang="ru-RU" dirty="0" smtClean="0"/>
              <a:t> </a:t>
            </a:r>
            <a:r>
              <a:rPr lang="ru-RU" dirty="0" err="1" smtClean="0"/>
              <a:t>бөлінеді</a:t>
            </a:r>
            <a:r>
              <a:rPr lang="ru-RU" dirty="0" smtClean="0"/>
              <a:t>. </a:t>
            </a:r>
            <a:r>
              <a:rPr lang="ru-RU" dirty="0" err="1" smtClean="0"/>
              <a:t>Нейроциттер</a:t>
            </a:r>
            <a:r>
              <a:rPr lang="ru-RU" dirty="0" smtClean="0"/>
              <a:t> </a:t>
            </a:r>
            <a:r>
              <a:rPr lang="ru-RU" dirty="0" err="1" smtClean="0"/>
              <a:t>дендриттері</a:t>
            </a:r>
            <a:r>
              <a:rPr lang="ru-RU" dirty="0" smtClean="0"/>
              <a:t> </a:t>
            </a:r>
            <a:r>
              <a:rPr lang="ru-RU" dirty="0" err="1" smtClean="0"/>
              <a:t>қозуды сыртқы </a:t>
            </a:r>
            <a:r>
              <a:rPr lang="ru-RU" dirty="0" smtClean="0"/>
              <a:t>орта </a:t>
            </a:r>
            <a:r>
              <a:rPr lang="ru-RU" dirty="0" err="1" smtClean="0"/>
              <a:t>немесе</a:t>
            </a:r>
            <a:r>
              <a:rPr lang="ru-RU" dirty="0" smtClean="0"/>
              <a:t> </a:t>
            </a:r>
            <a:r>
              <a:rPr lang="ru-RU" dirty="0" err="1" smtClean="0"/>
              <a:t>организмнің ішкі</a:t>
            </a:r>
            <a:r>
              <a:rPr lang="ru-RU" dirty="0" smtClean="0"/>
              <a:t> </a:t>
            </a:r>
            <a:r>
              <a:rPr lang="ru-RU" dirty="0" err="1" smtClean="0"/>
              <a:t>орта</a:t>
            </a:r>
            <a:r>
              <a:rPr lang="ru-RU" dirty="0" smtClean="0"/>
              <a:t> </a:t>
            </a:r>
            <a:r>
              <a:rPr lang="ru-RU" dirty="0" err="1" smtClean="0"/>
              <a:t>әсерлерінен</a:t>
            </a:r>
            <a:r>
              <a:rPr lang="ru-RU" dirty="0" smtClean="0"/>
              <a:t>, </a:t>
            </a:r>
            <a:r>
              <a:rPr lang="ru-RU" dirty="0" err="1" smtClean="0"/>
              <a:t>басқа нейроциттерден</a:t>
            </a:r>
            <a:r>
              <a:rPr lang="ru-RU" dirty="0" smtClean="0"/>
              <a:t> </a:t>
            </a:r>
            <a:r>
              <a:rPr lang="ru-RU" dirty="0" err="1" smtClean="0"/>
              <a:t>қабылдап</a:t>
            </a:r>
            <a:r>
              <a:rPr lang="ru-RU" dirty="0" smtClean="0"/>
              <a:t>, </a:t>
            </a:r>
            <a:r>
              <a:rPr lang="ru-RU" dirty="0" err="1" smtClean="0"/>
              <a:t>жүйке толқындарын </a:t>
            </a:r>
            <a:r>
              <a:rPr lang="ru-RU" dirty="0" smtClean="0"/>
              <a:t>(</a:t>
            </a:r>
            <a:r>
              <a:rPr lang="ru-RU" dirty="0" err="1" smtClean="0"/>
              <a:t>импульстерін</a:t>
            </a:r>
            <a:r>
              <a:rPr lang="ru-RU" dirty="0" smtClean="0"/>
              <a:t>) </a:t>
            </a:r>
            <a:r>
              <a:rPr lang="ru-RU" dirty="0" err="1" smtClean="0"/>
              <a:t>нейроцит</a:t>
            </a:r>
            <a:r>
              <a:rPr lang="ru-RU" dirty="0" smtClean="0"/>
              <a:t> </a:t>
            </a:r>
            <a:r>
              <a:rPr lang="ru-RU" dirty="0" err="1" smtClean="0"/>
              <a:t>денесіне</a:t>
            </a:r>
            <a:r>
              <a:rPr lang="ru-RU" dirty="0" smtClean="0"/>
              <a:t>, ал </a:t>
            </a:r>
            <a:r>
              <a:rPr lang="ru-RU" dirty="0" smtClean="0">
                <a:hlinkClick r:id="rId3" tooltip="Аксон"/>
              </a:rPr>
              <a:t>аксон</a:t>
            </a:r>
            <a:r>
              <a:rPr lang="ru-RU" dirty="0" smtClean="0"/>
              <a:t> — </a:t>
            </a:r>
            <a:r>
              <a:rPr lang="ru-RU" dirty="0" err="1" smtClean="0"/>
              <a:t>жүйке толқынын</a:t>
            </a:r>
            <a:r>
              <a:rPr lang="ru-RU" dirty="0" smtClean="0"/>
              <a:t> </a:t>
            </a:r>
            <a:r>
              <a:rPr lang="ru-RU" dirty="0" err="1" smtClean="0">
                <a:hlinkClick r:id="rId5" tooltip="Нейроцит (мұндай бет жоқ)"/>
              </a:rPr>
              <a:t>нейроцит</a:t>
            </a:r>
            <a:r>
              <a:rPr lang="ru-RU" dirty="0" smtClean="0"/>
              <a:t> </a:t>
            </a:r>
            <a:r>
              <a:rPr lang="ru-RU" dirty="0" err="1" smtClean="0"/>
              <a:t>перикарионынан</a:t>
            </a:r>
            <a:r>
              <a:rPr lang="ru-RU" dirty="0" smtClean="0"/>
              <a:t> </a:t>
            </a:r>
            <a:r>
              <a:rPr lang="ru-RU" dirty="0" err="1" smtClean="0"/>
              <a:t>басқа нейроциттерге</a:t>
            </a:r>
            <a:r>
              <a:rPr lang="ru-RU" dirty="0" smtClean="0"/>
              <a:t> </a:t>
            </a:r>
            <a:r>
              <a:rPr lang="ru-RU" dirty="0" err="1" smtClean="0"/>
              <a:t>немесе</a:t>
            </a:r>
            <a:r>
              <a:rPr lang="ru-RU" dirty="0" smtClean="0"/>
              <a:t> </a:t>
            </a:r>
            <a:r>
              <a:rPr lang="ru-RU" dirty="0" err="1" smtClean="0"/>
              <a:t>орындаушы</a:t>
            </a:r>
            <a:r>
              <a:rPr lang="ru-RU" dirty="0" smtClean="0"/>
              <a:t> </a:t>
            </a:r>
            <a:r>
              <a:rPr lang="ru-RU" dirty="0" err="1" smtClean="0"/>
              <a:t>мүшелерге өткізеді</a:t>
            </a:r>
            <a:r>
              <a:rPr lang="ru-RU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 </a:t>
            </a:r>
            <a:endParaRPr lang="ru-RU" dirty="0"/>
          </a:p>
        </p:txBody>
      </p:sp>
      <p:pic>
        <p:nvPicPr>
          <p:cNvPr id="6" name="Picture 2" descr="C:\Users\STALKER\Desktop\Blausen_0657_MultipolarNeuron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642918"/>
            <a:ext cx="9144000" cy="55721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40000" dist="20000" dir="5400000" rotWithShape="0">
              <a:srgbClr val="000000">
                <a:alpha val="38000"/>
              </a:srgbClr>
            </a:outerShdw>
            <a:softEdge rad="31750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b="1" dirty="0" smtClean="0"/>
              <a:t>Нейрон </a:t>
            </a:r>
            <a:r>
              <a:rPr lang="ru-RU" b="1" dirty="0" err="1" smtClean="0"/>
              <a:t>құрылысы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643998" cy="490063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ru-RU" i="1" dirty="0" err="1" smtClean="0"/>
              <a:t>Құрылысы </a:t>
            </a:r>
            <a:r>
              <a:rPr lang="ru-RU" i="1" dirty="0" smtClean="0"/>
              <a:t>мен </a:t>
            </a:r>
            <a:r>
              <a:rPr lang="ru-RU" i="1" dirty="0" err="1" smtClean="0"/>
              <a:t>атқаратын қызметіне қарай нейрондар</a:t>
            </a:r>
            <a:r>
              <a:rPr lang="ru-RU" i="1" dirty="0" smtClean="0"/>
              <a:t> 3 </a:t>
            </a:r>
            <a:r>
              <a:rPr lang="ru-RU" i="1" dirty="0" err="1" smtClean="0"/>
              <a:t>түрлі болады</a:t>
            </a:r>
            <a:r>
              <a:rPr lang="ru-RU" i="1" dirty="0" smtClean="0"/>
              <a:t>:</a:t>
            </a:r>
          </a:p>
          <a:p>
            <a:pPr>
              <a:buFont typeface="Wingdings" pitchFamily="2" charset="2"/>
              <a:buChar char="ü"/>
            </a:pPr>
            <a:r>
              <a:rPr lang="en-US" sz="2400" b="1" u="sng" dirty="0" smtClean="0">
                <a:cs typeface="Times New Roman" pitchFamily="18" charset="0"/>
              </a:rPr>
              <a:t>c</a:t>
            </a:r>
            <a:r>
              <a:rPr lang="ru-RU" sz="2400" b="1" u="sng" dirty="0" err="1" smtClean="0">
                <a:cs typeface="Times New Roman" pitchFamily="18" charset="0"/>
              </a:rPr>
              <a:t>езгіш</a:t>
            </a:r>
            <a:r>
              <a:rPr lang="ru-RU" sz="2400" b="1" u="sng" dirty="0" smtClean="0">
                <a:cs typeface="Times New Roman" pitchFamily="18" charset="0"/>
              </a:rPr>
              <a:t> </a:t>
            </a:r>
            <a:r>
              <a:rPr lang="ru-RU" sz="2400" dirty="0" err="1" smtClean="0">
                <a:cs typeface="Times New Roman" pitchFamily="18" charset="0"/>
              </a:rPr>
              <a:t>(бұлар рецепторлер</a:t>
            </a:r>
            <a:r>
              <a:rPr lang="ru-RU" sz="2400" dirty="0" smtClean="0">
                <a:cs typeface="Times New Roman" pitchFamily="18" charset="0"/>
              </a:rPr>
              <a:t> </a:t>
            </a:r>
            <a:r>
              <a:rPr lang="ru-RU" sz="2400" dirty="0" err="1" smtClean="0">
                <a:cs typeface="Times New Roman" pitchFamily="18" charset="0"/>
              </a:rPr>
              <a:t>қызметін атқарып қозуды сезім</a:t>
            </a:r>
            <a:r>
              <a:rPr lang="ru-RU" sz="2400" dirty="0" smtClean="0">
                <a:cs typeface="Times New Roman" pitchFamily="18" charset="0"/>
              </a:rPr>
              <a:t> </a:t>
            </a:r>
            <a:r>
              <a:rPr lang="ru-RU" sz="2400" dirty="0" err="1" smtClean="0">
                <a:cs typeface="Times New Roman" pitchFamily="18" charset="0"/>
              </a:rPr>
              <a:t>мүшелерінен орталық жүйке жүйесіне жеткізеді</a:t>
            </a:r>
            <a:r>
              <a:rPr lang="ru-RU" sz="2400" dirty="0" smtClean="0">
                <a:cs typeface="Times New Roman" pitchFamily="18" charset="0"/>
              </a:rPr>
              <a:t>)</a:t>
            </a:r>
          </a:p>
          <a:p>
            <a:pPr>
              <a:buFont typeface="Wingdings" pitchFamily="2" charset="2"/>
              <a:buChar char="ü"/>
            </a:pPr>
            <a:r>
              <a:rPr lang="ru-RU" sz="2400" b="1" u="sng" dirty="0" err="1" smtClean="0">
                <a:cs typeface="Times New Roman" pitchFamily="18" charset="0"/>
              </a:rPr>
              <a:t>байланыстырғыш</a:t>
            </a:r>
            <a:r>
              <a:rPr lang="ru-RU" sz="2400" u="sng" dirty="0" err="1" smtClean="0">
                <a:cs typeface="Times New Roman" pitchFamily="18" charset="0"/>
              </a:rPr>
              <a:t> </a:t>
            </a:r>
            <a:r>
              <a:rPr lang="ru-RU" sz="2400" dirty="0" err="1" smtClean="0">
                <a:cs typeface="Times New Roman" pitchFamily="18" charset="0"/>
              </a:rPr>
              <a:t>(қозуды сезгіш</a:t>
            </a:r>
            <a:r>
              <a:rPr lang="ru-RU" sz="2400" dirty="0" smtClean="0">
                <a:cs typeface="Times New Roman" pitchFamily="18" charset="0"/>
              </a:rPr>
              <a:t> </a:t>
            </a:r>
            <a:r>
              <a:rPr lang="ru-RU" sz="2400" dirty="0" err="1" smtClean="0">
                <a:cs typeface="Times New Roman" pitchFamily="18" charset="0"/>
              </a:rPr>
              <a:t>нейрондардан</a:t>
            </a:r>
            <a:r>
              <a:rPr lang="ru-RU" sz="2400" dirty="0" smtClean="0">
                <a:cs typeface="Times New Roman" pitchFamily="18" charset="0"/>
              </a:rPr>
              <a:t> </a:t>
            </a:r>
            <a:r>
              <a:rPr lang="ru-RU" sz="2400" dirty="0" err="1" smtClean="0">
                <a:cs typeface="Times New Roman" pitchFamily="18" charset="0"/>
              </a:rPr>
              <a:t>қозғалтқыш нерондарға өткізеді</a:t>
            </a:r>
            <a:r>
              <a:rPr lang="ru-RU" sz="2400" dirty="0" smtClean="0">
                <a:cs typeface="Times New Roman" pitchFamily="18" charset="0"/>
              </a:rPr>
              <a:t>)</a:t>
            </a:r>
          </a:p>
          <a:p>
            <a:pPr>
              <a:buFont typeface="Wingdings" pitchFamily="2" charset="2"/>
              <a:buChar char="ü"/>
            </a:pPr>
            <a:r>
              <a:rPr lang="ru-RU" sz="2400" b="1" u="sng" dirty="0" err="1" smtClean="0">
                <a:cs typeface="Times New Roman" pitchFamily="18" charset="0"/>
              </a:rPr>
              <a:t>қозғалтқыш</a:t>
            </a:r>
            <a:r>
              <a:rPr lang="ru-RU" sz="2400" dirty="0" err="1" smtClean="0">
                <a:cs typeface="Times New Roman" pitchFamily="18" charset="0"/>
              </a:rPr>
              <a:t> (қозуды орталық жүйке жүйесінен бұлшық еттер</a:t>
            </a:r>
            <a:r>
              <a:rPr lang="ru-RU" sz="2400" dirty="0" smtClean="0">
                <a:cs typeface="Times New Roman" pitchFamily="18" charset="0"/>
              </a:rPr>
              <a:t> мен </a:t>
            </a:r>
            <a:r>
              <a:rPr lang="ru-RU" sz="2400" dirty="0" err="1" smtClean="0">
                <a:cs typeface="Times New Roman" pitchFamily="18" charset="0"/>
              </a:rPr>
              <a:t>бездерге</a:t>
            </a:r>
            <a:r>
              <a:rPr lang="ru-RU" sz="2400" dirty="0" smtClean="0">
                <a:cs typeface="Times New Roman" pitchFamily="18" charset="0"/>
              </a:rPr>
              <a:t> </a:t>
            </a:r>
            <a:r>
              <a:rPr lang="ru-RU" sz="2400" dirty="0" err="1" smtClean="0">
                <a:cs typeface="Times New Roman" pitchFamily="18" charset="0"/>
              </a:rPr>
              <a:t>жеткізеді</a:t>
            </a:r>
            <a:r>
              <a:rPr lang="ru-RU" sz="2400" dirty="0" smtClean="0">
                <a:cs typeface="Times New Roman" pitchFamily="18" charset="0"/>
              </a:rPr>
              <a:t>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85728"/>
            <a:ext cx="9144000" cy="657227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         </a:t>
            </a:r>
            <a:r>
              <a:rPr lang="ru-RU" sz="2800" dirty="0" err="1" smtClean="0"/>
              <a:t>Нейрондар</a:t>
            </a:r>
            <a:r>
              <a:rPr lang="ru-RU" sz="2800" dirty="0" smtClean="0"/>
              <a:t> </a:t>
            </a:r>
            <a:r>
              <a:rPr lang="ru-RU" sz="2800" dirty="0" err="1" smtClean="0"/>
              <a:t>бір-бірімен</a:t>
            </a:r>
            <a:r>
              <a:rPr lang="ru-RU" sz="2800" dirty="0" smtClean="0"/>
              <a:t> </a:t>
            </a:r>
            <a:r>
              <a:rPr lang="ru-RU" sz="2800" dirty="0" err="1" smtClean="0"/>
              <a:t>синапстар</a:t>
            </a:r>
            <a:r>
              <a:rPr lang="ru-RU" sz="2800" dirty="0" smtClean="0"/>
              <a:t> </a:t>
            </a:r>
            <a:r>
              <a:rPr lang="ru-RU" sz="2800" dirty="0" err="1" smtClean="0"/>
              <a:t>арқылы байланысады</a:t>
            </a:r>
            <a:r>
              <a:rPr lang="ru-RU" sz="2800" dirty="0" smtClean="0"/>
              <a:t>. </a:t>
            </a:r>
            <a:r>
              <a:rPr lang="ru-RU" sz="2800" dirty="0" err="1" smtClean="0"/>
              <a:t>Синапстар</a:t>
            </a:r>
            <a:r>
              <a:rPr lang="ru-RU" sz="2800" dirty="0" smtClean="0"/>
              <a:t> </a:t>
            </a:r>
            <a:r>
              <a:rPr lang="ru-RU" sz="2800" dirty="0" err="1" smtClean="0"/>
              <a:t>арқылы қозу бір</a:t>
            </a:r>
            <a:r>
              <a:rPr lang="ru-RU" sz="2800" dirty="0" smtClean="0"/>
              <a:t> </a:t>
            </a:r>
            <a:r>
              <a:rPr lang="ru-RU" sz="2800" dirty="0" err="1" smtClean="0"/>
              <a:t>нейроннан</a:t>
            </a:r>
            <a:r>
              <a:rPr lang="ru-RU" sz="2800" dirty="0" smtClean="0"/>
              <a:t> </a:t>
            </a:r>
            <a:r>
              <a:rPr lang="ru-RU" sz="2800" dirty="0" err="1" smtClean="0"/>
              <a:t>екінші</a:t>
            </a:r>
            <a:r>
              <a:rPr lang="ru-RU" sz="2800" dirty="0" smtClean="0"/>
              <a:t> </a:t>
            </a:r>
            <a:r>
              <a:rPr lang="ru-RU" sz="2800" dirty="0" err="1" smtClean="0"/>
              <a:t>нейронға, бұлшық етке</a:t>
            </a:r>
            <a:r>
              <a:rPr lang="ru-RU" sz="2800" dirty="0" smtClean="0"/>
              <a:t> </a:t>
            </a:r>
            <a:r>
              <a:rPr lang="ru-RU" sz="2800" dirty="0" err="1" smtClean="0"/>
              <a:t>немесе</a:t>
            </a:r>
            <a:r>
              <a:rPr lang="ru-RU" sz="2800" dirty="0" smtClean="0"/>
              <a:t> </a:t>
            </a:r>
            <a:r>
              <a:rPr lang="ru-RU" sz="2800" dirty="0" err="1" smtClean="0"/>
              <a:t>бездерге</a:t>
            </a:r>
            <a:r>
              <a:rPr lang="ru-RU" sz="2800" dirty="0" smtClean="0"/>
              <a:t> </a:t>
            </a:r>
            <a:r>
              <a:rPr lang="ru-RU" sz="2800" dirty="0" err="1" smtClean="0"/>
              <a:t>өтеді.</a:t>
            </a:r>
            <a:r>
              <a:rPr lang="ru-RU" sz="2800" dirty="0" smtClean="0"/>
              <a:t> </a:t>
            </a:r>
            <a:r>
              <a:rPr lang="ru-RU" sz="2800" dirty="0" err="1" smtClean="0"/>
              <a:t>Нейрондар</a:t>
            </a:r>
            <a:r>
              <a:rPr lang="ru-RU" sz="2800" dirty="0" smtClean="0"/>
              <a:t> </a:t>
            </a:r>
            <a:r>
              <a:rPr lang="ru-RU" sz="2800" dirty="0" err="1" smtClean="0"/>
              <a:t>бір-бірімен</a:t>
            </a:r>
            <a:r>
              <a:rPr lang="ru-RU" sz="2800" dirty="0" smtClean="0"/>
              <a:t> </a:t>
            </a:r>
            <a:r>
              <a:rPr lang="ru-RU" sz="2800" dirty="0" err="1" smtClean="0"/>
              <a:t>байланысқан кезде</a:t>
            </a:r>
            <a:r>
              <a:rPr lang="ru-RU" sz="2800" dirty="0" smtClean="0"/>
              <a:t> </a:t>
            </a:r>
            <a:r>
              <a:rPr lang="ru-RU" sz="2800" dirty="0" err="1" smtClean="0"/>
              <a:t>бір</a:t>
            </a:r>
            <a:r>
              <a:rPr lang="ru-RU" sz="2800" dirty="0" smtClean="0"/>
              <a:t> </a:t>
            </a:r>
            <a:r>
              <a:rPr lang="ru-RU" sz="2800" dirty="0" err="1" smtClean="0"/>
              <a:t>нейронның ақсоны екінші</a:t>
            </a:r>
            <a:r>
              <a:rPr lang="ru-RU" sz="2800" dirty="0" smtClean="0"/>
              <a:t> </a:t>
            </a:r>
            <a:r>
              <a:rPr lang="ru-RU" sz="2800" dirty="0" err="1" smtClean="0"/>
              <a:t>нейронның дендриттерімен</a:t>
            </a:r>
            <a:r>
              <a:rPr lang="ru-RU" sz="2800" dirty="0" smtClean="0"/>
              <a:t> </a:t>
            </a:r>
            <a:r>
              <a:rPr lang="ru-RU" sz="2800" dirty="0" err="1" smtClean="0"/>
              <a:t>байланысады</a:t>
            </a:r>
            <a:r>
              <a:rPr lang="ru-RU" sz="2800" dirty="0" smtClean="0"/>
              <a:t>. </a:t>
            </a:r>
            <a:r>
              <a:rPr lang="ru-RU" sz="2800" dirty="0" err="1" smtClean="0"/>
              <a:t>Екінші</a:t>
            </a:r>
            <a:r>
              <a:rPr lang="ru-RU" sz="2800" dirty="0" smtClean="0"/>
              <a:t> </a:t>
            </a:r>
            <a:r>
              <a:rPr lang="ru-RU" sz="2800" dirty="0" err="1" smtClean="0"/>
              <a:t>нейронның дендриті</a:t>
            </a:r>
            <a:r>
              <a:rPr lang="ru-RU" sz="2800" dirty="0" smtClean="0"/>
              <a:t> </a:t>
            </a:r>
            <a:r>
              <a:rPr lang="ru-RU" sz="2800" dirty="0" err="1" smtClean="0"/>
              <a:t>қозуды қабылдап өзінің денесіне</a:t>
            </a:r>
            <a:r>
              <a:rPr lang="ru-RU" sz="2800" dirty="0" smtClean="0"/>
              <a:t> </a:t>
            </a:r>
            <a:r>
              <a:rPr lang="ru-RU" sz="2800" dirty="0" err="1" smtClean="0"/>
              <a:t>әкеледі, қозу </a:t>
            </a:r>
            <a:r>
              <a:rPr lang="ru-RU" sz="2800" dirty="0" smtClean="0"/>
              <a:t>ары </a:t>
            </a:r>
            <a:r>
              <a:rPr lang="ru-RU" sz="2800" dirty="0" err="1" smtClean="0"/>
              <a:t>қарай аксонның бойымен</a:t>
            </a:r>
            <a:r>
              <a:rPr lang="ru-RU" sz="2800" dirty="0" smtClean="0"/>
              <a:t> </a:t>
            </a:r>
            <a:r>
              <a:rPr lang="ru-RU" sz="2800" dirty="0" err="1" smtClean="0"/>
              <a:t>жылжып</a:t>
            </a:r>
            <a:r>
              <a:rPr lang="ru-RU" sz="2800" dirty="0" smtClean="0"/>
              <a:t> кете </a:t>
            </a:r>
            <a:r>
              <a:rPr lang="ru-RU" sz="2800" dirty="0" err="1" smtClean="0"/>
              <a:t>береді</a:t>
            </a:r>
            <a:r>
              <a:rPr lang="ru-RU" sz="2800" dirty="0" smtClean="0"/>
              <a:t>. </a:t>
            </a:r>
            <a:r>
              <a:rPr lang="ru-RU" sz="2800" dirty="0" err="1" smtClean="0"/>
              <a:t>Егер</a:t>
            </a:r>
            <a:r>
              <a:rPr lang="ru-RU" sz="2800" dirty="0" smtClean="0"/>
              <a:t> синапс </a:t>
            </a:r>
            <a:r>
              <a:rPr lang="ru-RU" sz="2800" dirty="0" err="1" smtClean="0"/>
              <a:t>нейронмен</a:t>
            </a:r>
            <a:r>
              <a:rPr lang="ru-RU" sz="2800" dirty="0" smtClean="0"/>
              <a:t> </a:t>
            </a:r>
            <a:r>
              <a:rPr lang="ru-RU" sz="2800" dirty="0" err="1" smtClean="0"/>
              <a:t>бұлшық етті</a:t>
            </a:r>
            <a:r>
              <a:rPr lang="ru-RU" sz="2800" dirty="0" smtClean="0"/>
              <a:t> </a:t>
            </a:r>
            <a:r>
              <a:rPr lang="ru-RU" sz="2800" dirty="0" err="1" smtClean="0"/>
              <a:t>немесе</a:t>
            </a:r>
            <a:r>
              <a:rPr lang="ru-RU" sz="2800" dirty="0" smtClean="0"/>
              <a:t> без </a:t>
            </a:r>
            <a:r>
              <a:rPr lang="ru-RU" sz="2800" dirty="0" err="1" smtClean="0"/>
              <a:t>жасушаларын</a:t>
            </a:r>
            <a:r>
              <a:rPr lang="ru-RU" sz="2800" dirty="0" smtClean="0"/>
              <a:t> </a:t>
            </a:r>
            <a:r>
              <a:rPr lang="ru-RU" sz="2800" dirty="0" err="1" smtClean="0"/>
              <a:t>байланыстыратын</a:t>
            </a:r>
            <a:r>
              <a:rPr lang="ru-RU" sz="2800" dirty="0" smtClean="0"/>
              <a:t> </a:t>
            </a:r>
            <a:r>
              <a:rPr lang="ru-RU" sz="2800" dirty="0" err="1" smtClean="0"/>
              <a:t>болса</a:t>
            </a:r>
            <a:r>
              <a:rPr lang="ru-RU" sz="2800" dirty="0" smtClean="0"/>
              <a:t>, </a:t>
            </a:r>
            <a:r>
              <a:rPr lang="ru-RU" sz="2800" dirty="0" err="1" smtClean="0"/>
              <a:t>нейроннан</a:t>
            </a:r>
            <a:r>
              <a:rPr lang="ru-RU" sz="2800" dirty="0" smtClean="0"/>
              <a:t> </a:t>
            </a:r>
            <a:r>
              <a:rPr lang="ru-RU" sz="2800" dirty="0" err="1" smtClean="0"/>
              <a:t>келген</a:t>
            </a:r>
            <a:r>
              <a:rPr lang="ru-RU" sz="2800" dirty="0" smtClean="0"/>
              <a:t> </a:t>
            </a:r>
            <a:r>
              <a:rPr lang="ru-RU" sz="2800" dirty="0" err="1" smtClean="0"/>
              <a:t>қозу бұлшық еттің жиырылуына</a:t>
            </a:r>
            <a:r>
              <a:rPr lang="ru-RU" sz="2800" dirty="0" smtClean="0"/>
              <a:t>, ал </a:t>
            </a:r>
            <a:r>
              <a:rPr lang="ru-RU" sz="2800" dirty="0" err="1" smtClean="0"/>
              <a:t>бездің секреттің бөлініп шығуына әкеліп соғады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14282" y="5357826"/>
            <a:ext cx="8229600" cy="1143000"/>
          </a:xfrm>
        </p:spPr>
        <p:txBody>
          <a:bodyPr/>
          <a:lstStyle/>
          <a:p>
            <a:r>
              <a:rPr lang="kk-KZ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40000" dist="20000" dir="5400000" rotWithShape="0">
              <a:srgbClr val="000000">
                <a:alpha val="38000"/>
              </a:srgbClr>
            </a:outerShdw>
            <a:softEdge rad="31750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kk-KZ" b="1" dirty="0" smtClean="0"/>
              <a:t>импульстердің қозған талшықтар бойымен таралуы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  <a:effectLst>
            <a:outerShdw blurRad="40000" dist="20000" dir="5400000" rotWithShape="0">
              <a:srgbClr val="000000">
                <a:alpha val="38000"/>
              </a:srgbClr>
            </a:outerShdw>
            <a:softEdge rad="127000"/>
          </a:effectLst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  Нейрон </a:t>
            </a:r>
            <a:r>
              <a:rPr lang="ru-RU" dirty="0" err="1" smtClean="0"/>
              <a:t>өсінділері сыртынан</a:t>
            </a:r>
            <a:r>
              <a:rPr lang="ru-RU" dirty="0" smtClean="0"/>
              <a:t> </a:t>
            </a:r>
            <a:r>
              <a:rPr lang="ru-RU" dirty="0" err="1" smtClean="0"/>
              <a:t>қабықпен қапталып</a:t>
            </a:r>
            <a:r>
              <a:rPr lang="ru-RU" dirty="0" smtClean="0"/>
              <a:t>, </a:t>
            </a:r>
            <a:r>
              <a:rPr lang="ru-RU" dirty="0" err="1" smtClean="0"/>
              <a:t>жүйке талшықтарына</a:t>
            </a:r>
            <a:r>
              <a:rPr lang="ru-RU" dirty="0" smtClean="0"/>
              <a:t>, ал </a:t>
            </a:r>
            <a:r>
              <a:rPr lang="ru-RU" dirty="0" err="1" smtClean="0"/>
              <a:t>олар</a:t>
            </a:r>
            <a:r>
              <a:rPr lang="ru-RU" dirty="0" smtClean="0"/>
              <a:t> </a:t>
            </a:r>
            <a:r>
              <a:rPr lang="ru-RU" dirty="0" err="1" smtClean="0"/>
              <a:t>топтаса</a:t>
            </a:r>
            <a:r>
              <a:rPr lang="ru-RU" dirty="0" smtClean="0"/>
              <a:t> </a:t>
            </a:r>
            <a:r>
              <a:rPr lang="ru-RU" dirty="0" err="1" smtClean="0"/>
              <a:t>келіп</a:t>
            </a:r>
            <a:r>
              <a:rPr lang="ru-RU" dirty="0" smtClean="0"/>
              <a:t>, </a:t>
            </a:r>
            <a:r>
              <a:rPr lang="ru-RU" dirty="0" err="1" smtClean="0"/>
              <a:t>жүйкеге </a:t>
            </a:r>
            <a:r>
              <a:rPr lang="ru-RU" dirty="0" smtClean="0"/>
              <a:t>(</a:t>
            </a:r>
            <a:r>
              <a:rPr lang="ru-RU" dirty="0" err="1" smtClean="0"/>
              <a:t>нервке</a:t>
            </a:r>
            <a:r>
              <a:rPr lang="ru-RU" dirty="0" smtClean="0"/>
              <a:t>) </a:t>
            </a:r>
            <a:r>
              <a:rPr lang="ru-RU" dirty="0" err="1" smtClean="0"/>
              <a:t>айналады</a:t>
            </a:r>
            <a:r>
              <a:rPr lang="ru-RU" dirty="0" smtClean="0"/>
              <a:t>. </a:t>
            </a:r>
            <a:r>
              <a:rPr lang="ru-RU" dirty="0" err="1" smtClean="0"/>
              <a:t>Жүйке организмдегі</a:t>
            </a:r>
            <a:r>
              <a:rPr lang="ru-RU" dirty="0" smtClean="0"/>
              <a:t> телефон </a:t>
            </a:r>
            <a:r>
              <a:rPr lang="ru-RU" dirty="0" err="1" smtClean="0"/>
              <a:t>кабелі</a:t>
            </a:r>
            <a:r>
              <a:rPr lang="ru-RU" dirty="0" smtClean="0"/>
              <a:t> </a:t>
            </a:r>
            <a:r>
              <a:rPr lang="ru-RU" dirty="0" err="1" smtClean="0"/>
              <a:t>іспеттес</a:t>
            </a:r>
            <a:r>
              <a:rPr lang="ru-RU" dirty="0" smtClean="0"/>
              <a:t> </a:t>
            </a:r>
            <a:r>
              <a:rPr lang="ru-RU" dirty="0" err="1" smtClean="0"/>
              <a:t>қүрылым</a:t>
            </a:r>
            <a:r>
              <a:rPr lang="ru-RU" dirty="0" smtClean="0"/>
              <a:t>. </a:t>
            </a:r>
            <a:r>
              <a:rPr lang="ru-RU" dirty="0" err="1" smtClean="0"/>
              <a:t>Олардың негізгі</a:t>
            </a:r>
            <a:r>
              <a:rPr lang="ru-RU" dirty="0" smtClean="0"/>
              <a:t> </a:t>
            </a:r>
            <a:r>
              <a:rPr lang="ru-RU" dirty="0" err="1" smtClean="0"/>
              <a:t>қызметі </a:t>
            </a:r>
            <a:r>
              <a:rPr lang="ru-RU" dirty="0" smtClean="0"/>
              <a:t>— </a:t>
            </a:r>
            <a:r>
              <a:rPr lang="ru-RU" dirty="0" err="1" smtClean="0"/>
              <a:t>тітіркеністі</a:t>
            </a:r>
            <a:r>
              <a:rPr lang="ru-RU" dirty="0" smtClean="0"/>
              <a:t> (</a:t>
            </a:r>
            <a:r>
              <a:rPr lang="ru-RU" dirty="0" err="1" smtClean="0"/>
              <a:t>импульсті</a:t>
            </a:r>
            <a:r>
              <a:rPr lang="ru-RU" dirty="0" smtClean="0"/>
              <a:t>) </a:t>
            </a:r>
            <a:r>
              <a:rPr lang="ru-RU" dirty="0" err="1" smtClean="0"/>
              <a:t>өткізу.</a:t>
            </a:r>
            <a:r>
              <a:rPr lang="ru-RU" dirty="0" smtClean="0"/>
              <a:t> </a:t>
            </a:r>
            <a:r>
              <a:rPr lang="ru-RU" dirty="0" err="1" smtClean="0"/>
              <a:t>Тітіркеніс</a:t>
            </a:r>
            <a:r>
              <a:rPr lang="ru-RU" dirty="0" smtClean="0"/>
              <a:t> </a:t>
            </a:r>
            <a:r>
              <a:rPr lang="ru-RU" dirty="0" err="1" smtClean="0"/>
              <a:t>деп</a:t>
            </a:r>
            <a:r>
              <a:rPr lang="ru-RU" dirty="0" smtClean="0"/>
              <a:t> </a:t>
            </a:r>
            <a:r>
              <a:rPr lang="ru-RU" dirty="0" err="1" smtClean="0"/>
              <a:t>тітіркендіру</a:t>
            </a:r>
            <a:r>
              <a:rPr lang="ru-RU" dirty="0" smtClean="0"/>
              <a:t> </a:t>
            </a:r>
            <a:r>
              <a:rPr lang="ru-RU" dirty="0" err="1" smtClean="0"/>
              <a:t>нәтижесінде туған жүйкелік процесті</a:t>
            </a:r>
            <a:r>
              <a:rPr lang="ru-RU" dirty="0" smtClean="0"/>
              <a:t> </a:t>
            </a:r>
            <a:r>
              <a:rPr lang="ru-RU" dirty="0" err="1" smtClean="0"/>
              <a:t>айтады</a:t>
            </a:r>
            <a:r>
              <a:rPr lang="ru-RU" dirty="0" smtClean="0"/>
              <a:t>.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жүйке құрамында бірнеше</a:t>
            </a:r>
            <a:r>
              <a:rPr lang="ru-RU" dirty="0" smtClean="0"/>
              <a:t> </a:t>
            </a:r>
            <a:r>
              <a:rPr lang="ru-RU" dirty="0" err="1" smtClean="0"/>
              <a:t>мың немесе</a:t>
            </a:r>
            <a:r>
              <a:rPr lang="ru-RU" dirty="0" smtClean="0"/>
              <a:t> миллион </a:t>
            </a:r>
            <a:r>
              <a:rPr lang="ru-RU" b="1" i="1" u="sng" dirty="0" err="1" smtClean="0"/>
              <a:t>талшықтар</a:t>
            </a:r>
            <a:r>
              <a:rPr lang="ru-RU" dirty="0" err="1" smtClean="0"/>
              <a:t> болады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467</Words>
  <Application>Microsoft Office PowerPoint</Application>
  <PresentationFormat>Экран (4:3)</PresentationFormat>
  <Paragraphs>39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Times New Roman</vt:lpstr>
      <vt:lpstr>Wingdings</vt:lpstr>
      <vt:lpstr>Тема Office</vt:lpstr>
      <vt:lpstr>Презентация PowerPoint</vt:lpstr>
      <vt:lpstr>Жоспар:</vt:lpstr>
      <vt:lpstr>Жүйке жүйесі</vt:lpstr>
      <vt:lpstr>Классификациясы:</vt:lpstr>
      <vt:lpstr>Презентация PowerPoint</vt:lpstr>
      <vt:lpstr> </vt:lpstr>
      <vt:lpstr>Нейрон құрылысы</vt:lpstr>
      <vt:lpstr> </vt:lpstr>
      <vt:lpstr>импульстердің қозған талшықтар бойымен таралуы</vt:lpstr>
      <vt:lpstr> </vt:lpstr>
      <vt:lpstr> </vt:lpstr>
      <vt:lpstr>Талшықтардың қызметі</vt:lpstr>
      <vt:lpstr> </vt:lpstr>
      <vt:lpstr>ҚОРЫТЫНДЫ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аэроинотерапия</dc:title>
  <dc:creator>STALKER</dc:creator>
  <cp:lastModifiedBy>Данагул</cp:lastModifiedBy>
  <cp:revision>30</cp:revision>
  <dcterms:created xsi:type="dcterms:W3CDTF">2016-09-18T13:27:23Z</dcterms:created>
  <dcterms:modified xsi:type="dcterms:W3CDTF">2025-02-26T04:26:42Z</dcterms:modified>
</cp:coreProperties>
</file>