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5" r:id="rId2"/>
    <p:sldId id="256" r:id="rId3"/>
    <p:sldId id="257" r:id="rId4"/>
    <p:sldId id="258" r:id="rId5"/>
    <p:sldId id="259" r:id="rId6"/>
    <p:sldId id="260" r:id="rId7"/>
    <p:sldId id="261"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9" d="100"/>
          <a:sy n="69" d="100"/>
        </p:scale>
        <p:origin x="1416" y="42"/>
      </p:cViewPr>
      <p:guideLst>
        <p:guide orient="horz" pos="2160"/>
        <p:guide pos="2880"/>
      </p:guideLst>
    </p:cSldViewPr>
  </p:slideViewPr>
  <p:outlineViewPr>
    <p:cViewPr>
      <p:scale>
        <a:sx n="33" d="100"/>
        <a:sy n="33" d="100"/>
      </p:scale>
      <p:origin x="222"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5" name="Date Placeholder 14"/>
          <p:cNvSpPr>
            <a:spLocks noGrp="1"/>
          </p:cNvSpPr>
          <p:nvPr>
            <p:ph type="dt" sz="half" idx="10"/>
          </p:nvPr>
        </p:nvSpPr>
        <p:spPr/>
        <p:txBody>
          <a:bodyPr/>
          <a:lstStyle/>
          <a:p>
            <a:fld id="{B4C71EC6-210F-42DE-9C53-41977AD35B3D}" type="datetimeFigureOut">
              <a:rPr lang="ru-RU" smtClean="0"/>
              <a:t>07.09.2020</a:t>
            </a:fld>
            <a:endParaRPr lang="ru-RU"/>
          </a:p>
        </p:txBody>
      </p:sp>
      <p:sp>
        <p:nvSpPr>
          <p:cNvPr id="16" name="Slide Number Placeholder 15"/>
          <p:cNvSpPr>
            <a:spLocks noGrp="1"/>
          </p:cNvSpPr>
          <p:nvPr>
            <p:ph type="sldNum" sz="quarter" idx="11"/>
          </p:nvPr>
        </p:nvSpPr>
        <p:spPr/>
        <p:txBody>
          <a:bodyPr/>
          <a:lstStyle/>
          <a:p>
            <a:fld id="{B19B0651-EE4F-4900-A07F-96A6BFA9D0F0}" type="slidenum">
              <a:rPr lang="ru-RU" smtClean="0"/>
              <a:t>‹#›</a:t>
            </a:fld>
            <a:endParaRPr lang="ru-RU"/>
          </a:p>
        </p:txBody>
      </p:sp>
      <p:sp>
        <p:nvSpPr>
          <p:cNvPr id="17" name="Footer Placeholder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07.09.2020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07.09.2020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Title 12"/>
          <p:cNvSpPr>
            <a:spLocks noGrp="1"/>
          </p:cNvSpPr>
          <p:nvPr>
            <p:ph type="title"/>
          </p:nvPr>
        </p:nvSpPr>
        <p:spPr/>
        <p:txBody>
          <a:bodyPr/>
          <a:lstStyle/>
          <a:p>
            <a:r>
              <a:rPr lang="ru-RU" smtClean="0"/>
              <a:t>Образец заголовка</a:t>
            </a:r>
            <a:endParaRPr lang="en-US"/>
          </a:p>
        </p:txBody>
      </p:sp>
      <p:sp>
        <p:nvSpPr>
          <p:cNvPr id="14" name="Date Placeholder 13"/>
          <p:cNvSpPr>
            <a:spLocks noGrp="1"/>
          </p:cNvSpPr>
          <p:nvPr>
            <p:ph type="dt" sz="half" idx="10"/>
          </p:nvPr>
        </p:nvSpPr>
        <p:spPr/>
        <p:txBody>
          <a:bodyPr/>
          <a:lstStyle/>
          <a:p>
            <a:fld id="{B4C71EC6-210F-42DE-9C53-41977AD35B3D}" type="datetimeFigureOut">
              <a:rPr lang="ru-RU" smtClean="0"/>
              <a:t>07.09.2020</a:t>
            </a:fld>
            <a:endParaRPr lang="ru-RU"/>
          </a:p>
        </p:txBody>
      </p:sp>
      <p:sp>
        <p:nvSpPr>
          <p:cNvPr id="15" name="Slide Number Placeholder 14"/>
          <p:cNvSpPr>
            <a:spLocks noGrp="1"/>
          </p:cNvSpPr>
          <p:nvPr>
            <p:ph type="sldNum" sz="quarter" idx="11"/>
          </p:nvPr>
        </p:nvSpPr>
        <p:spPr/>
        <p:txBody>
          <a:bodyPr/>
          <a:lstStyle/>
          <a:p>
            <a:fld id="{B19B0651-EE4F-4900-A07F-96A6BFA9D0F0}" type="slidenum">
              <a:rPr lang="ru-RU" smtClean="0"/>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2" name="Date Placeholder 11"/>
          <p:cNvSpPr>
            <a:spLocks noGrp="1"/>
          </p:cNvSpPr>
          <p:nvPr>
            <p:ph type="dt" sz="half" idx="10"/>
          </p:nvPr>
        </p:nvSpPr>
        <p:spPr/>
        <p:txBody>
          <a:bodyPr/>
          <a:lstStyle/>
          <a:p>
            <a:fld id="{B4C71EC6-210F-42DE-9C53-41977AD35B3D}" type="datetimeFigureOut">
              <a:rPr lang="ru-RU" smtClean="0"/>
              <a:t>07.09.2020</a:t>
            </a:fld>
            <a:endParaRPr lang="ru-RU"/>
          </a:p>
        </p:txBody>
      </p:sp>
      <p:sp>
        <p:nvSpPr>
          <p:cNvPr id="13" name="Slide Number Placeholder 12"/>
          <p:cNvSpPr>
            <a:spLocks noGrp="1"/>
          </p:cNvSpPr>
          <p:nvPr>
            <p:ph type="sldNum" sz="quarter" idx="11"/>
          </p:nvPr>
        </p:nvSpPr>
        <p:spPr/>
        <p:txBody>
          <a:bodyPr/>
          <a:lstStyle/>
          <a:p>
            <a:fld id="{B19B0651-EE4F-4900-A07F-96A6BFA9D0F0}" type="slidenum">
              <a:rPr lang="ru-RU" smtClean="0"/>
              <a:t>‹#›</a:t>
            </a:fld>
            <a:endParaRPr lang="ru-RU"/>
          </a:p>
        </p:txBody>
      </p:sp>
      <p:sp>
        <p:nvSpPr>
          <p:cNvPr id="14" name="Footer Placeholder 13"/>
          <p:cNvSpPr>
            <a:spLocks noGrp="1"/>
          </p:cNvSpPr>
          <p:nvPr>
            <p:ph type="ftr" sz="quarter" idx="12"/>
          </p:nvPr>
        </p:nvSpPr>
        <p:spPr/>
        <p:txBody>
          <a:bodyPr/>
          <a:lstStyle/>
          <a:p>
            <a:endParaRPr lang="ru-RU"/>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4C71EC6-210F-42DE-9C53-41977AD35B3D}" type="datetimeFigureOut">
              <a:rPr lang="ru-RU" smtClean="0"/>
              <a:t>07.09.2020</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
        <p:nvSpPr>
          <p:cNvPr id="11" name="Title 10"/>
          <p:cNvSpPr>
            <a:spLocks noGrp="1"/>
          </p:cNvSpPr>
          <p:nvPr>
            <p:ph type="title"/>
          </p:nvPr>
        </p:nvSpPr>
        <p:spPr/>
        <p:txBody>
          <a:bodyPr/>
          <a:lstStyle/>
          <a:p>
            <a:r>
              <a:rPr lang="ru-RU" smtClean="0"/>
              <a:t>Образец заголовка</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ru-RU" smtClean="0"/>
              <a:t>Образец заголовка</a:t>
            </a:r>
            <a:endParaRPr lang="en-US" dirty="0"/>
          </a:p>
        </p:txBody>
      </p:sp>
      <p:sp>
        <p:nvSpPr>
          <p:cNvPr id="14" name="Date Placeholder 13"/>
          <p:cNvSpPr>
            <a:spLocks noGrp="1"/>
          </p:cNvSpPr>
          <p:nvPr>
            <p:ph type="dt" sz="half" idx="10"/>
          </p:nvPr>
        </p:nvSpPr>
        <p:spPr/>
        <p:txBody>
          <a:bodyPr/>
          <a:lstStyle/>
          <a:p>
            <a:fld id="{B4C71EC6-210F-42DE-9C53-41977AD35B3D}" type="datetimeFigureOut">
              <a:rPr lang="ru-RU" smtClean="0"/>
              <a:t>07.09.2020</a:t>
            </a:fld>
            <a:endParaRPr lang="ru-RU"/>
          </a:p>
        </p:txBody>
      </p:sp>
      <p:sp>
        <p:nvSpPr>
          <p:cNvPr id="15" name="Slide Number Placeholder 14"/>
          <p:cNvSpPr>
            <a:spLocks noGrp="1"/>
          </p:cNvSpPr>
          <p:nvPr>
            <p:ph type="sldNum" sz="quarter" idx="11"/>
          </p:nvPr>
        </p:nvSpPr>
        <p:spPr/>
        <p:txBody>
          <a:bodyPr/>
          <a:lstStyle/>
          <a:p>
            <a:fld id="{B19B0651-EE4F-4900-A07F-96A6BFA9D0F0}" type="slidenum">
              <a:rPr lang="ru-RU" smtClean="0"/>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07.09.2020</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07.09.2020</a:t>
            </a:fld>
            <a:endParaRPr lang="ru-RU"/>
          </a:p>
        </p:txBody>
      </p:sp>
      <p:sp>
        <p:nvSpPr>
          <p:cNvPr id="6" name="Slide Number Placeholder 5"/>
          <p:cNvSpPr>
            <a:spLocks noGrp="1"/>
          </p:cNvSpPr>
          <p:nvPr>
            <p:ph type="sldNum" sz="quarter" idx="11"/>
          </p:nvPr>
        </p:nvSpPr>
        <p:spPr/>
        <p:txBody>
          <a:bodyPr/>
          <a:lstStyle/>
          <a:p>
            <a:fld id="{B19B0651-EE4F-4900-A07F-96A6BFA9D0F0}" type="slidenum">
              <a:rPr lang="ru-RU" smtClean="0"/>
              <a:t>‹#›</a:t>
            </a:fld>
            <a:endParaRPr lang="ru-RU"/>
          </a:p>
        </p:txBody>
      </p:sp>
      <p:sp>
        <p:nvSpPr>
          <p:cNvPr id="7" name="Footer Placeholder 6"/>
          <p:cNvSpPr>
            <a:spLocks noGrp="1"/>
          </p:cNvSpPr>
          <p:nvPr>
            <p:ph type="ftr" sz="quarter" idx="12"/>
          </p:nvPr>
        </p:nvSpPr>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14"/>
          <p:cNvSpPr>
            <a:spLocks noGrp="1"/>
          </p:cNvSpPr>
          <p:nvPr>
            <p:ph type="dt" sz="half" idx="10"/>
          </p:nvPr>
        </p:nvSpPr>
        <p:spPr/>
        <p:txBody>
          <a:bodyPr/>
          <a:lstStyle/>
          <a:p>
            <a:fld id="{B4C71EC6-210F-42DE-9C53-41977AD35B3D}" type="datetimeFigureOut">
              <a:rPr lang="ru-RU" smtClean="0"/>
              <a:t>07.09.2020</a:t>
            </a:fld>
            <a:endParaRPr lang="ru-RU"/>
          </a:p>
        </p:txBody>
      </p:sp>
      <p:sp>
        <p:nvSpPr>
          <p:cNvPr id="16" name="Slide Number Placeholder 15"/>
          <p:cNvSpPr>
            <a:spLocks noGrp="1"/>
          </p:cNvSpPr>
          <p:nvPr>
            <p:ph type="sldNum" sz="quarter" idx="11"/>
          </p:nvPr>
        </p:nvSpPr>
        <p:spPr/>
        <p:txBody>
          <a:bodyPr/>
          <a:lstStyle/>
          <a:p>
            <a:fld id="{B19B0651-EE4F-4900-A07F-96A6BFA9D0F0}" type="slidenum">
              <a:rPr lang="ru-RU" smtClean="0"/>
              <a:t>‹#›</a:t>
            </a:fld>
            <a:endParaRPr lang="ru-RU"/>
          </a:p>
        </p:txBody>
      </p:sp>
      <p:sp>
        <p:nvSpPr>
          <p:cNvPr id="17" name="Footer Placeholder 16"/>
          <p:cNvSpPr>
            <a:spLocks noGrp="1"/>
          </p:cNvSpPr>
          <p:nvPr>
            <p:ph type="ftr" sz="quarter" idx="12"/>
          </p:nvPr>
        </p:nvSpPr>
        <p:spPr/>
        <p:txBody>
          <a:bodyPr/>
          <a:lstStyle/>
          <a:p>
            <a:endParaRPr lang="ru-RU"/>
          </a:p>
        </p:txBody>
      </p:sp>
      <p:sp>
        <p:nvSpPr>
          <p:cNvPr id="18" name="Title 17"/>
          <p:cNvSpPr>
            <a:spLocks noGrp="1"/>
          </p:cNvSpPr>
          <p:nvPr>
            <p:ph type="title"/>
          </p:nvPr>
        </p:nvSpPr>
        <p:spPr/>
        <p:txBody>
          <a:body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ru-RU" smtClean="0"/>
              <a:t>Образец заголовка</a:t>
            </a:r>
            <a:endParaRPr lang="en-US"/>
          </a:p>
        </p:txBody>
      </p:sp>
      <p:sp>
        <p:nvSpPr>
          <p:cNvPr id="13" name="Date Placeholder 12"/>
          <p:cNvSpPr>
            <a:spLocks noGrp="1"/>
          </p:cNvSpPr>
          <p:nvPr>
            <p:ph type="dt" sz="half" idx="10"/>
          </p:nvPr>
        </p:nvSpPr>
        <p:spPr/>
        <p:txBody>
          <a:bodyPr/>
          <a:lstStyle/>
          <a:p>
            <a:fld id="{B4C71EC6-210F-42DE-9C53-41977AD35B3D}" type="datetimeFigureOut">
              <a:rPr lang="ru-RU" smtClean="0"/>
              <a:t>07.09.2020</a:t>
            </a:fld>
            <a:endParaRPr lang="ru-RU"/>
          </a:p>
        </p:txBody>
      </p:sp>
      <p:sp>
        <p:nvSpPr>
          <p:cNvPr id="14" name="Slide Number Placeholder 13"/>
          <p:cNvSpPr>
            <a:spLocks noGrp="1"/>
          </p:cNvSpPr>
          <p:nvPr>
            <p:ph type="sldNum" sz="quarter" idx="11"/>
          </p:nvPr>
        </p:nvSpPr>
        <p:spPr/>
        <p:txBody>
          <a:bodyPr/>
          <a:lstStyle/>
          <a:p>
            <a:fld id="{B19B0651-EE4F-4900-A07F-96A6BFA9D0F0}" type="slidenum">
              <a:rPr lang="ru-RU" smtClean="0"/>
              <a:t>‹#›</a:t>
            </a:fld>
            <a:endParaRPr lang="ru-RU"/>
          </a:p>
        </p:txBody>
      </p:sp>
      <p:sp>
        <p:nvSpPr>
          <p:cNvPr id="15" name="Footer Placeholder 14"/>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B4C71EC6-210F-42DE-9C53-41977AD35B3D}" type="datetimeFigureOut">
              <a:rPr lang="ru-RU" smtClean="0"/>
              <a:t>07.09.2020</a:t>
            </a:fld>
            <a:endParaRPr lang="ru-RU"/>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ru-RU"/>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kk.wikipedia.org/w/index.php?title=Open_Handset_Alliance&amp;action=edit&amp;redlink=1"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kk.wikipedia.org/wiki/%D0%90%D2%9A%D0%A8" TargetMode="External"/><Relationship Id="rId2" Type="http://schemas.openxmlformats.org/officeDocument/2006/relationships/hyperlink" Target="https://kk.wikipedia.org/wiki/2010_%D0%B6%D1%8B%D0%BB"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kk.wikipedia.org/w/index.php?title=%D0%9B%D0%B5%D0%BE_%D0%9C%D0%B5%D1%88%D0%B5%D0%BB%D0%B8%D0%BD&amp;action=edit&amp;redlink=1" TargetMode="External"/><Relationship Id="rId7" Type="http://schemas.openxmlformats.org/officeDocument/2006/relationships/image" Target="../media/image3.png"/><Relationship Id="rId2" Type="http://schemas.openxmlformats.org/officeDocument/2006/relationships/hyperlink" Target="https://kk.wikipedia.org/w/index.php?title=%D0%A4%D1%80%D0%B5%D0%B4%D1%80%D0%B8%D0%BA_%D0%98%D0%B4%D0%B5%D1%81%D1%82%D0%B0%D0%BC&amp;action=edit&amp;redlink=1" TargetMode="External"/><Relationship Id="rId1" Type="http://schemas.openxmlformats.org/officeDocument/2006/relationships/slideLayout" Target="../slideLayouts/slideLayout7.xml"/><Relationship Id="rId6" Type="http://schemas.openxmlformats.org/officeDocument/2006/relationships/hyperlink" Target="https://kk.wikipedia.org/wiki/%D0%A1%D1%83%D1%80%D0%B5%D1%82:Leo_Mechelin_(cropped).png" TargetMode="External"/><Relationship Id="rId5" Type="http://schemas.openxmlformats.org/officeDocument/2006/relationships/image" Target="../media/image2.png"/><Relationship Id="rId4" Type="http://schemas.openxmlformats.org/officeDocument/2006/relationships/hyperlink" Target="https://kk.wikipedia.org/wiki/%D0%A1%D1%83%D1%80%D0%B5%D1%82:Fredrik_Idestam.p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564904"/>
            <a:ext cx="7543800" cy="1008112"/>
          </a:xfrm>
        </p:spPr>
        <p:txBody>
          <a:bodyPr/>
          <a:lstStyle/>
          <a:p>
            <a:r>
              <a:rPr lang="kk-KZ" dirty="0" smtClean="0"/>
              <a:t>Мобильді Құрылғылар</a:t>
            </a:r>
            <a:endParaRPr lang="ru-RU" dirty="0"/>
          </a:p>
        </p:txBody>
      </p:sp>
    </p:spTree>
    <p:extLst>
      <p:ext uri="{BB962C8B-B14F-4D97-AF65-F5344CB8AC3E}">
        <p14:creationId xmlns:p14="http://schemas.microsoft.com/office/powerpoint/2010/main" val="927083000"/>
      </p:ext>
    </p:extLst>
  </p:cSld>
  <p:clrMapOvr>
    <a:masterClrMapping/>
  </p:clrMapOvr>
  <mc:AlternateContent xmlns:mc="http://schemas.openxmlformats.org/markup-compatibility/2006" xmlns:p14="http://schemas.microsoft.com/office/powerpoint/2010/main">
    <mc:Choice Requires="p14">
      <p:transition spd="slow" p14:dur="1500" advTm="20000">
        <p:split orient="vert"/>
      </p:transition>
    </mc:Choice>
    <mc:Fallback xmlns="">
      <p:transition spd="slow" advTm="20000">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064896" cy="6048672"/>
          </a:xfrm>
        </p:spPr>
        <p:txBody>
          <a:bodyPr/>
          <a:lstStyle/>
          <a:p>
            <a:r>
              <a:rPr lang="ru-RU" sz="2800" dirty="0" smtClean="0">
                <a:effectLst/>
              </a:rPr>
              <a:t>	</a:t>
            </a:r>
            <a:r>
              <a:rPr lang="ru-RU" sz="2800" dirty="0" err="1" smtClean="0">
                <a:effectLst/>
              </a:rPr>
              <a:t>Nokia</a:t>
            </a:r>
            <a:r>
              <a:rPr lang="ru-RU" sz="2800" dirty="0" smtClean="0">
                <a:effectLst/>
              </a:rPr>
              <a:t> </a:t>
            </a:r>
            <a:r>
              <a:rPr lang="ru-RU" sz="2800" dirty="0" err="1">
                <a:effectLst/>
              </a:rPr>
              <a:t>сервисінің</a:t>
            </a:r>
            <a:r>
              <a:rPr lang="ru-RU" sz="2800" dirty="0">
                <a:effectLst/>
              </a:rPr>
              <a:t> </a:t>
            </a:r>
            <a:r>
              <a:rPr lang="ru-RU" sz="2800" dirty="0" err="1">
                <a:effectLst/>
              </a:rPr>
              <a:t>ребрендингі</a:t>
            </a:r>
            <a:r>
              <a:rPr lang="ru-RU" sz="2800" dirty="0">
                <a:effectLst/>
              </a:rPr>
              <a:t> </a:t>
            </a:r>
            <a:r>
              <a:rPr lang="ru-RU" sz="2800" dirty="0" err="1">
                <a:effectLst/>
              </a:rPr>
              <a:t>баяу</a:t>
            </a:r>
            <a:r>
              <a:rPr lang="ru-RU" sz="2800" dirty="0">
                <a:effectLst/>
              </a:rPr>
              <a:t> </a:t>
            </a:r>
            <a:r>
              <a:rPr lang="ru-RU" sz="2800" dirty="0" err="1">
                <a:effectLst/>
              </a:rPr>
              <a:t>жүруде</a:t>
            </a:r>
            <a:r>
              <a:rPr lang="ru-RU" sz="2800" dirty="0">
                <a:effectLst/>
              </a:rPr>
              <a:t>. </a:t>
            </a:r>
            <a:r>
              <a:rPr lang="ru-RU" sz="2800" dirty="0" err="1">
                <a:effectLst/>
              </a:rPr>
              <a:t>Ол</a:t>
            </a:r>
            <a:r>
              <a:rPr lang="ru-RU" sz="2800" dirty="0">
                <a:effectLst/>
              </a:rPr>
              <a:t> 2011 </a:t>
            </a:r>
            <a:r>
              <a:rPr lang="ru-RU" sz="2800" dirty="0" err="1">
                <a:effectLst/>
              </a:rPr>
              <a:t>жылдың</a:t>
            </a:r>
            <a:r>
              <a:rPr lang="ru-RU" sz="2800" dirty="0">
                <a:effectLst/>
              </a:rPr>
              <a:t> </a:t>
            </a:r>
            <a:r>
              <a:rPr lang="ru-RU" sz="2800" dirty="0" err="1">
                <a:effectLst/>
              </a:rPr>
              <a:t>шілдесінен</a:t>
            </a:r>
            <a:r>
              <a:rPr lang="ru-RU" sz="2800" dirty="0">
                <a:effectLst/>
              </a:rPr>
              <a:t> </a:t>
            </a:r>
            <a:r>
              <a:rPr lang="ru-RU" sz="2800" dirty="0" err="1">
                <a:effectLst/>
              </a:rPr>
              <a:t>басталып</a:t>
            </a:r>
            <a:r>
              <a:rPr lang="ru-RU" sz="2800" dirty="0">
                <a:effectLst/>
              </a:rPr>
              <a:t> 2012 </a:t>
            </a:r>
            <a:r>
              <a:rPr lang="ru-RU" sz="2800" dirty="0" err="1">
                <a:effectLst/>
              </a:rPr>
              <a:t>жылдың</a:t>
            </a:r>
            <a:r>
              <a:rPr lang="ru-RU" sz="2800" dirty="0">
                <a:effectLst/>
              </a:rPr>
              <a:t> </a:t>
            </a:r>
            <a:r>
              <a:rPr lang="ru-RU" sz="2800" dirty="0" err="1">
                <a:effectLst/>
              </a:rPr>
              <a:t>соңына</a:t>
            </a:r>
            <a:r>
              <a:rPr lang="ru-RU" sz="2800" dirty="0">
                <a:effectLst/>
              </a:rPr>
              <a:t> </a:t>
            </a:r>
            <a:r>
              <a:rPr lang="ru-RU" sz="2800" dirty="0" err="1">
                <a:effectLst/>
              </a:rPr>
              <a:t>дейін</a:t>
            </a:r>
            <a:r>
              <a:rPr lang="ru-RU" sz="2800" dirty="0">
                <a:effectLst/>
              </a:rPr>
              <a:t> </a:t>
            </a:r>
            <a:r>
              <a:rPr lang="ru-RU" sz="2800" dirty="0" err="1">
                <a:effectLst/>
              </a:rPr>
              <a:t>аяқталады</a:t>
            </a:r>
            <a:r>
              <a:rPr lang="ru-RU" sz="2800" dirty="0">
                <a:effectLst/>
              </a:rPr>
              <a:t>. 2011 </a:t>
            </a:r>
            <a:r>
              <a:rPr lang="ru-RU" sz="2800" dirty="0" err="1">
                <a:effectLst/>
              </a:rPr>
              <a:t>жылы</a:t>
            </a:r>
            <a:r>
              <a:rPr lang="ru-RU" sz="2800" dirty="0">
                <a:effectLst/>
              </a:rPr>
              <a:t> 26 </a:t>
            </a:r>
            <a:r>
              <a:rPr lang="ru-RU" sz="2800" dirty="0" err="1">
                <a:effectLst/>
              </a:rPr>
              <a:t>қазанда</a:t>
            </a:r>
            <a:r>
              <a:rPr lang="ru-RU" sz="2800" dirty="0">
                <a:effectLst/>
              </a:rPr>
              <a:t> </a:t>
            </a:r>
            <a:r>
              <a:rPr lang="ru-RU" sz="2800" dirty="0" err="1">
                <a:effectLst/>
              </a:rPr>
              <a:t>Windows</a:t>
            </a:r>
            <a:r>
              <a:rPr lang="ru-RU" sz="2800" dirty="0">
                <a:effectLst/>
              </a:rPr>
              <a:t> </a:t>
            </a:r>
            <a:r>
              <a:rPr lang="ru-RU" sz="2800" dirty="0" err="1">
                <a:effectLst/>
              </a:rPr>
              <a:t>Phone</a:t>
            </a:r>
            <a:r>
              <a:rPr lang="ru-RU" sz="2800" dirty="0">
                <a:effectLst/>
              </a:rPr>
              <a:t> 7.5 </a:t>
            </a:r>
            <a:r>
              <a:rPr lang="ru-RU" sz="2800" dirty="0" err="1">
                <a:effectLst/>
              </a:rPr>
              <a:t>операциялық</a:t>
            </a:r>
            <a:r>
              <a:rPr lang="ru-RU" sz="2800" dirty="0">
                <a:effectLst/>
              </a:rPr>
              <a:t> </a:t>
            </a:r>
            <a:r>
              <a:rPr lang="ru-RU" sz="2800" dirty="0" err="1">
                <a:effectLst/>
              </a:rPr>
              <a:t>жүйесінің</a:t>
            </a:r>
            <a:r>
              <a:rPr lang="ru-RU" sz="2800" dirty="0">
                <a:effectLst/>
              </a:rPr>
              <a:t> </a:t>
            </a:r>
            <a:r>
              <a:rPr lang="ru-RU" sz="2800" dirty="0" err="1">
                <a:effectLst/>
              </a:rPr>
              <a:t>базасындағы</a:t>
            </a:r>
            <a:r>
              <a:rPr lang="ru-RU" sz="2800" dirty="0">
                <a:effectLst/>
              </a:rPr>
              <a:t> </a:t>
            </a:r>
            <a:r>
              <a:rPr lang="ru-RU" sz="2800" dirty="0" err="1">
                <a:effectLst/>
              </a:rPr>
              <a:t>Nokia</a:t>
            </a:r>
            <a:r>
              <a:rPr lang="ru-RU" sz="2800" dirty="0">
                <a:effectLst/>
              </a:rPr>
              <a:t> </a:t>
            </a:r>
            <a:r>
              <a:rPr lang="ru-RU" sz="2800" dirty="0" err="1">
                <a:effectLst/>
              </a:rPr>
              <a:t>ұялы</a:t>
            </a:r>
            <a:r>
              <a:rPr lang="ru-RU" sz="2800" dirty="0">
                <a:effectLst/>
              </a:rPr>
              <a:t> </a:t>
            </a:r>
            <a:r>
              <a:rPr lang="ru-RU" sz="2800" dirty="0" err="1">
                <a:effectLst/>
              </a:rPr>
              <a:t>телефондары</a:t>
            </a:r>
            <a:r>
              <a:rPr lang="ru-RU" sz="2800" dirty="0">
                <a:effectLst/>
              </a:rPr>
              <a:t> - </a:t>
            </a:r>
            <a:r>
              <a:rPr lang="ru-RU" sz="2800" dirty="0" err="1">
                <a:effectLst/>
              </a:rPr>
              <a:t>Lumia</a:t>
            </a:r>
            <a:r>
              <a:rPr lang="ru-RU" sz="2800" dirty="0">
                <a:effectLst/>
              </a:rPr>
              <a:t> 800 </a:t>
            </a:r>
            <a:r>
              <a:rPr lang="ru-RU" sz="2800" dirty="0" err="1">
                <a:effectLst/>
              </a:rPr>
              <a:t>және</a:t>
            </a:r>
            <a:r>
              <a:rPr lang="ru-RU" sz="2800" dirty="0">
                <a:effectLst/>
              </a:rPr>
              <a:t> </a:t>
            </a:r>
            <a:r>
              <a:rPr lang="ru-RU" sz="2800" dirty="0" err="1">
                <a:effectLst/>
              </a:rPr>
              <a:t>Lumia</a:t>
            </a:r>
            <a:r>
              <a:rPr lang="ru-RU" sz="2800" dirty="0">
                <a:effectLst/>
              </a:rPr>
              <a:t> 710 </a:t>
            </a:r>
            <a:r>
              <a:rPr lang="ru-RU" sz="2800" dirty="0" err="1">
                <a:effectLst/>
              </a:rPr>
              <a:t>Nokia</a:t>
            </a:r>
            <a:r>
              <a:rPr lang="ru-RU" sz="2800" dirty="0">
                <a:effectLst/>
              </a:rPr>
              <a:t> </a:t>
            </a:r>
            <a:r>
              <a:rPr lang="ru-RU" sz="2800" dirty="0" err="1">
                <a:effectLst/>
              </a:rPr>
              <a:t>смартфондарының</a:t>
            </a:r>
            <a:r>
              <a:rPr lang="ru-RU" sz="2800" dirty="0">
                <a:effectLst/>
              </a:rPr>
              <a:t> </a:t>
            </a:r>
            <a:r>
              <a:rPr lang="ru-RU" sz="2800" dirty="0" err="1">
                <a:effectLst/>
              </a:rPr>
              <a:t>презентациясы</a:t>
            </a:r>
            <a:r>
              <a:rPr lang="ru-RU" sz="2800" dirty="0">
                <a:effectLst/>
              </a:rPr>
              <a:t> </a:t>
            </a:r>
            <a:r>
              <a:rPr lang="ru-RU" sz="2800" dirty="0" err="1">
                <a:effectLst/>
              </a:rPr>
              <a:t>өтті</a:t>
            </a:r>
            <a:r>
              <a:rPr lang="ru-RU" sz="2800" dirty="0">
                <a:effectLst/>
              </a:rPr>
              <a:t>. 2008 </a:t>
            </a:r>
            <a:r>
              <a:rPr lang="ru-RU" sz="2800" dirty="0" err="1">
                <a:effectLst/>
              </a:rPr>
              <a:t>жылы</a:t>
            </a:r>
            <a:r>
              <a:rPr lang="ru-RU" sz="2800" dirty="0">
                <a:effectLst/>
              </a:rPr>
              <a:t> 28 </a:t>
            </a:r>
            <a:r>
              <a:rPr lang="ru-RU" sz="2800" dirty="0" err="1">
                <a:effectLst/>
              </a:rPr>
              <a:t>қаңтарда</a:t>
            </a:r>
            <a:r>
              <a:rPr lang="ru-RU" sz="2800" dirty="0">
                <a:effectLst/>
              </a:rPr>
              <a:t> </a:t>
            </a:r>
            <a:r>
              <a:rPr lang="ru-RU" sz="2800" dirty="0" err="1">
                <a:effectLst/>
              </a:rPr>
              <a:t>Nokia</a:t>
            </a:r>
            <a:r>
              <a:rPr lang="ru-RU" sz="2800" dirty="0">
                <a:effectLst/>
              </a:rPr>
              <a:t> </a:t>
            </a:r>
            <a:r>
              <a:rPr lang="ru-RU" sz="2800" dirty="0" err="1">
                <a:effectLst/>
              </a:rPr>
              <a:t>компаниясы</a:t>
            </a:r>
            <a:r>
              <a:rPr lang="ru-RU" sz="2800" dirty="0">
                <a:effectLst/>
              </a:rPr>
              <a:t> </a:t>
            </a:r>
            <a:r>
              <a:rPr lang="ru-RU" sz="2800" dirty="0" err="1">
                <a:effectLst/>
              </a:rPr>
              <a:t>Trolltech-ті</a:t>
            </a:r>
            <a:r>
              <a:rPr lang="ru-RU" sz="2800" dirty="0">
                <a:effectLst/>
              </a:rPr>
              <a:t> </a:t>
            </a:r>
            <a:r>
              <a:rPr lang="ru-RU" sz="2800" dirty="0" err="1">
                <a:effectLst/>
              </a:rPr>
              <a:t>сатып</a:t>
            </a:r>
            <a:r>
              <a:rPr lang="ru-RU" sz="2800" dirty="0">
                <a:effectLst/>
              </a:rPr>
              <a:t> </a:t>
            </a:r>
            <a:r>
              <a:rPr lang="ru-RU" sz="2800" dirty="0" err="1">
                <a:effectLst/>
              </a:rPr>
              <a:t>алады</a:t>
            </a:r>
            <a:r>
              <a:rPr lang="ru-RU" sz="2800" dirty="0">
                <a:effectLst/>
              </a:rPr>
              <a:t>. </a:t>
            </a:r>
            <a:r>
              <a:rPr lang="ru-RU" sz="2800" dirty="0" err="1">
                <a:effectLst/>
              </a:rPr>
              <a:t>Олар</a:t>
            </a:r>
            <a:r>
              <a:rPr lang="ru-RU" sz="2800" dirty="0">
                <a:effectLst/>
              </a:rPr>
              <a:t> </a:t>
            </a:r>
            <a:r>
              <a:rPr lang="ru-RU" sz="2800" dirty="0" err="1">
                <a:effectLst/>
              </a:rPr>
              <a:t>Qt</a:t>
            </a:r>
            <a:r>
              <a:rPr lang="ru-RU" sz="2800" dirty="0">
                <a:effectLst/>
              </a:rPr>
              <a:t> </a:t>
            </a:r>
            <a:r>
              <a:rPr lang="ru-RU" sz="2800" dirty="0" err="1">
                <a:effectLst/>
              </a:rPr>
              <a:t>кітапханасын</a:t>
            </a:r>
            <a:r>
              <a:rPr lang="ru-RU" sz="2800" dirty="0">
                <a:effectLst/>
              </a:rPr>
              <a:t> </a:t>
            </a:r>
            <a:r>
              <a:rPr lang="ru-RU" sz="2800" dirty="0" err="1">
                <a:effectLst/>
              </a:rPr>
              <a:t>ойлап</a:t>
            </a:r>
            <a:r>
              <a:rPr lang="ru-RU" sz="2800" dirty="0">
                <a:effectLst/>
              </a:rPr>
              <a:t> </a:t>
            </a:r>
            <a:r>
              <a:rPr lang="ru-RU" sz="2800" dirty="0" err="1">
                <a:effectLst/>
              </a:rPr>
              <a:t>тапқан</a:t>
            </a:r>
            <a:r>
              <a:rPr lang="ru-RU" sz="2800" dirty="0">
                <a:effectLst/>
              </a:rPr>
              <a:t> компания </a:t>
            </a:r>
            <a:r>
              <a:rPr lang="ru-RU" sz="2800" dirty="0" err="1">
                <a:effectLst/>
              </a:rPr>
              <a:t>болатын</a:t>
            </a:r>
            <a:r>
              <a:rPr lang="ru-RU" sz="2800" dirty="0">
                <a:effectLst/>
              </a:rPr>
              <a:t>. 2008 </a:t>
            </a:r>
            <a:r>
              <a:rPr lang="ru-RU" sz="2800" dirty="0" err="1">
                <a:effectLst/>
              </a:rPr>
              <a:t>жылы</a:t>
            </a:r>
            <a:r>
              <a:rPr lang="ru-RU" sz="2800" dirty="0">
                <a:effectLst/>
              </a:rPr>
              <a:t> 2 </a:t>
            </a:r>
            <a:r>
              <a:rPr lang="ru-RU" sz="2800" dirty="0" err="1">
                <a:effectLst/>
              </a:rPr>
              <a:t>желтоқсанда</a:t>
            </a:r>
            <a:r>
              <a:rPr lang="ru-RU" sz="2800" dirty="0">
                <a:effectLst/>
              </a:rPr>
              <a:t> </a:t>
            </a:r>
            <a:r>
              <a:rPr lang="ru-RU" sz="2800" dirty="0" err="1">
                <a:effectLst/>
              </a:rPr>
              <a:t>Nokia</a:t>
            </a:r>
            <a:r>
              <a:rPr lang="ru-RU" sz="2800" dirty="0">
                <a:effectLst/>
              </a:rPr>
              <a:t> </a:t>
            </a:r>
            <a:r>
              <a:rPr lang="ru-RU" sz="2800" dirty="0" err="1">
                <a:effectLst/>
              </a:rPr>
              <a:t>компаниясы</a:t>
            </a:r>
            <a:r>
              <a:rPr lang="ru-RU" sz="2800" dirty="0">
                <a:effectLst/>
              </a:rPr>
              <a:t> </a:t>
            </a:r>
            <a:r>
              <a:rPr lang="ru-RU" sz="2800" dirty="0" err="1">
                <a:effectLst/>
              </a:rPr>
              <a:t>Symbian</a:t>
            </a:r>
            <a:r>
              <a:rPr lang="ru-RU" sz="2800" dirty="0">
                <a:effectLst/>
              </a:rPr>
              <a:t> </a:t>
            </a:r>
            <a:r>
              <a:rPr lang="ru-RU" sz="2800" dirty="0" err="1">
                <a:effectLst/>
              </a:rPr>
              <a:t>Ltd</a:t>
            </a:r>
            <a:r>
              <a:rPr lang="ru-RU" sz="2800" dirty="0">
                <a:effectLst/>
              </a:rPr>
              <a:t>. </a:t>
            </a:r>
            <a:r>
              <a:rPr lang="ru-RU" sz="2800" dirty="0" err="1">
                <a:effectLst/>
              </a:rPr>
              <a:t>компаниясын</a:t>
            </a:r>
            <a:r>
              <a:rPr lang="ru-RU" sz="2800" dirty="0">
                <a:effectLst/>
              </a:rPr>
              <a:t> </a:t>
            </a:r>
            <a:r>
              <a:rPr lang="ru-RU" sz="2800" dirty="0" err="1">
                <a:effectLst/>
              </a:rPr>
              <a:t>сатып</a:t>
            </a:r>
            <a:r>
              <a:rPr lang="ru-RU" sz="2800" dirty="0">
                <a:effectLst/>
              </a:rPr>
              <a:t> </a:t>
            </a:r>
            <a:r>
              <a:rPr lang="ru-RU" sz="2800" dirty="0" err="1">
                <a:effectLst/>
              </a:rPr>
              <a:t>алу</a:t>
            </a:r>
            <a:r>
              <a:rPr lang="ru-RU" sz="2800" dirty="0">
                <a:effectLst/>
              </a:rPr>
              <a:t> </a:t>
            </a:r>
            <a:r>
              <a:rPr lang="ru-RU" sz="2800" dirty="0" err="1">
                <a:effectLst/>
              </a:rPr>
              <a:t>жұмыстарын</a:t>
            </a:r>
            <a:r>
              <a:rPr lang="ru-RU" sz="2800" dirty="0">
                <a:effectLst/>
              </a:rPr>
              <a:t> </a:t>
            </a:r>
            <a:r>
              <a:rPr lang="ru-RU" sz="2800" dirty="0" err="1">
                <a:effectLst/>
              </a:rPr>
              <a:t>аяқтады</a:t>
            </a:r>
            <a:r>
              <a:rPr lang="ru-RU" sz="2800" dirty="0">
                <a:effectLst/>
              </a:rPr>
              <a:t>. </a:t>
            </a:r>
            <a:r>
              <a:rPr lang="ru-RU" sz="2800" dirty="0" err="1">
                <a:effectLst/>
              </a:rPr>
              <a:t>Кейінірек</a:t>
            </a:r>
            <a:r>
              <a:rPr lang="ru-RU" sz="2800" dirty="0">
                <a:effectLst/>
              </a:rPr>
              <a:t> </a:t>
            </a:r>
            <a:r>
              <a:rPr lang="ru-RU" sz="2800" dirty="0" err="1">
                <a:effectLst/>
              </a:rPr>
              <a:t>ол</a:t>
            </a:r>
            <a:r>
              <a:rPr lang="ru-RU" sz="2800" dirty="0">
                <a:effectLst/>
              </a:rPr>
              <a:t> </a:t>
            </a:r>
            <a:r>
              <a:rPr lang="ru-RU" sz="2800" dirty="0" err="1">
                <a:effectLst/>
              </a:rPr>
              <a:t>Symbian</a:t>
            </a:r>
            <a:r>
              <a:rPr lang="ru-RU" sz="2800" dirty="0">
                <a:effectLst/>
              </a:rPr>
              <a:t> </a:t>
            </a:r>
            <a:r>
              <a:rPr lang="ru-RU" sz="2800" dirty="0" err="1">
                <a:effectLst/>
              </a:rPr>
              <a:t>Foundation</a:t>
            </a:r>
            <a:r>
              <a:rPr lang="ru-RU" sz="2800" dirty="0">
                <a:effectLst/>
              </a:rPr>
              <a:t> </a:t>
            </a:r>
            <a:r>
              <a:rPr lang="ru-RU" sz="2800" dirty="0" err="1">
                <a:effectLst/>
              </a:rPr>
              <a:t>деп</a:t>
            </a:r>
            <a:r>
              <a:rPr lang="ru-RU" sz="2800" dirty="0">
                <a:effectLst/>
              </a:rPr>
              <a:t> </a:t>
            </a:r>
            <a:r>
              <a:rPr lang="ru-RU" sz="2800" dirty="0" err="1">
                <a:effectLst/>
              </a:rPr>
              <a:t>атауын</a:t>
            </a:r>
            <a:r>
              <a:rPr lang="ru-RU" sz="2800" dirty="0">
                <a:effectLst/>
              </a:rPr>
              <a:t> </a:t>
            </a:r>
            <a:r>
              <a:rPr lang="ru-RU" sz="2800" dirty="0" err="1">
                <a:effectLst/>
              </a:rPr>
              <a:t>өзгертті</a:t>
            </a:r>
            <a:r>
              <a:rPr lang="ru-RU" sz="2800" dirty="0">
                <a:effectLst/>
              </a:rPr>
              <a:t>.</a:t>
            </a:r>
            <a:endParaRPr lang="ru-RU" sz="2800" dirty="0"/>
          </a:p>
        </p:txBody>
      </p:sp>
    </p:spTree>
    <p:extLst>
      <p:ext uri="{BB962C8B-B14F-4D97-AF65-F5344CB8AC3E}">
        <p14:creationId xmlns:p14="http://schemas.microsoft.com/office/powerpoint/2010/main" val="1223862548"/>
      </p:ext>
    </p:extLst>
  </p:cSld>
  <p:clrMapOvr>
    <a:masterClrMapping/>
  </p:clrMapOvr>
  <mc:AlternateContent xmlns:mc="http://schemas.openxmlformats.org/markup-compatibility/2006" xmlns:p14="http://schemas.microsoft.com/office/powerpoint/2010/main">
    <mc:Choice Requires="p14">
      <p:transition spd="slow" p14:dur="1400" advTm="20000">
        <p14:doors dir="vert"/>
      </p:transition>
    </mc:Choice>
    <mc:Fallback xmlns="">
      <p:transition spd="slow" advTm="20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lstStyle/>
          <a:p>
            <a:r>
              <a:rPr lang="en-US" sz="2000" dirty="0">
                <a:effectLst/>
              </a:rPr>
              <a:t>1.</a:t>
            </a:r>
            <a:r>
              <a:rPr lang="kk-KZ" sz="2000" dirty="0" err="1">
                <a:effectLst/>
              </a:rPr>
              <a:t>Мыналардын</a:t>
            </a:r>
            <a:r>
              <a:rPr lang="kk-KZ" sz="2000" dirty="0">
                <a:effectLst/>
              </a:rPr>
              <a:t> қайсысы </a:t>
            </a:r>
            <a:r>
              <a:rPr lang="kk-KZ" sz="2000" dirty="0" err="1">
                <a:effectLst/>
              </a:rPr>
              <a:t>мобильды</a:t>
            </a:r>
            <a:r>
              <a:rPr lang="kk-KZ" sz="2000" dirty="0">
                <a:effectLst/>
              </a:rPr>
              <a:t> құрылғыға жатады?</a:t>
            </a:r>
            <a:br>
              <a:rPr lang="kk-KZ" sz="2000" dirty="0">
                <a:effectLst/>
              </a:rPr>
            </a:br>
            <a:r>
              <a:rPr lang="kk-KZ" sz="2000" dirty="0">
                <a:effectLst/>
              </a:rPr>
              <a:t>A)ноутбук</a:t>
            </a:r>
            <a:br>
              <a:rPr lang="kk-KZ" sz="2000" dirty="0">
                <a:effectLst/>
              </a:rPr>
            </a:br>
            <a:r>
              <a:rPr lang="kk-KZ" sz="2000" dirty="0">
                <a:effectLst/>
              </a:rPr>
              <a:t>B)</a:t>
            </a:r>
            <a:r>
              <a:rPr lang="kk-KZ" sz="2000" dirty="0" err="1">
                <a:effectLst/>
              </a:rPr>
              <a:t>ултрабук</a:t>
            </a:r>
            <a:r>
              <a:rPr lang="kk-KZ" sz="2000" dirty="0">
                <a:effectLst/>
              </a:rPr>
              <a:t/>
            </a:r>
            <a:br>
              <a:rPr lang="kk-KZ" sz="2000" dirty="0">
                <a:effectLst/>
              </a:rPr>
            </a:br>
            <a:r>
              <a:rPr lang="kk-KZ" sz="2000" dirty="0">
                <a:effectLst/>
              </a:rPr>
              <a:t>C)компьютер</a:t>
            </a:r>
            <a:br>
              <a:rPr lang="kk-KZ" sz="2000" dirty="0">
                <a:effectLst/>
              </a:rPr>
            </a:br>
            <a:r>
              <a:rPr lang="kk-KZ" sz="2000" dirty="0">
                <a:effectLst/>
              </a:rPr>
              <a:t>D)</a:t>
            </a:r>
            <a:r>
              <a:rPr lang="kk-KZ" sz="2000" dirty="0" err="1">
                <a:effectLst/>
              </a:rPr>
              <a:t>нокиа</a:t>
            </a:r>
            <a:r>
              <a:rPr lang="kk-KZ" sz="2000" u="sng" dirty="0">
                <a:effectLst/>
              </a:rPr>
              <a:t/>
            </a:r>
            <a:br>
              <a:rPr lang="kk-KZ" sz="2000" u="sng" dirty="0">
                <a:effectLst/>
              </a:rPr>
            </a:br>
            <a:r>
              <a:rPr lang="kk-KZ" sz="2000" dirty="0">
                <a:effectLst/>
              </a:rPr>
              <a:t>E)</a:t>
            </a:r>
            <a:r>
              <a:rPr lang="kk-KZ" sz="2000" dirty="0" err="1">
                <a:effectLst/>
              </a:rPr>
              <a:t>нетбук</a:t>
            </a:r>
            <a:r>
              <a:rPr lang="kk-KZ" sz="2000" dirty="0">
                <a:effectLst/>
              </a:rPr>
              <a:t/>
            </a:r>
            <a:br>
              <a:rPr lang="kk-KZ" sz="2000" dirty="0">
                <a:effectLst/>
              </a:rPr>
            </a:br>
            <a:r>
              <a:rPr lang="kk-KZ" sz="2000" dirty="0" smtClean="0">
                <a:effectLst/>
              </a:rPr>
              <a:t/>
            </a:r>
            <a:br>
              <a:rPr lang="kk-KZ" sz="2000" dirty="0" smtClean="0">
                <a:effectLst/>
              </a:rPr>
            </a:br>
            <a:r>
              <a:rPr lang="kk-KZ" sz="2000" dirty="0" smtClean="0">
                <a:effectLst/>
              </a:rPr>
              <a:t>2.</a:t>
            </a:r>
            <a:r>
              <a:rPr lang="kk-KZ" sz="2000" dirty="0" err="1" smtClean="0">
                <a:effectLst/>
              </a:rPr>
              <a:t>IPod</a:t>
            </a:r>
            <a:r>
              <a:rPr lang="kk-KZ" sz="2000" dirty="0" smtClean="0">
                <a:effectLst/>
              </a:rPr>
              <a:t> </a:t>
            </a:r>
            <a:r>
              <a:rPr lang="kk-KZ" sz="2000" dirty="0" err="1">
                <a:effectLst/>
              </a:rPr>
              <a:t>мобильды</a:t>
            </a:r>
            <a:r>
              <a:rPr lang="kk-KZ" sz="2000" dirty="0">
                <a:effectLst/>
              </a:rPr>
              <a:t> құрылғысы қай компанияның саудалық маркасы?</a:t>
            </a:r>
            <a:br>
              <a:rPr lang="kk-KZ" sz="2000" dirty="0">
                <a:effectLst/>
              </a:rPr>
            </a:br>
            <a:r>
              <a:rPr lang="kk-KZ" sz="2000" dirty="0">
                <a:effectLst/>
              </a:rPr>
              <a:t>A)самсунг</a:t>
            </a:r>
            <a:br>
              <a:rPr lang="kk-KZ" sz="2000" dirty="0">
                <a:effectLst/>
              </a:rPr>
            </a:br>
            <a:r>
              <a:rPr lang="kk-KZ" sz="2000" dirty="0">
                <a:effectLst/>
              </a:rPr>
              <a:t>B)</a:t>
            </a:r>
            <a:r>
              <a:rPr lang="kk-KZ" sz="2000" dirty="0" err="1">
                <a:effectLst/>
              </a:rPr>
              <a:t>нокиа</a:t>
            </a:r>
            <a:r>
              <a:rPr lang="kk-KZ" sz="2000" dirty="0">
                <a:effectLst/>
              </a:rPr>
              <a:t/>
            </a:r>
            <a:br>
              <a:rPr lang="kk-KZ" sz="2000" dirty="0">
                <a:effectLst/>
              </a:rPr>
            </a:br>
            <a:r>
              <a:rPr lang="kk-KZ" sz="2000" dirty="0">
                <a:effectLst/>
              </a:rPr>
              <a:t>C)</a:t>
            </a:r>
            <a:r>
              <a:rPr lang="kk-KZ" sz="2000" dirty="0" err="1">
                <a:effectLst/>
              </a:rPr>
              <a:t>apple</a:t>
            </a:r>
            <a:r>
              <a:rPr lang="kk-KZ" sz="2000" u="sng" dirty="0">
                <a:effectLst/>
              </a:rPr>
              <a:t/>
            </a:r>
            <a:br>
              <a:rPr lang="kk-KZ" sz="2000" u="sng" dirty="0">
                <a:effectLst/>
              </a:rPr>
            </a:br>
            <a:r>
              <a:rPr lang="kk-KZ" sz="2000" dirty="0">
                <a:effectLst/>
              </a:rPr>
              <a:t>D)</a:t>
            </a:r>
            <a:r>
              <a:rPr lang="kk-KZ" sz="2000" dirty="0" err="1">
                <a:effectLst/>
              </a:rPr>
              <a:t>acer</a:t>
            </a:r>
            <a:r>
              <a:rPr lang="kk-KZ" sz="2000" dirty="0">
                <a:effectLst/>
              </a:rPr>
              <a:t/>
            </a:r>
            <a:br>
              <a:rPr lang="kk-KZ" sz="2000" dirty="0">
                <a:effectLst/>
              </a:rPr>
            </a:br>
            <a:r>
              <a:rPr lang="kk-KZ" sz="2000" dirty="0">
                <a:effectLst/>
              </a:rPr>
              <a:t>E)LG</a:t>
            </a:r>
            <a:br>
              <a:rPr lang="kk-KZ" sz="2000" dirty="0">
                <a:effectLst/>
              </a:rPr>
            </a:br>
            <a:r>
              <a:rPr lang="kk-KZ" sz="2000" dirty="0" smtClean="0">
                <a:effectLst/>
              </a:rPr>
              <a:t/>
            </a:r>
            <a:br>
              <a:rPr lang="kk-KZ" sz="2000" dirty="0" smtClean="0">
                <a:effectLst/>
              </a:rPr>
            </a:br>
            <a:r>
              <a:rPr lang="kk-KZ" sz="2000" dirty="0" smtClean="0">
                <a:effectLst/>
              </a:rPr>
              <a:t>3.</a:t>
            </a:r>
            <a:r>
              <a:rPr lang="kk-KZ" sz="2000" dirty="0" err="1" smtClean="0">
                <a:effectLst/>
              </a:rPr>
              <a:t>Смортфон</a:t>
            </a:r>
            <a:r>
              <a:rPr lang="kk-KZ" sz="2000" dirty="0" smtClean="0">
                <a:effectLst/>
              </a:rPr>
              <a:t> </a:t>
            </a:r>
            <a:r>
              <a:rPr lang="kk-KZ" sz="2000" dirty="0">
                <a:effectLst/>
              </a:rPr>
              <a:t>дегеніміз не?</a:t>
            </a:r>
            <a:br>
              <a:rPr lang="kk-KZ" sz="2000" dirty="0">
                <a:effectLst/>
              </a:rPr>
            </a:br>
            <a:r>
              <a:rPr lang="kk-KZ" sz="2000" dirty="0">
                <a:effectLst/>
              </a:rPr>
              <a:t>A)</a:t>
            </a:r>
            <a:r>
              <a:rPr lang="kk-KZ" sz="2000" dirty="0" err="1">
                <a:effectLst/>
              </a:rPr>
              <a:t>радиожелі</a:t>
            </a:r>
            <a:r>
              <a:rPr lang="kk-KZ" sz="2000" dirty="0">
                <a:effectLst/>
              </a:rPr>
              <a:t> арқылы байланыс жасауға арналған құрал</a:t>
            </a:r>
            <a:br>
              <a:rPr lang="kk-KZ" sz="2000" dirty="0">
                <a:effectLst/>
              </a:rPr>
            </a:br>
            <a:r>
              <a:rPr lang="kk-KZ" sz="2000" dirty="0">
                <a:effectLst/>
              </a:rPr>
              <a:t>B)операциялық жүйе</a:t>
            </a:r>
            <a:br>
              <a:rPr lang="kk-KZ" sz="2000" dirty="0">
                <a:effectLst/>
              </a:rPr>
            </a:br>
            <a:r>
              <a:rPr lang="kk-KZ" sz="2000" dirty="0">
                <a:effectLst/>
              </a:rPr>
              <a:t>C)дербес компьютер</a:t>
            </a:r>
            <a:br>
              <a:rPr lang="kk-KZ" sz="2000" dirty="0">
                <a:effectLst/>
              </a:rPr>
            </a:br>
            <a:r>
              <a:rPr lang="kk-KZ" sz="2000" dirty="0">
                <a:effectLst/>
              </a:rPr>
              <a:t>D)қалта дербес </a:t>
            </a:r>
            <a:r>
              <a:rPr lang="kk-KZ" sz="2000" dirty="0" err="1">
                <a:effectLst/>
              </a:rPr>
              <a:t>копютерімен</a:t>
            </a:r>
            <a:r>
              <a:rPr lang="kk-KZ" sz="2000" dirty="0">
                <a:effectLst/>
              </a:rPr>
              <a:t> салыстырылатын ұлғаймалы функционалдық жылжымалы мобильді телефоны</a:t>
            </a:r>
            <a:br>
              <a:rPr lang="kk-KZ" sz="2000" dirty="0">
                <a:effectLst/>
              </a:rPr>
            </a:br>
            <a:r>
              <a:rPr lang="kk-KZ" sz="2000" dirty="0">
                <a:effectLst/>
              </a:rPr>
              <a:t>E)суретке түсіруге арналған </a:t>
            </a:r>
            <a:r>
              <a:rPr lang="kk-KZ" sz="2000" dirty="0" smtClean="0">
                <a:effectLst/>
              </a:rPr>
              <a:t>құрал</a:t>
            </a:r>
            <a:r>
              <a:rPr lang="kk-KZ" sz="2000" dirty="0">
                <a:effectLst/>
              </a:rPr>
              <a:t/>
            </a:r>
            <a:br>
              <a:rPr lang="kk-KZ" sz="2000" dirty="0">
                <a:effectLst/>
              </a:rPr>
            </a:br>
            <a:endParaRPr lang="ru-RU" sz="2000" dirty="0"/>
          </a:p>
        </p:txBody>
      </p:sp>
    </p:spTree>
    <p:extLst>
      <p:ext uri="{BB962C8B-B14F-4D97-AF65-F5344CB8AC3E}">
        <p14:creationId xmlns:p14="http://schemas.microsoft.com/office/powerpoint/2010/main" val="4096054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lstStyle/>
          <a:p>
            <a:r>
              <a:rPr lang="kk-KZ" sz="2000" dirty="0">
                <a:effectLst/>
              </a:rPr>
              <a:t>4. 9 қаңтар 2007 жылы </a:t>
            </a:r>
            <a:r>
              <a:rPr lang="kk-KZ" sz="2000" dirty="0" err="1">
                <a:effectLst/>
              </a:rPr>
              <a:t>MacWorldExpo</a:t>
            </a:r>
            <a:r>
              <a:rPr lang="kk-KZ" sz="2000" dirty="0">
                <a:effectLst/>
              </a:rPr>
              <a:t> конференциясында көпшілікке таныстырылған мобильді құрылғы?</a:t>
            </a:r>
            <a:br>
              <a:rPr lang="kk-KZ" sz="2000" dirty="0">
                <a:effectLst/>
              </a:rPr>
            </a:br>
            <a:r>
              <a:rPr lang="kk-KZ" sz="2000" dirty="0">
                <a:effectLst/>
              </a:rPr>
              <a:t>A)самсунг</a:t>
            </a:r>
            <a:br>
              <a:rPr lang="kk-KZ" sz="2000" dirty="0">
                <a:effectLst/>
              </a:rPr>
            </a:br>
            <a:r>
              <a:rPr lang="kk-KZ" sz="2000" dirty="0">
                <a:effectLst/>
              </a:rPr>
              <a:t>B)</a:t>
            </a:r>
            <a:r>
              <a:rPr lang="kk-KZ" sz="2000" dirty="0" err="1">
                <a:effectLst/>
              </a:rPr>
              <a:t>нокиа</a:t>
            </a:r>
            <a:r>
              <a:rPr lang="kk-KZ" sz="2000" dirty="0">
                <a:effectLst/>
              </a:rPr>
              <a:t/>
            </a:r>
            <a:br>
              <a:rPr lang="kk-KZ" sz="2000" dirty="0">
                <a:effectLst/>
              </a:rPr>
            </a:br>
            <a:r>
              <a:rPr lang="kk-KZ" sz="2000" dirty="0">
                <a:effectLst/>
              </a:rPr>
              <a:t>C) LG</a:t>
            </a:r>
            <a:br>
              <a:rPr lang="kk-KZ" sz="2000" dirty="0">
                <a:effectLst/>
              </a:rPr>
            </a:br>
            <a:r>
              <a:rPr lang="kk-KZ" sz="2000" dirty="0">
                <a:effectLst/>
              </a:rPr>
              <a:t>D)</a:t>
            </a:r>
            <a:r>
              <a:rPr lang="kk-KZ" sz="2000" dirty="0" err="1">
                <a:effectLst/>
              </a:rPr>
              <a:t>lenovo</a:t>
            </a:r>
            <a:r>
              <a:rPr lang="kk-KZ" sz="2000" dirty="0">
                <a:effectLst/>
              </a:rPr>
              <a:t> </a:t>
            </a:r>
            <a:br>
              <a:rPr lang="kk-KZ" sz="2000" dirty="0">
                <a:effectLst/>
              </a:rPr>
            </a:br>
            <a:r>
              <a:rPr lang="kk-KZ" sz="2000" dirty="0">
                <a:effectLst/>
              </a:rPr>
              <a:t>E) </a:t>
            </a:r>
            <a:r>
              <a:rPr lang="kk-KZ" sz="2000" dirty="0" err="1">
                <a:effectLst/>
              </a:rPr>
              <a:t>iPhone</a:t>
            </a:r>
            <a:r>
              <a:rPr lang="kk-KZ" sz="2000" dirty="0">
                <a:effectLst/>
              </a:rPr>
              <a:t/>
            </a:r>
            <a:br>
              <a:rPr lang="kk-KZ" sz="2000" dirty="0">
                <a:effectLst/>
              </a:rPr>
            </a:br>
            <a:r>
              <a:rPr lang="kk-KZ" sz="2000" dirty="0" smtClean="0">
                <a:effectLst/>
              </a:rPr>
              <a:t/>
            </a:r>
            <a:br>
              <a:rPr lang="kk-KZ" sz="2000" dirty="0" smtClean="0">
                <a:effectLst/>
              </a:rPr>
            </a:br>
            <a:r>
              <a:rPr lang="kk-KZ" sz="2000" dirty="0" smtClean="0">
                <a:effectLst/>
              </a:rPr>
              <a:t>5</a:t>
            </a:r>
            <a:r>
              <a:rPr lang="kk-KZ" sz="2000" dirty="0">
                <a:effectLst/>
              </a:rPr>
              <a:t>. </a:t>
            </a:r>
            <a:r>
              <a:rPr lang="kk-KZ" sz="2000" dirty="0" err="1">
                <a:effectLst/>
              </a:rPr>
              <a:t>Android</a:t>
            </a:r>
            <a:r>
              <a:rPr lang="kk-KZ" sz="2000" dirty="0">
                <a:effectLst/>
              </a:rPr>
              <a:t> «</a:t>
            </a:r>
            <a:r>
              <a:rPr lang="kk-KZ" sz="2000" dirty="0" err="1">
                <a:effectLst/>
              </a:rPr>
              <a:t>Early</a:t>
            </a:r>
            <a:r>
              <a:rPr lang="kk-KZ" sz="2000" dirty="0">
                <a:effectLst/>
              </a:rPr>
              <a:t> </a:t>
            </a:r>
            <a:r>
              <a:rPr lang="kk-KZ" sz="2000" dirty="0" err="1">
                <a:effectLst/>
              </a:rPr>
              <a:t>Look</a:t>
            </a:r>
            <a:r>
              <a:rPr lang="kk-KZ" sz="2000" dirty="0">
                <a:effectLst/>
              </a:rPr>
              <a:t>» SDK жасаушыларына арналған алғашқы нұсқасы қай жылы </a:t>
            </a:r>
            <a:r>
              <a:rPr lang="kk-KZ" sz="2000" dirty="0" err="1">
                <a:effectLst/>
              </a:rPr>
              <a:t>жаряланды</a:t>
            </a:r>
            <a:r>
              <a:rPr lang="kk-KZ" sz="2000" dirty="0">
                <a:effectLst/>
              </a:rPr>
              <a:t>?</a:t>
            </a:r>
            <a:br>
              <a:rPr lang="kk-KZ" sz="2000" dirty="0">
                <a:effectLst/>
              </a:rPr>
            </a:br>
            <a:r>
              <a:rPr lang="kk-KZ" sz="2000" dirty="0">
                <a:effectLst/>
              </a:rPr>
              <a:t>A)2007</a:t>
            </a:r>
            <a:r>
              <a:rPr lang="kk-KZ" sz="2000" u="sng" dirty="0">
                <a:effectLst/>
              </a:rPr>
              <a:t/>
            </a:r>
            <a:br>
              <a:rPr lang="kk-KZ" sz="2000" u="sng" dirty="0">
                <a:effectLst/>
              </a:rPr>
            </a:br>
            <a:r>
              <a:rPr lang="kk-KZ" sz="2000" dirty="0">
                <a:effectLst/>
              </a:rPr>
              <a:t>B)2009</a:t>
            </a:r>
            <a:br>
              <a:rPr lang="kk-KZ" sz="2000" dirty="0">
                <a:effectLst/>
              </a:rPr>
            </a:br>
            <a:r>
              <a:rPr lang="kk-KZ" sz="2000" dirty="0">
                <a:effectLst/>
              </a:rPr>
              <a:t>C)2010</a:t>
            </a:r>
            <a:br>
              <a:rPr lang="kk-KZ" sz="2000" dirty="0">
                <a:effectLst/>
              </a:rPr>
            </a:br>
            <a:r>
              <a:rPr lang="kk-KZ" sz="2000" dirty="0">
                <a:effectLst/>
              </a:rPr>
              <a:t>D)2008</a:t>
            </a:r>
            <a:br>
              <a:rPr lang="kk-KZ" sz="2000" dirty="0">
                <a:effectLst/>
              </a:rPr>
            </a:br>
            <a:r>
              <a:rPr lang="kk-KZ" sz="2000" dirty="0">
                <a:effectLst/>
              </a:rPr>
              <a:t>E)2006</a:t>
            </a:r>
            <a:br>
              <a:rPr lang="kk-KZ" sz="2000" dirty="0">
                <a:effectLst/>
              </a:rPr>
            </a:br>
            <a:r>
              <a:rPr lang="kk-KZ" sz="2000" dirty="0" smtClean="0">
                <a:effectLst/>
              </a:rPr>
              <a:t>6.</a:t>
            </a:r>
            <a:r>
              <a:rPr lang="kk-KZ" sz="2000" dirty="0" err="1" smtClean="0">
                <a:effectLst/>
              </a:rPr>
              <a:t>Nokia</a:t>
            </a:r>
            <a:r>
              <a:rPr lang="kk-KZ" sz="2000" dirty="0" smtClean="0">
                <a:effectLst/>
              </a:rPr>
              <a:t> </a:t>
            </a:r>
            <a:r>
              <a:rPr lang="kk-KZ" sz="2000" dirty="0">
                <a:effectLst/>
              </a:rPr>
              <a:t>телефондары 2012 жылдан бастап қандай </a:t>
            </a:r>
            <a:r>
              <a:rPr lang="kk-KZ" sz="2000" dirty="0" err="1">
                <a:effectLst/>
              </a:rPr>
              <a:t>операцияық</a:t>
            </a:r>
            <a:r>
              <a:rPr lang="kk-KZ" sz="2000" dirty="0">
                <a:effectLst/>
              </a:rPr>
              <a:t> жүйемен жұмыс жасай бастады?</a:t>
            </a:r>
            <a:br>
              <a:rPr lang="kk-KZ" sz="2000" dirty="0">
                <a:effectLst/>
              </a:rPr>
            </a:br>
            <a:r>
              <a:rPr lang="kk-KZ" sz="2000" dirty="0">
                <a:effectLst/>
              </a:rPr>
              <a:t>A)</a:t>
            </a:r>
            <a:r>
              <a:rPr lang="kk-KZ" sz="2000" dirty="0" err="1">
                <a:effectLst/>
              </a:rPr>
              <a:t>ios</a:t>
            </a:r>
            <a:r>
              <a:rPr lang="kk-KZ" sz="2000" dirty="0">
                <a:effectLst/>
              </a:rPr>
              <a:t/>
            </a:r>
            <a:br>
              <a:rPr lang="kk-KZ" sz="2000" dirty="0">
                <a:effectLst/>
              </a:rPr>
            </a:br>
            <a:r>
              <a:rPr lang="kk-KZ" sz="2000" dirty="0">
                <a:effectLst/>
              </a:rPr>
              <a:t>B)</a:t>
            </a:r>
            <a:r>
              <a:rPr lang="kk-KZ" sz="2000" dirty="0" err="1">
                <a:effectLst/>
              </a:rPr>
              <a:t>linux</a:t>
            </a:r>
            <a:r>
              <a:rPr lang="kk-KZ" sz="2000" dirty="0">
                <a:effectLst/>
              </a:rPr>
              <a:t/>
            </a:r>
            <a:br>
              <a:rPr lang="kk-KZ" sz="2000" dirty="0">
                <a:effectLst/>
              </a:rPr>
            </a:br>
            <a:r>
              <a:rPr lang="kk-KZ" sz="2000" dirty="0">
                <a:effectLst/>
              </a:rPr>
              <a:t>C)</a:t>
            </a:r>
            <a:r>
              <a:rPr lang="kk-KZ" sz="2000" dirty="0" err="1">
                <a:effectLst/>
              </a:rPr>
              <a:t>android</a:t>
            </a:r>
            <a:r>
              <a:rPr lang="kk-KZ" sz="2000" dirty="0">
                <a:effectLst/>
              </a:rPr>
              <a:t/>
            </a:r>
            <a:br>
              <a:rPr lang="kk-KZ" sz="2000" dirty="0">
                <a:effectLst/>
              </a:rPr>
            </a:br>
            <a:r>
              <a:rPr lang="kk-KZ" sz="2000" dirty="0">
                <a:effectLst/>
              </a:rPr>
              <a:t>D)</a:t>
            </a:r>
            <a:r>
              <a:rPr lang="kk-KZ" sz="2000" dirty="0" err="1">
                <a:effectLst/>
              </a:rPr>
              <a:t>symbian</a:t>
            </a:r>
            <a:r>
              <a:rPr lang="kk-KZ" sz="2000" dirty="0">
                <a:effectLst/>
              </a:rPr>
              <a:t/>
            </a:r>
            <a:br>
              <a:rPr lang="kk-KZ" sz="2000" dirty="0">
                <a:effectLst/>
              </a:rPr>
            </a:br>
            <a:r>
              <a:rPr lang="kk-KZ" sz="2000" dirty="0">
                <a:effectLst/>
              </a:rPr>
              <a:t>E) Windows </a:t>
            </a:r>
            <a:r>
              <a:rPr lang="kk-KZ" sz="2000" dirty="0" err="1">
                <a:effectLst/>
              </a:rPr>
              <a:t>Phone</a:t>
            </a:r>
            <a:r>
              <a:rPr lang="kk-KZ" sz="2000" dirty="0">
                <a:effectLst/>
              </a:rPr>
              <a:t> </a:t>
            </a:r>
            <a:endParaRPr lang="ru-RU" sz="2000" dirty="0"/>
          </a:p>
        </p:txBody>
      </p:sp>
    </p:spTree>
    <p:extLst>
      <p:ext uri="{BB962C8B-B14F-4D97-AF65-F5344CB8AC3E}">
        <p14:creationId xmlns:p14="http://schemas.microsoft.com/office/powerpoint/2010/main" val="3980945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957392"/>
          </a:xfrm>
        </p:spPr>
        <p:txBody>
          <a:bodyPr/>
          <a:lstStyle/>
          <a:p>
            <a:r>
              <a:rPr lang="kk-KZ" sz="2000" dirty="0">
                <a:effectLst/>
              </a:rPr>
              <a:t>7.</a:t>
            </a:r>
            <a:r>
              <a:rPr lang="kk-KZ" sz="2000" dirty="0" err="1">
                <a:effectLst/>
              </a:rPr>
              <a:t>Ihone</a:t>
            </a:r>
            <a:r>
              <a:rPr lang="kk-KZ" sz="2000" dirty="0">
                <a:effectLst/>
              </a:rPr>
              <a:t> </a:t>
            </a:r>
            <a:r>
              <a:rPr lang="kk-KZ" sz="2000" dirty="0" err="1">
                <a:effectLst/>
              </a:rPr>
              <a:t>мобильды</a:t>
            </a:r>
            <a:r>
              <a:rPr lang="kk-KZ" sz="2000" dirty="0">
                <a:effectLst/>
              </a:rPr>
              <a:t> құрылғысы қандай операциялық жүйеде жұмыс істейді? </a:t>
            </a:r>
            <a:br>
              <a:rPr lang="kk-KZ" sz="2000" dirty="0">
                <a:effectLst/>
              </a:rPr>
            </a:br>
            <a:r>
              <a:rPr lang="kk-KZ" sz="2000" dirty="0">
                <a:effectLst/>
              </a:rPr>
              <a:t>A) Windows </a:t>
            </a:r>
            <a:r>
              <a:rPr lang="kk-KZ" sz="2000" dirty="0" err="1">
                <a:effectLst/>
              </a:rPr>
              <a:t>Phone</a:t>
            </a:r>
            <a:r>
              <a:rPr lang="kk-KZ" sz="2000" dirty="0">
                <a:effectLst/>
              </a:rPr>
              <a:t> </a:t>
            </a:r>
            <a:r>
              <a:rPr lang="kk-KZ" sz="2000" u="sng" dirty="0">
                <a:effectLst/>
              </a:rPr>
              <a:t/>
            </a:r>
            <a:br>
              <a:rPr lang="kk-KZ" sz="2000" u="sng" dirty="0">
                <a:effectLst/>
              </a:rPr>
            </a:br>
            <a:r>
              <a:rPr lang="kk-KZ" sz="2000" dirty="0">
                <a:effectLst/>
              </a:rPr>
              <a:t>B) </a:t>
            </a:r>
            <a:r>
              <a:rPr lang="kk-KZ" sz="2000" dirty="0" err="1">
                <a:effectLst/>
              </a:rPr>
              <a:t>ios</a:t>
            </a:r>
            <a:r>
              <a:rPr lang="kk-KZ" sz="2000" dirty="0">
                <a:effectLst/>
              </a:rPr>
              <a:t/>
            </a:r>
            <a:br>
              <a:rPr lang="kk-KZ" sz="2000" dirty="0">
                <a:effectLst/>
              </a:rPr>
            </a:br>
            <a:r>
              <a:rPr lang="kk-KZ" sz="2000" dirty="0">
                <a:effectLst/>
              </a:rPr>
              <a:t>C) </a:t>
            </a:r>
            <a:r>
              <a:rPr lang="kk-KZ" sz="2000" dirty="0" err="1">
                <a:effectLst/>
              </a:rPr>
              <a:t>symbian</a:t>
            </a:r>
            <a:r>
              <a:rPr lang="kk-KZ" sz="2000" dirty="0">
                <a:effectLst/>
              </a:rPr>
              <a:t/>
            </a:r>
            <a:br>
              <a:rPr lang="kk-KZ" sz="2000" dirty="0">
                <a:effectLst/>
              </a:rPr>
            </a:br>
            <a:r>
              <a:rPr lang="kk-KZ" sz="2000" dirty="0">
                <a:effectLst/>
              </a:rPr>
              <a:t>D) </a:t>
            </a:r>
            <a:r>
              <a:rPr lang="kk-KZ" sz="2000" dirty="0" err="1">
                <a:effectLst/>
              </a:rPr>
              <a:t>linux</a:t>
            </a:r>
            <a:r>
              <a:rPr lang="kk-KZ" sz="2000" dirty="0">
                <a:effectLst/>
              </a:rPr>
              <a:t/>
            </a:r>
            <a:br>
              <a:rPr lang="kk-KZ" sz="2000" dirty="0">
                <a:effectLst/>
              </a:rPr>
            </a:br>
            <a:r>
              <a:rPr lang="kk-KZ" sz="2000" dirty="0">
                <a:effectLst/>
              </a:rPr>
              <a:t>E) </a:t>
            </a:r>
            <a:r>
              <a:rPr lang="kk-KZ" sz="2000" dirty="0" err="1">
                <a:effectLst/>
              </a:rPr>
              <a:t>android</a:t>
            </a:r>
            <a:r>
              <a:rPr lang="kk-KZ" sz="2000" dirty="0">
                <a:effectLst/>
              </a:rPr>
              <a:t/>
            </a:r>
            <a:br>
              <a:rPr lang="kk-KZ" sz="2000" dirty="0">
                <a:effectLst/>
              </a:rPr>
            </a:br>
            <a:r>
              <a:rPr lang="kk-KZ" sz="2000" dirty="0">
                <a:effectLst/>
              </a:rPr>
              <a:t>8.</a:t>
            </a:r>
            <a:r>
              <a:rPr lang="kk-KZ" sz="2000" dirty="0" err="1">
                <a:effectLst/>
              </a:rPr>
              <a:t>Samsung</a:t>
            </a:r>
            <a:r>
              <a:rPr lang="kk-KZ" sz="2000" dirty="0">
                <a:effectLst/>
              </a:rPr>
              <a:t> </a:t>
            </a:r>
            <a:r>
              <a:rPr lang="kk-KZ" sz="2000" dirty="0" err="1">
                <a:effectLst/>
              </a:rPr>
              <a:t>мобильды</a:t>
            </a:r>
            <a:r>
              <a:rPr lang="kk-KZ" sz="2000" dirty="0">
                <a:effectLst/>
              </a:rPr>
              <a:t> құрылғысы қандай операциялық жүйеде жұмыс істейді?</a:t>
            </a:r>
            <a:br>
              <a:rPr lang="kk-KZ" sz="2000" dirty="0">
                <a:effectLst/>
              </a:rPr>
            </a:br>
            <a:r>
              <a:rPr lang="kk-KZ" sz="2000" dirty="0">
                <a:effectLst/>
              </a:rPr>
              <a:t>A) </a:t>
            </a:r>
            <a:r>
              <a:rPr lang="kk-KZ" sz="2000" dirty="0" err="1">
                <a:effectLst/>
              </a:rPr>
              <a:t>ios</a:t>
            </a:r>
            <a:r>
              <a:rPr lang="kk-KZ" sz="2000" dirty="0">
                <a:effectLst/>
              </a:rPr>
              <a:t/>
            </a:r>
            <a:br>
              <a:rPr lang="kk-KZ" sz="2000" dirty="0">
                <a:effectLst/>
              </a:rPr>
            </a:br>
            <a:r>
              <a:rPr lang="kk-KZ" sz="2000" dirty="0">
                <a:effectLst/>
              </a:rPr>
              <a:t>B) </a:t>
            </a:r>
            <a:r>
              <a:rPr lang="kk-KZ" sz="2000" dirty="0" err="1">
                <a:effectLst/>
              </a:rPr>
              <a:t>linux</a:t>
            </a:r>
            <a:r>
              <a:rPr lang="kk-KZ" sz="2000" dirty="0">
                <a:effectLst/>
              </a:rPr>
              <a:t/>
            </a:r>
            <a:br>
              <a:rPr lang="kk-KZ" sz="2000" dirty="0">
                <a:effectLst/>
              </a:rPr>
            </a:br>
            <a:r>
              <a:rPr lang="kk-KZ" sz="2000" dirty="0">
                <a:effectLst/>
              </a:rPr>
              <a:t>C) </a:t>
            </a:r>
            <a:r>
              <a:rPr lang="kk-KZ" sz="2000" dirty="0" err="1">
                <a:effectLst/>
              </a:rPr>
              <a:t>symbian</a:t>
            </a:r>
            <a:r>
              <a:rPr lang="kk-KZ" sz="2000" dirty="0">
                <a:effectLst/>
              </a:rPr>
              <a:t/>
            </a:r>
            <a:br>
              <a:rPr lang="kk-KZ" sz="2000" dirty="0">
                <a:effectLst/>
              </a:rPr>
            </a:br>
            <a:r>
              <a:rPr lang="kk-KZ" sz="2000" dirty="0">
                <a:effectLst/>
              </a:rPr>
              <a:t>D) Windows </a:t>
            </a:r>
            <a:r>
              <a:rPr lang="kk-KZ" sz="2000" dirty="0" err="1">
                <a:effectLst/>
              </a:rPr>
              <a:t>Phone</a:t>
            </a:r>
            <a:r>
              <a:rPr lang="kk-KZ" sz="2000" dirty="0">
                <a:effectLst/>
              </a:rPr>
              <a:t> </a:t>
            </a:r>
            <a:r>
              <a:rPr lang="kk-KZ" sz="2000" u="sng" dirty="0">
                <a:effectLst/>
              </a:rPr>
              <a:t> </a:t>
            </a:r>
            <a:br>
              <a:rPr lang="kk-KZ" sz="2000" u="sng" dirty="0">
                <a:effectLst/>
              </a:rPr>
            </a:br>
            <a:r>
              <a:rPr lang="kk-KZ" sz="2000" dirty="0">
                <a:effectLst/>
              </a:rPr>
              <a:t>E) </a:t>
            </a:r>
            <a:r>
              <a:rPr lang="kk-KZ" sz="2000" dirty="0" err="1">
                <a:effectLst/>
              </a:rPr>
              <a:t>android</a:t>
            </a:r>
            <a:r>
              <a:rPr lang="kk-KZ" sz="2000" dirty="0">
                <a:effectLst/>
              </a:rPr>
              <a:t/>
            </a:r>
            <a:br>
              <a:rPr lang="kk-KZ" sz="2000" dirty="0">
                <a:effectLst/>
              </a:rPr>
            </a:br>
            <a:r>
              <a:rPr lang="kk-KZ" sz="2000" dirty="0">
                <a:effectLst/>
              </a:rPr>
              <a:t>9. Мобилді құрылғыларға арналған ашық стандарттар жасау мақсатында құрылатын </a:t>
            </a:r>
            <a:r>
              <a:rPr lang="kk-KZ" sz="2000" dirty="0" err="1">
                <a:effectLst/>
                <a:hlinkClick r:id="rId2" tooltip="Open Handset Alliance (мұндай бет жоқ)"/>
              </a:rPr>
              <a:t>Open</a:t>
            </a:r>
            <a:r>
              <a:rPr lang="kk-KZ" sz="2000" dirty="0">
                <a:effectLst/>
                <a:hlinkClick r:id="rId2" tooltip="Open Handset Alliance (мұндай бет жоқ)"/>
              </a:rPr>
              <a:t> </a:t>
            </a:r>
            <a:r>
              <a:rPr lang="kk-KZ" sz="2000" dirty="0" err="1">
                <a:effectLst/>
                <a:hlinkClick r:id="rId2" tooltip="Open Handset Alliance (мұндай бет жоқ)"/>
              </a:rPr>
              <a:t>Handset</a:t>
            </a:r>
            <a:r>
              <a:rPr lang="kk-KZ" sz="2000" dirty="0">
                <a:effectLst/>
                <a:hlinkClick r:id="rId2" tooltip="Open Handset Alliance (мұндай бет жоқ)"/>
              </a:rPr>
              <a:t> </a:t>
            </a:r>
            <a:r>
              <a:rPr lang="kk-KZ" sz="2000" dirty="0" err="1">
                <a:effectLst/>
                <a:hlinkClick r:id="rId2" tooltip="Open Handset Alliance (мұндай бет жоқ)"/>
              </a:rPr>
              <a:t>Alliance</a:t>
            </a:r>
            <a:r>
              <a:rPr lang="kk-KZ" sz="2000" dirty="0">
                <a:effectLst/>
              </a:rPr>
              <a:t>(OHA) компания тобының құрылуы жөнінде қай жылы хабарлады?</a:t>
            </a:r>
            <a:br>
              <a:rPr lang="kk-KZ" sz="2000" dirty="0">
                <a:effectLst/>
              </a:rPr>
            </a:br>
            <a:r>
              <a:rPr lang="kk-KZ" sz="2000" dirty="0">
                <a:effectLst/>
              </a:rPr>
              <a:t>A)2002</a:t>
            </a:r>
            <a:br>
              <a:rPr lang="kk-KZ" sz="2000" dirty="0">
                <a:effectLst/>
              </a:rPr>
            </a:br>
            <a:r>
              <a:rPr lang="kk-KZ" sz="2000" dirty="0">
                <a:effectLst/>
              </a:rPr>
              <a:t>B)2009</a:t>
            </a:r>
            <a:br>
              <a:rPr lang="kk-KZ" sz="2000" dirty="0">
                <a:effectLst/>
              </a:rPr>
            </a:br>
            <a:r>
              <a:rPr lang="kk-KZ" sz="2000" dirty="0">
                <a:effectLst/>
              </a:rPr>
              <a:t>C)2011</a:t>
            </a:r>
            <a:br>
              <a:rPr lang="kk-KZ" sz="2000" dirty="0">
                <a:effectLst/>
              </a:rPr>
            </a:br>
            <a:r>
              <a:rPr lang="kk-KZ" sz="2000" dirty="0">
                <a:effectLst/>
              </a:rPr>
              <a:t>D)2007</a:t>
            </a:r>
            <a:r>
              <a:rPr lang="kk-KZ" sz="2000" u="sng" dirty="0">
                <a:effectLst/>
              </a:rPr>
              <a:t/>
            </a:r>
            <a:br>
              <a:rPr lang="kk-KZ" sz="2000" u="sng" dirty="0">
                <a:effectLst/>
              </a:rPr>
            </a:br>
            <a:r>
              <a:rPr lang="kk-KZ" sz="2000" dirty="0" smtClean="0">
                <a:effectLst/>
              </a:rPr>
              <a:t>E)2006</a:t>
            </a:r>
            <a:endParaRPr lang="ru-RU" sz="2000" dirty="0"/>
          </a:p>
        </p:txBody>
      </p:sp>
    </p:spTree>
    <p:extLst>
      <p:ext uri="{BB962C8B-B14F-4D97-AF65-F5344CB8AC3E}">
        <p14:creationId xmlns:p14="http://schemas.microsoft.com/office/powerpoint/2010/main" val="321896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lstStyle/>
          <a:p>
            <a:r>
              <a:rPr lang="kk-KZ" sz="2000" dirty="0">
                <a:effectLst/>
              </a:rPr>
              <a:t>10. </a:t>
            </a:r>
            <a:r>
              <a:rPr lang="kk-KZ" sz="2000" dirty="0" err="1">
                <a:effectLst/>
              </a:rPr>
              <a:t>Google</a:t>
            </a:r>
            <a:r>
              <a:rPr lang="kk-KZ" sz="2000" dirty="0">
                <a:effectLst/>
              </a:rPr>
              <a:t> компаниясы </a:t>
            </a:r>
            <a:r>
              <a:rPr lang="kk-KZ" sz="2000" dirty="0" err="1">
                <a:effectLst/>
              </a:rPr>
              <a:t>T-Mobile</a:t>
            </a:r>
            <a:r>
              <a:rPr lang="kk-KZ" sz="2000" dirty="0">
                <a:effectLst/>
              </a:rPr>
              <a:t> мобилді оператормен және </a:t>
            </a:r>
            <a:r>
              <a:rPr lang="kk-KZ" sz="2000" dirty="0" err="1">
                <a:effectLst/>
              </a:rPr>
              <a:t>тайваньдық</a:t>
            </a:r>
            <a:r>
              <a:rPr lang="kk-KZ" sz="2000" dirty="0">
                <a:effectLst/>
              </a:rPr>
              <a:t> HTC компаниясымен бірге жаңа </a:t>
            </a:r>
            <a:r>
              <a:rPr lang="kk-KZ" sz="2000" dirty="0" err="1">
                <a:effectLst/>
              </a:rPr>
              <a:t>Android</a:t>
            </a:r>
            <a:r>
              <a:rPr lang="kk-KZ" sz="2000" dirty="0">
                <a:effectLst/>
              </a:rPr>
              <a:t> 1.0 платформасының базасында жұмыс жасайтын қандай </a:t>
            </a:r>
            <a:r>
              <a:rPr lang="kk-KZ" sz="2000" dirty="0" err="1">
                <a:effectLst/>
              </a:rPr>
              <a:t>смартфон</a:t>
            </a:r>
            <a:r>
              <a:rPr lang="kk-KZ" sz="2000" dirty="0">
                <a:effectLst/>
              </a:rPr>
              <a:t> шығарылды?</a:t>
            </a:r>
            <a:br>
              <a:rPr lang="kk-KZ" sz="2000" dirty="0">
                <a:effectLst/>
              </a:rPr>
            </a:br>
            <a:r>
              <a:rPr lang="kk-KZ" sz="2000" dirty="0">
                <a:effectLst/>
              </a:rPr>
              <a:t>A)</a:t>
            </a:r>
            <a:r>
              <a:rPr lang="en-US" sz="2000" dirty="0">
                <a:effectLst/>
              </a:rPr>
              <a:t> T-Mobile G1</a:t>
            </a:r>
            <a:r>
              <a:rPr lang="kk-KZ" sz="2000" u="sng" dirty="0">
                <a:effectLst/>
              </a:rPr>
              <a:t/>
            </a:r>
            <a:br>
              <a:rPr lang="kk-KZ" sz="2000" u="sng" dirty="0">
                <a:effectLst/>
              </a:rPr>
            </a:br>
            <a:r>
              <a:rPr lang="kk-KZ" sz="2000" dirty="0">
                <a:effectLst/>
              </a:rPr>
              <a:t>B)</a:t>
            </a:r>
            <a:r>
              <a:rPr lang="en-US" sz="2000" dirty="0" err="1">
                <a:effectLst/>
              </a:rPr>
              <a:t>Ihone</a:t>
            </a:r>
            <a:r>
              <a:rPr lang="en-US" sz="2000" dirty="0">
                <a:effectLst/>
              </a:rPr>
              <a:t> 3G</a:t>
            </a:r>
            <a:r>
              <a:rPr lang="kk-KZ" sz="2000" dirty="0">
                <a:effectLst/>
              </a:rPr>
              <a:t/>
            </a:r>
            <a:br>
              <a:rPr lang="kk-KZ" sz="2000" dirty="0">
                <a:effectLst/>
              </a:rPr>
            </a:br>
            <a:r>
              <a:rPr lang="kk-KZ" sz="2000" dirty="0">
                <a:effectLst/>
              </a:rPr>
              <a:t>C)HTC one</a:t>
            </a:r>
            <a:br>
              <a:rPr lang="kk-KZ" sz="2000" dirty="0">
                <a:effectLst/>
              </a:rPr>
            </a:br>
            <a:r>
              <a:rPr lang="kk-KZ" sz="2000" dirty="0">
                <a:effectLst/>
              </a:rPr>
              <a:t>D)Samsung duos</a:t>
            </a:r>
            <a:r>
              <a:rPr lang="kk-KZ" sz="2000" u="sng" dirty="0">
                <a:effectLst/>
              </a:rPr>
              <a:t/>
            </a:r>
            <a:br>
              <a:rPr lang="kk-KZ" sz="2000" u="sng" dirty="0">
                <a:effectLst/>
              </a:rPr>
            </a:br>
            <a:r>
              <a:rPr lang="kk-KZ" sz="2000" dirty="0">
                <a:effectLst/>
              </a:rPr>
              <a:t>E)Nokia</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r>
              <a:rPr lang="kk-KZ" sz="2000" dirty="0">
                <a:effectLst/>
              </a:rPr>
              <a:t/>
            </a:r>
            <a:br>
              <a:rPr lang="kk-KZ" sz="2000" dirty="0">
                <a:effectLst/>
              </a:rPr>
            </a:br>
            <a:r>
              <a:rPr lang="kk-KZ" sz="2000" dirty="0" smtClean="0">
                <a:effectLst/>
              </a:rPr>
              <a:t/>
            </a:r>
            <a:br>
              <a:rPr lang="kk-KZ" sz="2000" dirty="0" smtClean="0">
                <a:effectLst/>
              </a:rPr>
            </a:br>
            <a:endParaRPr lang="ru-RU" sz="2000" dirty="0"/>
          </a:p>
        </p:txBody>
      </p:sp>
    </p:spTree>
    <p:extLst>
      <p:ext uri="{BB962C8B-B14F-4D97-AF65-F5344CB8AC3E}">
        <p14:creationId xmlns:p14="http://schemas.microsoft.com/office/powerpoint/2010/main" val="1279922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692696"/>
            <a:ext cx="8424936" cy="5976664"/>
          </a:xfrm>
        </p:spPr>
        <p:txBody>
          <a:bodyPr/>
          <a:lstStyle/>
          <a:p>
            <a:r>
              <a:rPr lang="ru-RU" sz="2800" b="1" dirty="0" smtClean="0">
                <a:effectLst/>
              </a:rPr>
              <a:t>	</a:t>
            </a:r>
            <a:r>
              <a:rPr lang="ru-RU" sz="2800" b="1" dirty="0" err="1" smtClean="0">
                <a:effectLst/>
              </a:rPr>
              <a:t>Nokia</a:t>
            </a:r>
            <a:r>
              <a:rPr lang="ru-RU" sz="2800" b="1" dirty="0" smtClean="0">
                <a:effectLst/>
              </a:rPr>
              <a:t> </a:t>
            </a:r>
            <a:r>
              <a:rPr lang="ru-RU" sz="2800" b="1" dirty="0" err="1">
                <a:effectLst/>
              </a:rPr>
              <a:t>Corporation</a:t>
            </a:r>
            <a:r>
              <a:rPr lang="ru-RU" sz="2800" dirty="0">
                <a:effectLst/>
              </a:rPr>
              <a:t> — коммуникация </a:t>
            </a:r>
            <a:r>
              <a:rPr lang="ru-RU" sz="2800" dirty="0" err="1">
                <a:effectLst/>
              </a:rPr>
              <a:t>саласындағы</a:t>
            </a:r>
            <a:r>
              <a:rPr lang="ru-RU" sz="2800" dirty="0">
                <a:effectLst/>
              </a:rPr>
              <a:t> </a:t>
            </a:r>
            <a:r>
              <a:rPr lang="ru-RU" sz="2800" dirty="0" err="1">
                <a:effectLst/>
              </a:rPr>
              <a:t>ірі</a:t>
            </a:r>
            <a:r>
              <a:rPr lang="ru-RU" sz="2800" dirty="0">
                <a:effectLst/>
              </a:rPr>
              <a:t> </a:t>
            </a:r>
            <a:r>
              <a:rPr lang="ru-RU" sz="2800" dirty="0" err="1">
                <a:effectLst/>
              </a:rPr>
              <a:t>трансұлттық</a:t>
            </a:r>
            <a:r>
              <a:rPr lang="ru-RU" sz="2800" dirty="0">
                <a:effectLst/>
              </a:rPr>
              <a:t> корпорация. Бас </a:t>
            </a:r>
            <a:r>
              <a:rPr lang="ru-RU" sz="2800" dirty="0" err="1">
                <a:effectLst/>
              </a:rPr>
              <a:t>кеңсесі</a:t>
            </a:r>
            <a:r>
              <a:rPr lang="ru-RU" sz="2800" dirty="0">
                <a:effectLst/>
              </a:rPr>
              <a:t> </a:t>
            </a:r>
            <a:r>
              <a:rPr lang="ru-RU" sz="2800" dirty="0" err="1">
                <a:effectLst/>
              </a:rPr>
              <a:t>Финляндияның</a:t>
            </a:r>
            <a:r>
              <a:rPr lang="ru-RU" sz="2800" dirty="0">
                <a:effectLst/>
              </a:rPr>
              <a:t> </a:t>
            </a:r>
            <a:r>
              <a:rPr lang="ru-RU" sz="2800" dirty="0" err="1">
                <a:effectLst/>
              </a:rPr>
              <a:t>Эспоо</a:t>
            </a:r>
            <a:r>
              <a:rPr lang="ru-RU" sz="2800" dirty="0">
                <a:effectLst/>
              </a:rPr>
              <a:t> </a:t>
            </a:r>
            <a:r>
              <a:rPr lang="ru-RU" sz="2800" dirty="0" err="1">
                <a:effectLst/>
              </a:rPr>
              <a:t>қаласында</a:t>
            </a:r>
            <a:r>
              <a:rPr lang="ru-RU" sz="2800" dirty="0">
                <a:effectLst/>
              </a:rPr>
              <a:t> </a:t>
            </a:r>
            <a:r>
              <a:rPr lang="ru-RU" sz="2800" dirty="0" err="1">
                <a:effectLst/>
              </a:rPr>
              <a:t>орналасқан</a:t>
            </a:r>
            <a:r>
              <a:rPr lang="ru-RU" sz="2800" dirty="0">
                <a:effectLst/>
              </a:rPr>
              <a:t> (Ел </a:t>
            </a:r>
            <a:r>
              <a:rPr lang="ru-RU" sz="2800" dirty="0" err="1">
                <a:effectLst/>
              </a:rPr>
              <a:t>астанасы</a:t>
            </a:r>
            <a:r>
              <a:rPr lang="ru-RU" sz="2800" dirty="0">
                <a:effectLst/>
              </a:rPr>
              <a:t> </a:t>
            </a:r>
            <a:r>
              <a:rPr lang="ru-RU" sz="2800" dirty="0" err="1">
                <a:effectLst/>
              </a:rPr>
              <a:t>Хельсинкиге</a:t>
            </a:r>
            <a:r>
              <a:rPr lang="ru-RU" sz="2800" dirty="0">
                <a:effectLst/>
              </a:rPr>
              <a:t> </a:t>
            </a:r>
            <a:r>
              <a:rPr lang="ru-RU" sz="2800" dirty="0" err="1">
                <a:effectLst/>
              </a:rPr>
              <a:t>серіктес</a:t>
            </a:r>
            <a:r>
              <a:rPr lang="ru-RU" sz="2800" dirty="0">
                <a:effectLst/>
              </a:rPr>
              <a:t> </a:t>
            </a:r>
            <a:r>
              <a:rPr lang="ru-RU" sz="2800" dirty="0" err="1">
                <a:effectLst/>
              </a:rPr>
              <a:t>қала</a:t>
            </a:r>
            <a:r>
              <a:rPr lang="ru-RU" sz="2800" dirty="0">
                <a:effectLst/>
              </a:rPr>
              <a:t>). Компания </a:t>
            </a:r>
            <a:r>
              <a:rPr lang="ru-RU" sz="2800" dirty="0" err="1">
                <a:effectLst/>
              </a:rPr>
              <a:t>өзінің</a:t>
            </a:r>
            <a:r>
              <a:rPr lang="ru-RU" sz="2800" dirty="0">
                <a:effectLst/>
              </a:rPr>
              <a:t> </a:t>
            </a:r>
            <a:r>
              <a:rPr lang="ru-RU" sz="2800" dirty="0" err="1">
                <a:effectLst/>
              </a:rPr>
              <a:t>телефондары</a:t>
            </a:r>
            <a:r>
              <a:rPr lang="ru-RU" sz="2800" dirty="0">
                <a:effectLst/>
              </a:rPr>
              <a:t> мен </a:t>
            </a:r>
            <a:r>
              <a:rPr lang="ru-RU" sz="2800" dirty="0" err="1">
                <a:effectLst/>
              </a:rPr>
              <a:t>смартфондары</a:t>
            </a:r>
            <a:r>
              <a:rPr lang="ru-RU" sz="2800" dirty="0">
                <a:effectLst/>
              </a:rPr>
              <a:t> </a:t>
            </a:r>
            <a:r>
              <a:rPr lang="ru-RU" sz="2800" dirty="0" err="1">
                <a:effectLst/>
              </a:rPr>
              <a:t>арқасында</a:t>
            </a:r>
            <a:r>
              <a:rPr lang="ru-RU" sz="2800" dirty="0">
                <a:effectLst/>
              </a:rPr>
              <a:t> </a:t>
            </a:r>
            <a:r>
              <a:rPr lang="ru-RU" sz="2800" dirty="0" err="1">
                <a:effectLst/>
              </a:rPr>
              <a:t>кең</a:t>
            </a:r>
            <a:r>
              <a:rPr lang="ru-RU" sz="2800" dirty="0">
                <a:effectLst/>
              </a:rPr>
              <a:t> </a:t>
            </a:r>
            <a:r>
              <a:rPr lang="ru-RU" sz="2800" dirty="0" err="1">
                <a:effectLst/>
              </a:rPr>
              <a:t>танымал</a:t>
            </a:r>
            <a:r>
              <a:rPr lang="ru-RU" sz="2800" dirty="0">
                <a:effectLst/>
              </a:rPr>
              <a:t>. </a:t>
            </a:r>
            <a:r>
              <a:rPr lang="ru-RU" sz="2800" dirty="0" err="1">
                <a:effectLst/>
              </a:rPr>
              <a:t>Компанияның</a:t>
            </a:r>
            <a:r>
              <a:rPr lang="ru-RU" sz="2800" dirty="0">
                <a:effectLst/>
              </a:rPr>
              <a:t> 120 </a:t>
            </a:r>
            <a:r>
              <a:rPr lang="ru-RU" sz="2800" dirty="0" err="1">
                <a:effectLst/>
              </a:rPr>
              <a:t>елде</a:t>
            </a:r>
            <a:r>
              <a:rPr lang="ru-RU" sz="2800" dirty="0">
                <a:effectLst/>
              </a:rPr>
              <a:t> </a:t>
            </a:r>
            <a:r>
              <a:rPr lang="ru-RU" sz="2800" dirty="0" err="1">
                <a:effectLst/>
              </a:rPr>
              <a:t>өкілдіктері</a:t>
            </a:r>
            <a:r>
              <a:rPr lang="ru-RU" sz="2800" dirty="0">
                <a:effectLst/>
              </a:rPr>
              <a:t> бар </a:t>
            </a:r>
            <a:r>
              <a:rPr lang="ru-RU" sz="2800" dirty="0" err="1">
                <a:effectLst/>
              </a:rPr>
              <a:t>және</a:t>
            </a:r>
            <a:r>
              <a:rPr lang="ru-RU" sz="2800" dirty="0">
                <a:effectLst/>
              </a:rPr>
              <a:t> 130 000-ға </a:t>
            </a:r>
            <a:r>
              <a:rPr lang="ru-RU" sz="2800" dirty="0" err="1">
                <a:effectLst/>
              </a:rPr>
              <a:t>жуық</a:t>
            </a:r>
            <a:r>
              <a:rPr lang="ru-RU" sz="2800" dirty="0">
                <a:effectLst/>
              </a:rPr>
              <a:t> </a:t>
            </a:r>
            <a:r>
              <a:rPr lang="ru-RU" sz="2800" dirty="0" err="1">
                <a:effectLst/>
              </a:rPr>
              <a:t>адамды</a:t>
            </a:r>
            <a:r>
              <a:rPr lang="ru-RU" sz="2800" dirty="0">
                <a:effectLst/>
              </a:rPr>
              <a:t> </a:t>
            </a:r>
            <a:r>
              <a:rPr lang="ru-RU" sz="2800" dirty="0" err="1">
                <a:effectLst/>
              </a:rPr>
              <a:t>жұмыспен</a:t>
            </a:r>
            <a:r>
              <a:rPr lang="ru-RU" sz="2800" dirty="0">
                <a:effectLst/>
              </a:rPr>
              <a:t> </a:t>
            </a:r>
            <a:r>
              <a:rPr lang="ru-RU" sz="2800" dirty="0" err="1">
                <a:effectLst/>
              </a:rPr>
              <a:t>қамтып</a:t>
            </a:r>
            <a:r>
              <a:rPr lang="ru-RU" sz="2800" dirty="0">
                <a:effectLst/>
              </a:rPr>
              <a:t> </a:t>
            </a:r>
            <a:r>
              <a:rPr lang="ru-RU" sz="2800" dirty="0" err="1">
                <a:effectLst/>
              </a:rPr>
              <a:t>отыр</a:t>
            </a:r>
            <a:r>
              <a:rPr lang="ru-RU" sz="2800" dirty="0">
                <a:effectLst/>
              </a:rPr>
              <a:t>. </a:t>
            </a:r>
            <a:r>
              <a:rPr lang="ru-RU" sz="2800" dirty="0" err="1">
                <a:effectLst/>
              </a:rPr>
              <a:t>Компанияның</a:t>
            </a:r>
            <a:r>
              <a:rPr lang="ru-RU" sz="2800" dirty="0">
                <a:effectLst/>
              </a:rPr>
              <a:t> </a:t>
            </a:r>
            <a:r>
              <a:rPr lang="ru-RU" sz="2800" dirty="0" err="1">
                <a:effectLst/>
              </a:rPr>
              <a:t>сауда-саттық</a:t>
            </a:r>
            <a:r>
              <a:rPr lang="ru-RU" sz="2800" dirty="0">
                <a:effectLst/>
              </a:rPr>
              <a:t> </a:t>
            </a:r>
            <a:r>
              <a:rPr lang="ru-RU" sz="2800" dirty="0" err="1">
                <a:effectLst/>
              </a:rPr>
              <a:t>операциялары</a:t>
            </a:r>
            <a:r>
              <a:rPr lang="ru-RU" sz="2800" dirty="0">
                <a:effectLst/>
              </a:rPr>
              <a:t> 150 </a:t>
            </a:r>
            <a:r>
              <a:rPr lang="ru-RU" sz="2800" dirty="0" err="1">
                <a:effectLst/>
              </a:rPr>
              <a:t>елде</a:t>
            </a:r>
            <a:r>
              <a:rPr lang="ru-RU" sz="2800" dirty="0">
                <a:effectLst/>
              </a:rPr>
              <a:t> </a:t>
            </a:r>
            <a:r>
              <a:rPr lang="ru-RU" sz="2800" dirty="0" err="1">
                <a:effectLst/>
              </a:rPr>
              <a:t>жүреді</a:t>
            </a:r>
            <a:r>
              <a:rPr lang="ru-RU" sz="2800" dirty="0">
                <a:effectLst/>
              </a:rPr>
              <a:t>, </a:t>
            </a:r>
            <a:r>
              <a:rPr lang="ru-RU" sz="2800" dirty="0">
                <a:effectLst/>
                <a:hlinkClick r:id="rId2" tooltip="2010 жыл"/>
              </a:rPr>
              <a:t>2010 </a:t>
            </a:r>
            <a:r>
              <a:rPr lang="ru-RU" sz="2800" dirty="0" err="1">
                <a:effectLst/>
                <a:hlinkClick r:id="rId2" tooltip="2010 жыл"/>
              </a:rPr>
              <a:t>жылы</a:t>
            </a:r>
            <a:r>
              <a:rPr lang="ru-RU" sz="2800" dirty="0">
                <a:effectLst/>
              </a:rPr>
              <a:t> </a:t>
            </a:r>
            <a:r>
              <a:rPr lang="ru-RU" sz="2800" dirty="0" err="1">
                <a:effectLst/>
              </a:rPr>
              <a:t>жылдық</a:t>
            </a:r>
            <a:r>
              <a:rPr lang="ru-RU" sz="2800" dirty="0">
                <a:effectLst/>
              </a:rPr>
              <a:t> </a:t>
            </a:r>
            <a:r>
              <a:rPr lang="ru-RU" sz="2800" dirty="0" err="1">
                <a:effectLst/>
              </a:rPr>
              <a:t>табысы</a:t>
            </a:r>
            <a:r>
              <a:rPr lang="ru-RU" sz="2800" dirty="0">
                <a:effectLst/>
              </a:rPr>
              <a:t> 42 млрд. </a:t>
            </a:r>
            <a:r>
              <a:rPr lang="ru-RU" sz="2800" dirty="0">
                <a:effectLst/>
                <a:hlinkClick r:id="rId3" tooltip="АҚШ"/>
              </a:rPr>
              <a:t>А</a:t>
            </a:r>
            <a:r>
              <a:rPr lang="kk-KZ" sz="2800" dirty="0">
                <a:effectLst/>
                <a:hlinkClick r:id="rId3" tooltip="АҚШ"/>
              </a:rPr>
              <a:t>ҚШ долларын</a:t>
            </a:r>
            <a:r>
              <a:rPr lang="ru-RU" sz="2800" dirty="0">
                <a:effectLst/>
              </a:rPr>
              <a:t> </a:t>
            </a:r>
            <a:r>
              <a:rPr lang="ru-RU" sz="2800" dirty="0" err="1">
                <a:effectLst/>
              </a:rPr>
              <a:t>құраса</a:t>
            </a:r>
            <a:r>
              <a:rPr lang="ru-RU" sz="2800" dirty="0">
                <a:effectLst/>
              </a:rPr>
              <a:t>, таза </a:t>
            </a:r>
            <a:r>
              <a:rPr lang="ru-RU" sz="2800" dirty="0" err="1">
                <a:effectLst/>
              </a:rPr>
              <a:t>пайдасы</a:t>
            </a:r>
            <a:r>
              <a:rPr lang="ru-RU" sz="2800" dirty="0">
                <a:effectLst/>
              </a:rPr>
              <a:t> 2 млрд. АҚШ доллары </a:t>
            </a:r>
            <a:r>
              <a:rPr lang="ru-RU" sz="2800" dirty="0" err="1">
                <a:effectLst/>
              </a:rPr>
              <a:t>болған</a:t>
            </a:r>
            <a:r>
              <a:rPr lang="ru-RU" sz="2800" dirty="0">
                <a:effectLst/>
              </a:rPr>
              <a:t>. Компания </a:t>
            </a:r>
            <a:r>
              <a:rPr lang="kk-KZ" sz="2800" dirty="0">
                <a:effectLst/>
              </a:rPr>
              <a:t>2011</a:t>
            </a:r>
            <a:r>
              <a:rPr lang="ru-RU" sz="2800" dirty="0">
                <a:effectLst/>
              </a:rPr>
              <a:t> </a:t>
            </a:r>
            <a:r>
              <a:rPr lang="ru-RU" sz="2800" dirty="0" err="1">
                <a:effectLst/>
              </a:rPr>
              <a:t>жылдың</a:t>
            </a:r>
            <a:r>
              <a:rPr lang="ru-RU" sz="2800" dirty="0">
                <a:effectLst/>
              </a:rPr>
              <a:t> </a:t>
            </a:r>
            <a:r>
              <a:rPr lang="ru-RU" sz="2800" dirty="0" err="1">
                <a:effectLst/>
              </a:rPr>
              <a:t>бірінші</a:t>
            </a:r>
            <a:r>
              <a:rPr lang="ru-RU" sz="2800" dirty="0">
                <a:effectLst/>
              </a:rPr>
              <a:t> </a:t>
            </a:r>
            <a:r>
              <a:rPr lang="ru-RU" sz="2800" dirty="0" err="1">
                <a:effectLst/>
              </a:rPr>
              <a:t>жартысында</a:t>
            </a:r>
            <a:r>
              <a:rPr lang="ru-RU" sz="2800" dirty="0">
                <a:effectLst/>
              </a:rPr>
              <a:t> </a:t>
            </a:r>
            <a:r>
              <a:rPr lang="ru-RU" sz="2800" dirty="0" err="1">
                <a:effectLst/>
              </a:rPr>
              <a:t>барлық</a:t>
            </a:r>
            <a:r>
              <a:rPr lang="ru-RU" sz="2800" dirty="0">
                <a:effectLst/>
              </a:rPr>
              <a:t> </a:t>
            </a:r>
            <a:r>
              <a:rPr lang="kk-KZ" sz="2800" dirty="0">
                <a:effectLst/>
              </a:rPr>
              <a:t>ұялы телефон</a:t>
            </a:r>
            <a:r>
              <a:rPr lang="ru-RU" sz="2800" dirty="0">
                <a:effectLst/>
              </a:rPr>
              <a:t> </a:t>
            </a:r>
            <a:r>
              <a:rPr lang="ru-RU" sz="2800" dirty="0" err="1">
                <a:effectLst/>
              </a:rPr>
              <a:t>нарығының</a:t>
            </a:r>
            <a:r>
              <a:rPr lang="ru-RU" sz="2800" dirty="0">
                <a:effectLst/>
              </a:rPr>
              <a:t> 23 </a:t>
            </a:r>
            <a:r>
              <a:rPr lang="ru-RU" sz="2800" dirty="0" err="1">
                <a:effectLst/>
              </a:rPr>
              <a:t>пайызын</a:t>
            </a:r>
            <a:r>
              <a:rPr lang="ru-RU" sz="2800" dirty="0">
                <a:effectLst/>
              </a:rPr>
              <a:t> </a:t>
            </a:r>
            <a:r>
              <a:rPr lang="ru-RU" sz="2800" dirty="0" err="1">
                <a:effectLst/>
              </a:rPr>
              <a:t>иеленген</a:t>
            </a:r>
            <a:r>
              <a:rPr lang="ru-RU" sz="2800" dirty="0">
                <a:effectLst/>
              </a:rPr>
              <a:t>.</a:t>
            </a:r>
            <a:endParaRPr lang="ru-RU" sz="2600" dirty="0"/>
          </a:p>
        </p:txBody>
      </p:sp>
    </p:spTree>
    <p:extLst>
      <p:ext uri="{BB962C8B-B14F-4D97-AF65-F5344CB8AC3E}">
        <p14:creationId xmlns:p14="http://schemas.microsoft.com/office/powerpoint/2010/main" val="637932855"/>
      </p:ext>
    </p:extLst>
  </p:cSld>
  <p:clrMapOvr>
    <a:masterClrMapping/>
  </p:clrMapOvr>
  <p:transition spd="slow" advTm="20000">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3408"/>
            <a:ext cx="7776864" cy="6264696"/>
          </a:xfrm>
        </p:spPr>
        <p:txBody>
          <a:bodyPr/>
          <a:lstStyle/>
          <a:p>
            <a:r>
              <a:rPr lang="ru-RU" sz="2400" dirty="0" smtClean="0">
                <a:effectLst/>
              </a:rPr>
              <a:t>	</a:t>
            </a:r>
            <a:r>
              <a:rPr lang="ru-RU" sz="2400" dirty="0" err="1" smtClean="0">
                <a:effectLst/>
              </a:rPr>
              <a:t>Nokia-ның</a:t>
            </a:r>
            <a:r>
              <a:rPr lang="ru-RU" sz="2400" dirty="0" smtClean="0">
                <a:effectLst/>
              </a:rPr>
              <a:t> </a:t>
            </a:r>
            <a:r>
              <a:rPr lang="ru-RU" sz="2400" dirty="0" err="1">
                <a:effectLst/>
              </a:rPr>
              <a:t>негізін</a:t>
            </a:r>
            <a:r>
              <a:rPr lang="ru-RU" sz="2400" dirty="0">
                <a:effectLst/>
              </a:rPr>
              <a:t> </a:t>
            </a:r>
            <a:r>
              <a:rPr lang="ru-RU" sz="2400" dirty="0" err="1" smtClean="0">
                <a:effectLst/>
              </a:rPr>
              <a:t>қалаған</a:t>
            </a:r>
            <a:r>
              <a:rPr lang="ru-RU" sz="2400" dirty="0">
                <a:effectLst/>
              </a:rPr>
              <a:t> </a:t>
            </a:r>
            <a:r>
              <a:rPr lang="ru-RU" sz="2400" dirty="0" err="1" smtClean="0">
                <a:effectLst/>
              </a:rPr>
              <a:t>Оңтүстік</a:t>
            </a:r>
            <a:r>
              <a:rPr lang="ru-RU" sz="2400" dirty="0">
                <a:effectLst/>
              </a:rPr>
              <a:t> </a:t>
            </a:r>
            <a:r>
              <a:rPr lang="kk-KZ" sz="2400" dirty="0">
                <a:effectLst/>
              </a:rPr>
              <a:t>Финляндия</a:t>
            </a:r>
            <a:r>
              <a:rPr lang="ru-RU" sz="2400" dirty="0">
                <a:effectLst/>
              </a:rPr>
              <a:t> </a:t>
            </a:r>
            <a:r>
              <a:rPr lang="ru-RU" sz="2400" dirty="0" err="1">
                <a:effectLst/>
              </a:rPr>
              <a:t>тұрғыны</a:t>
            </a:r>
            <a:r>
              <a:rPr lang="ru-RU" sz="2400" dirty="0">
                <a:effectLst/>
              </a:rPr>
              <a:t> – </a:t>
            </a:r>
            <a:r>
              <a:rPr lang="kk-KZ" sz="2400" dirty="0">
                <a:effectLst/>
              </a:rPr>
              <a:t>Фредрик Идестам</a:t>
            </a:r>
            <a:r>
              <a:rPr lang="ru-RU" sz="2400" dirty="0">
                <a:effectLst/>
              </a:rPr>
              <a:t>, </a:t>
            </a:r>
            <a:r>
              <a:rPr lang="ru-RU" sz="2400" dirty="0" err="1">
                <a:effectLst/>
              </a:rPr>
              <a:t>алғаш</a:t>
            </a:r>
            <a:r>
              <a:rPr lang="ru-RU" sz="2400" dirty="0">
                <a:effectLst/>
              </a:rPr>
              <a:t> </a:t>
            </a:r>
            <a:r>
              <a:rPr lang="ru-RU" sz="2400" dirty="0" err="1">
                <a:effectLst/>
              </a:rPr>
              <a:t>жұмысын</a:t>
            </a:r>
            <a:r>
              <a:rPr lang="ru-RU" sz="2400" dirty="0">
                <a:effectLst/>
              </a:rPr>
              <a:t> </a:t>
            </a:r>
            <a:r>
              <a:rPr lang="ru-RU" sz="2400" dirty="0" err="1">
                <a:effectLst/>
              </a:rPr>
              <a:t>қағаз</a:t>
            </a:r>
            <a:r>
              <a:rPr lang="ru-RU" sz="2400" dirty="0">
                <a:effectLst/>
              </a:rPr>
              <a:t> </a:t>
            </a:r>
            <a:r>
              <a:rPr lang="ru-RU" sz="2400" dirty="0" err="1">
                <a:effectLst/>
              </a:rPr>
              <a:t>шығару</a:t>
            </a:r>
            <a:r>
              <a:rPr lang="ru-RU" sz="2400" dirty="0">
                <a:effectLst/>
              </a:rPr>
              <a:t> </a:t>
            </a:r>
            <a:r>
              <a:rPr lang="ru-RU" sz="2400" dirty="0" err="1">
                <a:effectLst/>
              </a:rPr>
              <a:t>өндірісімен</a:t>
            </a:r>
            <a:r>
              <a:rPr lang="ru-RU" sz="2400" dirty="0">
                <a:effectLst/>
              </a:rPr>
              <a:t> </a:t>
            </a:r>
            <a:r>
              <a:rPr lang="ru-RU" sz="2400" dirty="0" err="1">
                <a:effectLst/>
              </a:rPr>
              <a:t>бастаған</a:t>
            </a:r>
            <a:r>
              <a:rPr lang="ru-RU" sz="2400" dirty="0">
                <a:effectLst/>
              </a:rPr>
              <a:t> </a:t>
            </a:r>
            <a:r>
              <a:rPr lang="ru-RU" sz="2400" dirty="0" err="1">
                <a:effectLst/>
              </a:rPr>
              <a:t>ол</a:t>
            </a:r>
            <a:r>
              <a:rPr lang="ru-RU" sz="2400" dirty="0">
                <a:effectLst/>
              </a:rPr>
              <a:t> </a:t>
            </a:r>
            <a:r>
              <a:rPr lang="ru-RU" sz="2400" dirty="0" err="1">
                <a:effectLst/>
              </a:rPr>
              <a:t>әртүрлі</a:t>
            </a:r>
            <a:r>
              <a:rPr lang="ru-RU" sz="2400" dirty="0">
                <a:effectLst/>
              </a:rPr>
              <a:t> </a:t>
            </a:r>
            <a:r>
              <a:rPr lang="ru-RU" sz="2400" dirty="0" err="1">
                <a:effectLst/>
              </a:rPr>
              <a:t>өндірістік</a:t>
            </a:r>
            <a:r>
              <a:rPr lang="ru-RU" sz="2400" dirty="0">
                <a:effectLst/>
              </a:rPr>
              <a:t> </a:t>
            </a:r>
            <a:r>
              <a:rPr lang="ru-RU" sz="2400" dirty="0" err="1">
                <a:effectLst/>
              </a:rPr>
              <a:t>салаларда</a:t>
            </a:r>
            <a:r>
              <a:rPr lang="ru-RU" sz="2400" dirty="0">
                <a:effectLst/>
              </a:rPr>
              <a:t>: </a:t>
            </a:r>
            <a:r>
              <a:rPr lang="ru-RU" sz="2400" dirty="0" err="1">
                <a:effectLst/>
              </a:rPr>
              <a:t>қағаз</a:t>
            </a:r>
            <a:r>
              <a:rPr lang="ru-RU" sz="2400" dirty="0">
                <a:effectLst/>
              </a:rPr>
              <a:t>, </a:t>
            </a:r>
            <a:r>
              <a:rPr lang="ru-RU" sz="2400" dirty="0" err="1">
                <a:effectLst/>
              </a:rPr>
              <a:t>резеңке</a:t>
            </a:r>
            <a:r>
              <a:rPr lang="ru-RU" sz="2400" dirty="0">
                <a:effectLst/>
              </a:rPr>
              <a:t>, </a:t>
            </a:r>
            <a:r>
              <a:rPr lang="ru-RU" sz="2400" dirty="0" err="1">
                <a:effectLst/>
              </a:rPr>
              <a:t>химиялық</a:t>
            </a:r>
            <a:r>
              <a:rPr lang="ru-RU" sz="2400" dirty="0">
                <a:effectLst/>
              </a:rPr>
              <a:t> </a:t>
            </a:r>
            <a:r>
              <a:rPr lang="ru-RU" sz="2400" dirty="0" err="1">
                <a:effectLst/>
              </a:rPr>
              <a:t>заттар</a:t>
            </a:r>
            <a:r>
              <a:rPr lang="ru-RU" sz="2400" dirty="0">
                <a:effectLst/>
              </a:rPr>
              <a:t>, электроника </a:t>
            </a:r>
            <a:r>
              <a:rPr lang="ru-RU" sz="2400" dirty="0" err="1">
                <a:effectLst/>
              </a:rPr>
              <a:t>өндірумен</a:t>
            </a:r>
            <a:r>
              <a:rPr lang="ru-RU" sz="2400" dirty="0">
                <a:effectLst/>
              </a:rPr>
              <a:t> </a:t>
            </a:r>
            <a:r>
              <a:rPr lang="ru-RU" sz="2400" dirty="0" err="1">
                <a:effectLst/>
              </a:rPr>
              <a:t>айналысып</a:t>
            </a:r>
            <a:r>
              <a:rPr lang="ru-RU" sz="2400" dirty="0">
                <a:effectLst/>
              </a:rPr>
              <a:t>, 1965 </a:t>
            </a:r>
            <a:r>
              <a:rPr lang="ru-RU" sz="2400" dirty="0" err="1">
                <a:effectLst/>
              </a:rPr>
              <a:t>жылы</a:t>
            </a:r>
            <a:r>
              <a:rPr lang="ru-RU" sz="2400" dirty="0">
                <a:effectLst/>
              </a:rPr>
              <a:t> телекоммуникация </a:t>
            </a:r>
            <a:r>
              <a:rPr lang="ru-RU" sz="2400" dirty="0" err="1">
                <a:effectLst/>
              </a:rPr>
              <a:t>және</a:t>
            </a:r>
            <a:r>
              <a:rPr lang="ru-RU" sz="2400" dirty="0">
                <a:effectLst/>
              </a:rPr>
              <a:t> </a:t>
            </a:r>
            <a:r>
              <a:rPr lang="ru-RU" sz="2400" dirty="0" err="1">
                <a:effectLst/>
              </a:rPr>
              <a:t>бейнетехнологиялық</a:t>
            </a:r>
            <a:r>
              <a:rPr lang="ru-RU" sz="2400" dirty="0">
                <a:effectLst/>
              </a:rPr>
              <a:t> </a:t>
            </a:r>
            <a:r>
              <a:rPr lang="ru-RU" sz="2400" dirty="0" err="1">
                <a:effectLst/>
              </a:rPr>
              <a:t>бұйымдар</a:t>
            </a:r>
            <a:r>
              <a:rPr lang="ru-RU" sz="2400" dirty="0">
                <a:effectLst/>
              </a:rPr>
              <a:t> </a:t>
            </a:r>
            <a:r>
              <a:rPr lang="ru-RU" sz="2400" dirty="0" err="1">
                <a:effectLst/>
              </a:rPr>
              <a:t>шығаруды</a:t>
            </a:r>
            <a:r>
              <a:rPr lang="ru-RU" sz="2400" dirty="0">
                <a:effectLst/>
              </a:rPr>
              <a:t> </a:t>
            </a:r>
            <a:r>
              <a:rPr lang="ru-RU" sz="2400" dirty="0" err="1">
                <a:effectLst/>
              </a:rPr>
              <a:t>жолға</a:t>
            </a:r>
            <a:r>
              <a:rPr lang="ru-RU" sz="2400" dirty="0">
                <a:effectLst/>
              </a:rPr>
              <a:t> </a:t>
            </a:r>
            <a:r>
              <a:rPr lang="ru-RU" sz="2400" dirty="0" err="1">
                <a:effectLst/>
              </a:rPr>
              <a:t>қояды</a:t>
            </a:r>
            <a:r>
              <a:rPr lang="ru-RU" sz="2400" dirty="0">
                <a:effectLst/>
              </a:rPr>
              <a:t>.</a:t>
            </a:r>
            <a:br>
              <a:rPr lang="ru-RU" sz="2400" dirty="0">
                <a:effectLst/>
              </a:rPr>
            </a:br>
            <a:r>
              <a:rPr lang="ru-RU" sz="2400" dirty="0" smtClean="0">
                <a:effectLst/>
              </a:rPr>
              <a:t>	1980 </a:t>
            </a:r>
            <a:r>
              <a:rPr lang="ru-RU" sz="2400" dirty="0" err="1">
                <a:effectLst/>
              </a:rPr>
              <a:t>жылдың</a:t>
            </a:r>
            <a:r>
              <a:rPr lang="ru-RU" sz="2400" dirty="0">
                <a:effectLst/>
              </a:rPr>
              <a:t> </a:t>
            </a:r>
            <a:r>
              <a:rPr lang="ru-RU" sz="2400" dirty="0" err="1">
                <a:effectLst/>
              </a:rPr>
              <a:t>соңында</a:t>
            </a:r>
            <a:r>
              <a:rPr lang="ru-RU" sz="2400" dirty="0">
                <a:effectLst/>
              </a:rPr>
              <a:t> </a:t>
            </a:r>
            <a:r>
              <a:rPr lang="ru-RU" sz="2400" dirty="0" err="1">
                <a:effectLst/>
              </a:rPr>
              <a:t>Еуропада</a:t>
            </a:r>
            <a:r>
              <a:rPr lang="ru-RU" sz="2400" dirty="0">
                <a:effectLst/>
              </a:rPr>
              <a:t> </a:t>
            </a:r>
            <a:r>
              <a:rPr lang="ru-RU" sz="2400" dirty="0" err="1">
                <a:effectLst/>
              </a:rPr>
              <a:t>ақпараттық</a:t>
            </a:r>
            <a:r>
              <a:rPr lang="ru-RU" sz="2400" dirty="0">
                <a:effectLst/>
              </a:rPr>
              <a:t> технология, </a:t>
            </a:r>
            <a:r>
              <a:rPr lang="ru-RU" sz="2400" dirty="0" err="1">
                <a:effectLst/>
              </a:rPr>
              <a:t>ірі</a:t>
            </a:r>
            <a:r>
              <a:rPr lang="ru-RU" sz="2400" dirty="0">
                <a:effectLst/>
              </a:rPr>
              <a:t> </a:t>
            </a:r>
            <a:r>
              <a:rPr lang="ru-RU" sz="2400" dirty="0" err="1">
                <a:effectLst/>
              </a:rPr>
              <a:t>провандер</a:t>
            </a:r>
            <a:r>
              <a:rPr lang="ru-RU" sz="2400" dirty="0">
                <a:effectLst/>
              </a:rPr>
              <a:t> </a:t>
            </a:r>
            <a:r>
              <a:rPr lang="ru-RU" sz="2400" dirty="0" err="1">
                <a:effectLst/>
              </a:rPr>
              <a:t>және</a:t>
            </a:r>
            <a:r>
              <a:rPr lang="ru-RU" sz="2400" dirty="0">
                <a:effectLst/>
              </a:rPr>
              <a:t> </a:t>
            </a:r>
            <a:r>
              <a:rPr lang="ru-RU" sz="2400" dirty="0" err="1">
                <a:effectLst/>
              </a:rPr>
              <a:t>телевизиондық</a:t>
            </a:r>
            <a:r>
              <a:rPr lang="ru-RU" sz="2400" dirty="0">
                <a:effectLst/>
              </a:rPr>
              <a:t> </a:t>
            </a:r>
            <a:r>
              <a:rPr lang="ru-RU" sz="2400" dirty="0" err="1">
                <a:effectLst/>
              </a:rPr>
              <a:t>жабдықтар</a:t>
            </a:r>
            <a:r>
              <a:rPr lang="ru-RU" sz="2400" dirty="0">
                <a:effectLst/>
              </a:rPr>
              <a:t> </a:t>
            </a:r>
            <a:r>
              <a:rPr lang="ru-RU" sz="2400" dirty="0" err="1">
                <a:effectLst/>
              </a:rPr>
              <a:t>өндіру</a:t>
            </a:r>
            <a:r>
              <a:rPr lang="ru-RU" sz="2400" dirty="0">
                <a:effectLst/>
              </a:rPr>
              <a:t> </a:t>
            </a:r>
            <a:r>
              <a:rPr lang="ru-RU" sz="2400" dirty="0" err="1">
                <a:effectLst/>
              </a:rPr>
              <a:t>бойынша</a:t>
            </a:r>
            <a:r>
              <a:rPr lang="ru-RU" sz="2400" dirty="0">
                <a:effectLst/>
              </a:rPr>
              <a:t> 3-орынды </a:t>
            </a:r>
            <a:r>
              <a:rPr lang="ru-RU" sz="2400" dirty="0" err="1">
                <a:effectLst/>
              </a:rPr>
              <a:t>иеленеді</a:t>
            </a:r>
            <a:r>
              <a:rPr lang="ru-RU" sz="2400" dirty="0">
                <a:effectLst/>
              </a:rPr>
              <a:t>. Бренд </a:t>
            </a:r>
            <a:r>
              <a:rPr lang="ru-RU" sz="2400" dirty="0" err="1">
                <a:effectLst/>
              </a:rPr>
              <a:t>әртүрлі</a:t>
            </a:r>
            <a:r>
              <a:rPr lang="ru-RU" sz="2400" dirty="0">
                <a:effectLst/>
              </a:rPr>
              <a:t> </a:t>
            </a:r>
            <a:r>
              <a:rPr lang="ru-RU" sz="2400" dirty="0" err="1">
                <a:effectLst/>
              </a:rPr>
              <a:t>нарықтық</a:t>
            </a:r>
            <a:r>
              <a:rPr lang="ru-RU" sz="2400" dirty="0">
                <a:effectLst/>
              </a:rPr>
              <a:t> </a:t>
            </a:r>
            <a:r>
              <a:rPr lang="ru-RU" sz="2400" dirty="0" err="1">
                <a:effectLst/>
              </a:rPr>
              <a:t>категориядағы</a:t>
            </a:r>
            <a:r>
              <a:rPr lang="ru-RU" sz="2400" dirty="0">
                <a:effectLst/>
              </a:rPr>
              <a:t> </a:t>
            </a:r>
            <a:r>
              <a:rPr lang="ru-RU" sz="2400" dirty="0" err="1">
                <a:effectLst/>
              </a:rPr>
              <a:t>тауарларды</a:t>
            </a:r>
            <a:r>
              <a:rPr lang="ru-RU" sz="2400" dirty="0">
                <a:effectLst/>
              </a:rPr>
              <a:t> </a:t>
            </a:r>
            <a:r>
              <a:rPr lang="ru-RU" sz="2400" dirty="0" err="1">
                <a:effectLst/>
              </a:rPr>
              <a:t>өндіретіндіктен</a:t>
            </a:r>
            <a:r>
              <a:rPr lang="ru-RU" sz="2400" dirty="0">
                <a:effectLst/>
              </a:rPr>
              <a:t>, </a:t>
            </a:r>
            <a:r>
              <a:rPr lang="ru-RU" sz="2400" dirty="0" err="1">
                <a:effectLst/>
              </a:rPr>
              <a:t>тұтынушылар</a:t>
            </a:r>
            <a:r>
              <a:rPr lang="ru-RU" sz="2400" dirty="0">
                <a:effectLst/>
              </a:rPr>
              <a:t> </a:t>
            </a:r>
            <a:r>
              <a:rPr lang="ru-RU" sz="2400" dirty="0" err="1">
                <a:effectLst/>
              </a:rPr>
              <a:t>арасында</a:t>
            </a:r>
            <a:r>
              <a:rPr lang="ru-RU" sz="2400" dirty="0">
                <a:effectLst/>
              </a:rPr>
              <a:t> </a:t>
            </a:r>
            <a:r>
              <a:rPr lang="ru-RU" sz="2400" dirty="0" err="1">
                <a:effectLst/>
              </a:rPr>
              <a:t>белгілі</a:t>
            </a:r>
            <a:r>
              <a:rPr lang="ru-RU" sz="2400" dirty="0">
                <a:effectLst/>
              </a:rPr>
              <a:t> </a:t>
            </a:r>
            <a:r>
              <a:rPr lang="ru-RU" sz="2400" dirty="0" err="1">
                <a:effectLst/>
              </a:rPr>
              <a:t>бір</a:t>
            </a:r>
            <a:r>
              <a:rPr lang="ru-RU" sz="2400" dirty="0">
                <a:effectLst/>
              </a:rPr>
              <a:t> </a:t>
            </a:r>
            <a:r>
              <a:rPr lang="ru-RU" sz="2400" dirty="0" err="1">
                <a:effectLst/>
              </a:rPr>
              <a:t>нақты</a:t>
            </a:r>
            <a:r>
              <a:rPr lang="ru-RU" sz="2400" dirty="0">
                <a:effectLst/>
              </a:rPr>
              <a:t> сала </a:t>
            </a:r>
            <a:r>
              <a:rPr lang="ru-RU" sz="2400" dirty="0" err="1">
                <a:effectLst/>
              </a:rPr>
              <a:t>бойынша</a:t>
            </a:r>
            <a:r>
              <a:rPr lang="ru-RU" sz="2400" dirty="0">
                <a:effectLst/>
              </a:rPr>
              <a:t> </a:t>
            </a:r>
            <a:r>
              <a:rPr lang="ru-RU" sz="2400" dirty="0" err="1">
                <a:effectLst/>
              </a:rPr>
              <a:t>танымал</a:t>
            </a:r>
            <a:r>
              <a:rPr lang="ru-RU" sz="2400" dirty="0">
                <a:effectLst/>
              </a:rPr>
              <a:t> </a:t>
            </a:r>
            <a:r>
              <a:rPr lang="ru-RU" sz="2400" dirty="0" err="1">
                <a:effectLst/>
              </a:rPr>
              <a:t>болмады</a:t>
            </a:r>
            <a:r>
              <a:rPr lang="ru-RU" sz="2400" dirty="0">
                <a:effectLst/>
              </a:rPr>
              <a:t>.</a:t>
            </a:r>
            <a:br>
              <a:rPr lang="ru-RU" sz="2400" dirty="0">
                <a:effectLst/>
              </a:rPr>
            </a:br>
            <a:endParaRPr lang="ru-RU" sz="2400" dirty="0"/>
          </a:p>
        </p:txBody>
      </p:sp>
    </p:spTree>
    <p:extLst>
      <p:ext uri="{BB962C8B-B14F-4D97-AF65-F5344CB8AC3E}">
        <p14:creationId xmlns:p14="http://schemas.microsoft.com/office/powerpoint/2010/main" val="3764477737"/>
      </p:ext>
    </p:extLst>
  </p:cSld>
  <p:clrMapOvr>
    <a:masterClrMapping/>
  </p:clrMapOvr>
  <mc:AlternateContent xmlns:mc="http://schemas.openxmlformats.org/markup-compatibility/2006" xmlns:p14="http://schemas.microsoft.com/office/powerpoint/2010/main">
    <mc:Choice Requires="p14">
      <p:transition spd="slow" p14:dur="800" advTm="20000">
        <p:circle/>
      </p:transition>
    </mc:Choice>
    <mc:Fallback xmlns="">
      <p:transition spd="slow" advTm="20000">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7240" y="260648"/>
            <a:ext cx="7543800" cy="6264696"/>
          </a:xfrm>
        </p:spPr>
        <p:txBody>
          <a:bodyPr/>
          <a:lstStyle/>
          <a:p>
            <a:r>
              <a:rPr lang="kk-KZ" sz="2800" dirty="0" smtClean="0">
                <a:effectLst/>
              </a:rPr>
              <a:t>	1990 </a:t>
            </a:r>
            <a:r>
              <a:rPr lang="kk-KZ" sz="2800" dirty="0">
                <a:effectLst/>
              </a:rPr>
              <a:t>жылғы</a:t>
            </a:r>
            <a:r>
              <a:rPr lang="ru-RU" sz="2800" dirty="0">
                <a:effectLst/>
              </a:rPr>
              <a:t> </a:t>
            </a:r>
            <a:r>
              <a:rPr lang="ru-RU" sz="2800" dirty="0" err="1">
                <a:effectLst/>
              </a:rPr>
              <a:t>экономикалық</a:t>
            </a:r>
            <a:r>
              <a:rPr lang="ru-RU" sz="2800" dirty="0">
                <a:effectLst/>
              </a:rPr>
              <a:t> </a:t>
            </a:r>
            <a:r>
              <a:rPr lang="ru-RU" sz="2800" dirty="0" err="1">
                <a:effectLst/>
              </a:rPr>
              <a:t>құлдырау</a:t>
            </a:r>
            <a:r>
              <a:rPr lang="ru-RU" sz="2800" dirty="0">
                <a:effectLst/>
              </a:rPr>
              <a:t> </a:t>
            </a:r>
            <a:r>
              <a:rPr lang="ru-RU" sz="2800" dirty="0" err="1">
                <a:effectLst/>
              </a:rPr>
              <a:t>Nokia</a:t>
            </a:r>
            <a:r>
              <a:rPr lang="ru-RU" sz="2800" dirty="0">
                <a:effectLst/>
              </a:rPr>
              <a:t> </a:t>
            </a:r>
            <a:r>
              <a:rPr lang="ru-RU" sz="2800" dirty="0" err="1">
                <a:effectLst/>
              </a:rPr>
              <a:t>компаниясына</a:t>
            </a:r>
            <a:r>
              <a:rPr lang="ru-RU" sz="2800" dirty="0">
                <a:effectLst/>
              </a:rPr>
              <a:t> </a:t>
            </a:r>
            <a:r>
              <a:rPr lang="ru-RU" sz="2800" dirty="0" err="1">
                <a:effectLst/>
              </a:rPr>
              <a:t>үлкен</a:t>
            </a:r>
            <a:r>
              <a:rPr lang="ru-RU" sz="2800" dirty="0">
                <a:effectLst/>
              </a:rPr>
              <a:t> </a:t>
            </a:r>
            <a:r>
              <a:rPr lang="ru-RU" sz="2800" dirty="0" err="1">
                <a:effectLst/>
              </a:rPr>
              <a:t>ауыртпалықтар</a:t>
            </a:r>
            <a:r>
              <a:rPr lang="ru-RU" sz="2800" dirty="0">
                <a:effectLst/>
              </a:rPr>
              <a:t> </a:t>
            </a:r>
            <a:r>
              <a:rPr lang="ru-RU" sz="2800" dirty="0" err="1">
                <a:effectLst/>
              </a:rPr>
              <a:t>әкеліп</a:t>
            </a:r>
            <a:r>
              <a:rPr lang="ru-RU" sz="2800" dirty="0">
                <a:effectLst/>
              </a:rPr>
              <a:t>, </a:t>
            </a:r>
            <a:r>
              <a:rPr lang="ru-RU" sz="2800" dirty="0" err="1">
                <a:effectLst/>
              </a:rPr>
              <a:t>біршама</a:t>
            </a:r>
            <a:r>
              <a:rPr lang="ru-RU" sz="2800" dirty="0">
                <a:effectLst/>
              </a:rPr>
              <a:t> </a:t>
            </a:r>
            <a:r>
              <a:rPr lang="ru-RU" sz="2800" dirty="0" err="1">
                <a:effectLst/>
              </a:rPr>
              <a:t>күрделі</a:t>
            </a:r>
            <a:r>
              <a:rPr lang="ru-RU" sz="2800" dirty="0">
                <a:effectLst/>
              </a:rPr>
              <a:t> </a:t>
            </a:r>
            <a:r>
              <a:rPr lang="ru-RU" sz="2800" dirty="0" err="1">
                <a:effectLst/>
              </a:rPr>
              <a:t>мәселелер</a:t>
            </a:r>
            <a:r>
              <a:rPr lang="ru-RU" sz="2800" dirty="0">
                <a:effectLst/>
              </a:rPr>
              <a:t> </a:t>
            </a:r>
            <a:r>
              <a:rPr lang="ru-RU" sz="2800" dirty="0" err="1">
                <a:effectLst/>
              </a:rPr>
              <a:t>туындатып</a:t>
            </a:r>
            <a:r>
              <a:rPr lang="ru-RU" sz="2800" dirty="0">
                <a:effectLst/>
              </a:rPr>
              <a:t>, </a:t>
            </a:r>
            <a:r>
              <a:rPr lang="ru-RU" sz="2800" dirty="0" err="1">
                <a:effectLst/>
              </a:rPr>
              <a:t>зардабын</a:t>
            </a:r>
            <a:r>
              <a:rPr lang="ru-RU" sz="2800" dirty="0">
                <a:effectLst/>
              </a:rPr>
              <a:t> </a:t>
            </a:r>
            <a:r>
              <a:rPr lang="ru-RU" sz="2800" dirty="0" err="1">
                <a:effectLst/>
              </a:rPr>
              <a:t>тигізеді</a:t>
            </a:r>
            <a:r>
              <a:rPr lang="ru-RU" sz="2800" dirty="0">
                <a:effectLst/>
              </a:rPr>
              <a:t>. 1992 </a:t>
            </a:r>
            <a:r>
              <a:rPr lang="ru-RU" sz="2800" dirty="0" err="1">
                <a:effectLst/>
              </a:rPr>
              <a:t>жылы</a:t>
            </a:r>
            <a:r>
              <a:rPr lang="ru-RU" sz="2800" dirty="0">
                <a:effectLst/>
              </a:rPr>
              <a:t> </a:t>
            </a:r>
            <a:r>
              <a:rPr lang="ru-RU" sz="2800" dirty="0" err="1">
                <a:effectLst/>
              </a:rPr>
              <a:t>Йорма</a:t>
            </a:r>
            <a:r>
              <a:rPr lang="ru-RU" sz="2800" dirty="0">
                <a:effectLst/>
              </a:rPr>
              <a:t> </a:t>
            </a:r>
            <a:r>
              <a:rPr lang="ru-RU" sz="2800" dirty="0" err="1">
                <a:effectLst/>
              </a:rPr>
              <a:t>Олилла</a:t>
            </a:r>
            <a:r>
              <a:rPr lang="ru-RU" sz="2800" dirty="0">
                <a:effectLst/>
              </a:rPr>
              <a:t> </a:t>
            </a:r>
            <a:r>
              <a:rPr lang="ru-RU" sz="2800" dirty="0" err="1">
                <a:effectLst/>
              </a:rPr>
              <a:t>компанияға</a:t>
            </a:r>
            <a:r>
              <a:rPr lang="ru-RU" sz="2800" dirty="0">
                <a:effectLst/>
              </a:rPr>
              <a:t> президент </a:t>
            </a:r>
            <a:r>
              <a:rPr lang="ru-RU" sz="2800" dirty="0" err="1">
                <a:effectLst/>
              </a:rPr>
              <a:t>болып</a:t>
            </a:r>
            <a:r>
              <a:rPr lang="ru-RU" sz="2800" dirty="0">
                <a:effectLst/>
              </a:rPr>
              <a:t> </a:t>
            </a:r>
            <a:r>
              <a:rPr lang="ru-RU" sz="2800" dirty="0" err="1">
                <a:effectLst/>
              </a:rPr>
              <a:t>бекиді</a:t>
            </a:r>
            <a:r>
              <a:rPr lang="ru-RU" sz="2800" dirty="0">
                <a:effectLst/>
              </a:rPr>
              <a:t>. </a:t>
            </a:r>
            <a:r>
              <a:rPr lang="ru-RU" sz="2800" dirty="0" err="1">
                <a:effectLst/>
              </a:rPr>
              <a:t>Ол</a:t>
            </a:r>
            <a:r>
              <a:rPr lang="ru-RU" sz="2800" dirty="0">
                <a:effectLst/>
              </a:rPr>
              <a:t> </a:t>
            </a:r>
            <a:r>
              <a:rPr lang="ru-RU" sz="2800" dirty="0" err="1">
                <a:effectLst/>
              </a:rPr>
              <a:t>компанияның</a:t>
            </a:r>
            <a:r>
              <a:rPr lang="ru-RU" sz="2800" dirty="0">
                <a:effectLst/>
              </a:rPr>
              <a:t> </a:t>
            </a:r>
            <a:r>
              <a:rPr lang="ru-RU" sz="2800" dirty="0" err="1">
                <a:effectLst/>
              </a:rPr>
              <a:t>нарықтағы</a:t>
            </a:r>
            <a:r>
              <a:rPr lang="ru-RU" sz="2800" dirty="0">
                <a:effectLst/>
              </a:rPr>
              <a:t> </a:t>
            </a:r>
            <a:r>
              <a:rPr lang="ru-RU" sz="2800" dirty="0" err="1">
                <a:effectLst/>
              </a:rPr>
              <a:t>тауар</a:t>
            </a:r>
            <a:r>
              <a:rPr lang="ru-RU" sz="2800" dirty="0">
                <a:effectLst/>
              </a:rPr>
              <a:t> </a:t>
            </a:r>
            <a:r>
              <a:rPr lang="ru-RU" sz="2800" dirty="0" err="1">
                <a:effectLst/>
              </a:rPr>
              <a:t>түрінің</a:t>
            </a:r>
            <a:r>
              <a:rPr lang="ru-RU" sz="2800" dirty="0">
                <a:effectLst/>
              </a:rPr>
              <a:t> </a:t>
            </a:r>
            <a:r>
              <a:rPr lang="ru-RU" sz="2800" dirty="0" err="1">
                <a:effectLst/>
              </a:rPr>
              <a:t>біреуін</a:t>
            </a:r>
            <a:r>
              <a:rPr lang="ru-RU" sz="2800" dirty="0">
                <a:effectLst/>
              </a:rPr>
              <a:t> </a:t>
            </a:r>
            <a:r>
              <a:rPr lang="ru-RU" sz="2800" dirty="0" err="1">
                <a:effectLst/>
              </a:rPr>
              <a:t>ғана</a:t>
            </a:r>
            <a:r>
              <a:rPr lang="ru-RU" sz="2800" dirty="0">
                <a:effectLst/>
              </a:rPr>
              <a:t> </a:t>
            </a:r>
            <a:r>
              <a:rPr lang="ru-RU" sz="2800" dirty="0" err="1">
                <a:effectLst/>
              </a:rPr>
              <a:t>өндіріп</a:t>
            </a:r>
            <a:r>
              <a:rPr lang="ru-RU" sz="2800" dirty="0">
                <a:effectLst/>
              </a:rPr>
              <a:t>, оны </a:t>
            </a:r>
            <a:r>
              <a:rPr lang="ru-RU" sz="2800" dirty="0" err="1">
                <a:effectLst/>
              </a:rPr>
              <a:t>жетілдіруге</a:t>
            </a:r>
            <a:r>
              <a:rPr lang="ru-RU" sz="2800" dirty="0">
                <a:effectLst/>
              </a:rPr>
              <a:t> баса </a:t>
            </a:r>
            <a:r>
              <a:rPr lang="ru-RU" sz="2800" dirty="0" err="1">
                <a:effectLst/>
              </a:rPr>
              <a:t>назар</a:t>
            </a:r>
            <a:r>
              <a:rPr lang="ru-RU" sz="2800" dirty="0">
                <a:effectLst/>
              </a:rPr>
              <a:t> </a:t>
            </a:r>
            <a:r>
              <a:rPr lang="ru-RU" sz="2800" dirty="0" err="1">
                <a:effectLst/>
              </a:rPr>
              <a:t>аудару</a:t>
            </a:r>
            <a:r>
              <a:rPr lang="ru-RU" sz="2800" dirty="0">
                <a:effectLst/>
              </a:rPr>
              <a:t> </a:t>
            </a:r>
            <a:r>
              <a:rPr lang="ru-RU" sz="2800" dirty="0" err="1">
                <a:effectLst/>
              </a:rPr>
              <a:t>қажеттігін</a:t>
            </a:r>
            <a:r>
              <a:rPr lang="ru-RU" sz="2800" dirty="0">
                <a:effectLst/>
              </a:rPr>
              <a:t> </a:t>
            </a:r>
            <a:r>
              <a:rPr lang="ru-RU" sz="2800" dirty="0" err="1">
                <a:effectLst/>
              </a:rPr>
              <a:t>және</a:t>
            </a:r>
            <a:r>
              <a:rPr lang="ru-RU" sz="2800" dirty="0">
                <a:effectLst/>
              </a:rPr>
              <a:t> компания </a:t>
            </a:r>
            <a:r>
              <a:rPr lang="ru-RU" sz="2800" dirty="0" err="1">
                <a:effectLst/>
              </a:rPr>
              <a:t>жұмысының</a:t>
            </a:r>
            <a:r>
              <a:rPr lang="ru-RU" sz="2800" dirty="0">
                <a:effectLst/>
              </a:rPr>
              <a:t> </a:t>
            </a:r>
            <a:r>
              <a:rPr lang="ru-RU" sz="2800" dirty="0" err="1">
                <a:effectLst/>
              </a:rPr>
              <a:t>өнімділігін</a:t>
            </a:r>
            <a:r>
              <a:rPr lang="ru-RU" sz="2800" dirty="0">
                <a:effectLst/>
              </a:rPr>
              <a:t> </a:t>
            </a:r>
            <a:r>
              <a:rPr lang="ru-RU" sz="2800" dirty="0" err="1">
                <a:effectLst/>
              </a:rPr>
              <a:t>сонымен</a:t>
            </a:r>
            <a:r>
              <a:rPr lang="ru-RU" sz="2800" dirty="0">
                <a:effectLst/>
              </a:rPr>
              <a:t> </a:t>
            </a:r>
            <a:r>
              <a:rPr lang="ru-RU" sz="2800" dirty="0" err="1">
                <a:effectLst/>
              </a:rPr>
              <a:t>ғана</a:t>
            </a:r>
            <a:r>
              <a:rPr lang="ru-RU" sz="2800" dirty="0">
                <a:effectLst/>
              </a:rPr>
              <a:t> </a:t>
            </a:r>
            <a:r>
              <a:rPr lang="ru-RU" sz="2800" dirty="0" err="1">
                <a:effectLst/>
              </a:rPr>
              <a:t>арттыратындығын</a:t>
            </a:r>
            <a:r>
              <a:rPr lang="ru-RU" sz="2800" dirty="0">
                <a:effectLst/>
              </a:rPr>
              <a:t> жете </a:t>
            </a:r>
            <a:r>
              <a:rPr lang="ru-RU" sz="2800" dirty="0" err="1">
                <a:effectLst/>
              </a:rPr>
              <a:t>түсініп</a:t>
            </a:r>
            <a:r>
              <a:rPr lang="ru-RU" sz="2800" dirty="0">
                <a:effectLst/>
              </a:rPr>
              <a:t>, </a:t>
            </a:r>
            <a:r>
              <a:rPr lang="ru-RU" sz="2800" dirty="0" err="1">
                <a:effectLst/>
              </a:rPr>
              <a:t>ендігі</a:t>
            </a:r>
            <a:r>
              <a:rPr lang="ru-RU" sz="2800" dirty="0">
                <a:effectLst/>
              </a:rPr>
              <a:t> </a:t>
            </a:r>
            <a:r>
              <a:rPr lang="ru-RU" sz="2800" dirty="0" err="1">
                <a:effectLst/>
              </a:rPr>
              <a:t>іс</a:t>
            </a:r>
            <a:r>
              <a:rPr lang="ru-RU" sz="2800" dirty="0">
                <a:effectLst/>
              </a:rPr>
              <a:t> </a:t>
            </a:r>
            <a:r>
              <a:rPr lang="ru-RU" sz="2800" dirty="0" err="1">
                <a:effectLst/>
              </a:rPr>
              <a:t>барысын</a:t>
            </a:r>
            <a:r>
              <a:rPr lang="ru-RU" sz="2800" dirty="0">
                <a:effectLst/>
              </a:rPr>
              <a:t> </a:t>
            </a:r>
            <a:r>
              <a:rPr lang="ru-RU" sz="2800" dirty="0" err="1">
                <a:effectLst/>
              </a:rPr>
              <a:t>соған</a:t>
            </a:r>
            <a:r>
              <a:rPr lang="ru-RU" sz="2800" dirty="0">
                <a:effectLst/>
              </a:rPr>
              <a:t> </a:t>
            </a:r>
            <a:r>
              <a:rPr lang="ru-RU" sz="2800" dirty="0" err="1">
                <a:effectLst/>
              </a:rPr>
              <a:t>бейімдейді</a:t>
            </a:r>
            <a:r>
              <a:rPr lang="ru-RU" sz="2800" dirty="0">
                <a:effectLst/>
              </a:rPr>
              <a:t>. </a:t>
            </a:r>
            <a:r>
              <a:rPr lang="ru-RU" sz="2800" dirty="0" err="1">
                <a:effectLst/>
              </a:rPr>
              <a:t>Осылайша</a:t>
            </a:r>
            <a:r>
              <a:rPr lang="ru-RU" sz="2800" dirty="0">
                <a:effectLst/>
              </a:rPr>
              <a:t> телекоммуникация </a:t>
            </a:r>
            <a:r>
              <a:rPr lang="ru-RU" sz="2800" dirty="0" err="1">
                <a:effectLst/>
              </a:rPr>
              <a:t>нарығы</a:t>
            </a:r>
            <a:r>
              <a:rPr lang="ru-RU" sz="2800" dirty="0">
                <a:effectLst/>
              </a:rPr>
              <a:t> </a:t>
            </a:r>
            <a:r>
              <a:rPr lang="ru-RU" sz="2800" dirty="0" err="1">
                <a:effectLst/>
              </a:rPr>
              <a:t>жаңа</a:t>
            </a:r>
            <a:r>
              <a:rPr lang="ru-RU" sz="2800" dirty="0">
                <a:effectLst/>
              </a:rPr>
              <a:t> </a:t>
            </a:r>
            <a:r>
              <a:rPr lang="ru-RU" sz="2800" dirty="0" err="1">
                <a:effectLst/>
              </a:rPr>
              <a:t>қадаммен</a:t>
            </a:r>
            <a:r>
              <a:rPr lang="ru-RU" sz="2800" dirty="0">
                <a:effectLst/>
              </a:rPr>
              <a:t> </a:t>
            </a:r>
            <a:r>
              <a:rPr lang="ru-RU" sz="2800" dirty="0" err="1">
                <a:effectLst/>
              </a:rPr>
              <a:t>жұмысын</a:t>
            </a:r>
            <a:r>
              <a:rPr lang="ru-RU" sz="2800" dirty="0">
                <a:effectLst/>
              </a:rPr>
              <a:t> </a:t>
            </a:r>
            <a:r>
              <a:rPr lang="ru-RU" sz="2800" dirty="0" err="1">
                <a:effectLst/>
              </a:rPr>
              <a:t>бастайды</a:t>
            </a:r>
            <a:r>
              <a:rPr lang="ru-RU" sz="2800" dirty="0">
                <a:effectLst/>
              </a:rPr>
              <a:t>.</a:t>
            </a:r>
            <a:br>
              <a:rPr lang="ru-RU" sz="2800" dirty="0">
                <a:effectLst/>
              </a:rPr>
            </a:br>
            <a:endParaRPr lang="ru-RU" sz="2800" dirty="0"/>
          </a:p>
        </p:txBody>
      </p:sp>
    </p:spTree>
    <p:extLst>
      <p:ext uri="{BB962C8B-B14F-4D97-AF65-F5344CB8AC3E}">
        <p14:creationId xmlns:p14="http://schemas.microsoft.com/office/powerpoint/2010/main" val="3464049799"/>
      </p:ext>
    </p:extLst>
  </p:cSld>
  <p:clrMapOvr>
    <a:masterClrMapping/>
  </p:clrMapOvr>
  <p:transition spd="slow" advTm="20000">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047656696"/>
              </p:ext>
            </p:extLst>
          </p:nvPr>
        </p:nvGraphicFramePr>
        <p:xfrm>
          <a:off x="2699792" y="4509120"/>
          <a:ext cx="3816423" cy="2016224"/>
        </p:xfrm>
        <a:graphic>
          <a:graphicData uri="http://schemas.openxmlformats.org/drawingml/2006/table">
            <a:tbl>
              <a:tblPr firstRow="1" firstCol="1" bandRow="1">
                <a:tableStyleId>{5C22544A-7EE6-4342-B048-85BDC9FD1C3A}</a:tableStyleId>
              </a:tblPr>
              <a:tblGrid>
                <a:gridCol w="1889374">
                  <a:extLst>
                    <a:ext uri="{9D8B030D-6E8A-4147-A177-3AD203B41FA5}">
                      <a16:colId xmlns:a16="http://schemas.microsoft.com/office/drawing/2014/main" val="20000"/>
                    </a:ext>
                  </a:extLst>
                </a:gridCol>
                <a:gridCol w="37675">
                  <a:extLst>
                    <a:ext uri="{9D8B030D-6E8A-4147-A177-3AD203B41FA5}">
                      <a16:colId xmlns:a16="http://schemas.microsoft.com/office/drawing/2014/main" val="20001"/>
                    </a:ext>
                  </a:extLst>
                </a:gridCol>
                <a:gridCol w="1889374">
                  <a:extLst>
                    <a:ext uri="{9D8B030D-6E8A-4147-A177-3AD203B41FA5}">
                      <a16:colId xmlns:a16="http://schemas.microsoft.com/office/drawing/2014/main" val="20002"/>
                    </a:ext>
                  </a:extLst>
                </a:gridCol>
              </a:tblGrid>
              <a:tr h="452305">
                <a:tc>
                  <a:txBody>
                    <a:bodyPr/>
                    <a:lstStyle/>
                    <a:p>
                      <a:pPr>
                        <a:lnSpc>
                          <a:spcPct val="115000"/>
                        </a:lnSpc>
                        <a:spcAft>
                          <a:spcPts val="0"/>
                        </a:spcAft>
                      </a:pPr>
                      <a:endParaRPr lang="ru-RU" sz="1100" dirty="0">
                        <a:effectLst/>
                        <a:latin typeface="Times New Roman"/>
                        <a:ea typeface="Times New Roman"/>
                        <a:cs typeface="Times New Roman"/>
                      </a:endParaRPr>
                    </a:p>
                  </a:txBody>
                  <a:tcPr marL="0" marR="0" marT="0" marB="0" anchor="ctr"/>
                </a:tc>
                <a:tc>
                  <a:txBody>
                    <a:bodyPr/>
                    <a:lstStyle/>
                    <a:p>
                      <a:pPr>
                        <a:lnSpc>
                          <a:spcPct val="115000"/>
                        </a:lnSpc>
                      </a:pPr>
                      <a:endParaRPr lang="ru-RU" sz="1100">
                        <a:effectLst/>
                        <a:latin typeface="Calibri"/>
                        <a:cs typeface="Times New Roman"/>
                      </a:endParaRPr>
                    </a:p>
                  </a:txBody>
                  <a:tcPr marL="0" marR="0" marT="0" marB="0" anchor="ctr"/>
                </a:tc>
                <a:tc>
                  <a:txBody>
                    <a:bodyPr/>
                    <a:lstStyle/>
                    <a:p>
                      <a:pPr>
                        <a:lnSpc>
                          <a:spcPct val="115000"/>
                        </a:lnSpc>
                        <a:spcAft>
                          <a:spcPts val="0"/>
                        </a:spcAft>
                      </a:pPr>
                      <a:endParaRPr lang="ru-RU" sz="1100">
                        <a:effectLst/>
                        <a:latin typeface="Times New Roman"/>
                        <a:ea typeface="Times New Roman"/>
                        <a:cs typeface="Times New Roman"/>
                      </a:endParaRPr>
                    </a:p>
                  </a:txBody>
                  <a:tcPr marL="0" marR="0" marT="0" marB="0" anchor="ctr"/>
                </a:tc>
                <a:extLst>
                  <a:ext uri="{0D108BD9-81ED-4DB2-BD59-A6C34878D82A}">
                    <a16:rowId xmlns:a16="http://schemas.microsoft.com/office/drawing/2014/main" val="10000"/>
                  </a:ext>
                </a:extLst>
              </a:tr>
              <a:tr h="1563919">
                <a:tc>
                  <a:txBody>
                    <a:bodyPr/>
                    <a:lstStyle/>
                    <a:p>
                      <a:pPr>
                        <a:lnSpc>
                          <a:spcPts val="1680"/>
                        </a:lnSpc>
                        <a:spcAft>
                          <a:spcPts val="0"/>
                        </a:spcAft>
                      </a:pPr>
                      <a:r>
                        <a:rPr lang="ru-RU" sz="1800" u="none" strike="noStrike" dirty="0" err="1">
                          <a:solidFill>
                            <a:schemeClr val="bg1"/>
                          </a:solidFill>
                          <a:effectLst/>
                          <a:hlinkClick r:id="rId2" tooltip="Фредрик Идестам (мұндай бет жоқ)"/>
                        </a:rPr>
                        <a:t>Фредрик</a:t>
                      </a:r>
                      <a:r>
                        <a:rPr lang="ru-RU" sz="1800" u="none" strike="noStrike" dirty="0">
                          <a:solidFill>
                            <a:schemeClr val="bg1"/>
                          </a:solidFill>
                          <a:effectLst/>
                          <a:hlinkClick r:id="rId2" tooltip="Фредрик Идестам (мұндай бет жоқ)"/>
                        </a:rPr>
                        <a:t> </a:t>
                      </a:r>
                      <a:r>
                        <a:rPr lang="ru-RU" sz="1800" u="none" strike="noStrike" dirty="0" err="1">
                          <a:solidFill>
                            <a:schemeClr val="bg1"/>
                          </a:solidFill>
                          <a:effectLst/>
                          <a:hlinkClick r:id="rId2" tooltip="Фредрик Идестам (мұндай бет жоқ)"/>
                        </a:rPr>
                        <a:t>Идестам</a:t>
                      </a:r>
                      <a:r>
                        <a:rPr lang="ru-RU" sz="1800" dirty="0">
                          <a:effectLst/>
                        </a:rPr>
                        <a:t>, </a:t>
                      </a:r>
                      <a:r>
                        <a:rPr lang="ru-RU" sz="1800" dirty="0" err="1">
                          <a:effectLst/>
                        </a:rPr>
                        <a:t>Nokia-ның</a:t>
                      </a:r>
                      <a:r>
                        <a:rPr lang="ru-RU" sz="1800" dirty="0">
                          <a:effectLst/>
                        </a:rPr>
                        <a:t> </a:t>
                      </a:r>
                      <a:r>
                        <a:rPr lang="ru-RU" sz="1800" dirty="0" err="1">
                          <a:effectLst/>
                        </a:rPr>
                        <a:t>құрылтайшысы</a:t>
                      </a:r>
                      <a:endParaRPr lang="ru-RU" sz="1800" dirty="0">
                        <a:effectLst/>
                        <a:latin typeface="Calibri"/>
                        <a:ea typeface="Times New Roman"/>
                        <a:cs typeface="Times New Roman"/>
                      </a:endParaRPr>
                    </a:p>
                  </a:txBody>
                  <a:tcPr marL="0" marR="0" marT="0" marB="0"/>
                </a:tc>
                <a:tc>
                  <a:txBody>
                    <a:bodyPr/>
                    <a:lstStyle/>
                    <a:p>
                      <a:pPr>
                        <a:lnSpc>
                          <a:spcPct val="115000"/>
                        </a:lnSpc>
                      </a:pPr>
                      <a:endParaRPr lang="ru-RU" sz="1100">
                        <a:effectLst/>
                        <a:latin typeface="Calibri"/>
                        <a:cs typeface="Times New Roman"/>
                      </a:endParaRPr>
                    </a:p>
                  </a:txBody>
                  <a:tcPr marL="0" marR="0" marT="0" marB="0"/>
                </a:tc>
                <a:tc>
                  <a:txBody>
                    <a:bodyPr/>
                    <a:lstStyle/>
                    <a:p>
                      <a:pPr>
                        <a:lnSpc>
                          <a:spcPts val="1680"/>
                        </a:lnSpc>
                        <a:spcAft>
                          <a:spcPts val="0"/>
                        </a:spcAft>
                      </a:pPr>
                      <a:r>
                        <a:rPr lang="ru-RU" sz="1800" dirty="0" err="1">
                          <a:effectLst/>
                        </a:rPr>
                        <a:t>Statesman</a:t>
                      </a:r>
                      <a:r>
                        <a:rPr lang="ru-RU" sz="1800" dirty="0">
                          <a:effectLst/>
                        </a:rPr>
                        <a:t> </a:t>
                      </a:r>
                      <a:r>
                        <a:rPr lang="ru-RU" sz="1800" u="none" strike="noStrike" dirty="0">
                          <a:effectLst/>
                          <a:hlinkClick r:id="rId3" tooltip="Лео Мешелин (мұндай бет жоқ)"/>
                        </a:rPr>
                        <a:t>Лео </a:t>
                      </a:r>
                      <a:r>
                        <a:rPr lang="ru-RU" sz="1800" u="none" strike="noStrike" dirty="0" err="1">
                          <a:effectLst/>
                          <a:hlinkClick r:id="rId3" tooltip="Лео Мешелин (мұндай бет жоқ)"/>
                        </a:rPr>
                        <a:t>Мешелин</a:t>
                      </a:r>
                      <a:r>
                        <a:rPr lang="ru-RU" sz="1800" dirty="0">
                          <a:effectLst/>
                        </a:rPr>
                        <a:t>, </a:t>
                      </a:r>
                      <a:r>
                        <a:rPr lang="ru-RU" sz="1800" dirty="0" err="1">
                          <a:effectLst/>
                        </a:rPr>
                        <a:t>Nokia-ның</a:t>
                      </a:r>
                      <a:r>
                        <a:rPr lang="ru-RU" sz="1800" dirty="0">
                          <a:effectLst/>
                        </a:rPr>
                        <a:t> </a:t>
                      </a:r>
                      <a:r>
                        <a:rPr lang="ru-RU" sz="1800" dirty="0" err="1">
                          <a:effectLst/>
                        </a:rPr>
                        <a:t>құрылтайшысы</a:t>
                      </a:r>
                      <a:endParaRPr lang="ru-RU" sz="1800" dirty="0">
                        <a:effectLst/>
                        <a:latin typeface="Calibri"/>
                        <a:ea typeface="Times New Roman"/>
                        <a:cs typeface="Times New Roman"/>
                      </a:endParaRPr>
                    </a:p>
                  </a:txBody>
                  <a:tcPr marL="0" marR="0" marT="0" marB="0"/>
                </a:tc>
                <a:extLst>
                  <a:ext uri="{0D108BD9-81ED-4DB2-BD59-A6C34878D82A}">
                    <a16:rowId xmlns:a16="http://schemas.microsoft.com/office/drawing/2014/main" val="10001"/>
                  </a:ext>
                </a:extLst>
              </a:tr>
            </a:tbl>
          </a:graphicData>
        </a:graphic>
      </p:graphicFrame>
      <p:pic>
        <p:nvPicPr>
          <p:cNvPr id="2050" name="Рисунок 1" descr="Описание: https://upload.wikimedia.org/wikipedia/commons/thumb/7/77/Fredrik_Idestam.png/115px-Fredrik_Idestam.png">
            <a:hlinkClick r:id="rId4" tooltip="&quot;Фредрик Идестам, Nokia-ның құрылтайшысы&quo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296" y="273126"/>
            <a:ext cx="2895576" cy="3513205"/>
          </a:xfrm>
          <a:prstGeom prst="rect">
            <a:avLst/>
          </a:prstGeom>
          <a:noFill/>
          <a:extLst>
            <a:ext uri="{909E8E84-426E-40DD-AFC4-6F175D3DCCD1}">
              <a14:hiddenFill xmlns:a14="http://schemas.microsoft.com/office/drawing/2010/main">
                <a:solidFill>
                  <a:srgbClr val="FFFFFF"/>
                </a:solidFill>
              </a14:hiddenFill>
            </a:ext>
          </a:extLst>
        </p:spPr>
      </p:pic>
      <p:pic>
        <p:nvPicPr>
          <p:cNvPr id="2049" name="Рисунок 2" descr="Описание: https://upload.wikimedia.org/wikipedia/commons/thumb/7/71/Leo_Mechelin_%28cropped%29.png/123px-Leo_Mechelin_%28cropped%29.png">
            <a:hlinkClick r:id="rId6" tooltip="&quot;Statesman Лео Мешелин, Nokia-ның құрылтайшысы&quo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4088" y="273125"/>
            <a:ext cx="2922935" cy="3513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2879380"/>
      </p:ext>
    </p:extLst>
  </p:cSld>
  <p:clrMapOvr>
    <a:masterClrMapping/>
  </p:clrMapOvr>
  <mc:AlternateContent xmlns:mc="http://schemas.openxmlformats.org/markup-compatibility/2006" xmlns:p14="http://schemas.microsoft.com/office/powerpoint/2010/main">
    <mc:Choice Requires="p14">
      <p:transition spd="slow" p14:dur="800" advTm="20000">
        <p:circle/>
      </p:transition>
    </mc:Choice>
    <mc:Fallback xmlns="">
      <p:transition spd="slow" advTm="20000">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7831832" cy="6475365"/>
          </a:xfrm>
        </p:spPr>
        <p:txBody>
          <a:bodyPr/>
          <a:lstStyle/>
          <a:p>
            <a:r>
              <a:rPr lang="ru-RU" sz="2400" dirty="0" smtClean="0">
                <a:effectLst/>
              </a:rPr>
              <a:t>	</a:t>
            </a:r>
            <a:r>
              <a:rPr lang="ru-RU" sz="2400" dirty="0" err="1" smtClean="0">
                <a:effectLst/>
              </a:rPr>
              <a:t>Тәуекелі</a:t>
            </a:r>
            <a:r>
              <a:rPr lang="ru-RU" sz="2400" dirty="0" smtClean="0">
                <a:effectLst/>
              </a:rPr>
              <a:t> </a:t>
            </a:r>
            <a:r>
              <a:rPr lang="ru-RU" sz="2400" dirty="0">
                <a:effectLst/>
              </a:rPr>
              <a:t>мол </a:t>
            </a:r>
            <a:r>
              <a:rPr lang="ru-RU" sz="2400" dirty="0" err="1">
                <a:effectLst/>
              </a:rPr>
              <a:t>бұл</a:t>
            </a:r>
            <a:r>
              <a:rPr lang="ru-RU" sz="2400" dirty="0">
                <a:effectLst/>
              </a:rPr>
              <a:t> </a:t>
            </a:r>
            <a:r>
              <a:rPr lang="ru-RU" sz="2400" dirty="0" err="1">
                <a:effectLst/>
              </a:rPr>
              <a:t>шешім</a:t>
            </a:r>
            <a:r>
              <a:rPr lang="ru-RU" sz="2400" dirty="0">
                <a:effectLst/>
              </a:rPr>
              <a:t> </a:t>
            </a:r>
            <a:r>
              <a:rPr lang="ru-RU" sz="2400" dirty="0" err="1">
                <a:effectLst/>
              </a:rPr>
              <a:t>ұзамай-ақ</a:t>
            </a:r>
            <a:r>
              <a:rPr lang="ru-RU" sz="2400" dirty="0">
                <a:effectLst/>
              </a:rPr>
              <a:t> </a:t>
            </a:r>
            <a:r>
              <a:rPr lang="ru-RU" sz="2400" dirty="0" err="1">
                <a:effectLst/>
              </a:rPr>
              <a:t>нәтижесін</a:t>
            </a:r>
            <a:r>
              <a:rPr lang="ru-RU" sz="2400" dirty="0">
                <a:effectLst/>
              </a:rPr>
              <a:t> </a:t>
            </a:r>
            <a:r>
              <a:rPr lang="ru-RU" sz="2400" dirty="0" err="1">
                <a:effectLst/>
              </a:rPr>
              <a:t>көрсете</a:t>
            </a:r>
            <a:r>
              <a:rPr lang="ru-RU" sz="2400" dirty="0">
                <a:effectLst/>
              </a:rPr>
              <a:t> </a:t>
            </a:r>
            <a:r>
              <a:rPr lang="ru-RU" sz="2400" dirty="0" err="1">
                <a:effectLst/>
              </a:rPr>
              <a:t>бастайды</a:t>
            </a:r>
            <a:r>
              <a:rPr lang="ru-RU" sz="2400" dirty="0">
                <a:effectLst/>
              </a:rPr>
              <a:t>. </a:t>
            </a:r>
            <a:r>
              <a:rPr lang="ru-RU" sz="2400" dirty="0" err="1">
                <a:effectLst/>
              </a:rPr>
              <a:t>Компанияның</a:t>
            </a:r>
            <a:r>
              <a:rPr lang="ru-RU" sz="2400" dirty="0">
                <a:effectLst/>
              </a:rPr>
              <a:t> </a:t>
            </a:r>
            <a:r>
              <a:rPr lang="ru-RU" sz="2400" dirty="0" err="1">
                <a:effectLst/>
              </a:rPr>
              <a:t>ісі</a:t>
            </a:r>
            <a:r>
              <a:rPr lang="ru-RU" sz="2400" dirty="0">
                <a:effectLst/>
              </a:rPr>
              <a:t> </a:t>
            </a:r>
            <a:r>
              <a:rPr lang="ru-RU" sz="2400" dirty="0" err="1">
                <a:effectLst/>
              </a:rPr>
              <a:t>алға</a:t>
            </a:r>
            <a:r>
              <a:rPr lang="ru-RU" sz="2400" dirty="0">
                <a:effectLst/>
              </a:rPr>
              <a:t> </a:t>
            </a:r>
            <a:r>
              <a:rPr lang="ru-RU" sz="2400" dirty="0" err="1">
                <a:effectLst/>
              </a:rPr>
              <a:t>басып</a:t>
            </a:r>
            <a:r>
              <a:rPr lang="ru-RU" sz="2400" dirty="0">
                <a:effectLst/>
              </a:rPr>
              <a:t>, </a:t>
            </a:r>
            <a:r>
              <a:rPr lang="ru-RU" sz="2400" dirty="0" err="1">
                <a:effectLst/>
              </a:rPr>
              <a:t>шешімнің</a:t>
            </a:r>
            <a:r>
              <a:rPr lang="ru-RU" sz="2400" dirty="0">
                <a:effectLst/>
              </a:rPr>
              <a:t> </a:t>
            </a:r>
            <a:r>
              <a:rPr lang="ru-RU" sz="2400" dirty="0" err="1">
                <a:effectLst/>
              </a:rPr>
              <a:t>оң</a:t>
            </a:r>
            <a:r>
              <a:rPr lang="ru-RU" sz="2400" dirty="0">
                <a:effectLst/>
              </a:rPr>
              <a:t> </a:t>
            </a:r>
            <a:r>
              <a:rPr lang="ru-RU" sz="2400" dirty="0" err="1">
                <a:effectLst/>
              </a:rPr>
              <a:t>болғандығын</a:t>
            </a:r>
            <a:r>
              <a:rPr lang="ru-RU" sz="2400" dirty="0">
                <a:effectLst/>
              </a:rPr>
              <a:t> </a:t>
            </a:r>
            <a:r>
              <a:rPr lang="ru-RU" sz="2400" dirty="0" err="1">
                <a:effectLst/>
              </a:rPr>
              <a:t>көрсетіп</a:t>
            </a:r>
            <a:r>
              <a:rPr lang="ru-RU" sz="2400" dirty="0">
                <a:effectLst/>
              </a:rPr>
              <a:t>, </a:t>
            </a:r>
            <a:r>
              <a:rPr lang="ru-RU" sz="2400" dirty="0" err="1">
                <a:effectLst/>
              </a:rPr>
              <a:t>мультимедиялық</a:t>
            </a:r>
            <a:r>
              <a:rPr lang="ru-RU" sz="2400" dirty="0">
                <a:effectLst/>
              </a:rPr>
              <a:t> </a:t>
            </a:r>
            <a:r>
              <a:rPr lang="ru-RU" sz="2400" dirty="0" err="1">
                <a:effectLst/>
              </a:rPr>
              <a:t>өнімді</a:t>
            </a:r>
            <a:r>
              <a:rPr lang="ru-RU" sz="2400" dirty="0">
                <a:effectLst/>
              </a:rPr>
              <a:t> </a:t>
            </a:r>
            <a:r>
              <a:rPr lang="ru-RU" sz="2400" dirty="0" err="1">
                <a:effectLst/>
              </a:rPr>
              <a:t>өндіруде</a:t>
            </a:r>
            <a:r>
              <a:rPr lang="ru-RU" sz="2400" dirty="0">
                <a:effectLst/>
              </a:rPr>
              <a:t> </a:t>
            </a:r>
            <a:r>
              <a:rPr lang="ru-RU" sz="2400" dirty="0" err="1">
                <a:effectLst/>
              </a:rPr>
              <a:t>компанияны</a:t>
            </a:r>
            <a:r>
              <a:rPr lang="ru-RU" sz="2400" dirty="0">
                <a:effectLst/>
              </a:rPr>
              <a:t> </a:t>
            </a:r>
            <a:r>
              <a:rPr lang="ru-RU" sz="2400" dirty="0" err="1">
                <a:effectLst/>
              </a:rPr>
              <a:t>бүкіл</a:t>
            </a:r>
            <a:r>
              <a:rPr lang="ru-RU" sz="2400" dirty="0">
                <a:effectLst/>
              </a:rPr>
              <a:t> </a:t>
            </a:r>
            <a:r>
              <a:rPr lang="ru-RU" sz="2400" dirty="0" err="1">
                <a:effectLst/>
              </a:rPr>
              <a:t>әлемге</a:t>
            </a:r>
            <a:r>
              <a:rPr lang="ru-RU" sz="2400" dirty="0">
                <a:effectLst/>
              </a:rPr>
              <a:t> </a:t>
            </a:r>
            <a:r>
              <a:rPr lang="ru-RU" sz="2400" dirty="0" err="1">
                <a:effectLst/>
              </a:rPr>
              <a:t>әйгілі</a:t>
            </a:r>
            <a:r>
              <a:rPr lang="ru-RU" sz="2400" dirty="0">
                <a:effectLst/>
              </a:rPr>
              <a:t> </a:t>
            </a:r>
            <a:r>
              <a:rPr lang="ru-RU" sz="2400" dirty="0" err="1">
                <a:effectLst/>
              </a:rPr>
              <a:t>етті</a:t>
            </a:r>
            <a:r>
              <a:rPr lang="ru-RU" sz="2400" dirty="0">
                <a:effectLst/>
              </a:rPr>
              <a:t>. </a:t>
            </a:r>
            <a:r>
              <a:rPr lang="ru-RU" sz="2400" dirty="0" err="1">
                <a:effectLst/>
              </a:rPr>
              <a:t>Қазіргі</a:t>
            </a:r>
            <a:r>
              <a:rPr lang="ru-RU" sz="2400" dirty="0">
                <a:effectLst/>
              </a:rPr>
              <a:t> </a:t>
            </a:r>
            <a:r>
              <a:rPr lang="ru-RU" sz="2400" dirty="0" err="1">
                <a:effectLst/>
              </a:rPr>
              <a:t>таңда</a:t>
            </a:r>
            <a:r>
              <a:rPr lang="ru-RU" sz="2400" dirty="0">
                <a:effectLst/>
              </a:rPr>
              <a:t> </a:t>
            </a:r>
            <a:r>
              <a:rPr lang="ru-RU" sz="2400" dirty="0" err="1">
                <a:effectLst/>
              </a:rPr>
              <a:t>Nokia</a:t>
            </a:r>
            <a:r>
              <a:rPr lang="ru-RU" sz="2400" dirty="0">
                <a:effectLst/>
              </a:rPr>
              <a:t> </a:t>
            </a:r>
            <a:r>
              <a:rPr lang="ru-RU" sz="2400" dirty="0" err="1">
                <a:effectLst/>
              </a:rPr>
              <a:t>ұялы</a:t>
            </a:r>
            <a:r>
              <a:rPr lang="ru-RU" sz="2400" dirty="0">
                <a:effectLst/>
              </a:rPr>
              <a:t> </a:t>
            </a:r>
            <a:r>
              <a:rPr lang="ru-RU" sz="2400" dirty="0" err="1">
                <a:effectLst/>
              </a:rPr>
              <a:t>телефонымен</a:t>
            </a:r>
            <a:r>
              <a:rPr lang="ru-RU" sz="2400" dirty="0">
                <a:effectLst/>
              </a:rPr>
              <a:t> </a:t>
            </a:r>
            <a:r>
              <a:rPr lang="ru-RU" sz="2400" dirty="0" err="1">
                <a:effectLst/>
              </a:rPr>
              <a:t>әлемдік</a:t>
            </a:r>
            <a:r>
              <a:rPr lang="ru-RU" sz="2400" dirty="0">
                <a:effectLst/>
              </a:rPr>
              <a:t> </a:t>
            </a:r>
            <a:r>
              <a:rPr lang="ru-RU" sz="2400" dirty="0" err="1">
                <a:effectLst/>
              </a:rPr>
              <a:t>нарықтың</a:t>
            </a:r>
            <a:r>
              <a:rPr lang="ru-RU" sz="2400" dirty="0">
                <a:effectLst/>
              </a:rPr>
              <a:t> </a:t>
            </a:r>
            <a:r>
              <a:rPr lang="ru-RU" sz="2400" dirty="0" err="1">
                <a:effectLst/>
              </a:rPr>
              <a:t>үштен</a:t>
            </a:r>
            <a:r>
              <a:rPr lang="ru-RU" sz="2400" dirty="0">
                <a:effectLst/>
              </a:rPr>
              <a:t> </a:t>
            </a:r>
            <a:r>
              <a:rPr lang="ru-RU" sz="2400" dirty="0" err="1">
                <a:effectLst/>
              </a:rPr>
              <a:t>бір</a:t>
            </a:r>
            <a:r>
              <a:rPr lang="ru-RU" sz="2400" dirty="0">
                <a:effectLst/>
              </a:rPr>
              <a:t> </a:t>
            </a:r>
            <a:r>
              <a:rPr lang="ru-RU" sz="2400" dirty="0" err="1">
                <a:effectLst/>
              </a:rPr>
              <a:t>бөлігіне</a:t>
            </a:r>
            <a:r>
              <a:rPr lang="ru-RU" sz="2400" dirty="0">
                <a:effectLst/>
              </a:rPr>
              <a:t> </a:t>
            </a:r>
            <a:r>
              <a:rPr lang="ru-RU" sz="2400" dirty="0" err="1">
                <a:effectLst/>
              </a:rPr>
              <a:t>ие</a:t>
            </a:r>
            <a:r>
              <a:rPr lang="ru-RU" sz="2400" dirty="0">
                <a:effectLst/>
              </a:rPr>
              <a:t> </a:t>
            </a:r>
            <a:r>
              <a:rPr lang="ru-RU" sz="2400" dirty="0" err="1">
                <a:effectLst/>
              </a:rPr>
              <a:t>болып</a:t>
            </a:r>
            <a:r>
              <a:rPr lang="ru-RU" sz="2400" dirty="0">
                <a:effectLst/>
              </a:rPr>
              <a:t>, </a:t>
            </a:r>
            <a:r>
              <a:rPr lang="ru-RU" sz="2400" dirty="0" err="1">
                <a:effectLst/>
              </a:rPr>
              <a:t>Еуропа</a:t>
            </a:r>
            <a:r>
              <a:rPr lang="ru-RU" sz="2400" dirty="0">
                <a:effectLst/>
              </a:rPr>
              <a:t> </a:t>
            </a:r>
            <a:r>
              <a:rPr lang="ru-RU" sz="2400" dirty="0" err="1">
                <a:effectLst/>
              </a:rPr>
              <a:t>нарығының</a:t>
            </a:r>
            <a:r>
              <a:rPr lang="ru-RU" sz="2400" dirty="0">
                <a:effectLst/>
              </a:rPr>
              <a:t> 50 </a:t>
            </a:r>
            <a:r>
              <a:rPr lang="ru-RU" sz="2400" dirty="0" err="1">
                <a:effectLst/>
              </a:rPr>
              <a:t>пайызын</a:t>
            </a:r>
            <a:r>
              <a:rPr lang="ru-RU" sz="2400" dirty="0">
                <a:effectLst/>
              </a:rPr>
              <a:t> </a:t>
            </a:r>
            <a:r>
              <a:rPr lang="ru-RU" sz="2400" dirty="0" err="1">
                <a:effectLst/>
              </a:rPr>
              <a:t>иемденіп</a:t>
            </a:r>
            <a:r>
              <a:rPr lang="ru-RU" sz="2400" dirty="0">
                <a:effectLst/>
              </a:rPr>
              <a:t> </a:t>
            </a:r>
            <a:r>
              <a:rPr lang="ru-RU" sz="2400" dirty="0" err="1">
                <a:effectLst/>
              </a:rPr>
              <a:t>отыр</a:t>
            </a:r>
            <a:r>
              <a:rPr lang="ru-RU" sz="2400" dirty="0">
                <a:effectLst/>
              </a:rPr>
              <a:t>.</a:t>
            </a:r>
            <a:br>
              <a:rPr lang="ru-RU" sz="2400" dirty="0">
                <a:effectLst/>
              </a:rPr>
            </a:br>
            <a:r>
              <a:rPr lang="ru-RU" sz="2400" dirty="0" smtClean="0">
                <a:effectLst/>
              </a:rPr>
              <a:t>	</a:t>
            </a:r>
            <a:r>
              <a:rPr lang="ru-RU" sz="2400" dirty="0" err="1" smtClean="0">
                <a:effectLst/>
              </a:rPr>
              <a:t>Nokia</a:t>
            </a:r>
            <a:r>
              <a:rPr lang="ru-RU" sz="2400" dirty="0" smtClean="0">
                <a:effectLst/>
              </a:rPr>
              <a:t> </a:t>
            </a:r>
            <a:r>
              <a:rPr lang="ru-RU" sz="2400" dirty="0" err="1">
                <a:effectLst/>
              </a:rPr>
              <a:t>мультимедиялық</a:t>
            </a:r>
            <a:r>
              <a:rPr lang="ru-RU" sz="2400" dirty="0">
                <a:effectLst/>
              </a:rPr>
              <a:t> </a:t>
            </a:r>
            <a:r>
              <a:rPr lang="ru-RU" sz="2400" dirty="0" err="1">
                <a:effectLst/>
              </a:rPr>
              <a:t>құрылғылар</a:t>
            </a:r>
            <a:r>
              <a:rPr lang="ru-RU" sz="2400" dirty="0">
                <a:effectLst/>
              </a:rPr>
              <a:t> мен </a:t>
            </a:r>
            <a:r>
              <a:rPr lang="ru-RU" sz="2400" dirty="0" err="1">
                <a:effectLst/>
              </a:rPr>
              <a:t>ұялы</a:t>
            </a:r>
            <a:r>
              <a:rPr lang="ru-RU" sz="2400" dirty="0">
                <a:effectLst/>
              </a:rPr>
              <a:t> </a:t>
            </a:r>
            <a:r>
              <a:rPr lang="ru-RU" sz="2400" dirty="0" err="1">
                <a:effectLst/>
              </a:rPr>
              <a:t>телефондарды</a:t>
            </a:r>
            <a:r>
              <a:rPr lang="ru-RU" sz="2400" dirty="0">
                <a:effectLst/>
              </a:rPr>
              <a:t> </a:t>
            </a:r>
            <a:r>
              <a:rPr lang="ru-RU" sz="2400" dirty="0" err="1">
                <a:effectLst/>
              </a:rPr>
              <a:t>жетілдіруді</a:t>
            </a:r>
            <a:r>
              <a:rPr lang="ru-RU" sz="2400" dirty="0">
                <a:effectLst/>
              </a:rPr>
              <a:t> </a:t>
            </a:r>
            <a:r>
              <a:rPr lang="ru-RU" sz="2400" dirty="0" err="1">
                <a:effectLst/>
              </a:rPr>
              <a:t>жолға</a:t>
            </a:r>
            <a:r>
              <a:rPr lang="ru-RU" sz="2400" dirty="0">
                <a:effectLst/>
              </a:rPr>
              <a:t> </a:t>
            </a:r>
            <a:r>
              <a:rPr lang="ru-RU" sz="2400" dirty="0" err="1">
                <a:effectLst/>
              </a:rPr>
              <a:t>қойған</a:t>
            </a:r>
            <a:r>
              <a:rPr lang="ru-RU" sz="2400" dirty="0">
                <a:effectLst/>
              </a:rPr>
              <a:t> </a:t>
            </a:r>
            <a:r>
              <a:rPr lang="ru-RU" sz="2400" dirty="0" err="1">
                <a:effectLst/>
              </a:rPr>
              <a:t>жетекші</a:t>
            </a:r>
            <a:r>
              <a:rPr lang="ru-RU" sz="2400" dirty="0">
                <a:effectLst/>
              </a:rPr>
              <a:t> компания </a:t>
            </a:r>
            <a:r>
              <a:rPr lang="ru-RU" sz="2400" dirty="0" err="1">
                <a:effectLst/>
              </a:rPr>
              <a:t>болып</a:t>
            </a:r>
            <a:r>
              <a:rPr lang="ru-RU" sz="2400" dirty="0">
                <a:effectLst/>
              </a:rPr>
              <a:t> </a:t>
            </a:r>
            <a:r>
              <a:rPr lang="ru-RU" sz="2400" dirty="0" err="1">
                <a:effectLst/>
              </a:rPr>
              <a:t>саналады</a:t>
            </a:r>
            <a:r>
              <a:rPr lang="ru-RU" sz="2400" dirty="0">
                <a:effectLst/>
              </a:rPr>
              <a:t>. </a:t>
            </a:r>
            <a:r>
              <a:rPr lang="ru-RU" sz="2400" dirty="0" err="1">
                <a:effectLst/>
              </a:rPr>
              <a:t>Қазіргі</a:t>
            </a:r>
            <a:r>
              <a:rPr lang="ru-RU" sz="2400" dirty="0">
                <a:effectLst/>
              </a:rPr>
              <a:t> </a:t>
            </a:r>
            <a:r>
              <a:rPr lang="ru-RU" sz="2400" dirty="0" err="1">
                <a:effectLst/>
              </a:rPr>
              <a:t>кезде</a:t>
            </a:r>
            <a:r>
              <a:rPr lang="ru-RU" sz="2400" dirty="0">
                <a:effectLst/>
              </a:rPr>
              <a:t> де </a:t>
            </a:r>
            <a:r>
              <a:rPr lang="ru-RU" sz="2400" dirty="0" err="1">
                <a:effectLst/>
              </a:rPr>
              <a:t>Nokia</a:t>
            </a:r>
            <a:r>
              <a:rPr lang="ru-RU" sz="2400" dirty="0">
                <a:effectLst/>
              </a:rPr>
              <a:t> </a:t>
            </a:r>
            <a:r>
              <a:rPr lang="ru-RU" sz="2400" dirty="0" err="1">
                <a:effectLst/>
              </a:rPr>
              <a:t>ұялы</a:t>
            </a:r>
            <a:r>
              <a:rPr lang="ru-RU" sz="2400" dirty="0">
                <a:effectLst/>
              </a:rPr>
              <a:t> телефон </a:t>
            </a:r>
            <a:r>
              <a:rPr lang="ru-RU" sz="2400" dirty="0" err="1">
                <a:effectLst/>
              </a:rPr>
              <a:t>шығарушы</a:t>
            </a:r>
            <a:r>
              <a:rPr lang="ru-RU" sz="2400" dirty="0">
                <a:effectLst/>
              </a:rPr>
              <a:t> </a:t>
            </a:r>
            <a:r>
              <a:rPr lang="ru-RU" sz="2400" dirty="0" err="1">
                <a:effectLst/>
              </a:rPr>
              <a:t>компаниялар</a:t>
            </a:r>
            <a:r>
              <a:rPr lang="ru-RU" sz="2400" dirty="0">
                <a:effectLst/>
              </a:rPr>
              <a:t> - </a:t>
            </a:r>
            <a:r>
              <a:rPr lang="ru-RU" sz="2400" dirty="0" err="1">
                <a:effectLst/>
              </a:rPr>
              <a:t>бәсекелестері</a:t>
            </a:r>
            <a:r>
              <a:rPr lang="ru-RU" sz="2400" dirty="0">
                <a:effectLst/>
              </a:rPr>
              <a:t> </a:t>
            </a:r>
            <a:r>
              <a:rPr lang="ru-RU" sz="2400" dirty="0" err="1">
                <a:effectLst/>
              </a:rPr>
              <a:t>арасында</a:t>
            </a:r>
            <a:r>
              <a:rPr lang="ru-RU" sz="2400" dirty="0">
                <a:effectLst/>
              </a:rPr>
              <a:t> </a:t>
            </a:r>
            <a:r>
              <a:rPr lang="ru-RU" sz="2400" dirty="0" err="1">
                <a:effectLst/>
              </a:rPr>
              <a:t>жоғарғы</a:t>
            </a:r>
            <a:r>
              <a:rPr lang="ru-RU" sz="2400" dirty="0">
                <a:effectLst/>
              </a:rPr>
              <a:t> </a:t>
            </a:r>
            <a:r>
              <a:rPr lang="ru-RU" sz="2400" dirty="0" err="1">
                <a:effectLst/>
              </a:rPr>
              <a:t>көрсеткіштерге</a:t>
            </a:r>
            <a:r>
              <a:rPr lang="ru-RU" sz="2400" dirty="0">
                <a:effectLst/>
              </a:rPr>
              <a:t> </a:t>
            </a:r>
            <a:r>
              <a:rPr lang="ru-RU" sz="2400" dirty="0" err="1">
                <a:effectLst/>
              </a:rPr>
              <a:t>қол</a:t>
            </a:r>
            <a:r>
              <a:rPr lang="ru-RU" sz="2400" dirty="0">
                <a:effectLst/>
              </a:rPr>
              <a:t> </a:t>
            </a:r>
            <a:r>
              <a:rPr lang="ru-RU" sz="2400" dirty="0" err="1">
                <a:effectLst/>
              </a:rPr>
              <a:t>жеткізген</a:t>
            </a:r>
            <a:r>
              <a:rPr lang="ru-RU" sz="2400" dirty="0">
                <a:effectLst/>
              </a:rPr>
              <a:t>, </a:t>
            </a:r>
            <a:r>
              <a:rPr lang="ru-RU" sz="2400" dirty="0" err="1">
                <a:effectLst/>
              </a:rPr>
              <a:t>өнімі</a:t>
            </a:r>
            <a:r>
              <a:rPr lang="ru-RU" sz="2400" dirty="0">
                <a:effectLst/>
              </a:rPr>
              <a:t> </a:t>
            </a:r>
            <a:r>
              <a:rPr lang="ru-RU" sz="2400" dirty="0" err="1">
                <a:effectLst/>
              </a:rPr>
              <a:t>бірқатар</a:t>
            </a:r>
            <a:r>
              <a:rPr lang="ru-RU" sz="2400" dirty="0">
                <a:effectLst/>
              </a:rPr>
              <a:t> </a:t>
            </a:r>
            <a:r>
              <a:rPr lang="ru-RU" sz="2400" dirty="0" err="1">
                <a:effectLst/>
              </a:rPr>
              <a:t>артықшылықтарға</a:t>
            </a:r>
            <a:r>
              <a:rPr lang="ru-RU" sz="2400" dirty="0">
                <a:effectLst/>
              </a:rPr>
              <a:t> </a:t>
            </a:r>
            <a:r>
              <a:rPr lang="ru-RU" sz="2400" dirty="0" err="1">
                <a:effectLst/>
              </a:rPr>
              <a:t>ие</a:t>
            </a:r>
            <a:r>
              <a:rPr lang="ru-RU" sz="2400" dirty="0">
                <a:effectLst/>
              </a:rPr>
              <a:t> </a:t>
            </a:r>
            <a:r>
              <a:rPr lang="ru-RU" sz="2400" dirty="0" err="1">
                <a:effectLst/>
              </a:rPr>
              <a:t>бірден</a:t>
            </a:r>
            <a:r>
              <a:rPr lang="ru-RU" sz="2400" dirty="0">
                <a:effectLst/>
              </a:rPr>
              <a:t> </a:t>
            </a:r>
            <a:r>
              <a:rPr lang="ru-RU" sz="2400" dirty="0" err="1">
                <a:effectLst/>
              </a:rPr>
              <a:t>бір</a:t>
            </a:r>
            <a:r>
              <a:rPr lang="ru-RU" sz="2400" dirty="0">
                <a:effectLst/>
              </a:rPr>
              <a:t> </a:t>
            </a:r>
            <a:r>
              <a:rPr lang="ru-RU" sz="2400" dirty="0" err="1">
                <a:effectLst/>
              </a:rPr>
              <a:t>компания.Бұл</a:t>
            </a:r>
            <a:r>
              <a:rPr lang="ru-RU" sz="2400" dirty="0">
                <a:effectLst/>
              </a:rPr>
              <a:t> </a:t>
            </a:r>
            <a:r>
              <a:rPr lang="ru-RU" sz="2400" dirty="0" err="1">
                <a:effectLst/>
              </a:rPr>
              <a:t>компанияның</a:t>
            </a:r>
            <a:r>
              <a:rPr lang="ru-RU" sz="2400" dirty="0">
                <a:effectLst/>
              </a:rPr>
              <a:t> </a:t>
            </a:r>
            <a:r>
              <a:rPr lang="ru-RU" sz="2400" dirty="0" err="1">
                <a:effectLst/>
              </a:rPr>
              <a:t>ұялы</a:t>
            </a:r>
            <a:r>
              <a:rPr lang="ru-RU" sz="2400" dirty="0">
                <a:effectLst/>
              </a:rPr>
              <a:t> </a:t>
            </a:r>
            <a:r>
              <a:rPr lang="ru-RU" sz="2400" dirty="0" err="1">
                <a:effectLst/>
              </a:rPr>
              <a:t>телефондар</a:t>
            </a:r>
            <a:r>
              <a:rPr lang="ru-RU" sz="2400" dirty="0">
                <a:effectLst/>
              </a:rPr>
              <a:t> </a:t>
            </a:r>
            <a:r>
              <a:rPr lang="ru-RU" sz="2400" dirty="0" err="1">
                <a:effectLst/>
              </a:rPr>
              <a:t>нарығында</a:t>
            </a:r>
            <a:r>
              <a:rPr lang="ru-RU" sz="2400" dirty="0">
                <a:effectLst/>
              </a:rPr>
              <a:t> </a:t>
            </a:r>
            <a:r>
              <a:rPr lang="ru-RU" sz="2400" dirty="0" err="1">
                <a:effectLst/>
              </a:rPr>
              <a:t>алда</a:t>
            </a:r>
            <a:r>
              <a:rPr lang="ru-RU" sz="2400" dirty="0">
                <a:effectLst/>
              </a:rPr>
              <a:t> </a:t>
            </a:r>
            <a:r>
              <a:rPr lang="ru-RU" sz="2400" dirty="0" err="1">
                <a:effectLst/>
              </a:rPr>
              <a:t>келе</a:t>
            </a:r>
            <a:r>
              <a:rPr lang="ru-RU" sz="2400" dirty="0">
                <a:effectLst/>
              </a:rPr>
              <a:t> </a:t>
            </a:r>
            <a:r>
              <a:rPr lang="ru-RU" sz="2400" dirty="0" err="1">
                <a:effectLst/>
              </a:rPr>
              <a:t>жатқандығын</a:t>
            </a:r>
            <a:r>
              <a:rPr lang="ru-RU" sz="2400" dirty="0">
                <a:effectLst/>
              </a:rPr>
              <a:t> </a:t>
            </a:r>
            <a:r>
              <a:rPr lang="ru-RU" sz="2400" dirty="0" err="1">
                <a:effectLst/>
              </a:rPr>
              <a:t>білдіреді</a:t>
            </a:r>
            <a:r>
              <a:rPr lang="ru-RU" sz="2400" dirty="0">
                <a:effectLst/>
              </a:rPr>
              <a:t>.</a:t>
            </a:r>
            <a:br>
              <a:rPr lang="ru-RU" sz="2400" dirty="0">
                <a:effectLst/>
              </a:rPr>
            </a:br>
            <a:endParaRPr lang="ru-RU" sz="2400" dirty="0"/>
          </a:p>
        </p:txBody>
      </p:sp>
    </p:spTree>
    <p:extLst>
      <p:ext uri="{BB962C8B-B14F-4D97-AF65-F5344CB8AC3E}">
        <p14:creationId xmlns:p14="http://schemas.microsoft.com/office/powerpoint/2010/main" val="3938245059"/>
      </p:ext>
    </p:extLst>
  </p:cSld>
  <p:clrMapOvr>
    <a:masterClrMapping/>
  </p:clrMapOvr>
  <mc:AlternateContent xmlns:mc="http://schemas.openxmlformats.org/markup-compatibility/2006" xmlns:p14="http://schemas.microsoft.com/office/powerpoint/2010/main">
    <mc:Choice Requires="p14">
      <p:transition spd="med" p14:dur="700" advTm="20000">
        <p:fade/>
      </p:transition>
    </mc:Choice>
    <mc:Fallback xmlns="">
      <p:transition spd="med" advTm="20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75456"/>
            <a:ext cx="8064896" cy="6552728"/>
          </a:xfrm>
        </p:spPr>
        <p:txBody>
          <a:bodyPr/>
          <a:lstStyle/>
          <a:p>
            <a:r>
              <a:rPr lang="kk-KZ" sz="2400" dirty="0" smtClean="0">
                <a:effectLst/>
              </a:rPr>
              <a:t>	Концентрация</a:t>
            </a:r>
            <a:r>
              <a:rPr lang="kk-KZ" sz="2400" dirty="0">
                <a:effectLst/>
              </a:rPr>
              <a:t> Компанияның тауар нарығында көп жылдар бойы қалыптасқан әртүрлі өнім шығаруды тоқтатып, бір ғана нарық категориясына көшуі, дұрыс шешім, оң қадам болды. Осының арқасында Nokia 2002 жылы ең алдыңғы халықаралық жүз көшбасшы компанияның бірі ретінде саналып, бренд, АҚШ-та глобальді марка болып танылды.</a:t>
            </a:r>
            <a:r>
              <a:rPr lang="ru-RU" sz="2400" dirty="0">
                <a:effectLst/>
              </a:rPr>
              <a:t/>
            </a:r>
            <a:br>
              <a:rPr lang="ru-RU" sz="2400" dirty="0">
                <a:effectLst/>
              </a:rPr>
            </a:br>
            <a:r>
              <a:rPr lang="ru-RU" sz="2400" dirty="0" smtClean="0">
                <a:effectLst/>
              </a:rPr>
              <a:t>	</a:t>
            </a:r>
            <a:r>
              <a:rPr lang="kk-KZ" sz="2400" dirty="0" smtClean="0">
                <a:effectLst/>
              </a:rPr>
              <a:t>Nokia </a:t>
            </a:r>
            <a:r>
              <a:rPr lang="kk-KZ" sz="2400" dirty="0">
                <a:effectLst/>
              </a:rPr>
              <a:t>компаниясының жеке көрсеткіштері 2010 жылы компанияның ұялы телефондардың халықаралық нарығында 32%-дық көрсеткішке (бір жыл бұрын 34%) ие болғандығын көрсетеді. </a:t>
            </a:r>
            <a:r>
              <a:rPr lang="ru-RU" sz="2400" dirty="0">
                <a:effectLst/>
              </a:rPr>
              <a:t>Ал </a:t>
            </a:r>
            <a:r>
              <a:rPr lang="en-US" sz="2400" dirty="0" err="1">
                <a:effectLst/>
              </a:rPr>
              <a:t>Garther</a:t>
            </a:r>
            <a:r>
              <a:rPr lang="ru-RU" sz="2400" dirty="0">
                <a:effectLst/>
              </a:rPr>
              <a:t> </a:t>
            </a:r>
            <a:r>
              <a:rPr lang="ru-RU" sz="2400" dirty="0" err="1">
                <a:effectLst/>
              </a:rPr>
              <a:t>бағалауы</a:t>
            </a:r>
            <a:r>
              <a:rPr lang="ru-RU" sz="2400" dirty="0">
                <a:effectLst/>
              </a:rPr>
              <a:t> </a:t>
            </a:r>
            <a:r>
              <a:rPr lang="ru-RU" sz="2400" dirty="0" err="1">
                <a:effectLst/>
              </a:rPr>
              <a:t>бойынша</a:t>
            </a:r>
            <a:r>
              <a:rPr lang="ru-RU" sz="2400" dirty="0">
                <a:effectLst/>
              </a:rPr>
              <a:t> </a:t>
            </a:r>
            <a:r>
              <a:rPr lang="ru-RU" sz="2400" dirty="0" err="1">
                <a:effectLst/>
              </a:rPr>
              <a:t>көрсеткіш</a:t>
            </a:r>
            <a:r>
              <a:rPr lang="ru-RU" sz="2400" dirty="0">
                <a:effectLst/>
              </a:rPr>
              <a:t> </a:t>
            </a:r>
            <a:r>
              <a:rPr lang="ru-RU" sz="2400" dirty="0" err="1">
                <a:effectLst/>
              </a:rPr>
              <a:t>біршама</a:t>
            </a:r>
            <a:r>
              <a:rPr lang="ru-RU" sz="2400" dirty="0">
                <a:effectLst/>
              </a:rPr>
              <a:t> </a:t>
            </a:r>
            <a:r>
              <a:rPr lang="ru-RU" sz="2400" dirty="0" err="1">
                <a:effectLst/>
              </a:rPr>
              <a:t>төмендеген</a:t>
            </a:r>
            <a:r>
              <a:rPr lang="ru-RU" sz="2400" dirty="0">
                <a:effectLst/>
              </a:rPr>
              <a:t>, 2010 </a:t>
            </a:r>
            <a:r>
              <a:rPr lang="ru-RU" sz="2400" dirty="0" err="1">
                <a:effectLst/>
              </a:rPr>
              <a:t>жылы</a:t>
            </a:r>
            <a:r>
              <a:rPr lang="ru-RU" sz="2400" dirty="0">
                <a:effectLst/>
              </a:rPr>
              <a:t> 28,9 % (</a:t>
            </a:r>
            <a:r>
              <a:rPr lang="ru-RU" sz="2400" dirty="0" err="1">
                <a:effectLst/>
              </a:rPr>
              <a:t>бір</a:t>
            </a:r>
            <a:r>
              <a:rPr lang="ru-RU" sz="2400" dirty="0">
                <a:effectLst/>
              </a:rPr>
              <a:t> </a:t>
            </a:r>
            <a:r>
              <a:rPr lang="ru-RU" sz="2400" dirty="0" err="1">
                <a:effectLst/>
              </a:rPr>
              <a:t>жыл</a:t>
            </a:r>
            <a:r>
              <a:rPr lang="ru-RU" sz="2400" dirty="0">
                <a:effectLst/>
              </a:rPr>
              <a:t> </a:t>
            </a:r>
            <a:r>
              <a:rPr lang="ru-RU" sz="2400" dirty="0" err="1">
                <a:effectLst/>
              </a:rPr>
              <a:t>бұрынғы</a:t>
            </a:r>
            <a:r>
              <a:rPr lang="ru-RU" sz="2400" dirty="0">
                <a:effectLst/>
              </a:rPr>
              <a:t> </a:t>
            </a:r>
            <a:r>
              <a:rPr lang="ru-RU" sz="2400" dirty="0" err="1">
                <a:effectLst/>
              </a:rPr>
              <a:t>көрсеткіш</a:t>
            </a:r>
            <a:r>
              <a:rPr lang="ru-RU" sz="2400" dirty="0">
                <a:effectLst/>
              </a:rPr>
              <a:t> 36,4%)</a:t>
            </a:r>
            <a:r>
              <a:rPr lang="ru-RU" sz="2400" dirty="0" err="1">
                <a:effectLst/>
              </a:rPr>
              <a:t>болған</a:t>
            </a:r>
            <a:endParaRPr lang="ru-RU" sz="2400" dirty="0"/>
          </a:p>
        </p:txBody>
      </p:sp>
    </p:spTree>
    <p:extLst>
      <p:ext uri="{BB962C8B-B14F-4D97-AF65-F5344CB8AC3E}">
        <p14:creationId xmlns:p14="http://schemas.microsoft.com/office/powerpoint/2010/main" val="3888213015"/>
      </p:ext>
    </p:extLst>
  </p:cSld>
  <p:clrMapOvr>
    <a:masterClrMapping/>
  </p:clrMapOvr>
  <p:transition spd="slow" advTm="20000">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80920" cy="6048672"/>
          </a:xfrm>
        </p:spPr>
        <p:txBody>
          <a:bodyPr/>
          <a:lstStyle/>
          <a:p>
            <a:r>
              <a:rPr lang="ru-RU" sz="1800" dirty="0" smtClean="0">
                <a:effectLst/>
              </a:rPr>
              <a:t>	2009 </a:t>
            </a:r>
            <a:r>
              <a:rPr lang="ru-RU" sz="1800" dirty="0" err="1">
                <a:effectLst/>
              </a:rPr>
              <a:t>жылдың</a:t>
            </a:r>
            <a:r>
              <a:rPr lang="ru-RU" sz="1800" dirty="0">
                <a:effectLst/>
              </a:rPr>
              <a:t> 12 </a:t>
            </a:r>
            <a:r>
              <a:rPr lang="ru-RU" sz="1800" dirty="0" err="1">
                <a:effectLst/>
              </a:rPr>
              <a:t>тамызында</a:t>
            </a:r>
            <a:r>
              <a:rPr lang="ru-RU" sz="1800" dirty="0">
                <a:effectLst/>
              </a:rPr>
              <a:t> </a:t>
            </a:r>
            <a:r>
              <a:rPr lang="ru-RU" sz="1800" dirty="0" err="1">
                <a:effectLst/>
              </a:rPr>
              <a:t>Nokia</a:t>
            </a:r>
            <a:r>
              <a:rPr lang="ru-RU" sz="1800" dirty="0">
                <a:effectLst/>
              </a:rPr>
              <a:t> </a:t>
            </a:r>
            <a:r>
              <a:rPr lang="ru-RU" sz="1800" dirty="0" err="1">
                <a:effectLst/>
              </a:rPr>
              <a:t>және</a:t>
            </a:r>
            <a:r>
              <a:rPr lang="ru-RU" sz="1800" dirty="0">
                <a:effectLst/>
              </a:rPr>
              <a:t> </a:t>
            </a:r>
            <a:r>
              <a:rPr lang="en-US" sz="1800" dirty="0">
                <a:effectLst/>
              </a:rPr>
              <a:t>Microsoft</a:t>
            </a:r>
            <a:r>
              <a:rPr lang="ru-RU" sz="1800" dirty="0">
                <a:effectLst/>
              </a:rPr>
              <a:t> </a:t>
            </a:r>
            <a:r>
              <a:rPr lang="ru-RU" sz="1800" dirty="0" err="1">
                <a:effectLst/>
              </a:rPr>
              <a:t>серіктестік</a:t>
            </a:r>
            <a:r>
              <a:rPr lang="ru-RU" sz="1800" dirty="0">
                <a:effectLst/>
              </a:rPr>
              <a:t> </a:t>
            </a:r>
            <a:r>
              <a:rPr lang="ru-RU" sz="1800" dirty="0" err="1">
                <a:effectLst/>
              </a:rPr>
              <a:t>жайында</a:t>
            </a:r>
            <a:r>
              <a:rPr lang="ru-RU" sz="1800" dirty="0">
                <a:effectLst/>
              </a:rPr>
              <a:t> </a:t>
            </a:r>
            <a:r>
              <a:rPr lang="ru-RU" sz="1800" dirty="0" err="1">
                <a:effectLst/>
              </a:rPr>
              <a:t>келісімге</a:t>
            </a:r>
            <a:r>
              <a:rPr lang="ru-RU" sz="1800" dirty="0">
                <a:effectLst/>
              </a:rPr>
              <a:t> </a:t>
            </a:r>
            <a:r>
              <a:rPr lang="ru-RU" sz="1800" dirty="0" err="1">
                <a:effectLst/>
              </a:rPr>
              <a:t>келді</a:t>
            </a:r>
            <a:r>
              <a:rPr lang="ru-RU" sz="1800" dirty="0">
                <a:effectLst/>
              </a:rPr>
              <a:t>. </a:t>
            </a:r>
            <a:r>
              <a:rPr lang="ru-RU" sz="1800" dirty="0" err="1">
                <a:effectLst/>
              </a:rPr>
              <a:t>Келісім</a:t>
            </a:r>
            <a:r>
              <a:rPr lang="ru-RU" sz="1800" dirty="0">
                <a:effectLst/>
              </a:rPr>
              <a:t> </a:t>
            </a:r>
            <a:r>
              <a:rPr lang="ru-RU" sz="1800" dirty="0" err="1">
                <a:effectLst/>
              </a:rPr>
              <a:t>бойынша</a:t>
            </a:r>
            <a:r>
              <a:rPr lang="ru-RU" sz="1800" dirty="0">
                <a:effectLst/>
              </a:rPr>
              <a:t> </a:t>
            </a:r>
            <a:r>
              <a:rPr lang="ru-RU" sz="1800" dirty="0" err="1">
                <a:effectLst/>
              </a:rPr>
              <a:t>екі</a:t>
            </a:r>
            <a:r>
              <a:rPr lang="ru-RU" sz="1800" dirty="0">
                <a:effectLst/>
              </a:rPr>
              <a:t> компания </a:t>
            </a:r>
            <a:r>
              <a:rPr lang="en-US" sz="1800" dirty="0">
                <a:effectLst/>
              </a:rPr>
              <a:t>Microsoft Office Mobile</a:t>
            </a:r>
            <a:r>
              <a:rPr lang="ru-RU" sz="1800" dirty="0">
                <a:effectLst/>
              </a:rPr>
              <a:t>-</a:t>
            </a:r>
            <a:r>
              <a:rPr lang="ru-RU" sz="1800" dirty="0" err="1">
                <a:effectLst/>
              </a:rPr>
              <a:t>ді</a:t>
            </a:r>
            <a:r>
              <a:rPr lang="ru-RU" sz="1800" dirty="0">
                <a:effectLst/>
              </a:rPr>
              <a:t> </a:t>
            </a:r>
            <a:r>
              <a:rPr lang="ru-RU" sz="1800" dirty="0" err="1">
                <a:effectLst/>
              </a:rPr>
              <a:t>және</a:t>
            </a:r>
            <a:r>
              <a:rPr lang="ru-RU" sz="1800" dirty="0">
                <a:effectLst/>
              </a:rPr>
              <a:t> </a:t>
            </a:r>
            <a:r>
              <a:rPr lang="ru-RU" sz="1800" dirty="0" err="1">
                <a:effectLst/>
              </a:rPr>
              <a:t>Symbian</a:t>
            </a:r>
            <a:r>
              <a:rPr lang="ru-RU" sz="1800" dirty="0">
                <a:effectLst/>
              </a:rPr>
              <a:t> </a:t>
            </a:r>
            <a:r>
              <a:rPr lang="ru-RU" sz="1800" dirty="0" err="1">
                <a:effectLst/>
              </a:rPr>
              <a:t>операциялық</a:t>
            </a:r>
            <a:r>
              <a:rPr lang="ru-RU" sz="1800" dirty="0">
                <a:effectLst/>
              </a:rPr>
              <a:t> </a:t>
            </a:r>
            <a:r>
              <a:rPr lang="ru-RU" sz="1800" dirty="0" err="1">
                <a:effectLst/>
              </a:rPr>
              <a:t>жүйенің</a:t>
            </a:r>
            <a:r>
              <a:rPr lang="ru-RU" sz="1800" dirty="0">
                <a:effectLst/>
              </a:rPr>
              <a:t> </a:t>
            </a:r>
            <a:r>
              <a:rPr lang="ru-RU" sz="1800" dirty="0" err="1">
                <a:effectLst/>
              </a:rPr>
              <a:t>басқаруымен</a:t>
            </a:r>
            <a:r>
              <a:rPr lang="ru-RU" sz="1800" dirty="0">
                <a:effectLst/>
              </a:rPr>
              <a:t> </a:t>
            </a:r>
            <a:r>
              <a:rPr lang="ru-RU" sz="1800" dirty="0" err="1">
                <a:effectLst/>
              </a:rPr>
              <a:t>жұмыс</a:t>
            </a:r>
            <a:r>
              <a:rPr lang="ru-RU" sz="1800" dirty="0">
                <a:effectLst/>
              </a:rPr>
              <a:t> </a:t>
            </a:r>
            <a:r>
              <a:rPr lang="ru-RU" sz="1800" dirty="0" err="1">
                <a:effectLst/>
              </a:rPr>
              <a:t>жасайтын</a:t>
            </a:r>
            <a:r>
              <a:rPr lang="ru-RU" sz="1800" dirty="0">
                <a:effectLst/>
              </a:rPr>
              <a:t>, </a:t>
            </a:r>
            <a:r>
              <a:rPr lang="ru-RU" sz="1800" dirty="0" err="1">
                <a:effectLst/>
              </a:rPr>
              <a:t>Nokia</a:t>
            </a:r>
            <a:r>
              <a:rPr lang="ru-RU" sz="1800" dirty="0">
                <a:effectLst/>
              </a:rPr>
              <a:t> </a:t>
            </a:r>
            <a:r>
              <a:rPr lang="ru-RU" sz="1800" dirty="0" err="1">
                <a:effectLst/>
              </a:rPr>
              <a:t>смартфондарына</a:t>
            </a:r>
            <a:r>
              <a:rPr lang="ru-RU" sz="1800" dirty="0">
                <a:effectLst/>
              </a:rPr>
              <a:t> </a:t>
            </a:r>
            <a:r>
              <a:rPr lang="ru-RU" sz="1800" dirty="0" err="1">
                <a:effectLst/>
              </a:rPr>
              <a:t>арналған</a:t>
            </a:r>
            <a:r>
              <a:rPr lang="ru-RU" sz="1800" dirty="0">
                <a:effectLst/>
              </a:rPr>
              <a:t> </a:t>
            </a:r>
            <a:r>
              <a:rPr lang="ru-RU" sz="1800" dirty="0" err="1">
                <a:effectLst/>
              </a:rPr>
              <a:t>бірлескен</a:t>
            </a:r>
            <a:r>
              <a:rPr lang="ru-RU" sz="1800" dirty="0">
                <a:effectLst/>
              </a:rPr>
              <a:t> </a:t>
            </a:r>
            <a:r>
              <a:rPr lang="ru-RU" sz="1800" dirty="0" err="1">
                <a:effectLst/>
              </a:rPr>
              <a:t>желі</a:t>
            </a:r>
            <a:r>
              <a:rPr lang="ru-RU" sz="1800" dirty="0">
                <a:effectLst/>
              </a:rPr>
              <a:t> </a:t>
            </a:r>
            <a:r>
              <a:rPr lang="ru-RU" sz="1800" dirty="0" err="1">
                <a:effectLst/>
              </a:rPr>
              <a:t>құрал-саймандарын</a:t>
            </a:r>
            <a:r>
              <a:rPr lang="ru-RU" sz="1800" dirty="0">
                <a:effectLst/>
              </a:rPr>
              <a:t> </a:t>
            </a:r>
            <a:r>
              <a:rPr lang="ru-RU" sz="1800" dirty="0" err="1">
                <a:effectLst/>
              </a:rPr>
              <a:t>жасауға</a:t>
            </a:r>
            <a:r>
              <a:rPr lang="ru-RU" sz="1800" dirty="0">
                <a:effectLst/>
              </a:rPr>
              <a:t> </a:t>
            </a:r>
            <a:r>
              <a:rPr lang="ru-RU" sz="1800" dirty="0" err="1">
                <a:effectLst/>
              </a:rPr>
              <a:t>кіріседі</a:t>
            </a:r>
            <a:r>
              <a:rPr lang="ru-RU" sz="1800" dirty="0">
                <a:effectLst/>
              </a:rPr>
              <a:t>. </a:t>
            </a:r>
            <a:r>
              <a:rPr lang="ru-RU" sz="1800" dirty="0" err="1">
                <a:effectLst/>
              </a:rPr>
              <a:t>Нәтижесінде</a:t>
            </a:r>
            <a:r>
              <a:rPr lang="ru-RU" sz="1800" dirty="0">
                <a:effectLst/>
              </a:rPr>
              <a:t> Е </a:t>
            </a:r>
            <a:r>
              <a:rPr lang="ru-RU" sz="1800" dirty="0" err="1">
                <a:effectLst/>
              </a:rPr>
              <a:t>сериялы</a:t>
            </a:r>
            <a:r>
              <a:rPr lang="ru-RU" sz="1800" dirty="0">
                <a:effectLst/>
              </a:rPr>
              <a:t> бизнес-</a:t>
            </a:r>
            <a:r>
              <a:rPr lang="ru-RU" sz="1800" dirty="0" err="1">
                <a:effectLst/>
              </a:rPr>
              <a:t>смартфондарының</a:t>
            </a:r>
            <a:r>
              <a:rPr lang="ru-RU" sz="1800" dirty="0">
                <a:effectLst/>
              </a:rPr>
              <a:t> </a:t>
            </a:r>
            <a:r>
              <a:rPr lang="ru-RU" sz="1800" dirty="0" err="1">
                <a:effectLst/>
              </a:rPr>
              <a:t>шығуымен</a:t>
            </a:r>
            <a:r>
              <a:rPr lang="ru-RU" sz="1800" dirty="0">
                <a:effectLst/>
              </a:rPr>
              <a:t> </a:t>
            </a:r>
            <a:r>
              <a:rPr lang="ru-RU" sz="1800" dirty="0" err="1">
                <a:effectLst/>
              </a:rPr>
              <a:t>басталған</a:t>
            </a:r>
            <a:r>
              <a:rPr lang="ru-RU" sz="1800" dirty="0">
                <a:effectLst/>
              </a:rPr>
              <a:t> </a:t>
            </a:r>
            <a:r>
              <a:rPr lang="ru-RU" sz="1800" dirty="0" err="1">
                <a:effectLst/>
              </a:rPr>
              <a:t>құрылғылар</a:t>
            </a:r>
            <a:r>
              <a:rPr lang="ru-RU" sz="1800" dirty="0">
                <a:effectLst/>
              </a:rPr>
              <a:t> </a:t>
            </a:r>
            <a:r>
              <a:rPr lang="ru-RU" sz="1800" dirty="0" err="1">
                <a:effectLst/>
              </a:rPr>
              <a:t>халықаралық</a:t>
            </a:r>
            <a:r>
              <a:rPr lang="ru-RU" sz="1800" dirty="0">
                <a:effectLst/>
              </a:rPr>
              <a:t> </a:t>
            </a:r>
            <a:r>
              <a:rPr lang="ru-RU" sz="1800" dirty="0" err="1">
                <a:effectLst/>
              </a:rPr>
              <a:t>нарықта</a:t>
            </a:r>
            <a:r>
              <a:rPr lang="ru-RU" sz="1800" dirty="0">
                <a:effectLst/>
              </a:rPr>
              <a:t> </a:t>
            </a:r>
            <a:r>
              <a:rPr lang="ru-RU" sz="1800" dirty="0" err="1">
                <a:effectLst/>
              </a:rPr>
              <a:t>кең</a:t>
            </a:r>
            <a:r>
              <a:rPr lang="ru-RU" sz="1800" dirty="0">
                <a:effectLst/>
              </a:rPr>
              <a:t> </a:t>
            </a:r>
            <a:r>
              <a:rPr lang="ru-RU" sz="1800" dirty="0" err="1">
                <a:effectLst/>
              </a:rPr>
              <a:t>түрде</a:t>
            </a:r>
            <a:r>
              <a:rPr lang="ru-RU" sz="1800" dirty="0">
                <a:effectLst/>
              </a:rPr>
              <a:t> </a:t>
            </a:r>
            <a:r>
              <a:rPr lang="ru-RU" sz="1800" dirty="0" err="1">
                <a:effectLst/>
              </a:rPr>
              <a:t>таралады</a:t>
            </a:r>
            <a:r>
              <a:rPr lang="ru-RU" sz="1800" dirty="0">
                <a:effectLst/>
              </a:rPr>
              <a:t>. </a:t>
            </a:r>
            <a:r>
              <a:rPr lang="ru-RU" sz="1800" dirty="0" err="1">
                <a:effectLst/>
              </a:rPr>
              <a:t>Алдағы</a:t>
            </a:r>
            <a:r>
              <a:rPr lang="ru-RU" sz="1800" dirty="0">
                <a:effectLst/>
              </a:rPr>
              <a:t> </a:t>
            </a:r>
            <a:r>
              <a:rPr lang="ru-RU" sz="1800" dirty="0" err="1">
                <a:effectLst/>
              </a:rPr>
              <a:t>уақытта</a:t>
            </a:r>
            <a:r>
              <a:rPr lang="ru-RU" sz="1800" dirty="0">
                <a:effectLst/>
              </a:rPr>
              <a:t> да </a:t>
            </a:r>
            <a:r>
              <a:rPr lang="ru-RU" sz="1800" dirty="0" err="1">
                <a:effectLst/>
              </a:rPr>
              <a:t>осындай</a:t>
            </a:r>
            <a:r>
              <a:rPr lang="ru-RU" sz="1800" dirty="0">
                <a:effectLst/>
              </a:rPr>
              <a:t> </a:t>
            </a:r>
            <a:r>
              <a:rPr lang="ru-RU" sz="1800" dirty="0" err="1">
                <a:effectLst/>
              </a:rPr>
              <a:t>жетілдірілген</a:t>
            </a:r>
            <a:r>
              <a:rPr lang="ru-RU" sz="1800" dirty="0">
                <a:effectLst/>
              </a:rPr>
              <a:t> </a:t>
            </a:r>
            <a:r>
              <a:rPr lang="ru-RU" sz="1800" dirty="0" err="1">
                <a:effectLst/>
              </a:rPr>
              <a:t>жаңа</a:t>
            </a:r>
            <a:r>
              <a:rPr lang="ru-RU" sz="1800" dirty="0">
                <a:effectLst/>
              </a:rPr>
              <a:t> </a:t>
            </a:r>
            <a:r>
              <a:rPr lang="ru-RU" sz="1800" dirty="0" err="1">
                <a:effectLst/>
              </a:rPr>
              <a:t>өнімдерді</a:t>
            </a:r>
            <a:r>
              <a:rPr lang="ru-RU" sz="1800" dirty="0">
                <a:effectLst/>
              </a:rPr>
              <a:t> </a:t>
            </a:r>
            <a:r>
              <a:rPr lang="ru-RU" sz="1800" dirty="0" err="1">
                <a:effectLst/>
              </a:rPr>
              <a:t>бірлесіп</a:t>
            </a:r>
            <a:r>
              <a:rPr lang="ru-RU" sz="1800" dirty="0">
                <a:effectLst/>
              </a:rPr>
              <a:t> </a:t>
            </a:r>
            <a:r>
              <a:rPr lang="ru-RU" sz="1800" dirty="0" err="1">
                <a:effectLst/>
              </a:rPr>
              <a:t>шығару</a:t>
            </a:r>
            <a:r>
              <a:rPr lang="ru-RU" sz="1800" dirty="0">
                <a:effectLst/>
              </a:rPr>
              <a:t> </a:t>
            </a:r>
            <a:r>
              <a:rPr lang="ru-RU" sz="1800" dirty="0" err="1">
                <a:effectLst/>
              </a:rPr>
              <a:t>ісі</a:t>
            </a:r>
            <a:r>
              <a:rPr lang="ru-RU" sz="1800" dirty="0">
                <a:effectLst/>
              </a:rPr>
              <a:t> </a:t>
            </a:r>
            <a:r>
              <a:rPr lang="ru-RU" sz="1800" dirty="0" err="1">
                <a:effectLst/>
              </a:rPr>
              <a:t>жоспарланған</a:t>
            </a:r>
            <a:r>
              <a:rPr lang="ru-RU" sz="1800" dirty="0">
                <a:effectLst/>
              </a:rPr>
              <a:t>. 2011 </a:t>
            </a:r>
            <a:r>
              <a:rPr lang="ru-RU" sz="1800" dirty="0" err="1">
                <a:effectLst/>
              </a:rPr>
              <a:t>жылы</a:t>
            </a:r>
            <a:r>
              <a:rPr lang="ru-RU" sz="1800" dirty="0">
                <a:effectLst/>
              </a:rPr>
              <a:t> 11 </a:t>
            </a:r>
            <a:r>
              <a:rPr lang="ru-RU" sz="1800" dirty="0" err="1">
                <a:effectLst/>
              </a:rPr>
              <a:t>ақпанда</a:t>
            </a:r>
            <a:r>
              <a:rPr lang="ru-RU" sz="1800" dirty="0">
                <a:effectLst/>
              </a:rPr>
              <a:t> </a:t>
            </a:r>
            <a:r>
              <a:rPr lang="ru-RU" sz="1800" dirty="0" err="1">
                <a:effectLst/>
              </a:rPr>
              <a:t>Nokia</a:t>
            </a:r>
            <a:r>
              <a:rPr lang="ru-RU" sz="1800" dirty="0">
                <a:effectLst/>
              </a:rPr>
              <a:t> </a:t>
            </a:r>
            <a:r>
              <a:rPr lang="ru-RU" sz="1800" dirty="0" err="1">
                <a:effectLst/>
              </a:rPr>
              <a:t>Microsoft</a:t>
            </a:r>
            <a:r>
              <a:rPr lang="ru-RU" sz="1800" dirty="0">
                <a:effectLst/>
              </a:rPr>
              <a:t>-пен </a:t>
            </a:r>
            <a:r>
              <a:rPr lang="ru-RU" sz="1800" dirty="0" err="1">
                <a:effectLst/>
              </a:rPr>
              <a:t>толық</a:t>
            </a:r>
            <a:r>
              <a:rPr lang="ru-RU" sz="1800" dirty="0">
                <a:effectLst/>
              </a:rPr>
              <a:t> </a:t>
            </a:r>
            <a:r>
              <a:rPr lang="ru-RU" sz="1800" dirty="0" err="1">
                <a:effectLst/>
              </a:rPr>
              <a:t>серіктес</a:t>
            </a:r>
            <a:r>
              <a:rPr lang="ru-RU" sz="1800" dirty="0">
                <a:effectLst/>
              </a:rPr>
              <a:t> болу </a:t>
            </a:r>
            <a:r>
              <a:rPr lang="ru-RU" sz="1800" dirty="0" err="1">
                <a:effectLst/>
              </a:rPr>
              <a:t>жөніндегі</a:t>
            </a:r>
            <a:r>
              <a:rPr lang="ru-RU" sz="1800" dirty="0">
                <a:effectLst/>
              </a:rPr>
              <a:t> </a:t>
            </a:r>
            <a:r>
              <a:rPr lang="ru-RU" sz="1800" dirty="0" err="1">
                <a:effectLst/>
              </a:rPr>
              <a:t>шешімін</a:t>
            </a:r>
            <a:r>
              <a:rPr lang="ru-RU" sz="1800" dirty="0">
                <a:effectLst/>
              </a:rPr>
              <a:t> </a:t>
            </a:r>
            <a:r>
              <a:rPr lang="ru-RU" sz="1800" dirty="0" err="1">
                <a:effectLst/>
              </a:rPr>
              <a:t>жариялайды</a:t>
            </a:r>
            <a:r>
              <a:rPr lang="ru-RU" sz="1800" dirty="0">
                <a:effectLst/>
              </a:rPr>
              <a:t>. </a:t>
            </a:r>
            <a:r>
              <a:rPr lang="ru-RU" sz="1800" dirty="0" err="1">
                <a:effectLst/>
              </a:rPr>
              <a:t>Өздерінің</a:t>
            </a:r>
            <a:r>
              <a:rPr lang="ru-RU" sz="1800" dirty="0">
                <a:effectLst/>
              </a:rPr>
              <a:t> </a:t>
            </a:r>
            <a:r>
              <a:rPr lang="ru-RU" sz="1800" dirty="0" err="1">
                <a:effectLst/>
              </a:rPr>
              <a:t>ұялы</a:t>
            </a:r>
            <a:r>
              <a:rPr lang="ru-RU" sz="1800" dirty="0">
                <a:effectLst/>
              </a:rPr>
              <a:t> </a:t>
            </a:r>
            <a:r>
              <a:rPr lang="ru-RU" sz="1800" dirty="0" err="1">
                <a:effectLst/>
              </a:rPr>
              <a:t>телефондарына</a:t>
            </a:r>
            <a:r>
              <a:rPr lang="ru-RU" sz="1800" dirty="0">
                <a:effectLst/>
              </a:rPr>
              <a:t> </a:t>
            </a:r>
            <a:r>
              <a:rPr lang="ru-RU" sz="1800" dirty="0" err="1">
                <a:effectLst/>
              </a:rPr>
              <a:t>Windows</a:t>
            </a:r>
            <a:r>
              <a:rPr lang="ru-RU" sz="1800" dirty="0">
                <a:effectLst/>
              </a:rPr>
              <a:t> </a:t>
            </a:r>
            <a:r>
              <a:rPr lang="ru-RU" sz="1800" dirty="0" err="1">
                <a:effectLst/>
              </a:rPr>
              <a:t>Phone</a:t>
            </a:r>
            <a:r>
              <a:rPr lang="ru-RU" sz="1800" dirty="0">
                <a:effectLst/>
              </a:rPr>
              <a:t> </a:t>
            </a:r>
            <a:r>
              <a:rPr lang="ru-RU" sz="1800" dirty="0" err="1">
                <a:effectLst/>
              </a:rPr>
              <a:t>операциялық</a:t>
            </a:r>
            <a:r>
              <a:rPr lang="ru-RU" sz="1800" dirty="0">
                <a:effectLst/>
              </a:rPr>
              <a:t> </a:t>
            </a:r>
            <a:r>
              <a:rPr lang="ru-RU" sz="1800" dirty="0" err="1">
                <a:effectLst/>
              </a:rPr>
              <a:t>жүйесін</a:t>
            </a:r>
            <a:r>
              <a:rPr lang="ru-RU" sz="1800" dirty="0">
                <a:effectLst/>
              </a:rPr>
              <a:t> </a:t>
            </a:r>
            <a:r>
              <a:rPr lang="ru-RU" sz="1800" dirty="0" err="1">
                <a:effectLst/>
              </a:rPr>
              <a:t>қолдану</a:t>
            </a:r>
            <a:r>
              <a:rPr lang="ru-RU" sz="1800" dirty="0">
                <a:effectLst/>
              </a:rPr>
              <a:t> </a:t>
            </a:r>
            <a:r>
              <a:rPr lang="ru-RU" sz="1800" dirty="0" err="1">
                <a:effectLst/>
              </a:rPr>
              <a:t>жөнінде</a:t>
            </a:r>
            <a:r>
              <a:rPr lang="ru-RU" sz="1800" dirty="0">
                <a:effectLst/>
              </a:rPr>
              <a:t> </a:t>
            </a:r>
            <a:r>
              <a:rPr lang="ru-RU" sz="1800" dirty="0" err="1">
                <a:effectLst/>
              </a:rPr>
              <a:t>шешім</a:t>
            </a:r>
            <a:r>
              <a:rPr lang="ru-RU" sz="1800" dirty="0">
                <a:effectLst/>
              </a:rPr>
              <a:t> </a:t>
            </a:r>
            <a:r>
              <a:rPr lang="ru-RU" sz="1800" dirty="0" err="1">
                <a:effectLst/>
              </a:rPr>
              <a:t>қабылданады</a:t>
            </a:r>
            <a:r>
              <a:rPr lang="ru-RU" sz="1800" dirty="0">
                <a:effectLst/>
              </a:rPr>
              <a:t>. </a:t>
            </a:r>
            <a:r>
              <a:rPr lang="ru-RU" sz="1800" dirty="0" err="1">
                <a:effectLst/>
              </a:rPr>
              <a:t>Бұл</a:t>
            </a:r>
            <a:r>
              <a:rPr lang="ru-RU" sz="1800" dirty="0">
                <a:effectLst/>
              </a:rPr>
              <a:t> платформа </a:t>
            </a:r>
            <a:r>
              <a:rPr lang="ru-RU" sz="1800" dirty="0" err="1">
                <a:effectLst/>
              </a:rPr>
              <a:t>Nokia</a:t>
            </a:r>
            <a:r>
              <a:rPr lang="ru-RU" sz="1800" dirty="0">
                <a:effectLst/>
              </a:rPr>
              <a:t> </a:t>
            </a:r>
            <a:r>
              <a:rPr lang="ru-RU" sz="1800" dirty="0" err="1">
                <a:effectLst/>
              </a:rPr>
              <a:t>смартфондарының</a:t>
            </a:r>
            <a:r>
              <a:rPr lang="ru-RU" sz="1800" dirty="0">
                <a:effectLst/>
              </a:rPr>
              <a:t> </a:t>
            </a:r>
            <a:r>
              <a:rPr lang="ru-RU" sz="1800" dirty="0" err="1">
                <a:effectLst/>
              </a:rPr>
              <a:t>басты</a:t>
            </a:r>
            <a:r>
              <a:rPr lang="ru-RU" sz="1800" dirty="0">
                <a:effectLst/>
              </a:rPr>
              <a:t> </a:t>
            </a:r>
            <a:r>
              <a:rPr lang="ru-RU" sz="1800" dirty="0" err="1">
                <a:effectLst/>
              </a:rPr>
              <a:t>құраушы</a:t>
            </a:r>
            <a:r>
              <a:rPr lang="ru-RU" sz="1800" dirty="0">
                <a:effectLst/>
              </a:rPr>
              <a:t> </a:t>
            </a:r>
            <a:r>
              <a:rPr lang="ru-RU" sz="1800" dirty="0" err="1">
                <a:effectLst/>
              </a:rPr>
              <a:t>стратегиясы</a:t>
            </a:r>
            <a:r>
              <a:rPr lang="ru-RU" sz="1800" dirty="0">
                <a:effectLst/>
              </a:rPr>
              <a:t> болу </a:t>
            </a:r>
            <a:r>
              <a:rPr lang="ru-RU" sz="1800" dirty="0" err="1">
                <a:effectLst/>
              </a:rPr>
              <a:t>керек</a:t>
            </a:r>
            <a:r>
              <a:rPr lang="ru-RU" sz="1800" dirty="0">
                <a:effectLst/>
              </a:rPr>
              <a:t> </a:t>
            </a:r>
            <a:r>
              <a:rPr lang="ru-RU" sz="1800" dirty="0" err="1">
                <a:effectLst/>
              </a:rPr>
              <a:t>еді</a:t>
            </a:r>
            <a:r>
              <a:rPr lang="ru-RU" sz="1800" dirty="0">
                <a:effectLst/>
              </a:rPr>
              <a:t>. </a:t>
            </a:r>
            <a:r>
              <a:rPr lang="ru-RU" sz="1800" dirty="0" err="1">
                <a:effectLst/>
              </a:rPr>
              <a:t>Ресми</a:t>
            </a:r>
            <a:r>
              <a:rPr lang="ru-RU" sz="1800" dirty="0">
                <a:effectLst/>
              </a:rPr>
              <a:t> </a:t>
            </a:r>
            <a:r>
              <a:rPr lang="ru-RU" sz="1800" dirty="0" err="1">
                <a:effectLst/>
              </a:rPr>
              <a:t>емес</a:t>
            </a:r>
            <a:r>
              <a:rPr lang="ru-RU" sz="1800" dirty="0">
                <a:effectLst/>
              </a:rPr>
              <a:t> </a:t>
            </a:r>
            <a:r>
              <a:rPr lang="ru-RU" sz="1800" dirty="0" err="1">
                <a:effectLst/>
              </a:rPr>
              <a:t>дереккөздерге</a:t>
            </a:r>
            <a:r>
              <a:rPr lang="ru-RU" sz="1800" dirty="0">
                <a:effectLst/>
              </a:rPr>
              <a:t> </a:t>
            </a:r>
            <a:r>
              <a:rPr lang="ru-RU" sz="1800" dirty="0" err="1">
                <a:effectLst/>
              </a:rPr>
              <a:t>сүйенетін</a:t>
            </a:r>
            <a:r>
              <a:rPr lang="ru-RU" sz="1800" dirty="0">
                <a:effectLst/>
              </a:rPr>
              <a:t> </a:t>
            </a:r>
            <a:r>
              <a:rPr lang="ru-RU" sz="1800" dirty="0" err="1">
                <a:effectLst/>
              </a:rPr>
              <a:t>болсақ</a:t>
            </a:r>
            <a:r>
              <a:rPr lang="ru-RU" sz="1800" dirty="0">
                <a:effectLst/>
              </a:rPr>
              <a:t> </a:t>
            </a:r>
            <a:r>
              <a:rPr lang="ru-RU" sz="1800" dirty="0" err="1">
                <a:effectLst/>
              </a:rPr>
              <a:t>Microsoft</a:t>
            </a:r>
            <a:r>
              <a:rPr lang="ru-RU" sz="1800" dirty="0">
                <a:effectLst/>
              </a:rPr>
              <a:t> </a:t>
            </a:r>
            <a:r>
              <a:rPr lang="ru-RU" sz="1800" dirty="0" err="1">
                <a:effectLst/>
              </a:rPr>
              <a:t>компаниясы</a:t>
            </a:r>
            <a:r>
              <a:rPr lang="ru-RU" sz="1800" dirty="0">
                <a:effectLst/>
              </a:rPr>
              <a:t> </a:t>
            </a:r>
            <a:r>
              <a:rPr lang="ru-RU" sz="1800" dirty="0" err="1">
                <a:effectLst/>
              </a:rPr>
              <a:t>Nokia-ға</a:t>
            </a:r>
            <a:r>
              <a:rPr lang="ru-RU" sz="1800" dirty="0">
                <a:effectLst/>
              </a:rPr>
              <a:t> </a:t>
            </a:r>
            <a:r>
              <a:rPr lang="ru-RU" sz="1800" dirty="0" err="1">
                <a:effectLst/>
              </a:rPr>
              <a:t>Windows</a:t>
            </a:r>
            <a:r>
              <a:rPr lang="ru-RU" sz="1800" dirty="0">
                <a:effectLst/>
              </a:rPr>
              <a:t> </a:t>
            </a:r>
            <a:r>
              <a:rPr lang="ru-RU" sz="1800" dirty="0" err="1">
                <a:effectLst/>
              </a:rPr>
              <a:t>Phone</a:t>
            </a:r>
            <a:r>
              <a:rPr lang="ru-RU" sz="1800" dirty="0">
                <a:effectLst/>
              </a:rPr>
              <a:t> </a:t>
            </a:r>
            <a:r>
              <a:rPr lang="ru-RU" sz="1800" dirty="0" err="1">
                <a:effectLst/>
              </a:rPr>
              <a:t>жүйесіне</a:t>
            </a:r>
            <a:r>
              <a:rPr lang="ru-RU" sz="1800" dirty="0">
                <a:effectLst/>
              </a:rPr>
              <a:t> </a:t>
            </a:r>
            <a:r>
              <a:rPr lang="ru-RU" sz="1800" dirty="0" err="1">
                <a:effectLst/>
              </a:rPr>
              <a:t>өткені</a:t>
            </a:r>
            <a:r>
              <a:rPr lang="ru-RU" sz="1800" dirty="0">
                <a:effectLst/>
              </a:rPr>
              <a:t> </a:t>
            </a:r>
            <a:r>
              <a:rPr lang="ru-RU" sz="1800" dirty="0" err="1">
                <a:effectLst/>
              </a:rPr>
              <a:t>үшін</a:t>
            </a:r>
            <a:r>
              <a:rPr lang="ru-RU" sz="1800" dirty="0">
                <a:effectLst/>
              </a:rPr>
              <a:t> 1 млрд доллар </a:t>
            </a:r>
            <a:r>
              <a:rPr lang="ru-RU" sz="1800" dirty="0" err="1">
                <a:effectLst/>
              </a:rPr>
              <a:t>шамасында</a:t>
            </a:r>
            <a:r>
              <a:rPr lang="ru-RU" sz="1800" dirty="0">
                <a:effectLst/>
              </a:rPr>
              <a:t> </a:t>
            </a:r>
            <a:r>
              <a:rPr lang="ru-RU" sz="1800" dirty="0" err="1">
                <a:effectLst/>
              </a:rPr>
              <a:t>ақша</a:t>
            </a:r>
            <a:r>
              <a:rPr lang="ru-RU" sz="1800" dirty="0">
                <a:effectLst/>
              </a:rPr>
              <a:t> </a:t>
            </a:r>
            <a:r>
              <a:rPr lang="ru-RU" sz="1800" dirty="0" err="1">
                <a:effectLst/>
              </a:rPr>
              <a:t>төлеген</a:t>
            </a:r>
            <a:r>
              <a:rPr lang="ru-RU" sz="1800" dirty="0">
                <a:effectLst/>
              </a:rPr>
              <a:t>. </a:t>
            </a:r>
            <a:r>
              <a:rPr lang="ru-RU" sz="1800" dirty="0" err="1">
                <a:effectLst/>
              </a:rPr>
              <a:t>Сонымен</a:t>
            </a:r>
            <a:r>
              <a:rPr lang="ru-RU" sz="1800" dirty="0">
                <a:effectLst/>
              </a:rPr>
              <a:t> </a:t>
            </a:r>
            <a:r>
              <a:rPr lang="ru-RU" sz="1800" dirty="0" err="1">
                <a:effectLst/>
              </a:rPr>
              <a:t>қатар</a:t>
            </a:r>
            <a:r>
              <a:rPr lang="ru-RU" sz="1800" dirty="0">
                <a:effectLst/>
              </a:rPr>
              <a:t> компания </a:t>
            </a:r>
            <a:r>
              <a:rPr lang="ru-RU" sz="1800" dirty="0" err="1">
                <a:effectLst/>
              </a:rPr>
              <a:t>Symbian</a:t>
            </a:r>
            <a:r>
              <a:rPr lang="ru-RU" sz="1800" dirty="0">
                <a:effectLst/>
              </a:rPr>
              <a:t> </a:t>
            </a:r>
            <a:r>
              <a:rPr lang="ru-RU" sz="1800" dirty="0" err="1">
                <a:effectLst/>
              </a:rPr>
              <a:t>операциялық</a:t>
            </a:r>
            <a:r>
              <a:rPr lang="ru-RU" sz="1800" dirty="0">
                <a:effectLst/>
              </a:rPr>
              <a:t> </a:t>
            </a:r>
            <a:r>
              <a:rPr lang="ru-RU" sz="1800" dirty="0" err="1">
                <a:effectLst/>
              </a:rPr>
              <a:t>жүйесінен</a:t>
            </a:r>
            <a:r>
              <a:rPr lang="ru-RU" sz="1800" dirty="0">
                <a:effectLst/>
              </a:rPr>
              <a:t> </a:t>
            </a:r>
            <a:r>
              <a:rPr lang="ru-RU" sz="1800" dirty="0" err="1">
                <a:effectLst/>
              </a:rPr>
              <a:t>толық</a:t>
            </a:r>
            <a:r>
              <a:rPr lang="ru-RU" sz="1800" dirty="0">
                <a:effectLst/>
              </a:rPr>
              <a:t> бас </a:t>
            </a:r>
            <a:r>
              <a:rPr lang="ru-RU" sz="1800" dirty="0" err="1">
                <a:effectLst/>
              </a:rPr>
              <a:t>тартпайтындығын</a:t>
            </a:r>
            <a:r>
              <a:rPr lang="ru-RU" sz="1800" dirty="0">
                <a:effectLst/>
              </a:rPr>
              <a:t> </a:t>
            </a:r>
            <a:r>
              <a:rPr lang="ru-RU" sz="1800" dirty="0" err="1">
                <a:effectLst/>
              </a:rPr>
              <a:t>және</a:t>
            </a:r>
            <a:r>
              <a:rPr lang="ru-RU" sz="1800" dirty="0">
                <a:effectLst/>
              </a:rPr>
              <a:t> </a:t>
            </a:r>
            <a:r>
              <a:rPr lang="ru-RU" sz="1800" dirty="0" err="1">
                <a:effectLst/>
              </a:rPr>
              <a:t>ол</a:t>
            </a:r>
            <a:r>
              <a:rPr lang="ru-RU" sz="1800" dirty="0">
                <a:effectLst/>
              </a:rPr>
              <a:t> </a:t>
            </a:r>
            <a:r>
              <a:rPr lang="ru-RU" sz="1800" dirty="0" err="1">
                <a:effectLst/>
              </a:rPr>
              <a:t>кейбір</a:t>
            </a:r>
            <a:r>
              <a:rPr lang="ru-RU" sz="1800" dirty="0">
                <a:effectLst/>
              </a:rPr>
              <a:t> смартфон </a:t>
            </a:r>
            <a:r>
              <a:rPr lang="ru-RU" sz="1800" dirty="0" err="1">
                <a:effectLst/>
              </a:rPr>
              <a:t>үлгілерінде</a:t>
            </a:r>
            <a:r>
              <a:rPr lang="ru-RU" sz="1800" dirty="0">
                <a:effectLst/>
              </a:rPr>
              <a:t> </a:t>
            </a:r>
            <a:r>
              <a:rPr lang="ru-RU" sz="1800" dirty="0" err="1">
                <a:effectLst/>
              </a:rPr>
              <a:t>қолданылатындығы</a:t>
            </a:r>
            <a:r>
              <a:rPr lang="ru-RU" sz="1800" dirty="0">
                <a:effectLst/>
              </a:rPr>
              <a:t> </a:t>
            </a:r>
            <a:r>
              <a:rPr lang="ru-RU" sz="1800" dirty="0" err="1">
                <a:effectLst/>
              </a:rPr>
              <a:t>айтылды</a:t>
            </a:r>
            <a:r>
              <a:rPr lang="ru-RU" sz="1800" dirty="0">
                <a:effectLst/>
              </a:rPr>
              <a:t>. </a:t>
            </a:r>
            <a:r>
              <a:rPr lang="ru-RU" sz="1800" dirty="0" err="1">
                <a:effectLst/>
              </a:rPr>
              <a:t>Bing</a:t>
            </a:r>
            <a:r>
              <a:rPr lang="ru-RU" sz="1800" dirty="0">
                <a:effectLst/>
              </a:rPr>
              <a:t> – </a:t>
            </a:r>
            <a:r>
              <a:rPr lang="ru-RU" sz="1800" dirty="0" err="1">
                <a:effectLst/>
              </a:rPr>
              <a:t>гаджеттерді</a:t>
            </a:r>
            <a:r>
              <a:rPr lang="ru-RU" sz="1800" dirty="0">
                <a:effectLst/>
              </a:rPr>
              <a:t> </a:t>
            </a:r>
            <a:r>
              <a:rPr lang="ru-RU" sz="1800" dirty="0" err="1">
                <a:effectLst/>
              </a:rPr>
              <a:t>негізгі</a:t>
            </a:r>
            <a:r>
              <a:rPr lang="ru-RU" sz="1800" dirty="0">
                <a:effectLst/>
              </a:rPr>
              <a:t> </a:t>
            </a:r>
            <a:r>
              <a:rPr lang="ru-RU" sz="1800" dirty="0" err="1">
                <a:effectLst/>
              </a:rPr>
              <a:t>іздеуші</a:t>
            </a:r>
            <a:r>
              <a:rPr lang="ru-RU" sz="1800" dirty="0">
                <a:effectLst/>
              </a:rPr>
              <a:t> </a:t>
            </a:r>
            <a:r>
              <a:rPr lang="ru-RU" sz="1800" dirty="0" err="1">
                <a:effectLst/>
              </a:rPr>
              <a:t>және</a:t>
            </a:r>
            <a:r>
              <a:rPr lang="ru-RU" sz="1800" dirty="0">
                <a:effectLst/>
              </a:rPr>
              <a:t> </a:t>
            </a:r>
            <a:r>
              <a:rPr lang="ru-RU" sz="1800" dirty="0" err="1">
                <a:effectLst/>
              </a:rPr>
              <a:t>Nokia</a:t>
            </a:r>
            <a:r>
              <a:rPr lang="ru-RU" sz="1800" dirty="0">
                <a:effectLst/>
              </a:rPr>
              <a:t> </a:t>
            </a:r>
            <a:r>
              <a:rPr lang="ru-RU" sz="1800" dirty="0" err="1">
                <a:effectLst/>
              </a:rPr>
              <a:t>сервисі</a:t>
            </a:r>
            <a:r>
              <a:rPr lang="ru-RU" sz="1800" dirty="0">
                <a:effectLst/>
              </a:rPr>
              <a:t> </a:t>
            </a:r>
            <a:r>
              <a:rPr lang="ru-RU" sz="1800" dirty="0" err="1">
                <a:effectLst/>
              </a:rPr>
              <a:t>болып</a:t>
            </a:r>
            <a:r>
              <a:rPr lang="ru-RU" sz="1800" dirty="0">
                <a:effectLst/>
              </a:rPr>
              <a:t> </a:t>
            </a:r>
            <a:r>
              <a:rPr lang="ru-RU" sz="1800" dirty="0" err="1">
                <a:effectLst/>
              </a:rPr>
              <a:t>қалды</a:t>
            </a:r>
            <a:r>
              <a:rPr lang="ru-RU" sz="1800" dirty="0">
                <a:effectLst/>
              </a:rPr>
              <a:t>. </a:t>
            </a:r>
            <a:r>
              <a:rPr lang="ru-RU" sz="1800" dirty="0" err="1">
                <a:effectLst/>
              </a:rPr>
              <a:t>Windows</a:t>
            </a:r>
            <a:r>
              <a:rPr lang="ru-RU" sz="1800" dirty="0">
                <a:effectLst/>
              </a:rPr>
              <a:t> </a:t>
            </a:r>
            <a:r>
              <a:rPr lang="ru-RU" sz="1800" dirty="0" err="1">
                <a:effectLst/>
              </a:rPr>
              <a:t>Phone</a:t>
            </a:r>
            <a:r>
              <a:rPr lang="ru-RU" sz="1800" dirty="0">
                <a:effectLst/>
              </a:rPr>
              <a:t> </a:t>
            </a:r>
            <a:r>
              <a:rPr lang="ru-RU" sz="1800" dirty="0" err="1">
                <a:effectLst/>
              </a:rPr>
              <a:t>операциялық</a:t>
            </a:r>
            <a:r>
              <a:rPr lang="ru-RU" sz="1800" dirty="0">
                <a:effectLst/>
              </a:rPr>
              <a:t> </a:t>
            </a:r>
            <a:r>
              <a:rPr lang="ru-RU" sz="1800" dirty="0" err="1">
                <a:effectLst/>
              </a:rPr>
              <a:t>жүйесінде</a:t>
            </a:r>
            <a:r>
              <a:rPr lang="ru-RU" sz="1800" dirty="0">
                <a:effectLst/>
              </a:rPr>
              <a:t> </a:t>
            </a:r>
            <a:r>
              <a:rPr lang="ru-RU" sz="1800" dirty="0" err="1">
                <a:effectLst/>
              </a:rPr>
              <a:t>жұмыс</a:t>
            </a:r>
            <a:r>
              <a:rPr lang="ru-RU" sz="1800" dirty="0">
                <a:effectLst/>
              </a:rPr>
              <a:t> </a:t>
            </a:r>
            <a:r>
              <a:rPr lang="ru-RU" sz="1800" dirty="0" err="1">
                <a:effectLst/>
              </a:rPr>
              <a:t>жасайтын</a:t>
            </a:r>
            <a:r>
              <a:rPr lang="ru-RU" sz="1800" dirty="0">
                <a:effectLst/>
              </a:rPr>
              <a:t> </a:t>
            </a:r>
            <a:r>
              <a:rPr lang="ru-RU" sz="1800" dirty="0" err="1">
                <a:effectLst/>
              </a:rPr>
              <a:t>Nokia</a:t>
            </a:r>
            <a:r>
              <a:rPr lang="ru-RU" sz="1800" dirty="0">
                <a:effectLst/>
              </a:rPr>
              <a:t> </a:t>
            </a:r>
            <a:r>
              <a:rPr lang="ru-RU" sz="1800" dirty="0" err="1">
                <a:effectLst/>
              </a:rPr>
              <a:t>ұялы</a:t>
            </a:r>
            <a:r>
              <a:rPr lang="ru-RU" sz="1800" dirty="0">
                <a:effectLst/>
              </a:rPr>
              <a:t> </a:t>
            </a:r>
            <a:r>
              <a:rPr lang="ru-RU" sz="1800" dirty="0" err="1">
                <a:effectLst/>
              </a:rPr>
              <a:t>телефондарын</a:t>
            </a:r>
            <a:r>
              <a:rPr lang="ru-RU" sz="1800" dirty="0">
                <a:effectLst/>
              </a:rPr>
              <a:t> 2012 </a:t>
            </a:r>
            <a:r>
              <a:rPr lang="ru-RU" sz="1800" dirty="0" err="1">
                <a:effectLst/>
              </a:rPr>
              <a:t>жылдың</a:t>
            </a:r>
            <a:r>
              <a:rPr lang="ru-RU" sz="1800" dirty="0">
                <a:effectLst/>
              </a:rPr>
              <a:t> </a:t>
            </a:r>
            <a:r>
              <a:rPr lang="ru-RU" sz="1800" dirty="0" err="1">
                <a:effectLst/>
              </a:rPr>
              <a:t>басында</a:t>
            </a:r>
            <a:r>
              <a:rPr lang="ru-RU" sz="1800" dirty="0">
                <a:effectLst/>
              </a:rPr>
              <a:t> </a:t>
            </a:r>
            <a:r>
              <a:rPr lang="ru-RU" sz="1800" dirty="0" err="1">
                <a:effectLst/>
              </a:rPr>
              <a:t>шығару</a:t>
            </a:r>
            <a:r>
              <a:rPr lang="ru-RU" sz="1800" dirty="0">
                <a:effectLst/>
              </a:rPr>
              <a:t> </a:t>
            </a:r>
            <a:r>
              <a:rPr lang="ru-RU" sz="1800" dirty="0" err="1">
                <a:effectLst/>
              </a:rPr>
              <a:t>жоспарланып</a:t>
            </a:r>
            <a:r>
              <a:rPr lang="ru-RU" sz="1800" dirty="0">
                <a:effectLst/>
              </a:rPr>
              <a:t> </a:t>
            </a:r>
            <a:r>
              <a:rPr lang="ru-RU" sz="1800" dirty="0" err="1">
                <a:effectLst/>
              </a:rPr>
              <a:t>отыр</a:t>
            </a:r>
            <a:r>
              <a:rPr lang="ru-RU" sz="1800" dirty="0">
                <a:effectLst/>
              </a:rPr>
              <a:t>.</a:t>
            </a:r>
            <a:br>
              <a:rPr lang="ru-RU" sz="1800" dirty="0">
                <a:effectLst/>
              </a:rPr>
            </a:br>
            <a:endParaRPr lang="ru-RU" sz="1800" dirty="0"/>
          </a:p>
        </p:txBody>
      </p:sp>
    </p:spTree>
    <p:extLst>
      <p:ext uri="{BB962C8B-B14F-4D97-AF65-F5344CB8AC3E}">
        <p14:creationId xmlns:p14="http://schemas.microsoft.com/office/powerpoint/2010/main" val="2245467795"/>
      </p:ext>
    </p:extLst>
  </p:cSld>
  <p:clrMapOvr>
    <a:masterClrMapping/>
  </p:clrMapOvr>
  <p:transition spd="slow" advTm="20000">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332656"/>
            <a:ext cx="7920880" cy="6264696"/>
          </a:xfrm>
        </p:spPr>
        <p:txBody>
          <a:bodyPr/>
          <a:lstStyle/>
          <a:p>
            <a:r>
              <a:rPr lang="ru-RU" sz="2400" dirty="0" smtClean="0">
                <a:effectLst/>
              </a:rPr>
              <a:t>	</a:t>
            </a:r>
            <a:r>
              <a:rPr lang="ru-RU" sz="2400" dirty="0" err="1" smtClean="0">
                <a:effectLst/>
              </a:rPr>
              <a:t>Nokia</a:t>
            </a:r>
            <a:r>
              <a:rPr lang="ru-RU" sz="2400" dirty="0" smtClean="0">
                <a:effectLst/>
              </a:rPr>
              <a:t> </a:t>
            </a:r>
            <a:r>
              <a:rPr lang="ru-RU" sz="2400" dirty="0" err="1">
                <a:effectLst/>
              </a:rPr>
              <a:t>компаниясының</a:t>
            </a:r>
            <a:r>
              <a:rPr lang="ru-RU" sz="2400" dirty="0">
                <a:effectLst/>
              </a:rPr>
              <a:t> </a:t>
            </a:r>
            <a:r>
              <a:rPr lang="ru-RU" sz="2400" dirty="0" err="1">
                <a:effectLst/>
              </a:rPr>
              <a:t>өз</a:t>
            </a:r>
            <a:r>
              <a:rPr lang="ru-RU" sz="2400" dirty="0">
                <a:effectLst/>
              </a:rPr>
              <a:t> телефон </a:t>
            </a:r>
            <a:r>
              <a:rPr lang="ru-RU" sz="2400" dirty="0" err="1">
                <a:effectLst/>
              </a:rPr>
              <a:t>құрылғыларын</a:t>
            </a:r>
            <a:r>
              <a:rPr lang="ru-RU" sz="2400" dirty="0">
                <a:effectLst/>
              </a:rPr>
              <a:t> ОС </a:t>
            </a:r>
            <a:r>
              <a:rPr lang="ru-RU" sz="2400" dirty="0" err="1">
                <a:effectLst/>
              </a:rPr>
              <a:t>Windows</a:t>
            </a:r>
            <a:r>
              <a:rPr lang="ru-RU" sz="2400" dirty="0">
                <a:effectLst/>
              </a:rPr>
              <a:t> </a:t>
            </a:r>
            <a:r>
              <a:rPr lang="ru-RU" sz="2400" dirty="0" err="1">
                <a:effectLst/>
              </a:rPr>
              <a:t>Phone</a:t>
            </a:r>
            <a:r>
              <a:rPr lang="ru-RU" sz="2400" dirty="0">
                <a:effectLst/>
              </a:rPr>
              <a:t> </a:t>
            </a:r>
            <a:r>
              <a:rPr lang="ru-RU" sz="2400" dirty="0" err="1">
                <a:effectLst/>
              </a:rPr>
              <a:t>операциялық</a:t>
            </a:r>
            <a:r>
              <a:rPr lang="ru-RU" sz="2400" dirty="0">
                <a:effectLst/>
              </a:rPr>
              <a:t> </a:t>
            </a:r>
            <a:r>
              <a:rPr lang="ru-RU" sz="2400" dirty="0" err="1">
                <a:effectLst/>
              </a:rPr>
              <a:t>жүйеге</a:t>
            </a:r>
            <a:r>
              <a:rPr lang="ru-RU" sz="2400" dirty="0">
                <a:effectLst/>
              </a:rPr>
              <a:t> </a:t>
            </a:r>
            <a:r>
              <a:rPr lang="ru-RU" sz="2400" dirty="0" err="1">
                <a:effectLst/>
              </a:rPr>
              <a:t>көшіруі</a:t>
            </a:r>
            <a:r>
              <a:rPr lang="ru-RU" sz="2400" dirty="0">
                <a:effectLst/>
              </a:rPr>
              <a:t> </a:t>
            </a:r>
            <a:r>
              <a:rPr lang="ru-RU" sz="2400" dirty="0" err="1">
                <a:effectLst/>
              </a:rPr>
              <a:t>компанияның</a:t>
            </a:r>
            <a:r>
              <a:rPr lang="ru-RU" sz="2400" dirty="0">
                <a:effectLst/>
              </a:rPr>
              <a:t> </a:t>
            </a:r>
            <a:r>
              <a:rPr lang="ru-RU" sz="2400" dirty="0" err="1">
                <a:effectLst/>
              </a:rPr>
              <a:t>серіктестері</a:t>
            </a:r>
            <a:r>
              <a:rPr lang="ru-RU" sz="2400" dirty="0">
                <a:effectLst/>
              </a:rPr>
              <a:t> мен </a:t>
            </a:r>
            <a:r>
              <a:rPr lang="ru-RU" sz="2400" dirty="0" err="1">
                <a:effectLst/>
              </a:rPr>
              <a:t>Финляндиядағы</a:t>
            </a:r>
            <a:r>
              <a:rPr lang="ru-RU" sz="2400" dirty="0">
                <a:effectLst/>
              </a:rPr>
              <a:t> </a:t>
            </a:r>
            <a:r>
              <a:rPr lang="ru-RU" sz="2400" dirty="0" err="1">
                <a:effectLst/>
              </a:rPr>
              <a:t>ірі</a:t>
            </a:r>
            <a:r>
              <a:rPr lang="ru-RU" sz="2400" dirty="0">
                <a:effectLst/>
              </a:rPr>
              <a:t> телефон </a:t>
            </a:r>
            <a:r>
              <a:rPr lang="ru-RU" sz="2400" dirty="0" err="1">
                <a:effectLst/>
              </a:rPr>
              <a:t>компанияларының</a:t>
            </a:r>
            <a:r>
              <a:rPr lang="ru-RU" sz="2400" dirty="0">
                <a:effectLst/>
              </a:rPr>
              <a:t> </a:t>
            </a:r>
            <a:r>
              <a:rPr lang="ru-RU" sz="2400" dirty="0" err="1">
                <a:effectLst/>
              </a:rPr>
              <a:t>қызметкерлерінің</a:t>
            </a:r>
            <a:r>
              <a:rPr lang="ru-RU" sz="2400" dirty="0">
                <a:effectLst/>
              </a:rPr>
              <a:t> </a:t>
            </a:r>
            <a:r>
              <a:rPr lang="ru-RU" sz="2400" dirty="0" err="1">
                <a:effectLst/>
              </a:rPr>
              <a:t>арасында</a:t>
            </a:r>
            <a:r>
              <a:rPr lang="ru-RU" sz="2400" dirty="0">
                <a:effectLst/>
              </a:rPr>
              <a:t> </a:t>
            </a:r>
            <a:r>
              <a:rPr lang="ru-RU" sz="2400" dirty="0" err="1">
                <a:effectLst/>
              </a:rPr>
              <a:t>әртүрлі</a:t>
            </a:r>
            <a:r>
              <a:rPr lang="ru-RU" sz="2400" dirty="0">
                <a:effectLst/>
              </a:rPr>
              <a:t> </a:t>
            </a:r>
            <a:r>
              <a:rPr lang="ru-RU" sz="2400" dirty="0" err="1">
                <a:effectLst/>
              </a:rPr>
              <a:t>көзқарас</a:t>
            </a:r>
            <a:r>
              <a:rPr lang="ru-RU" sz="2400" dirty="0">
                <a:effectLst/>
              </a:rPr>
              <a:t> </a:t>
            </a:r>
            <a:r>
              <a:rPr lang="ru-RU" sz="2400" dirty="0" err="1">
                <a:effectLst/>
              </a:rPr>
              <a:t>тудырды</a:t>
            </a:r>
            <a:r>
              <a:rPr lang="ru-RU" sz="2400" dirty="0">
                <a:effectLst/>
              </a:rPr>
              <a:t>.</a:t>
            </a:r>
            <a:br>
              <a:rPr lang="ru-RU" sz="2400" dirty="0">
                <a:effectLst/>
              </a:rPr>
            </a:br>
            <a:r>
              <a:rPr lang="ru-RU" sz="2400" dirty="0" smtClean="0">
                <a:effectLst/>
              </a:rPr>
              <a:t>	Альянс </a:t>
            </a:r>
            <a:r>
              <a:rPr lang="ru-RU" sz="2400" dirty="0" err="1">
                <a:effectLst/>
              </a:rPr>
              <a:t>жайындағы</a:t>
            </a:r>
            <a:r>
              <a:rPr lang="ru-RU" sz="2400" dirty="0">
                <a:effectLst/>
              </a:rPr>
              <a:t> хабар </a:t>
            </a:r>
            <a:r>
              <a:rPr lang="ru-RU" sz="2400" dirty="0" err="1">
                <a:effectLst/>
              </a:rPr>
              <a:t>тарағаннан</a:t>
            </a:r>
            <a:r>
              <a:rPr lang="ru-RU" sz="2400" dirty="0">
                <a:effectLst/>
              </a:rPr>
              <a:t> </a:t>
            </a:r>
            <a:r>
              <a:rPr lang="ru-RU" sz="2400" dirty="0" err="1">
                <a:effectLst/>
              </a:rPr>
              <a:t>кейін</a:t>
            </a:r>
            <a:r>
              <a:rPr lang="ru-RU" sz="2400" dirty="0">
                <a:effectLst/>
              </a:rPr>
              <a:t> компания </a:t>
            </a:r>
            <a:r>
              <a:rPr lang="ru-RU" sz="2400" dirty="0" err="1">
                <a:effectLst/>
              </a:rPr>
              <a:t>акциялары</a:t>
            </a:r>
            <a:r>
              <a:rPr lang="ru-RU" sz="2400" dirty="0">
                <a:effectLst/>
              </a:rPr>
              <a:t> 14%-</a:t>
            </a:r>
            <a:r>
              <a:rPr lang="ru-RU" sz="2400" dirty="0" err="1">
                <a:effectLst/>
              </a:rPr>
              <a:t>ға</a:t>
            </a:r>
            <a:r>
              <a:rPr lang="ru-RU" sz="2400" dirty="0">
                <a:effectLst/>
              </a:rPr>
              <a:t> </a:t>
            </a:r>
            <a:r>
              <a:rPr lang="ru-RU" sz="2400" dirty="0" err="1">
                <a:effectLst/>
              </a:rPr>
              <a:t>төмендеді</a:t>
            </a:r>
            <a:r>
              <a:rPr lang="ru-RU" sz="2400" dirty="0">
                <a:effectLst/>
              </a:rPr>
              <a:t>. </a:t>
            </a:r>
            <a:r>
              <a:rPr lang="ru-RU" sz="2400" dirty="0" err="1">
                <a:effectLst/>
              </a:rPr>
              <a:t>Бұл</a:t>
            </a:r>
            <a:r>
              <a:rPr lang="ru-RU" sz="2400" dirty="0">
                <a:effectLst/>
              </a:rPr>
              <a:t> </a:t>
            </a:r>
            <a:r>
              <a:rPr lang="ru-RU" sz="2400" dirty="0" err="1">
                <a:effectLst/>
              </a:rPr>
              <a:t>жағдай</a:t>
            </a:r>
            <a:r>
              <a:rPr lang="ru-RU" sz="2400" dirty="0">
                <a:effectLst/>
              </a:rPr>
              <a:t> 2009 </a:t>
            </a:r>
            <a:r>
              <a:rPr lang="ru-RU" sz="2400" dirty="0" err="1">
                <a:effectLst/>
              </a:rPr>
              <a:t>жылғы</a:t>
            </a:r>
            <a:r>
              <a:rPr lang="ru-RU" sz="2400" dirty="0">
                <a:effectLst/>
              </a:rPr>
              <a:t> </a:t>
            </a:r>
            <a:r>
              <a:rPr lang="ru-RU" sz="2400" dirty="0" err="1">
                <a:effectLst/>
              </a:rPr>
              <a:t>шілдедегі</a:t>
            </a:r>
            <a:r>
              <a:rPr lang="ru-RU" sz="2400" dirty="0">
                <a:effectLst/>
              </a:rPr>
              <a:t> </a:t>
            </a:r>
            <a:r>
              <a:rPr lang="ru-RU" sz="2400" dirty="0" err="1">
                <a:effectLst/>
              </a:rPr>
              <a:t>ең</a:t>
            </a:r>
            <a:r>
              <a:rPr lang="ru-RU" sz="2400" dirty="0">
                <a:effectLst/>
              </a:rPr>
              <a:t> </a:t>
            </a:r>
            <a:r>
              <a:rPr lang="ru-RU" sz="2400" dirty="0" err="1">
                <a:effectLst/>
              </a:rPr>
              <a:t>төменгі</a:t>
            </a:r>
            <a:r>
              <a:rPr lang="ru-RU" sz="2400" dirty="0">
                <a:effectLst/>
              </a:rPr>
              <a:t> </a:t>
            </a:r>
            <a:r>
              <a:rPr lang="ru-RU" sz="2400" dirty="0" err="1">
                <a:effectLst/>
              </a:rPr>
              <a:t>көрсеткіш</a:t>
            </a:r>
            <a:r>
              <a:rPr lang="ru-RU" sz="2400" dirty="0">
                <a:effectLst/>
              </a:rPr>
              <a:t> </a:t>
            </a:r>
            <a:r>
              <a:rPr lang="ru-RU" sz="2400" dirty="0" err="1">
                <a:effectLst/>
              </a:rPr>
              <a:t>болды</a:t>
            </a:r>
            <a:r>
              <a:rPr lang="ru-RU" sz="2400" dirty="0">
                <a:effectLst/>
              </a:rPr>
              <a:t>. 2011 </a:t>
            </a:r>
            <a:r>
              <a:rPr lang="ru-RU" sz="2400" dirty="0" err="1">
                <a:effectLst/>
              </a:rPr>
              <a:t>жылдың</a:t>
            </a:r>
            <a:r>
              <a:rPr lang="ru-RU" sz="2400" dirty="0">
                <a:effectLst/>
              </a:rPr>
              <a:t> 16 </a:t>
            </a:r>
            <a:r>
              <a:rPr lang="ru-RU" sz="2400" dirty="0" err="1">
                <a:effectLst/>
              </a:rPr>
              <a:t>мамырда</a:t>
            </a:r>
            <a:r>
              <a:rPr lang="ru-RU" sz="2400" dirty="0">
                <a:effectLst/>
              </a:rPr>
              <a:t> </a:t>
            </a:r>
            <a:r>
              <a:rPr lang="ru-RU" sz="2400" dirty="0" err="1">
                <a:effectLst/>
              </a:rPr>
              <a:t>Nokia</a:t>
            </a:r>
            <a:r>
              <a:rPr lang="ru-RU" sz="2400" dirty="0">
                <a:effectLst/>
              </a:rPr>
              <a:t> </a:t>
            </a:r>
            <a:r>
              <a:rPr lang="ru-RU" sz="2400" dirty="0" err="1">
                <a:effectLst/>
              </a:rPr>
              <a:t>өз</a:t>
            </a:r>
            <a:r>
              <a:rPr lang="ru-RU" sz="2400" dirty="0">
                <a:effectLst/>
              </a:rPr>
              <a:t> </a:t>
            </a:r>
            <a:r>
              <a:rPr lang="ru-RU" sz="2400" dirty="0" err="1">
                <a:effectLst/>
              </a:rPr>
              <a:t>блогында</a:t>
            </a:r>
            <a:r>
              <a:rPr lang="ru-RU" sz="2400" dirty="0">
                <a:effectLst/>
              </a:rPr>
              <a:t> </a:t>
            </a:r>
            <a:r>
              <a:rPr lang="ru-RU" sz="2400" dirty="0" err="1">
                <a:effectLst/>
              </a:rPr>
              <a:t>Ovi</a:t>
            </a:r>
            <a:r>
              <a:rPr lang="ru-RU" sz="2400" dirty="0">
                <a:effectLst/>
              </a:rPr>
              <a:t> </a:t>
            </a:r>
            <a:r>
              <a:rPr lang="ru-RU" sz="2400" dirty="0" err="1">
                <a:effectLst/>
              </a:rPr>
              <a:t>брендінен</a:t>
            </a:r>
            <a:r>
              <a:rPr lang="ru-RU" sz="2400" dirty="0">
                <a:effectLst/>
              </a:rPr>
              <a:t> </a:t>
            </a:r>
            <a:r>
              <a:rPr lang="ru-RU" sz="2400" dirty="0" err="1">
                <a:effectLst/>
              </a:rPr>
              <a:t>бастарту</a:t>
            </a:r>
            <a:r>
              <a:rPr lang="ru-RU" sz="2400" dirty="0">
                <a:effectLst/>
              </a:rPr>
              <a:t> </a:t>
            </a:r>
            <a:r>
              <a:rPr lang="ru-RU" sz="2400" dirty="0" err="1">
                <a:effectLst/>
              </a:rPr>
              <a:t>ниетін</a:t>
            </a:r>
            <a:r>
              <a:rPr lang="ru-RU" sz="2400" dirty="0">
                <a:effectLst/>
              </a:rPr>
              <a:t> </a:t>
            </a:r>
            <a:r>
              <a:rPr lang="ru-RU" sz="2400" dirty="0" err="1">
                <a:effectLst/>
              </a:rPr>
              <a:t>білдірді</a:t>
            </a:r>
            <a:r>
              <a:rPr lang="ru-RU" sz="2400" dirty="0">
                <a:effectLst/>
              </a:rPr>
              <a:t>. </a:t>
            </a:r>
            <a:r>
              <a:rPr lang="ru-RU" sz="2400" dirty="0" err="1">
                <a:effectLst/>
              </a:rPr>
              <a:t>Ол</a:t>
            </a:r>
            <a:r>
              <a:rPr lang="ru-RU" sz="2400" dirty="0">
                <a:effectLst/>
              </a:rPr>
              <a:t> </a:t>
            </a:r>
            <a:r>
              <a:rPr lang="ru-RU" sz="2400" dirty="0" err="1">
                <a:effectLst/>
              </a:rPr>
              <a:t>музыкалық</a:t>
            </a:r>
            <a:r>
              <a:rPr lang="ru-RU" sz="2400" dirty="0">
                <a:effectLst/>
              </a:rPr>
              <a:t> </a:t>
            </a:r>
            <a:r>
              <a:rPr lang="ru-RU" sz="2400" dirty="0" err="1">
                <a:effectLst/>
              </a:rPr>
              <a:t>сервистерді</a:t>
            </a:r>
            <a:r>
              <a:rPr lang="ru-RU" sz="2400" dirty="0">
                <a:effectLst/>
              </a:rPr>
              <a:t>, </a:t>
            </a:r>
            <a:r>
              <a:rPr lang="ru-RU" sz="2400" dirty="0" err="1">
                <a:effectLst/>
              </a:rPr>
              <a:t>қосымшалар</a:t>
            </a:r>
            <a:r>
              <a:rPr lang="ru-RU" sz="2400" dirty="0">
                <a:effectLst/>
              </a:rPr>
              <a:t> </a:t>
            </a:r>
            <a:r>
              <a:rPr lang="ru-RU" sz="2400" dirty="0" err="1">
                <a:effectLst/>
              </a:rPr>
              <a:t>магазинін</a:t>
            </a:r>
            <a:r>
              <a:rPr lang="ru-RU" sz="2400" dirty="0">
                <a:effectLst/>
              </a:rPr>
              <a:t> </a:t>
            </a:r>
            <a:r>
              <a:rPr lang="ru-RU" sz="2400" dirty="0" err="1">
                <a:effectLst/>
              </a:rPr>
              <a:t>және</a:t>
            </a:r>
            <a:r>
              <a:rPr lang="ru-RU" sz="2400" dirty="0">
                <a:effectLst/>
              </a:rPr>
              <a:t> </a:t>
            </a:r>
            <a:r>
              <a:rPr lang="ru-RU" sz="2400" dirty="0" err="1">
                <a:effectLst/>
              </a:rPr>
              <a:t>басқа</a:t>
            </a:r>
            <a:r>
              <a:rPr lang="ru-RU" sz="2400" dirty="0">
                <a:effectLst/>
              </a:rPr>
              <a:t> да </a:t>
            </a:r>
            <a:r>
              <a:rPr lang="ru-RU" sz="2400" dirty="0" err="1">
                <a:effectLst/>
              </a:rPr>
              <a:t>көптеген</a:t>
            </a:r>
            <a:r>
              <a:rPr lang="ru-RU" sz="2400" dirty="0">
                <a:effectLst/>
              </a:rPr>
              <a:t> </a:t>
            </a:r>
            <a:r>
              <a:rPr lang="ru-RU" sz="2400" dirty="0" err="1">
                <a:effectLst/>
              </a:rPr>
              <a:t>Nokia</a:t>
            </a:r>
            <a:r>
              <a:rPr lang="ru-RU" sz="2400" dirty="0">
                <a:effectLst/>
              </a:rPr>
              <a:t> </a:t>
            </a:r>
            <a:r>
              <a:rPr lang="ru-RU" sz="2400" dirty="0" err="1">
                <a:effectLst/>
              </a:rPr>
              <a:t>Services</a:t>
            </a:r>
            <a:r>
              <a:rPr lang="ru-RU" sz="2400" dirty="0">
                <a:effectLst/>
              </a:rPr>
              <a:t> </a:t>
            </a:r>
            <a:r>
              <a:rPr lang="ru-RU" sz="2400" dirty="0" err="1">
                <a:effectLst/>
              </a:rPr>
              <a:t>компаниясының</a:t>
            </a:r>
            <a:r>
              <a:rPr lang="ru-RU" sz="2400" dirty="0">
                <a:effectLst/>
              </a:rPr>
              <a:t> </a:t>
            </a:r>
            <a:r>
              <a:rPr lang="ru-RU" sz="2400" dirty="0" err="1">
                <a:effectLst/>
              </a:rPr>
              <a:t>фин</a:t>
            </a:r>
            <a:r>
              <a:rPr lang="ru-RU" sz="2400" dirty="0">
                <a:effectLst/>
              </a:rPr>
              <a:t> </a:t>
            </a:r>
            <a:r>
              <a:rPr lang="ru-RU" sz="2400" dirty="0" err="1">
                <a:effectLst/>
              </a:rPr>
              <a:t>сервистерін</a:t>
            </a:r>
            <a:r>
              <a:rPr lang="ru-RU" sz="2400" dirty="0">
                <a:effectLst/>
              </a:rPr>
              <a:t> </a:t>
            </a:r>
            <a:r>
              <a:rPr lang="ru-RU" sz="2400" dirty="0" err="1">
                <a:effectLst/>
              </a:rPr>
              <a:t>біріктіретін</a:t>
            </a:r>
            <a:r>
              <a:rPr lang="ru-RU" sz="2400" dirty="0">
                <a:effectLst/>
              </a:rPr>
              <a:t>. Компания </a:t>
            </a:r>
            <a:r>
              <a:rPr lang="ru-RU" sz="2400" dirty="0" err="1">
                <a:effectLst/>
              </a:rPr>
              <a:t>өкілдерінің</a:t>
            </a:r>
            <a:r>
              <a:rPr lang="ru-RU" sz="2400" dirty="0">
                <a:effectLst/>
              </a:rPr>
              <a:t> </a:t>
            </a:r>
            <a:r>
              <a:rPr lang="ru-RU" sz="2400" dirty="0" err="1">
                <a:effectLst/>
              </a:rPr>
              <a:t>айтуы</a:t>
            </a:r>
            <a:r>
              <a:rPr lang="ru-RU" sz="2400" dirty="0">
                <a:effectLst/>
              </a:rPr>
              <a:t> </a:t>
            </a:r>
            <a:r>
              <a:rPr lang="ru-RU" sz="2400" dirty="0" err="1">
                <a:effectLst/>
              </a:rPr>
              <a:t>бойынша</a:t>
            </a:r>
            <a:r>
              <a:rPr lang="ru-RU" sz="2400" dirty="0">
                <a:effectLst/>
              </a:rPr>
              <a:t> </a:t>
            </a:r>
            <a:r>
              <a:rPr lang="ru-RU" sz="2400" dirty="0" err="1">
                <a:effectLst/>
              </a:rPr>
              <a:t>Ovi</a:t>
            </a:r>
            <a:r>
              <a:rPr lang="ru-RU" sz="2400" dirty="0">
                <a:effectLst/>
              </a:rPr>
              <a:t>-дан бас </a:t>
            </a:r>
            <a:r>
              <a:rPr lang="ru-RU" sz="2400" dirty="0" err="1">
                <a:effectLst/>
              </a:rPr>
              <a:t>тартқаннан</a:t>
            </a:r>
            <a:r>
              <a:rPr lang="ru-RU" sz="2400" dirty="0">
                <a:effectLst/>
              </a:rPr>
              <a:t> </a:t>
            </a:r>
            <a:r>
              <a:rPr lang="ru-RU" sz="2400" dirty="0" err="1">
                <a:effectLst/>
              </a:rPr>
              <a:t>кейін</a:t>
            </a:r>
            <a:r>
              <a:rPr lang="ru-RU" sz="2400" dirty="0">
                <a:effectLst/>
              </a:rPr>
              <a:t> </a:t>
            </a:r>
            <a:r>
              <a:rPr lang="ru-RU" sz="2400" dirty="0" err="1">
                <a:effectLst/>
              </a:rPr>
              <a:t>Nokia</a:t>
            </a:r>
            <a:r>
              <a:rPr lang="ru-RU" sz="2400" dirty="0">
                <a:effectLst/>
              </a:rPr>
              <a:t> </a:t>
            </a:r>
            <a:r>
              <a:rPr lang="ru-RU" sz="2400" dirty="0" err="1">
                <a:effectLst/>
              </a:rPr>
              <a:t>өзінің</a:t>
            </a:r>
            <a:r>
              <a:rPr lang="ru-RU" sz="2400" dirty="0">
                <a:effectLst/>
              </a:rPr>
              <a:t> </a:t>
            </a:r>
            <a:r>
              <a:rPr lang="ru-RU" sz="2400" dirty="0" err="1">
                <a:effectLst/>
              </a:rPr>
              <a:t>брендін</a:t>
            </a:r>
            <a:r>
              <a:rPr lang="ru-RU" sz="2400" dirty="0">
                <a:effectLst/>
              </a:rPr>
              <a:t> </a:t>
            </a:r>
            <a:r>
              <a:rPr lang="ru-RU" sz="2400" dirty="0" err="1">
                <a:effectLst/>
              </a:rPr>
              <a:t>күшейтуді</a:t>
            </a:r>
            <a:r>
              <a:rPr lang="ru-RU" sz="2400" dirty="0">
                <a:effectLst/>
              </a:rPr>
              <a:t> </a:t>
            </a:r>
            <a:r>
              <a:rPr lang="ru-RU" sz="2400" dirty="0" err="1">
                <a:effectLst/>
              </a:rPr>
              <a:t>жоспарлап</a:t>
            </a:r>
            <a:r>
              <a:rPr lang="ru-RU" sz="2400" dirty="0">
                <a:effectLst/>
              </a:rPr>
              <a:t> </a:t>
            </a:r>
            <a:r>
              <a:rPr lang="ru-RU" sz="2400" dirty="0" err="1">
                <a:effectLst/>
              </a:rPr>
              <a:t>отыр</a:t>
            </a:r>
            <a:r>
              <a:rPr lang="ru-RU" sz="2400" dirty="0">
                <a:effectLst/>
              </a:rPr>
              <a:t>.</a:t>
            </a:r>
            <a:br>
              <a:rPr lang="ru-RU" sz="2400" dirty="0">
                <a:effectLst/>
              </a:rPr>
            </a:br>
            <a:endParaRPr lang="ru-RU" sz="2400" dirty="0"/>
          </a:p>
        </p:txBody>
      </p:sp>
    </p:spTree>
    <p:extLst>
      <p:ext uri="{BB962C8B-B14F-4D97-AF65-F5344CB8AC3E}">
        <p14:creationId xmlns:p14="http://schemas.microsoft.com/office/powerpoint/2010/main" val="4101709673"/>
      </p:ext>
    </p:extLst>
  </p:cSld>
  <p:clrMapOvr>
    <a:masterClrMapping/>
  </p:clrMapOvr>
  <mc:AlternateContent xmlns:mc="http://schemas.openxmlformats.org/markup-compatibility/2006" xmlns:p14="http://schemas.microsoft.com/office/powerpoint/2010/main">
    <mc:Choice Requires="p14">
      <p:transition spd="slow" p14:dur="1600" advTm="20000">
        <p:blinds dir="vert"/>
      </p:transition>
    </mc:Choice>
    <mc:Fallback xmlns="">
      <p:transition spd="slow" advTm="20000">
        <p:blinds dir="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азовая">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азовая">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16</TotalTime>
  <Words>56</Words>
  <Application>Microsoft Office PowerPoint</Application>
  <PresentationFormat>Экран (4:3)</PresentationFormat>
  <Paragraphs>15</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Calibri</vt:lpstr>
      <vt:lpstr>Palatino Linotype</vt:lpstr>
      <vt:lpstr>Times New Roman</vt:lpstr>
      <vt:lpstr>Wingdings</vt:lpstr>
      <vt:lpstr>Базовая</vt:lpstr>
      <vt:lpstr>Мобильді Құрылғылар</vt:lpstr>
      <vt:lpstr> Nokia Corporation — коммуникация саласындағы ірі трансұлттық корпорация. Бас кеңсесі Финляндияның Эспоо қаласында орналасқан (Ел астанасы Хельсинкиге серіктес қала). Компания өзінің телефондары мен смартфондары арқасында кең танымал. Компанияның 120 елде өкілдіктері бар және 130 000-ға жуық адамды жұмыспен қамтып отыр. Компанияның сауда-саттық операциялары 150 елде жүреді, 2010 жылы жылдық табысы 42 млрд. АҚШ долларын құраса, таза пайдасы 2 млрд. АҚШ доллары болған. Компания 2011 жылдың бірінші жартысында барлық ұялы телефон нарығының 23 пайызын иеленген.</vt:lpstr>
      <vt:lpstr> Nokia-ның негізін қалаған Оңтүстік Финляндия тұрғыны – Фредрик Идестам, алғаш жұмысын қағаз шығару өндірісімен бастаған ол әртүрлі өндірістік салаларда: қағаз, резеңке, химиялық заттар, электроника өндірумен айналысып, 1965 жылы телекоммуникация және бейнетехнологиялық бұйымдар шығаруды жолға қояды.  1980 жылдың соңында Еуропада ақпараттық технология, ірі провандер және телевизиондық жабдықтар өндіру бойынша 3-орынды иеленеді. Бренд әртүрлі нарықтық категориядағы тауарларды өндіретіндіктен, тұтынушылар арасында белгілі бір нақты сала бойынша танымал болмады. </vt:lpstr>
      <vt:lpstr> 1990 жылғы экономикалық құлдырау Nokia компаниясына үлкен ауыртпалықтар әкеліп, біршама күрделі мәселелер туындатып, зардабын тигізеді. 1992 жылы Йорма Олилла компанияға президент болып бекиді. Ол компанияның нарықтағы тауар түрінің біреуін ғана өндіріп, оны жетілдіруге баса назар аудару қажеттігін және компания жұмысының өнімділігін сонымен ғана арттыратындығын жете түсініп, ендігі іс барысын соған бейімдейді. Осылайша телекоммуникация нарығы жаңа қадаммен жұмысын бастайды. </vt:lpstr>
      <vt:lpstr>Презентация PowerPoint</vt:lpstr>
      <vt:lpstr> Тәуекелі мол бұл шешім ұзамай-ақ нәтижесін көрсете бастайды. Компанияның ісі алға басып, шешімнің оң болғандығын көрсетіп, мультимедиялық өнімді өндіруде компанияны бүкіл әлемге әйгілі етті. Қазіргі таңда Nokia ұялы телефонымен әлемдік нарықтың үштен бір бөлігіне ие болып, Еуропа нарығының 50 пайызын иемденіп отыр.  Nokia мультимедиялық құрылғылар мен ұялы телефондарды жетілдіруді жолға қойған жетекші компания болып саналады. Қазіргі кезде де Nokia ұялы телефон шығарушы компаниялар - бәсекелестері арасында жоғарғы көрсеткіштерге қол жеткізген, өнімі бірқатар артықшылықтарға ие бірден бір компания.Бұл компанияның ұялы телефондар нарығында алда келе жатқандығын білдіреді. </vt:lpstr>
      <vt:lpstr> Концентрация Компанияның тауар нарығында көп жылдар бойы қалыптасқан әртүрлі өнім шығаруды тоқтатып, бір ғана нарық категориясына көшуі, дұрыс шешім, оң қадам болды. Осының арқасында Nokia 2002 жылы ең алдыңғы халықаралық жүз көшбасшы компанияның бірі ретінде саналып, бренд, АҚШ-та глобальді марка болып танылды.  Nokia компаниясының жеке көрсеткіштері 2010 жылы компанияның ұялы телефондардың халықаралық нарығында 32%-дық көрсеткішке (бір жыл бұрын 34%) ие болғандығын көрсетеді. Ал Garther бағалауы бойынша көрсеткіш біршама төмендеген, 2010 жылы 28,9 % (бір жыл бұрынғы көрсеткіш 36,4%)болған</vt:lpstr>
      <vt:lpstr> 2009 жылдың 12 тамызында Nokia және Microsoft серіктестік жайында келісімге келді. Келісім бойынша екі компания Microsoft Office Mobile-ді және Symbian операциялық жүйенің басқаруымен жұмыс жасайтын, Nokia смартфондарына арналған бірлескен желі құрал-саймандарын жасауға кіріседі. Нәтижесінде Е сериялы бизнес-смартфондарының шығуымен басталған құрылғылар халықаралық нарықта кең түрде таралады. Алдағы уақытта да осындай жетілдірілген жаңа өнімдерді бірлесіп шығару ісі жоспарланған. 2011 жылы 11 ақпанда Nokia Microsoft-пен толық серіктес болу жөніндегі шешімін жариялайды. Өздерінің ұялы телефондарына Windows Phone операциялық жүйесін қолдану жөнінде шешім қабылданады. Бұл платформа Nokia смартфондарының басты құраушы стратегиясы болу керек еді. Ресми емес дереккөздерге сүйенетін болсақ Microsoft компаниясы Nokia-ға Windows Phone жүйесіне өткені үшін 1 млрд доллар шамасында ақша төлеген. Сонымен қатар компания Symbian операциялық жүйесінен толық бас тартпайтындығын және ол кейбір смартфон үлгілерінде қолданылатындығы айтылды. Bing – гаджеттерді негізгі іздеуші және Nokia сервисі болып қалды. Windows Phone операциялық жүйесінде жұмыс жасайтын Nokia ұялы телефондарын 2012 жылдың басында шығару жоспарланып отыр. </vt:lpstr>
      <vt:lpstr> Nokia компаниясының өз телефон құрылғыларын ОС Windows Phone операциялық жүйеге көшіруі компанияның серіктестері мен Финляндиядағы ірі телефон компанияларының қызметкерлерінің арасында әртүрлі көзқарас тудырды.  Альянс жайындағы хабар тарағаннан кейін компания акциялары 14%-ға төмендеді. Бұл жағдай 2009 жылғы шілдедегі ең төменгі көрсеткіш болды. 2011 жылдың 16 мамырда Nokia өз блогында Ovi брендінен бастарту ниетін білдірді. Ол музыкалық сервистерді, қосымшалар магазинін және басқа да көптеген Nokia Services компаниясының фин сервистерін біріктіретін. Компания өкілдерінің айтуы бойынша Ovi-дан бас тартқаннан кейін Nokia өзінің брендін күшейтуді жоспарлап отыр. </vt:lpstr>
      <vt:lpstr> Nokia сервисінің ребрендингі баяу жүруде. Ол 2011 жылдың шілдесінен басталып 2012 жылдың соңына дейін аяқталады. 2011 жылы 26 қазанда Windows Phone 7.5 операциялық жүйесінің базасындағы Nokia ұялы телефондары - Lumia 800 және Lumia 710 Nokia смартфондарының презентациясы өтті. 2008 жылы 28 қаңтарда Nokia компаниясы Trolltech-ті сатып алады. Олар Qt кітапханасын ойлап тапқан компания болатын. 2008 жылы 2 желтоқсанда Nokia компаниясы Symbian Ltd. компаниясын сатып алу жұмыстарын аяқтады. Кейінірек ол Symbian Foundation деп атауын өзгертті.</vt:lpstr>
      <vt:lpstr>1.Мыналардын қайсысы мобильды құрылғыға жатады? A)ноутбук B)ултрабук C)компьютер D)нокиа E)нетбук  2.IPod мобильды құрылғысы қай компанияның саудалық маркасы? A)самсунг B)нокиа C)apple D)acer E)LG  3.Смортфон дегеніміз не? A)радиожелі арқылы байланыс жасауға арналған құрал B)операциялық жүйе C)дербес компьютер D)қалта дербес копютерімен салыстырылатын ұлғаймалы функционалдық жылжымалы мобильді телефоны E)суретке түсіруге арналған құрал </vt:lpstr>
      <vt:lpstr>4. 9 қаңтар 2007 жылы MacWorldExpo конференциясында көпшілікке таныстырылған мобильді құрылғы? A)самсунг B)нокиа C) LG D)lenovo  E) iPhone  5. Android «Early Look» SDK жасаушыларына арналған алғашқы нұсқасы қай жылы жаряланды? A)2007 B)2009 C)2010 D)2008 E)2006 6.Nokia телефондары 2012 жылдан бастап қандай операцияық жүйемен жұмыс жасай бастады? A)ios B)linux C)android D)symbian E) Windows Phone </vt:lpstr>
      <vt:lpstr>7.Ihone мобильды құрылғысы қандай операциялық жүйеде жұмыс істейді?  A) Windows Phone  B) ios C) symbian D) linux E) android 8.Samsung мобильды құрылғысы қандай операциялық жүйеде жұмыс істейді? A) ios B) linux C) symbian D) Windows Phone   E) android 9. Мобилді құрылғыларға арналған ашық стандарттар жасау мақсатында құрылатын Open Handset Alliance(OHA) компания тобының құрылуы жөнінде қай жылы хабарлады? A)2002 B)2009 C)2011 D)2007 E)2006</vt:lpstr>
      <vt:lpstr>10. Google компаниясы T-Mobile мобилді оператормен және тайваньдық HTC компаниясымен бірге жаңа Android 1.0 платформасының базасында жұмыс жасайтын қандай смартфон шығарылды? A) T-Mobile G1 B)Ihone 3G C)HTC one D)Samsung duos E)Nokia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Nokia Corporation — коммуникация саласындағы ірі трансұлттық корпорация. Бас кеңсесі Финляндияның Эспоо қаласында орналасқан (Ел астанасы Хельсинкиге серіктес қала). Компания өзінің телефондары мен смартфондары арқасында кең танымал. Компанияның 120 елде өкілдіктері бар және 130 000-ға жуық адамды жұмыспен қамтып отыр. Компанияның сауда-саттық операциялары 150 елде жүреді, 2010 жылы жылдық табысы 42 млрд. АҚШ долларын құраса, таза пайдасы 2 млрд. АҚШ доллары болған. Компания 2011 жылдың бірінші жартысында барлық ұялы телефон нарығының 23 пайызын иеленген.</dc:title>
  <dc:creator>Samsung</dc:creator>
  <cp:lastModifiedBy>Еспенбет</cp:lastModifiedBy>
  <cp:revision>5</cp:revision>
  <dcterms:created xsi:type="dcterms:W3CDTF">2015-01-26T16:14:40Z</dcterms:created>
  <dcterms:modified xsi:type="dcterms:W3CDTF">2020-09-07T03:12:18Z</dcterms:modified>
</cp:coreProperties>
</file>