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7"/>
  </p:notesMasterIdLst>
  <p:sldIdLst>
    <p:sldId id="256" r:id="rId3"/>
    <p:sldId id="257" r:id="rId4"/>
    <p:sldId id="285" r:id="rId5"/>
    <p:sldId id="298" r:id="rId6"/>
    <p:sldId id="276" r:id="rId7"/>
    <p:sldId id="296" r:id="rId8"/>
    <p:sldId id="297" r:id="rId9"/>
    <p:sldId id="299" r:id="rId10"/>
    <p:sldId id="275" r:id="rId11"/>
    <p:sldId id="280" r:id="rId12"/>
    <p:sldId id="277" r:id="rId13"/>
    <p:sldId id="281" r:id="rId14"/>
    <p:sldId id="278" r:id="rId15"/>
    <p:sldId id="29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21EAC-8043-4459-B050-47C379182A7C}" type="datetimeFigureOut">
              <a:rPr lang="ru-RU" smtClean="0"/>
              <a:t>14.07.2020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BBA5B9-92BF-4FAD-9EFD-2E4D27205C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932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4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6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6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823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843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47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7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980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12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6113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6778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0683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200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774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4889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762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7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7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93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6" y="2780928"/>
            <a:ext cx="84249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ru-RU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kumimoji="0" lang="kk-KZ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«</a:t>
            </a:r>
            <a:r>
              <a:rPr lang="kk-KZ" sz="3200" b="1" dirty="0" smtClean="0">
                <a:latin typeface="Arial" pitchFamily="34" charset="0"/>
                <a:cs typeface="Arial" pitchFamily="34" charset="0"/>
              </a:rPr>
              <a:t>Теңдеу</a:t>
            </a:r>
            <a:r>
              <a:rPr kumimoji="0" lang="kk-KZ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» </a:t>
            </a:r>
            <a:endParaRPr kumimoji="0" lang="ru-RU" sz="3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5038485"/>
            <a:ext cx="52565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kern="0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Математика</a:t>
            </a:r>
          </a:p>
          <a:p>
            <a:r>
              <a:rPr lang="kk-KZ" sz="3200" b="1" kern="0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kk-KZ" sz="3200" b="1" kern="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5</a:t>
            </a:r>
            <a:r>
              <a:rPr lang="kk-KZ" sz="3200" b="1" kern="0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kk-KZ" sz="3200" b="1" kern="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сынып</a:t>
            </a:r>
            <a:endParaRPr lang="ru-RU" sz="3200" b="1" kern="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95736" y="2204864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latin typeface="Arial" pitchFamily="34" charset="0"/>
                <a:cs typeface="Arial" pitchFamily="34" charset="0"/>
              </a:rPr>
              <a:t>Сабақтың тақырыбы: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08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119814" cy="908720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latin typeface="Arial" pitchFamily="34" charset="0"/>
                <a:cs typeface="Arial" pitchFamily="34" charset="0"/>
              </a:rPr>
              <a:t>Шешуі: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467544" y="1844824"/>
                <a:ext cx="7776864" cy="41549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sz="2400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а)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kk-KZ" sz="2400" i="1">
                        <a:latin typeface="Cambria Math"/>
                        <a:cs typeface="Arial" pitchFamily="34" charset="0"/>
                      </a:rPr>
                      <m:t>+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17=98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,</a:t>
                </a: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			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ә)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192:</m:t>
                    </m:r>
                    <m:r>
                      <a:rPr lang="en-US" sz="2400" i="1">
                        <a:latin typeface="Cambria Math"/>
                      </a:rPr>
                      <m:t>𝑎</m:t>
                    </m:r>
                    <m:r>
                      <a:rPr lang="en-US" sz="2400" i="1">
                        <a:latin typeface="Cambria Math"/>
                      </a:rPr>
                      <m:t>=16,</m:t>
                    </m:r>
                  </m:oMath>
                </a14:m>
                <a:endParaRPr lang="en-US" sz="2400" i="1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=98−17,</m:t>
                    </m:r>
                  </m:oMath>
                </a14:m>
                <a:r>
                  <a:rPr lang="en-US" sz="2400" dirty="0" smtClean="0">
                    <a:ea typeface="Cambria Math"/>
                  </a:rPr>
                  <a:t> 				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=192:16,</m:t>
                    </m:r>
                  </m:oMath>
                </a14:m>
                <a:endParaRPr lang="en-US" sz="2400" i="1" dirty="0">
                  <a:latin typeface="Cambria Math"/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=81; </m:t>
                    </m:r>
                  </m:oMath>
                </a14:m>
                <a:r>
                  <a:rPr lang="en-US" sz="2400" b="0" dirty="0" smtClean="0">
                    <a:latin typeface="Arial" pitchFamily="34" charset="0"/>
                    <a:cs typeface="Arial" pitchFamily="34" charset="0"/>
                  </a:rPr>
                  <a:t>  				</a:t>
                </a:r>
                <a:r>
                  <a:rPr lang="en-US" sz="24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=12;</m:t>
                    </m:r>
                  </m:oMath>
                </a14:m>
                <a:endParaRPr lang="en-US" sz="2400" b="0" dirty="0" smtClean="0">
                  <a:latin typeface="Arial" pitchFamily="34" charset="0"/>
                  <a:cs typeface="Arial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kk-KZ" sz="2400" i="1" dirty="0" smtClean="0">
                        <a:latin typeface="Cambria Math"/>
                        <a:cs typeface="Arial" pitchFamily="34" charset="0"/>
                      </a:rPr>
                      <m:t>тексеру:</m:t>
                    </m:r>
                    <m:r>
                      <a:rPr lang="kk-KZ" sz="2400" b="0" i="1" dirty="0" smtClean="0">
                        <a:latin typeface="Cambria Math"/>
                        <a:cs typeface="Arial" pitchFamily="34" charset="0"/>
                      </a:rPr>
                      <m:t>81+17</m:t>
                    </m:r>
                    <m:r>
                      <a:rPr lang="en-US" sz="2400" b="0" i="1" dirty="0" smtClean="0"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kk-KZ" sz="2400" b="0" i="1" dirty="0" smtClean="0">
                        <a:latin typeface="Cambria Math"/>
                        <a:cs typeface="Arial" pitchFamily="34" charset="0"/>
                      </a:rPr>
                      <m:t>98</m:t>
                    </m:r>
                    <m:r>
                      <a:rPr lang="en-US" sz="2400" b="0" i="1" dirty="0" smtClean="0">
                        <a:latin typeface="Cambria Math"/>
                        <a:cs typeface="Arial" pitchFamily="34" charset="0"/>
                      </a:rPr>
                      <m:t>;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             </a:t>
                </a:r>
                <a:r>
                  <a:rPr lang="kk-KZ" sz="2400" dirty="0" smtClean="0"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400" i="1" dirty="0">
                        <a:latin typeface="Cambria Math"/>
                        <a:cs typeface="Arial" pitchFamily="34" charset="0"/>
                      </a:rPr>
                      <m:t>тексеру:</m:t>
                    </m:r>
                    <m:r>
                      <a:rPr lang="en-US" sz="2400" b="0" i="1" dirty="0" smtClean="0">
                        <a:latin typeface="Cambria Math"/>
                        <a:cs typeface="Arial" pitchFamily="34" charset="0"/>
                      </a:rPr>
                      <m:t>192:12</m:t>
                    </m:r>
                    <m:r>
                      <a:rPr lang="en-US" sz="2400" i="1" dirty="0"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sz="2400" b="0" i="1" dirty="0" smtClean="0">
                        <a:latin typeface="Cambria Math"/>
                        <a:cs typeface="Arial" pitchFamily="34" charset="0"/>
                      </a:rPr>
                      <m:t>16;</m:t>
                    </m:r>
                  </m:oMath>
                </a14:m>
                <a:endParaRPr lang="en-US" sz="2400" dirty="0" smtClean="0">
                  <a:latin typeface="Arial" pitchFamily="34" charset="0"/>
                  <a:cs typeface="Arial" pitchFamily="34" charset="0"/>
                </a:endParaRPr>
              </a:p>
              <a:p>
                <a:endParaRPr lang="en-US" sz="2400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б)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19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=76,</m:t>
                    </m:r>
                  </m:oMath>
                </a14:m>
                <a:r>
                  <a:rPr lang="kk-KZ" sz="2400" b="0" i="1" dirty="0" smtClean="0">
                    <a:latin typeface="Cambria Math"/>
                    <a:cs typeface="Arial" pitchFamily="34" charset="0"/>
                  </a:rPr>
                  <a:t> </a:t>
                </a:r>
                <a:r>
                  <a:rPr lang="en-US" sz="2400" b="0" i="1" dirty="0" smtClean="0">
                    <a:latin typeface="Cambria Math"/>
                    <a:cs typeface="Arial" pitchFamily="34" charset="0"/>
                  </a:rPr>
                  <a:t>	</a:t>
                </a:r>
                <a:r>
                  <a:rPr lang="kk-KZ" sz="2400" b="0" i="1" dirty="0" smtClean="0">
                    <a:latin typeface="Cambria Math"/>
                    <a:cs typeface="Arial" pitchFamily="34" charset="0"/>
                  </a:rPr>
                  <a:t>			</a:t>
                </a:r>
                <a:r>
                  <a:rPr lang="kk-KZ" sz="2400" dirty="0"/>
                  <a:t> </a:t>
                </a:r>
                <a:r>
                  <a:rPr lang="kk-KZ" sz="2400" dirty="0" smtClean="0"/>
                  <a:t>в) </a:t>
                </a:r>
                <a14:m>
                  <m:oMath xmlns:m="http://schemas.openxmlformats.org/officeDocument/2006/math">
                    <m:r>
                      <a:rPr lang="kk-KZ" sz="2400" i="1">
                        <a:latin typeface="Cambria Math"/>
                      </a:rPr>
                      <m:t>13</m:t>
                    </m:r>
                    <m:r>
                      <a:rPr lang="en-US" sz="2400" i="1">
                        <a:latin typeface="Cambria Math"/>
                      </a:rPr>
                      <m:t>𝑦</m:t>
                    </m:r>
                    <m:r>
                      <a:rPr lang="en-US" sz="2400" i="1">
                        <a:latin typeface="Cambria Math"/>
                      </a:rPr>
                      <m:t>−15=50</m:t>
                    </m:r>
                  </m:oMath>
                </a14:m>
                <a:r>
                  <a:rPr lang="kk-KZ" sz="2400" b="0" i="1" dirty="0" smtClean="0">
                    <a:latin typeface="Cambria Math"/>
                    <a:cs typeface="Arial" pitchFamily="34" charset="0"/>
                  </a:rPr>
                  <a:t>,</a:t>
                </a:r>
                <a:endParaRPr lang="en-US" sz="2400" b="0" i="1" dirty="0" smtClean="0">
                  <a:latin typeface="Cambria Math"/>
                  <a:cs typeface="Arial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=76:19,</m:t>
                    </m:r>
                  </m:oMath>
                </a14:m>
                <a:r>
                  <a:rPr lang="kk-KZ" sz="2400" b="0" i="1" dirty="0" smtClean="0">
                    <a:latin typeface="Cambria Math"/>
                    <a:cs typeface="Arial" pitchFamily="34" charset="0"/>
                  </a:rPr>
                  <a:t> 				</a:t>
                </a:r>
                <a:r>
                  <a:rPr lang="en-US" sz="2400" b="0" i="1" dirty="0" smtClean="0">
                    <a:latin typeface="Cambria Math"/>
                    <a:cs typeface="Arial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kk-KZ" sz="2400" b="0" i="1" smtClean="0">
                        <a:latin typeface="Cambria Math"/>
                        <a:cs typeface="Arial" pitchFamily="34" charset="0"/>
                      </a:rPr>
                      <m:t>13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=50+15</m:t>
                    </m:r>
                  </m:oMath>
                </a14:m>
                <a:r>
                  <a:rPr lang="en-US" sz="2400" b="0" i="1" dirty="0" smtClean="0">
                    <a:latin typeface="Cambria Math"/>
                    <a:cs typeface="Arial" pitchFamily="34" charset="0"/>
                  </a:rPr>
                  <a:t>,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=4;</m:t>
                    </m:r>
                  </m:oMath>
                </a14:m>
                <a:r>
                  <a:rPr lang="en-US" sz="2400" i="1" dirty="0" smtClean="0"/>
                  <a:t>  				  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13</m:t>
                    </m:r>
                    <m:r>
                      <a:rPr lang="en-US" sz="2400" b="0" i="1" smtClean="0">
                        <a:latin typeface="Cambria Math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</a:rPr>
                      <m:t>=65,</m:t>
                    </m:r>
                  </m:oMath>
                </a14:m>
                <a:endParaRPr lang="en-US" sz="2400" i="1" dirty="0" smtClean="0"/>
              </a:p>
              <a:p>
                <a14:m>
                  <m:oMath xmlns:m="http://schemas.openxmlformats.org/officeDocument/2006/math">
                    <m:r>
                      <a:rPr lang="kk-KZ" sz="2400" i="1" dirty="0">
                        <a:latin typeface="Cambria Math"/>
                        <a:cs typeface="Arial" pitchFamily="34" charset="0"/>
                      </a:rPr>
                      <m:t>тексеру:</m:t>
                    </m:r>
                    <m:r>
                      <a:rPr lang="en-US" sz="2400" b="0" i="1" dirty="0" smtClean="0">
                        <a:latin typeface="Cambria Math"/>
                        <a:cs typeface="Arial" pitchFamily="34" charset="0"/>
                      </a:rPr>
                      <m:t>19</m:t>
                    </m:r>
                    <m:r>
                      <a:rPr lang="en-US" sz="2400" b="0" i="1" dirty="0" smtClean="0">
                        <a:latin typeface="Cambria Math"/>
                        <a:ea typeface="Cambria Math"/>
                        <a:cs typeface="Arial" pitchFamily="34" charset="0"/>
                      </a:rPr>
                      <m:t>∙4</m:t>
                    </m:r>
                    <m:r>
                      <a:rPr lang="en-US" sz="2400" i="1" dirty="0"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sz="2400" b="0" i="1" dirty="0" smtClean="0">
                        <a:latin typeface="Cambria Math"/>
                        <a:cs typeface="Arial" pitchFamily="34" charset="0"/>
                      </a:rPr>
                      <m:t>76;</m:t>
                    </m:r>
                    <m:r>
                      <a:rPr lang="kk-KZ" sz="2400" i="1" dirty="0"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2400" i="1" dirty="0" smtClean="0"/>
                  <a:t>		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</a:rPr>
                      <m:t>=5</m:t>
                    </m:r>
                  </m:oMath>
                </a14:m>
                <a:endParaRPr lang="en-US" sz="2400" i="1" dirty="0" smtClean="0"/>
              </a:p>
              <a:p>
                <a:r>
                  <a:rPr lang="en-US" sz="2400" i="1" dirty="0"/>
                  <a:t>	</a:t>
                </a:r>
                <a:r>
                  <a:rPr lang="en-US" sz="2400" i="1" dirty="0" smtClean="0"/>
                  <a:t>			    </a:t>
                </a:r>
                <a:r>
                  <a:rPr lang="kk-KZ" sz="2400" dirty="0" smtClean="0"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400" i="1" dirty="0">
                        <a:latin typeface="Cambria Math"/>
                        <a:cs typeface="Arial" pitchFamily="34" charset="0"/>
                      </a:rPr>
                      <m:t>тексеру:</m:t>
                    </m:r>
                    <m:r>
                      <a:rPr lang="en-US" sz="2400" i="1" dirty="0">
                        <a:latin typeface="Cambria Math"/>
                        <a:cs typeface="Arial" pitchFamily="34" charset="0"/>
                      </a:rPr>
                      <m:t>1</m:t>
                    </m:r>
                    <m:r>
                      <a:rPr lang="en-US" sz="2400" b="0" i="1" dirty="0" smtClean="0">
                        <a:latin typeface="Cambria Math"/>
                        <a:cs typeface="Arial" pitchFamily="34" charset="0"/>
                      </a:rPr>
                      <m:t>3</m:t>
                    </m:r>
                    <m:r>
                      <a:rPr lang="en-US" sz="2400" i="1" dirty="0"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r>
                      <a:rPr lang="en-US" sz="2400" b="0" i="1" dirty="0" smtClean="0">
                        <a:latin typeface="Cambria Math"/>
                        <a:ea typeface="Cambria Math"/>
                        <a:cs typeface="Arial" pitchFamily="34" charset="0"/>
                      </a:rPr>
                      <m:t>5−15</m:t>
                    </m:r>
                    <m:r>
                      <a:rPr lang="en-US" sz="2400" i="1" dirty="0">
                        <a:latin typeface="Cambria Math"/>
                        <a:cs typeface="Arial" pitchFamily="34" charset="0"/>
                      </a:rPr>
                      <m:t>=6</m:t>
                    </m:r>
                    <m:r>
                      <a:rPr lang="en-US" sz="2400" b="0" i="1" dirty="0" smtClean="0">
                        <a:latin typeface="Cambria Math"/>
                        <a:cs typeface="Arial" pitchFamily="34" charset="0"/>
                      </a:rPr>
                      <m:t>0.</m:t>
                    </m:r>
                    <m:r>
                      <a:rPr lang="kk-KZ" sz="2400" i="1" dirty="0"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endParaRPr lang="ru-RU" sz="2400" i="1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844824"/>
                <a:ext cx="7776864" cy="4154984"/>
              </a:xfrm>
              <a:prstGeom prst="rect">
                <a:avLst/>
              </a:prstGeom>
              <a:blipFill rotWithShape="1">
                <a:blip r:embed="rId2"/>
                <a:stretch>
                  <a:fillRect l="-1255" b="-2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711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04056"/>
            <a:ext cx="8119814" cy="908720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latin typeface="Arial" pitchFamily="34" charset="0"/>
                <a:cs typeface="Arial" pitchFamily="34" charset="0"/>
              </a:rPr>
              <a:t>2-тапсырма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825625"/>
                <a:ext cx="788670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Теңдеулердің 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түбірін табыңдар:</a:t>
                </a:r>
              </a:p>
              <a:p>
                <a:pPr marL="0" indent="0">
                  <a:buNone/>
                </a:pPr>
                <a:r>
                  <a:rPr lang="en-US" sz="2400" b="0" dirty="0" smtClean="0">
                    <a:latin typeface="Arial" pitchFamily="34" charset="0"/>
                    <a:cs typeface="Arial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/>
                        <a:ea typeface="Cambria Math"/>
                        <a:cs typeface="Arial" pitchFamily="34" charset="0"/>
                      </a:rPr>
                      <m:t>6</m:t>
                    </m:r>
                    <m:r>
                      <a:rPr lang="en-US" sz="2400" b="0" i="1" dirty="0" smtClean="0">
                        <a:latin typeface="Cambria Math"/>
                        <a:ea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dirty="0" smtClean="0">
                        <a:latin typeface="Cambria Math"/>
                        <a:ea typeface="Cambria Math"/>
                        <a:cs typeface="Arial" pitchFamily="34" charset="0"/>
                      </a:rPr>
                      <m:t>+40=70;</m:t>
                    </m:r>
                  </m:oMath>
                </a14:m>
                <a:endParaRPr lang="en-US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ә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−23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∙14=56;</m:t>
                    </m:r>
                  </m:oMath>
                </a14:m>
                <a:endParaRPr lang="en-US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б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200+</m:t>
                        </m:r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:12=32;</m:t>
                    </m:r>
                  </m:oMath>
                </a14:m>
                <a:endParaRPr lang="en-US" sz="2400" b="0" i="1" dirty="0" smtClean="0">
                  <a:latin typeface="Cambria Math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в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  <a:cs typeface="Arial" pitchFamily="34" charset="0"/>
                      </a:rPr>
                      <m:t>(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+58)−37=91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pPr marL="0" indent="0">
                  <a:buNone/>
                </a:pPr>
                <a:endParaRPr lang="kk-KZ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kk-KZ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kk-K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825625"/>
                <a:ext cx="7886700" cy="4351338"/>
              </a:xfrm>
              <a:blipFill rotWithShape="1">
                <a:blip r:embed="rId2"/>
                <a:stretch>
                  <a:fillRect l="-1236" t="-18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684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119814" cy="908720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latin typeface="Arial" pitchFamily="34" charset="0"/>
                <a:cs typeface="Arial" pitchFamily="34" charset="0"/>
              </a:rPr>
              <a:t>Шешуі: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467544" y="1909567"/>
                <a:ext cx="8280920" cy="41549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/>
                        <a:ea typeface="Cambria Math"/>
                        <a:cs typeface="Arial" pitchFamily="34" charset="0"/>
                      </a:rPr>
                      <m:t>6</m:t>
                    </m:r>
                    <m:r>
                      <a:rPr lang="en-US" sz="2400" i="1" dirty="0">
                        <a:latin typeface="Cambria Math"/>
                        <a:ea typeface="Cambria Math"/>
                        <a:cs typeface="Arial" pitchFamily="34" charset="0"/>
                      </a:rPr>
                      <m:t>𝑥</m:t>
                    </m:r>
                    <m:r>
                      <a:rPr lang="en-US" sz="2400" i="1" dirty="0">
                        <a:latin typeface="Cambria Math"/>
                        <a:ea typeface="Cambria Math"/>
                        <a:cs typeface="Arial" pitchFamily="34" charset="0"/>
                      </a:rPr>
                      <m:t>+40=70;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			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ә</a:t>
                </a: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  <a:cs typeface="Arial" pitchFamily="34" charset="0"/>
                          </a:rPr>
                          <m:t>𝑥</m:t>
                        </m:r>
                        <m:r>
                          <a:rPr lang="en-US" sz="2400" i="1">
                            <a:latin typeface="Cambria Math"/>
                            <a:cs typeface="Arial" pitchFamily="34" charset="0"/>
                          </a:rPr>
                          <m:t>−23</m:t>
                        </m:r>
                      </m:e>
                    </m:d>
                    <m:r>
                      <a:rPr lang="en-US" sz="2400" i="1">
                        <a:latin typeface="Cambria Math"/>
                        <a:ea typeface="Cambria Math"/>
                        <a:cs typeface="Arial" pitchFamily="34" charset="0"/>
                      </a:rPr>
                      <m:t>∙14=56;</m:t>
                    </m:r>
                  </m:oMath>
                </a14:m>
                <a:endParaRPr lang="en-US" sz="2400" dirty="0">
                  <a:latin typeface="Arial" pitchFamily="34" charset="0"/>
                  <a:cs typeface="Arial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6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=70−40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,		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−23=56:14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, 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6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=30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,			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−23=4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,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=5</m:t>
                    </m:r>
                    <m:r>
                      <a:rPr lang="en-US" sz="2400" b="0" i="0" smtClean="0">
                        <a:latin typeface="Cambria Math"/>
                        <a:cs typeface="Arial" pitchFamily="34" charset="0"/>
                      </a:rPr>
                      <m:t>;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				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=27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;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kk-KZ" sz="2400" i="1" dirty="0">
                    <a:latin typeface="Times New Roman" pitchFamily="18" charset="0"/>
                    <a:cs typeface="Times New Roman" pitchFamily="18" charset="0"/>
                  </a:rPr>
                  <a:t>тексеру</a:t>
                </a:r>
                <a:r>
                  <a:rPr lang="kk-KZ" sz="2400" i="1" dirty="0" smtClean="0">
                    <a:latin typeface="Times New Roman" pitchFamily="18" charset="0"/>
                    <a:cs typeface="Times New Roman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6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∙5+40=70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;  	   </a:t>
                </a:r>
                <a:r>
                  <a:rPr lang="kk-KZ" sz="2400" i="1" dirty="0" smtClean="0">
                    <a:latin typeface="Times New Roman" pitchFamily="18" charset="0"/>
                    <a:cs typeface="Times New Roman" pitchFamily="18" charset="0"/>
                  </a:rPr>
                  <a:t>тексеру:</a:t>
                </a:r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27−23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∙14=56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;</a:t>
                </a:r>
              </a:p>
              <a:p>
                <a:endParaRPr lang="en-US" sz="2400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б</a:t>
                </a: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  <a:cs typeface="Arial" pitchFamily="34" charset="0"/>
                          </a:rPr>
                          <m:t>200+</m:t>
                        </m:r>
                        <m:r>
                          <a:rPr lang="en-US" sz="2400" i="1">
                            <a:latin typeface="Cambria Math"/>
                            <a:cs typeface="Arial" pitchFamily="34" charset="0"/>
                          </a:rPr>
                          <m:t>𝑥</m:t>
                        </m:r>
                      </m:e>
                    </m:d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:12=32;</m:t>
                    </m:r>
                  </m:oMath>
                </a14:m>
                <a:r>
                  <a:rPr lang="en-US" sz="2400" i="1" dirty="0" smtClean="0">
                    <a:latin typeface="Cambria Math"/>
                    <a:cs typeface="Arial" pitchFamily="34" charset="0"/>
                  </a:rPr>
                  <a:t>  		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в</a:t>
                </a: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  <a:cs typeface="Arial" pitchFamily="34" charset="0"/>
                      </a:rPr>
                      <m:t>(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+58)−37=91</m:t>
                    </m:r>
                  </m:oMath>
                </a14:m>
                <a:endParaRPr lang="en-US" sz="2400" dirty="0">
                  <a:latin typeface="Arial" pitchFamily="34" charset="0"/>
                  <a:cs typeface="Arial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200+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=32∙12</m:t>
                    </m:r>
                  </m:oMath>
                </a14:m>
                <a:r>
                  <a:rPr lang="en-US" sz="2400" i="1" dirty="0" smtClean="0">
                    <a:latin typeface="Cambria Math"/>
                    <a:cs typeface="Arial" pitchFamily="34" charset="0"/>
                  </a:rPr>
                  <a:t>,   		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+58=91+37,</m:t>
                    </m:r>
                  </m:oMath>
                </a14:m>
                <a:r>
                  <a:rPr lang="en-US" sz="2400" i="1" dirty="0" smtClean="0">
                    <a:latin typeface="Cambria Math"/>
                    <a:cs typeface="Arial" pitchFamily="34" charset="0"/>
                  </a:rPr>
                  <a:t>  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200+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=384,</m:t>
                    </m:r>
                  </m:oMath>
                </a14:m>
                <a:r>
                  <a:rPr lang="en-US" sz="2400" i="1" dirty="0" smtClean="0">
                    <a:latin typeface="Cambria Math"/>
                    <a:cs typeface="Arial" pitchFamily="34" charset="0"/>
                  </a:rPr>
                  <a:t> 		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+58=128,</m:t>
                    </m:r>
                  </m:oMath>
                </a14:m>
                <a:endParaRPr lang="en-US" sz="2400" i="1" dirty="0" smtClean="0">
                  <a:latin typeface="Cambria Math"/>
                  <a:cs typeface="Arial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=184;</m:t>
                    </m:r>
                  </m:oMath>
                </a14:m>
                <a:r>
                  <a:rPr lang="en-US" sz="2400" i="1" dirty="0" smtClean="0">
                    <a:latin typeface="Cambria Math"/>
                    <a:cs typeface="Arial" pitchFamily="34" charset="0"/>
                  </a:rPr>
                  <a:t> 			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=70.</m:t>
                    </m:r>
                  </m:oMath>
                </a14:m>
                <a:endParaRPr lang="en-US" sz="2400" i="1" dirty="0" smtClean="0">
                  <a:latin typeface="Cambria Math"/>
                  <a:cs typeface="Arial" pitchFamily="34" charset="0"/>
                </a:endParaRPr>
              </a:p>
              <a:p>
                <a:r>
                  <a:rPr lang="kk-KZ" sz="2400" i="1" dirty="0">
                    <a:latin typeface="Times New Roman" pitchFamily="18" charset="0"/>
                    <a:cs typeface="Times New Roman" pitchFamily="18" charset="0"/>
                  </a:rPr>
                  <a:t>тексеру</a:t>
                </a:r>
                <a:r>
                  <a:rPr lang="kk-KZ" sz="2400" i="1" dirty="0" smtClean="0">
                    <a:latin typeface="Times New Roman" pitchFamily="18" charset="0"/>
                    <a:cs typeface="Times New Roman" pitchFamily="18" charset="0"/>
                  </a:rPr>
                  <a:t>: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200+184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:12=32</m:t>
                    </m:r>
                  </m:oMath>
                </a14:m>
                <a:r>
                  <a:rPr lang="en-US" sz="2400" i="1" dirty="0" smtClean="0">
                    <a:latin typeface="Cambria Math"/>
                    <a:cs typeface="Arial" pitchFamily="34" charset="0"/>
                  </a:rPr>
                  <a:t>;  </a:t>
                </a:r>
                <a:r>
                  <a:rPr lang="kk-KZ" sz="2400" i="1" dirty="0" smtClean="0">
                    <a:latin typeface="Times New Roman" pitchFamily="18" charset="0"/>
                    <a:cs typeface="Times New Roman" pitchFamily="18" charset="0"/>
                  </a:rPr>
                  <a:t>тексеру: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70+58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−37=91</m:t>
                    </m:r>
                  </m:oMath>
                </a14:m>
                <a:r>
                  <a:rPr lang="en-US" sz="2400" i="1" dirty="0" smtClean="0">
                    <a:latin typeface="Cambria Math"/>
                    <a:cs typeface="Arial" pitchFamily="34" charset="0"/>
                  </a:rPr>
                  <a:t>.</a:t>
                </a:r>
                <a:endParaRPr lang="en-US" sz="2400" i="1" dirty="0">
                  <a:latin typeface="Cambria Math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909567"/>
                <a:ext cx="8280920" cy="4154984"/>
              </a:xfrm>
              <a:prstGeom prst="rect">
                <a:avLst/>
              </a:prstGeom>
              <a:blipFill rotWithShape="1">
                <a:blip r:embed="rId2"/>
                <a:stretch>
                  <a:fillRect l="-1178" t="-1026" r="-884" b="-23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024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kk-KZ" dirty="0" smtClean="0"/>
                  <a:t> 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Теңдеулерді </a:t>
                </a: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шешіңдер:</a:t>
                </a:r>
              </a:p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а)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1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7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+18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=700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;</a:t>
                </a:r>
              </a:p>
              <a:p>
                <a:pPr marL="0" indent="0">
                  <a:buNone/>
                </a:pP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ә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)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41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−17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=480;</m:t>
                    </m:r>
                  </m:oMath>
                </a14:m>
                <a:endParaRPr lang="en-US" sz="2400" dirty="0" smtClean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59" t="-11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432048"/>
            <a:ext cx="8119814" cy="908720"/>
          </a:xfrm>
        </p:spPr>
        <p:txBody>
          <a:bodyPr>
            <a:normAutofit/>
          </a:bodyPr>
          <a:lstStyle/>
          <a:p>
            <a:r>
              <a:rPr lang="kk-KZ" sz="2400" b="1" dirty="0">
                <a:latin typeface="Arial" pitchFamily="34" charset="0"/>
                <a:cs typeface="Arial" pitchFamily="34" charset="0"/>
              </a:rPr>
              <a:t>3</a:t>
            </a:r>
            <a:r>
              <a:rPr lang="kk-KZ" sz="2400" b="1" dirty="0" smtClean="0">
                <a:latin typeface="Arial" pitchFamily="34" charset="0"/>
                <a:cs typeface="Arial" pitchFamily="34" charset="0"/>
              </a:rPr>
              <a:t>-тапсырма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07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400" b="1" dirty="0" smtClean="0">
                <a:latin typeface="Arial" pitchFamily="34" charset="0"/>
                <a:cs typeface="Arial" pitchFamily="34" charset="0"/>
              </a:rPr>
              <a:t>Шешуі: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>
              <a:xfrm>
                <a:off x="611560" y="1700808"/>
                <a:ext cx="7886700" cy="435133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 </a:t>
                </a: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а)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17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+18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=700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17+18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=700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,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35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=700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,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=20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;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i="1" dirty="0" smtClean="0">
                    <a:latin typeface="Times New Roman" pitchFamily="18" charset="0"/>
                    <a:cs typeface="Times New Roman" pitchFamily="18" charset="0"/>
                  </a:rPr>
                  <a:t>тексеру:</a:t>
                </a:r>
                <a14:m>
                  <m:oMath xmlns:m="http://schemas.openxmlformats.org/officeDocument/2006/math">
                    <m:r>
                      <a:rPr lang="kk-KZ" sz="2400" b="0" i="1" smtClean="0">
                        <a:latin typeface="Cambria Math"/>
                        <a:cs typeface="Times New Roman" pitchFamily="18" charset="0"/>
                      </a:rPr>
                      <m:t>17</m:t>
                    </m:r>
                    <m:r>
                      <a:rPr lang="kk-KZ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∙20+18∙20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=700</m:t>
                    </m:r>
                  </m:oMath>
                </a14:m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</a:p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ә</a:t>
                </a: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)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41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𝑦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−17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𝑦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=480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,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41−17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=480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,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24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=480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,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=20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;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i="1" dirty="0">
                    <a:latin typeface="Times New Roman" pitchFamily="18" charset="0"/>
                    <a:cs typeface="Times New Roman" pitchFamily="18" charset="0"/>
                  </a:rPr>
                  <a:t>тексеру</a:t>
                </a:r>
                <a:r>
                  <a:rPr lang="kk-KZ" sz="2400" i="1" dirty="0" smtClean="0">
                    <a:latin typeface="Times New Roman" pitchFamily="18" charset="0"/>
                    <a:cs typeface="Times New Roman" pitchFamily="18" charset="0"/>
                  </a:rPr>
                  <a:t>:</a:t>
                </a:r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41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∙20−17∙20=480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. </a:t>
                </a:r>
                <a:endParaRPr lang="ru-RU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0" y="1700808"/>
                <a:ext cx="7886700" cy="4351338"/>
              </a:xfrm>
              <a:blipFill rotWithShape="1">
                <a:blip r:embed="rId2"/>
                <a:stretch>
                  <a:fillRect l="-1159" t="-19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524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9" y="2564904"/>
            <a:ext cx="83529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 smtClean="0"/>
              <a:t>5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.2.2.1 арифметикалық </a:t>
            </a:r>
            <a:r>
              <a:rPr lang="kk-KZ" sz="2400" dirty="0">
                <a:latin typeface="Arial" pitchFamily="34" charset="0"/>
                <a:cs typeface="Arial" pitchFamily="34" charset="0"/>
              </a:rPr>
              <a:t>амалдардың белгісіз компоненттерін табу ережесі негізінде теңдеулерді шешу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kk-KZ" sz="2400" dirty="0" smtClean="0">
                <a:latin typeface="Arial" pitchFamily="34" charset="0"/>
                <a:cs typeface="Arial" pitchFamily="34" charset="0"/>
              </a:rPr>
              <a:t>5.2.2.2 теңдеудің </a:t>
            </a:r>
            <a:r>
              <a:rPr lang="kk-KZ" sz="2400" dirty="0">
                <a:latin typeface="Arial" pitchFamily="34" charset="0"/>
                <a:cs typeface="Arial" pitchFamily="34" charset="0"/>
              </a:rPr>
              <a:t>шығарылуының дұрыстығын тексеру тəсілдерін 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қолдану.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2080" y="1184082"/>
            <a:ext cx="3893896" cy="829202"/>
          </a:xfrm>
          <a:prstGeom prst="rect">
            <a:avLst/>
          </a:prstGeom>
          <a:effectLst/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i="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err="1" smtClean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Сабақтың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мақсаты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44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66726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kk-KZ" sz="2400" b="1" dirty="0" smtClean="0">
                <a:latin typeface="Arial" pitchFamily="34" charset="0"/>
                <a:cs typeface="Arial" pitchFamily="34" charset="0"/>
              </a:rPr>
              <a:t>Қайталау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936104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kk-KZ" sz="2400" dirty="0" smtClean="0">
                <a:latin typeface="Arial" pitchFamily="34" charset="0"/>
                <a:cs typeface="Arial" pitchFamily="34" charset="0"/>
              </a:rPr>
              <a:t>Арифметикалық амалдардың белгісіз компоненттерін қалай табамыз?</a:t>
            </a:r>
          </a:p>
        </p:txBody>
      </p:sp>
    </p:spTree>
    <p:extLst>
      <p:ext uri="{BB962C8B-B14F-4D97-AF65-F5344CB8AC3E}">
        <p14:creationId xmlns:p14="http://schemas.microsoft.com/office/powerpoint/2010/main" val="2647027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23079449"/>
                  </p:ext>
                </p:extLst>
              </p:nvPr>
            </p:nvGraphicFramePr>
            <p:xfrm>
              <a:off x="899591" y="1628800"/>
              <a:ext cx="7704857" cy="4568552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764472"/>
                    <a:gridCol w="2328734"/>
                    <a:gridCol w="2190367"/>
                    <a:gridCol w="1421284"/>
                  </a:tblGrid>
                  <a:tr h="72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Арифметикалық амалдар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Белгісіз</a:t>
                          </a:r>
                          <a:r>
                            <a:rPr lang="kk-KZ" baseline="0" dirty="0" smtClean="0"/>
                            <a:t> компонентті табу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Қарапайым</a:t>
                          </a:r>
                          <a:r>
                            <a:rPr lang="kk-KZ" baseline="0" dirty="0" smtClean="0"/>
                            <a:t> м</a:t>
                          </a:r>
                          <a:r>
                            <a:rPr lang="kk-KZ" dirty="0" smtClean="0"/>
                            <a:t>ысал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Тексеру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648072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dirty="0" smtClean="0"/>
                            <a:t>Қосу амалы</a:t>
                          </a:r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mtClean="0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i="1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smtClean="0">
                                    <a:latin typeface="Cambria Math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kk-KZ" dirty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𝑏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/>
                                </a:rPr>
                                <m:t>11</m:t>
                              </m:r>
                              <m:r>
                                <a:rPr lang="ru-RU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ru-RU" b="0" i="1" smtClean="0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18</m:t>
                              </m:r>
                            </m:oMath>
                          </a14:m>
                          <a:r>
                            <a:rPr lang="en-US" dirty="0" smtClean="0"/>
                            <a:t>,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=18−11</m:t>
                              </m:r>
                              <m:r>
                                <a:rPr lang="en-US" b="0" i="0" smtClean="0">
                                  <a:latin typeface="Cambria Math"/>
                                </a:rPr>
                                <m:t>;</m:t>
                              </m:r>
                            </m:oMath>
                          </a14:m>
                          <a:r>
                            <a:rPr lang="en-US" dirty="0" smtClean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=7</m:t>
                              </m:r>
                            </m:oMath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kk-KZ" b="0" i="1" smtClean="0">
                                    <a:latin typeface="Cambria Math"/>
                                  </a:rPr>
                                  <m:t>11+7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=18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</a:tr>
                  <a:tr h="594360">
                    <a:tc rowSpan="2">
                      <a:txBody>
                        <a:bodyPr/>
                        <a:lstStyle/>
                        <a:p>
                          <a:r>
                            <a:rPr lang="kk-KZ" dirty="0" smtClean="0"/>
                            <a:t>Азайту амалы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smtClean="0">
                                    <a:latin typeface="Cambria Math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dirty="0" smtClean="0"/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𝑏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−4=35</m:t>
                              </m:r>
                            </m:oMath>
                          </a14:m>
                          <a:r>
                            <a:rPr lang="en-US" b="0" dirty="0" smtClean="0"/>
                            <a:t>,</a:t>
                          </a:r>
                        </a:p>
                        <a:p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=35+4</m:t>
                              </m:r>
                            </m:oMath>
                          </a14:m>
                          <a:r>
                            <a:rPr lang="en-US" b="0" dirty="0" smtClean="0"/>
                            <a:t>;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=39</m:t>
                              </m:r>
                            </m:oMath>
                          </a14:m>
                          <a:endParaRPr lang="ru-RU" dirty="0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39−4=35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</a:tr>
                  <a:tr h="594360"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b="0" dirty="0" smtClean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531678">
                    <a:tc>
                      <a:txBody>
                        <a:bodyPr/>
                        <a:lstStyle/>
                        <a:p>
                          <a:r>
                            <a:rPr lang="kk-KZ" dirty="0" smtClean="0"/>
                            <a:t>Көбейту амалы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∙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𝑎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dirty="0" smtClean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𝑏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: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∙8=48</m:t>
                              </m:r>
                            </m:oMath>
                          </a14:m>
                          <a:r>
                            <a:rPr lang="en-US" dirty="0" smtClean="0"/>
                            <a:t>,</a:t>
                          </a:r>
                        </a:p>
                        <a:p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=48:8</m:t>
                              </m:r>
                            </m:oMath>
                          </a14:m>
                          <a:r>
                            <a:rPr lang="en-US" b="0" dirty="0" smtClean="0"/>
                            <a:t>;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=6</m:t>
                              </m:r>
                            </m:oMath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6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∙8=48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</a:tr>
                  <a:tr h="457200">
                    <a:tc rowSpan="2">
                      <a:txBody>
                        <a:bodyPr/>
                        <a:lstStyle/>
                        <a:p>
                          <a:r>
                            <a:rPr lang="kk-KZ" dirty="0" smtClean="0"/>
                            <a:t>Бөлу амалы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: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b="0" dirty="0" smtClean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∙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:9=27</m:t>
                              </m:r>
                            </m:oMath>
                          </a14:m>
                          <a:r>
                            <a:rPr lang="en-US" dirty="0" smtClean="0"/>
                            <a:t>,</a:t>
                          </a:r>
                          <a:endParaRPr lang="ru-RU" dirty="0"/>
                        </a:p>
                        <a:p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=27∙9</m:t>
                              </m:r>
                            </m:oMath>
                          </a14:m>
                          <a:r>
                            <a:rPr lang="en-US" b="0" dirty="0" smtClean="0">
                              <a:ea typeface="Cambria Math"/>
                            </a:rPr>
                            <a:t>;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=243</m:t>
                              </m:r>
                            </m:oMath>
                          </a14:m>
                          <a:endParaRPr lang="ru-RU" dirty="0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243:9=27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</a:tr>
                  <a:tr h="457200"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: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b="0" dirty="0" smtClean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: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23079449"/>
                  </p:ext>
                </p:extLst>
              </p:nvPr>
            </p:nvGraphicFramePr>
            <p:xfrm>
              <a:off x="899591" y="1628800"/>
              <a:ext cx="7704857" cy="4568552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764472"/>
                    <a:gridCol w="2328734"/>
                    <a:gridCol w="2190367"/>
                    <a:gridCol w="1421284"/>
                  </a:tblGrid>
                  <a:tr h="72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Арифметикалық амалдар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Белгісіз</a:t>
                          </a:r>
                          <a:r>
                            <a:rPr lang="kk-KZ" baseline="0" dirty="0" smtClean="0"/>
                            <a:t> компонентті табу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Қарапайым</a:t>
                          </a:r>
                          <a:r>
                            <a:rPr lang="kk-KZ" baseline="0" dirty="0" smtClean="0"/>
                            <a:t> м</a:t>
                          </a:r>
                          <a:r>
                            <a:rPr lang="kk-KZ" dirty="0" smtClean="0"/>
                            <a:t>ысал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dirty="0" smtClean="0"/>
                            <a:t>Тексеру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648072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dirty="0" smtClean="0"/>
                            <a:t>Қосу амалы</a:t>
                          </a:r>
                          <a:endParaRPr lang="kk-KZ" dirty="0" smtClean="0"/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75916" t="-114953" r="-155236" b="-4906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87187" t="-114953" r="-65181" b="-4906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42489" t="-114953" r="-429" b="-490654"/>
                          </a:stretch>
                        </a:blipFill>
                      </a:tcPr>
                    </a:tc>
                  </a:tr>
                  <a:tr h="640080">
                    <a:tc rowSpan="2">
                      <a:txBody>
                        <a:bodyPr/>
                        <a:lstStyle/>
                        <a:p>
                          <a:r>
                            <a:rPr lang="kk-KZ" dirty="0" smtClean="0"/>
                            <a:t>Азайту амалы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75916" t="-219048" r="-155236" b="-400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87187" t="-109524" r="-65181" b="-150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42489" t="-109524" r="-429" b="-150000"/>
                          </a:stretch>
                        </a:blipFill>
                      </a:tcPr>
                    </a:tc>
                  </a:tr>
                  <a:tr h="640080"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75916" t="-319048" r="-155236" b="-300000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kk-KZ" dirty="0" smtClean="0"/>
                            <a:t>Көбейту амалы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75916" t="-419048" r="-15523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87187" t="-419048" r="-65181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42489" t="-419048" r="-429" b="-200000"/>
                          </a:stretch>
                        </a:blipFill>
                      </a:tcPr>
                    </a:tc>
                  </a:tr>
                  <a:tr h="640080">
                    <a:tc rowSpan="2">
                      <a:txBody>
                        <a:bodyPr/>
                        <a:lstStyle/>
                        <a:p>
                          <a:r>
                            <a:rPr lang="kk-KZ" dirty="0" smtClean="0"/>
                            <a:t>Бөлу амалы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75916" t="-519048" r="-155236" b="-100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87187" t="-259524" r="-65181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42489" t="-259524" r="-429"/>
                          </a:stretch>
                        </a:blipFill>
                      </a:tcPr>
                    </a:tc>
                  </a:tr>
                  <a:tr h="640080"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75916" t="-619048" r="-155236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71119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119814" cy="908720"/>
          </a:xfrm>
        </p:spPr>
        <p:txBody>
          <a:bodyPr>
            <a:normAutofit/>
          </a:bodyPr>
          <a:lstStyle/>
          <a:p>
            <a:pPr algn="l"/>
            <a:r>
              <a:rPr lang="kk-KZ" sz="2400" b="1" dirty="0" smtClean="0">
                <a:latin typeface="Arial" pitchFamily="34" charset="0"/>
                <a:cs typeface="Arial" pitchFamily="34" charset="0"/>
              </a:rPr>
              <a:t>Жаңа тақырып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3068960"/>
                <a:ext cx="8280920" cy="331236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Мысалы: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400" b="0" i="1" smtClean="0">
                        <a:latin typeface="Cambria Math"/>
                        <a:cs typeface="Arial" pitchFamily="34" charset="0"/>
                      </a:rPr>
                      <m:t>9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kk-KZ" sz="2400" i="1">
                        <a:latin typeface="Cambria Math"/>
                        <a:cs typeface="Arial" pitchFamily="34" charset="0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5=41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–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 теңдеу, </a:t>
                </a:r>
              </a:p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limLowPr>
                      <m:e>
                        <m:groupChr>
                          <m:groupChrPr>
                            <m:chr m:val="⏟"/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</m:ctrlPr>
                          </m:groupChrPr>
                          <m:e>
                            <m:r>
                              <a:rPr lang="kk-KZ" sz="2400" b="0" i="1" smtClean="0"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9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𝑥</m:t>
                            </m:r>
                            <m:r>
                              <a:rPr lang="kk-KZ" sz="2400" b="0" i="1" smtClean="0"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+5</m:t>
                            </m:r>
                          </m:e>
                        </m:groupChr>
                      </m:e>
                      <m:lim>
                        <m:r>
                          <a:rPr lang="kk-KZ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сол жағы</m:t>
                        </m:r>
                      </m:lim>
                    </m:limLow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limLow>
                      <m:limLowPr>
                        <m:ctrlPr>
                          <a:rPr lang="en-US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limLowPr>
                      <m:e>
                        <m:groupChr>
                          <m:groupChrPr>
                            <m:chr m:val="⏟"/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</m:ctrlPr>
                          </m:groupChr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41</m:t>
                            </m:r>
                          </m:e>
                        </m:groupChr>
                      </m:e>
                      <m:lim>
                        <m:r>
                          <a:rPr lang="kk-KZ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оң жағы</m:t>
                        </m:r>
                      </m:lim>
                    </m:limLow>
                  </m:oMath>
                </a14:m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, мұндағы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– белгісіз сан.</a:t>
                </a:r>
              </a:p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Шешуі: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kk-KZ" sz="2400" b="0" i="1" smtClean="0">
                        <a:latin typeface="Cambria Math"/>
                        <a:cs typeface="Arial" pitchFamily="34" charset="0"/>
                      </a:rPr>
                      <m:t>9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=41−5,</m:t>
                    </m:r>
                  </m:oMath>
                </a14:m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	</a:t>
                </a:r>
                <a:endParaRPr lang="en-US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cs typeface="Arial" pitchFamily="34" charset="0"/>
                        </a:rPr>
                        <m:t>9</m:t>
                      </m:r>
                      <m:r>
                        <a:rPr lang="en-US" sz="2400" b="0" i="1" smtClean="0">
                          <a:latin typeface="Cambria Math"/>
                          <a:cs typeface="Arial" pitchFamily="34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  <a:cs typeface="Arial" pitchFamily="34" charset="0"/>
                        </a:rPr>
                        <m:t>=36,</m:t>
                      </m:r>
                    </m:oMath>
                  </m:oMathPara>
                </a14:m>
                <a:endParaRPr lang="en-US" sz="2400" b="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cs typeface="Arial" pitchFamily="34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  <a:cs typeface="Arial" pitchFamily="34" charset="0"/>
                        </a:rPr>
                        <m:t>=36:9,</m:t>
                      </m:r>
                    </m:oMath>
                  </m:oMathPara>
                </a14:m>
                <a:endParaRPr lang="en-US" sz="2400" b="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=4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– 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теңдеудің түбірі.	</a:t>
                </a:r>
              </a:p>
            </p:txBody>
          </p:sp>
        </mc:Choice>
        <mc:Fallback xmlns="">
          <p:sp>
            <p:nvSpPr>
              <p:cNvPr id="4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3068960"/>
                <a:ext cx="8280920" cy="3312368"/>
              </a:xfrm>
              <a:blipFill rotWithShape="1">
                <a:blip r:embed="rId2"/>
                <a:stretch>
                  <a:fillRect l="-1178" t="-1287" b="-36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899592" y="1916832"/>
            <a:ext cx="7750119" cy="919401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kk-KZ" sz="2400" b="1" dirty="0">
                <a:latin typeface="Arial" pitchFamily="34" charset="0"/>
                <a:cs typeface="Arial" pitchFamily="34" charset="0"/>
              </a:rPr>
              <a:t>Анықтама</a:t>
            </a:r>
            <a:r>
              <a:rPr lang="kk-KZ" sz="2400" dirty="0">
                <a:latin typeface="Arial" pitchFamily="34" charset="0"/>
                <a:cs typeface="Arial" pitchFamily="34" charset="0"/>
              </a:rPr>
              <a:t>. 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Құрамында әріппен белгіленген белгісіз </a:t>
            </a:r>
          </a:p>
          <a:p>
            <a:r>
              <a:rPr lang="kk-KZ" sz="2400" dirty="0" smtClean="0">
                <a:latin typeface="Arial" pitchFamily="34" charset="0"/>
                <a:cs typeface="Arial" pitchFamily="34" charset="0"/>
              </a:rPr>
              <a:t>саны бар теңдікті </a:t>
            </a:r>
            <a:r>
              <a:rPr lang="kk-KZ" sz="2400" b="1" u="sng" dirty="0" smtClean="0">
                <a:latin typeface="Arial" pitchFamily="34" charset="0"/>
                <a:cs typeface="Arial" pitchFamily="34" charset="0"/>
              </a:rPr>
              <a:t>теңдеу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sz="2400" dirty="0">
                <a:latin typeface="Arial" pitchFamily="34" charset="0"/>
                <a:cs typeface="Arial" pitchFamily="34" charset="0"/>
              </a:rPr>
              <a:t>деп 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атайды</a:t>
            </a:r>
            <a:r>
              <a:rPr lang="kk-KZ" sz="24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462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97140" y="2293575"/>
            <a:ext cx="8240591" cy="919401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kk-KZ" sz="2400" b="1" dirty="0">
                <a:latin typeface="Arial" pitchFamily="34" charset="0"/>
                <a:cs typeface="Arial" pitchFamily="34" charset="0"/>
              </a:rPr>
              <a:t>Анықтама</a:t>
            </a:r>
            <a:r>
              <a:rPr lang="kk-KZ" sz="2400" dirty="0">
                <a:latin typeface="Arial" pitchFamily="34" charset="0"/>
                <a:cs typeface="Arial" pitchFamily="34" charset="0"/>
              </a:rPr>
              <a:t>. 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Теңдеудің түбірі дегеніміз – әріптің теңдеуді</a:t>
            </a:r>
          </a:p>
          <a:p>
            <a:r>
              <a:rPr lang="kk-KZ" sz="2400" dirty="0" smtClean="0">
                <a:latin typeface="Arial" pitchFamily="34" charset="0"/>
                <a:cs typeface="Arial" pitchFamily="34" charset="0"/>
              </a:rPr>
              <a:t> тура санды теңдікке айналдыратын мәні.</a:t>
            </a:r>
            <a:endParaRPr lang="kk-K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7624" y="3829169"/>
            <a:ext cx="6552728" cy="1328023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latin typeface="Arial" pitchFamily="34" charset="0"/>
                <a:cs typeface="Arial" pitchFamily="34" charset="0"/>
              </a:rPr>
              <a:t>Теңдеуді шешу дегеніміз – 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оның барлық түбірлерін табу немесе оның бірде-бір түбірі болмайтынына көз жеткізу.</a:t>
            </a:r>
            <a:endParaRPr lang="kk-KZ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649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latin typeface="Arial" pitchFamily="34" charset="0"/>
                <a:cs typeface="Arial" pitchFamily="34" charset="0"/>
              </a:rPr>
            </a:br>
            <a:r>
              <a:rPr lang="kk-KZ" sz="2400" b="1" dirty="0" smtClean="0">
                <a:latin typeface="Arial" pitchFamily="34" charset="0"/>
                <a:cs typeface="Arial" pitchFamily="34" charset="0"/>
              </a:rPr>
              <a:t>Мысалдар қарастырайық: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1556792"/>
                <a:ext cx="8568952" cy="4525963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kk-KZ" dirty="0" smtClean="0"/>
                  <a:t> </a:t>
                </a:r>
                <a:r>
                  <a:rPr lang="en-US" dirty="0" smtClean="0"/>
                  <a:t> </a:t>
                </a:r>
                <a:r>
                  <a:rPr lang="ru-RU" sz="2400" dirty="0" smtClean="0"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-мысал. </a:t>
                </a:r>
                <a:endParaRPr lang="en-US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8</m:t>
                    </m:r>
                    <m:r>
                      <a:rPr lang="kk-KZ" sz="2400" b="0" i="1" smtClean="0">
                        <a:latin typeface="Cambria Math"/>
                      </a:rPr>
                      <m:t>9</m:t>
                    </m:r>
                    <m:r>
                      <a:rPr lang="kk-KZ" sz="2400" b="0" i="1" smtClean="0"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𝑏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+13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=7120</m:t>
                    </m:r>
                  </m:oMath>
                </a14:m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 теңдеуін шешейік. </a:t>
                </a:r>
              </a:p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Шешуі: </a:t>
                </a:r>
              </a:p>
              <a:p>
                <a:pPr marL="0" indent="0">
                  <a:buNone/>
                </a:pPr>
                <a:endParaRPr lang="kk-KZ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8</m:t>
                    </m:r>
                    <m:r>
                      <a:rPr lang="kk-KZ" sz="2400" i="1">
                        <a:latin typeface="Cambria Math"/>
                      </a:rPr>
                      <m:t>9</m:t>
                    </m:r>
                    <m:r>
                      <a:rPr lang="kk-KZ" sz="2400" i="1"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𝑏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+13</m:t>
                        </m:r>
                      </m:e>
                    </m:d>
                    <m:r>
                      <a:rPr lang="en-US" sz="2400" i="1">
                        <a:latin typeface="Cambria Math"/>
                        <a:ea typeface="Cambria Math"/>
                      </a:rPr>
                      <m:t>=7120</m:t>
                    </m:r>
                  </m:oMath>
                </a14:m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		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𝑏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+13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– 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белгісіз көбейткіш, 							ендеше белгісіз көбейткішті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𝑏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+13=7120:89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,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			табу үшін көбейтіндінің 							мәнін белгілі көбейткішке 						бөлеміз;</a:t>
                </a:r>
              </a:p>
              <a:p>
                <a:pPr marL="0" indent="0">
                  <a:buNone/>
                </a:pPr>
                <a:endParaRPr lang="kk-KZ" sz="2400" b="0" i="1" dirty="0" smtClean="0">
                  <a:latin typeface="Cambria Math"/>
                  <a:cs typeface="Arial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𝑏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+13=80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,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			мұндағы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𝑏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– 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белгісіз қосылғыш, 					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	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белгісіз қосылғышты табу үшін 					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	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қосындының мәнінен белгілі 						қосылғышты азайту керек;	</a:t>
                </a:r>
                <a:endParaRPr lang="en-US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𝑏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=80−13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,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𝑏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=67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– 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теңдеудің түбірі.</a:t>
                </a:r>
              </a:p>
              <a:p>
                <a:pPr marL="0" indent="0">
                  <a:buNone/>
                </a:pPr>
                <a:endParaRPr lang="kk-KZ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kk-KZ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kk-KZ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1556792"/>
                <a:ext cx="8568952" cy="4525963"/>
              </a:xfrm>
              <a:blipFill rotWithShape="1">
                <a:blip r:embed="rId2"/>
                <a:stretch>
                  <a:fillRect l="-640" t="-8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197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864096"/>
          </a:xfrm>
        </p:spPr>
        <p:txBody>
          <a:bodyPr>
            <a:normAutofit/>
          </a:bodyPr>
          <a:lstStyle/>
          <a:p>
            <a:pPr algn="l"/>
            <a:r>
              <a:rPr lang="kk-KZ" sz="2400" b="1" dirty="0" smtClean="0">
                <a:latin typeface="Arial" pitchFamily="34" charset="0"/>
                <a:cs typeface="Arial" pitchFamily="34" charset="0"/>
              </a:rPr>
              <a:t>2-мысал. 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40000" lnSpcReduction="20000"/>
              </a:bodyPr>
              <a:lstStyle/>
              <a:p>
                <a:pPr marL="0" indent="0">
                  <a:buNone/>
                </a:pPr>
                <a:r>
                  <a:rPr lang="kk-KZ" dirty="0" smtClean="0"/>
                  <a:t> 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kk-KZ" sz="5100" b="0" i="1" smtClean="0">
                        <a:latin typeface="Cambria Math"/>
                      </a:rPr>
                      <m:t>205</m:t>
                    </m:r>
                    <m:r>
                      <a:rPr lang="en-US" sz="5100" b="0" i="1" smtClean="0">
                        <a:latin typeface="Cambria Math"/>
                      </a:rPr>
                      <m:t>:</m:t>
                    </m:r>
                    <m:d>
                      <m:dPr>
                        <m:ctrlPr>
                          <a:rPr lang="en-US" sz="51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5100" b="0" i="1" smtClean="0">
                            <a:latin typeface="Cambria Math"/>
                            <a:ea typeface="Cambria Math"/>
                          </a:rPr>
                          <m:t>𝑦</m:t>
                        </m:r>
                        <m:r>
                          <a:rPr lang="en-US" sz="5100" b="0" i="1" smtClean="0">
                            <a:latin typeface="Cambria Math"/>
                            <a:ea typeface="Cambria Math"/>
                          </a:rPr>
                          <m:t>−27</m:t>
                        </m:r>
                      </m:e>
                    </m:d>
                    <m:r>
                      <a:rPr lang="en-US" sz="5100" i="1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5100" b="0" i="1" smtClean="0">
                        <a:latin typeface="Cambria Math"/>
                        <a:ea typeface="Cambria Math"/>
                      </a:rPr>
                      <m:t>41</m:t>
                    </m:r>
                  </m:oMath>
                </a14:m>
                <a:r>
                  <a:rPr lang="kk-KZ" sz="5100" dirty="0">
                    <a:latin typeface="Arial" pitchFamily="34" charset="0"/>
                    <a:cs typeface="Arial" pitchFamily="34" charset="0"/>
                  </a:rPr>
                  <a:t> теңдеуін шешейік. </a:t>
                </a:r>
              </a:p>
              <a:p>
                <a:pPr marL="0" indent="0">
                  <a:buNone/>
                </a:pPr>
                <a:r>
                  <a:rPr lang="kk-KZ" sz="5100" dirty="0">
                    <a:latin typeface="Arial" pitchFamily="34" charset="0"/>
                    <a:cs typeface="Arial" pitchFamily="34" charset="0"/>
                  </a:rPr>
                  <a:t>Шешуі: </a:t>
                </a:r>
              </a:p>
              <a:p>
                <a:pPr marL="0" indent="0">
                  <a:buNone/>
                </a:pPr>
                <a:endParaRPr lang="kk-KZ" sz="51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kk-KZ" sz="5100" i="1">
                        <a:latin typeface="Cambria Math"/>
                      </a:rPr>
                      <m:t>205</m:t>
                    </m:r>
                    <m:r>
                      <a:rPr lang="en-US" sz="5100" i="1">
                        <a:latin typeface="Cambria Math"/>
                      </a:rPr>
                      <m:t>:</m:t>
                    </m:r>
                    <m:d>
                      <m:dPr>
                        <m:ctrlPr>
                          <a:rPr lang="en-US" sz="51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5100" i="1">
                            <a:latin typeface="Cambria Math"/>
                            <a:ea typeface="Cambria Math"/>
                          </a:rPr>
                          <m:t>𝑦</m:t>
                        </m:r>
                        <m:r>
                          <a:rPr lang="en-US" sz="5100" i="1">
                            <a:latin typeface="Cambria Math"/>
                            <a:ea typeface="Cambria Math"/>
                          </a:rPr>
                          <m:t>−27</m:t>
                        </m:r>
                      </m:e>
                    </m:d>
                    <m:r>
                      <a:rPr lang="en-US" sz="5100" i="1">
                        <a:latin typeface="Cambria Math"/>
                        <a:ea typeface="Cambria Math"/>
                      </a:rPr>
                      <m:t>=41</m:t>
                    </m:r>
                  </m:oMath>
                </a14:m>
                <a:r>
                  <a:rPr lang="kk-KZ" sz="5100" dirty="0">
                    <a:latin typeface="Arial" pitchFamily="34" charset="0"/>
                    <a:cs typeface="Arial" pitchFamily="34" charset="0"/>
                  </a:rPr>
                  <a:t> 		 </a:t>
                </a:r>
                <a14:m>
                  <m:oMath xmlns:m="http://schemas.openxmlformats.org/officeDocument/2006/math">
                    <m:r>
                      <a:rPr lang="en-US" sz="5100" b="0" i="1" smtClean="0">
                        <a:latin typeface="Cambria Math"/>
                        <a:cs typeface="Arial" pitchFamily="34" charset="0"/>
                      </a:rPr>
                      <m:t>𝑦</m:t>
                    </m:r>
                    <m:r>
                      <a:rPr lang="en-US" sz="5100" b="0" i="1" smtClean="0">
                        <a:latin typeface="Cambria Math"/>
                        <a:cs typeface="Arial" pitchFamily="34" charset="0"/>
                      </a:rPr>
                      <m:t>−27</m:t>
                    </m:r>
                  </m:oMath>
                </a14:m>
                <a:r>
                  <a:rPr lang="en-US" sz="5100" dirty="0">
                    <a:latin typeface="Arial" pitchFamily="34" charset="0"/>
                    <a:cs typeface="Arial" pitchFamily="34" charset="0"/>
                  </a:rPr>
                  <a:t> – </a:t>
                </a:r>
                <a:r>
                  <a:rPr lang="kk-KZ" sz="5100" dirty="0">
                    <a:latin typeface="Arial" pitchFamily="34" charset="0"/>
                    <a:cs typeface="Arial" pitchFamily="34" charset="0"/>
                  </a:rPr>
                  <a:t>белгісіз </a:t>
                </a:r>
                <a:r>
                  <a:rPr lang="kk-KZ" sz="5100" dirty="0" smtClean="0">
                    <a:latin typeface="Arial" pitchFamily="34" charset="0"/>
                    <a:cs typeface="Arial" pitchFamily="34" charset="0"/>
                  </a:rPr>
                  <a:t>бөлгіш</a:t>
                </a:r>
                <a:r>
                  <a:rPr lang="kk-KZ" sz="5100" dirty="0">
                    <a:latin typeface="Arial" pitchFamily="34" charset="0"/>
                    <a:cs typeface="Arial" pitchFamily="34" charset="0"/>
                  </a:rPr>
                  <a:t>, 						</a:t>
                </a:r>
                <a:r>
                  <a:rPr lang="kk-KZ" sz="5100" dirty="0" smtClean="0">
                    <a:latin typeface="Arial" pitchFamily="34" charset="0"/>
                    <a:cs typeface="Arial" pitchFamily="34" charset="0"/>
                  </a:rPr>
                  <a:t>  ендеше </a:t>
                </a:r>
                <a:r>
                  <a:rPr lang="kk-KZ" sz="5100" dirty="0">
                    <a:latin typeface="Arial" pitchFamily="34" charset="0"/>
                    <a:cs typeface="Arial" pitchFamily="34" charset="0"/>
                  </a:rPr>
                  <a:t>белгісіз </a:t>
                </a:r>
                <a:r>
                  <a:rPr lang="kk-KZ" sz="5100" dirty="0" smtClean="0">
                    <a:latin typeface="Arial" pitchFamily="34" charset="0"/>
                    <a:cs typeface="Arial" pitchFamily="34" charset="0"/>
                  </a:rPr>
                  <a:t>бөлгішті </a:t>
                </a:r>
                <a:endParaRPr lang="kk-KZ" sz="51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5100" i="1">
                        <a:latin typeface="Cambria Math"/>
                        <a:cs typeface="Arial" pitchFamily="34" charset="0"/>
                      </a:rPr>
                      <m:t>𝑦</m:t>
                    </m:r>
                    <m:r>
                      <a:rPr lang="en-US" sz="5100" i="1">
                        <a:latin typeface="Cambria Math"/>
                        <a:cs typeface="Arial" pitchFamily="34" charset="0"/>
                      </a:rPr>
                      <m:t>−27=205:41</m:t>
                    </m:r>
                  </m:oMath>
                </a14:m>
                <a:r>
                  <a:rPr lang="en-US" sz="5100" dirty="0">
                    <a:latin typeface="Arial" pitchFamily="34" charset="0"/>
                    <a:cs typeface="Arial" pitchFamily="34" charset="0"/>
                  </a:rPr>
                  <a:t>,</a:t>
                </a:r>
                <a:r>
                  <a:rPr lang="kk-KZ" sz="5100" dirty="0">
                    <a:latin typeface="Arial" pitchFamily="34" charset="0"/>
                    <a:cs typeface="Arial" pitchFamily="34" charset="0"/>
                  </a:rPr>
                  <a:t>			 </a:t>
                </a:r>
                <a:r>
                  <a:rPr lang="kk-KZ" sz="5100" dirty="0" smtClean="0">
                    <a:latin typeface="Arial" pitchFamily="34" charset="0"/>
                    <a:cs typeface="Arial" pitchFamily="34" charset="0"/>
                  </a:rPr>
                  <a:t> табу </a:t>
                </a:r>
                <a:r>
                  <a:rPr lang="kk-KZ" sz="5100" dirty="0">
                    <a:latin typeface="Arial" pitchFamily="34" charset="0"/>
                    <a:cs typeface="Arial" pitchFamily="34" charset="0"/>
                  </a:rPr>
                  <a:t>үшін </a:t>
                </a:r>
                <a:r>
                  <a:rPr lang="kk-KZ" sz="5100" dirty="0" smtClean="0">
                    <a:latin typeface="Arial" pitchFamily="34" charset="0"/>
                    <a:cs typeface="Arial" pitchFamily="34" charset="0"/>
                  </a:rPr>
                  <a:t>бөлінгішті 						бөліндінің мәніне бөлеміз</a:t>
                </a:r>
                <a:r>
                  <a:rPr lang="kk-KZ" sz="5100" dirty="0">
                    <a:latin typeface="Arial" pitchFamily="34" charset="0"/>
                    <a:cs typeface="Arial" pitchFamily="34" charset="0"/>
                  </a:rPr>
                  <a:t>;</a:t>
                </a:r>
              </a:p>
              <a:p>
                <a:pPr marL="0" indent="0">
                  <a:buNone/>
                </a:pPr>
                <a:endParaRPr lang="kk-KZ" sz="5100" i="1" dirty="0">
                  <a:latin typeface="Cambria Math"/>
                  <a:cs typeface="Arial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5100" i="1">
                        <a:latin typeface="Cambria Math"/>
                        <a:cs typeface="Arial" pitchFamily="34" charset="0"/>
                      </a:rPr>
                      <m:t>𝑦</m:t>
                    </m:r>
                    <m:r>
                      <a:rPr lang="en-US" sz="5100" i="1">
                        <a:latin typeface="Cambria Math"/>
                        <a:cs typeface="Arial" pitchFamily="34" charset="0"/>
                      </a:rPr>
                      <m:t>−27=5</m:t>
                    </m:r>
                  </m:oMath>
                </a14:m>
                <a:r>
                  <a:rPr lang="en-US" sz="5100" dirty="0">
                    <a:latin typeface="Arial" pitchFamily="34" charset="0"/>
                    <a:cs typeface="Arial" pitchFamily="34" charset="0"/>
                  </a:rPr>
                  <a:t>,</a:t>
                </a:r>
                <a:r>
                  <a:rPr lang="kk-KZ" sz="5100" dirty="0">
                    <a:latin typeface="Arial" pitchFamily="34" charset="0"/>
                    <a:cs typeface="Arial" pitchFamily="34" charset="0"/>
                  </a:rPr>
                  <a:t>			мұндағы </a:t>
                </a:r>
                <a14:m>
                  <m:oMath xmlns:m="http://schemas.openxmlformats.org/officeDocument/2006/math">
                    <m:r>
                      <a:rPr lang="en-US" sz="5100" b="0" i="1" smtClean="0">
                        <a:latin typeface="Cambria Math"/>
                        <a:cs typeface="Arial" pitchFamily="34" charset="0"/>
                      </a:rPr>
                      <m:t>𝑦</m:t>
                    </m:r>
                  </m:oMath>
                </a14:m>
                <a:r>
                  <a:rPr lang="en-US" sz="5100" dirty="0">
                    <a:latin typeface="Arial" pitchFamily="34" charset="0"/>
                    <a:cs typeface="Arial" pitchFamily="34" charset="0"/>
                  </a:rPr>
                  <a:t> – </a:t>
                </a:r>
                <a:r>
                  <a:rPr lang="kk-KZ" sz="5100" dirty="0">
                    <a:latin typeface="Arial" pitchFamily="34" charset="0"/>
                    <a:cs typeface="Arial" pitchFamily="34" charset="0"/>
                  </a:rPr>
                  <a:t>белгісіз </a:t>
                </a:r>
                <a:r>
                  <a:rPr lang="kk-KZ" sz="5100" dirty="0" smtClean="0">
                    <a:latin typeface="Arial" pitchFamily="34" charset="0"/>
                    <a:cs typeface="Arial" pitchFamily="34" charset="0"/>
                  </a:rPr>
                  <a:t>азайғыш</a:t>
                </a:r>
                <a:r>
                  <a:rPr lang="kk-KZ" sz="5100" dirty="0">
                    <a:latin typeface="Arial" pitchFamily="34" charset="0"/>
                    <a:cs typeface="Arial" pitchFamily="34" charset="0"/>
                  </a:rPr>
                  <a:t>, 					</a:t>
                </a:r>
                <a:r>
                  <a:rPr lang="en-US" sz="5100" dirty="0">
                    <a:latin typeface="Arial" pitchFamily="34" charset="0"/>
                    <a:cs typeface="Arial" pitchFamily="34" charset="0"/>
                  </a:rPr>
                  <a:t>	</a:t>
                </a:r>
                <a:r>
                  <a:rPr lang="kk-KZ" sz="5100" dirty="0">
                    <a:latin typeface="Arial" pitchFamily="34" charset="0"/>
                    <a:cs typeface="Arial" pitchFamily="34" charset="0"/>
                  </a:rPr>
                  <a:t>белгісіз </a:t>
                </a:r>
                <a:r>
                  <a:rPr lang="kk-KZ" sz="5100" dirty="0" smtClean="0">
                    <a:latin typeface="Arial" pitchFamily="34" charset="0"/>
                    <a:cs typeface="Arial" pitchFamily="34" charset="0"/>
                  </a:rPr>
                  <a:t>азайғышты </a:t>
                </a:r>
                <a:r>
                  <a:rPr lang="kk-KZ" sz="5100" dirty="0">
                    <a:latin typeface="Arial" pitchFamily="34" charset="0"/>
                    <a:cs typeface="Arial" pitchFamily="34" charset="0"/>
                  </a:rPr>
                  <a:t>табу үшін 					</a:t>
                </a:r>
                <a:r>
                  <a:rPr lang="kk-KZ" sz="5100" dirty="0" smtClean="0">
                    <a:latin typeface="Arial" pitchFamily="34" charset="0"/>
                    <a:cs typeface="Arial" pitchFamily="34" charset="0"/>
                  </a:rPr>
                  <a:t>айырманың мәніне 						азайтқышты қосамыз;</a:t>
                </a:r>
                <a:r>
                  <a:rPr lang="kk-KZ" sz="5100" dirty="0">
                    <a:latin typeface="Arial" pitchFamily="34" charset="0"/>
                    <a:cs typeface="Arial" pitchFamily="34" charset="0"/>
                  </a:rPr>
                  <a:t>	</a:t>
                </a:r>
                <a:endParaRPr lang="en-US" sz="51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5100" b="0" i="1" smtClean="0">
                        <a:latin typeface="Cambria Math"/>
                        <a:cs typeface="Arial" pitchFamily="34" charset="0"/>
                      </a:rPr>
                      <m:t>𝑦</m:t>
                    </m:r>
                    <m:r>
                      <a:rPr lang="en-US" sz="5100" i="1"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sz="5100" b="0" i="1" smtClean="0">
                        <a:latin typeface="Cambria Math"/>
                        <a:cs typeface="Arial" pitchFamily="34" charset="0"/>
                      </a:rPr>
                      <m:t>27+5</m:t>
                    </m:r>
                  </m:oMath>
                </a14:m>
                <a:r>
                  <a:rPr lang="en-US" sz="5100" dirty="0">
                    <a:latin typeface="Arial" pitchFamily="34" charset="0"/>
                    <a:cs typeface="Arial" pitchFamily="34" charset="0"/>
                  </a:rPr>
                  <a:t>,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5100" b="0" i="1" smtClean="0">
                        <a:latin typeface="Cambria Math"/>
                        <a:cs typeface="Arial" pitchFamily="34" charset="0"/>
                      </a:rPr>
                      <m:t>𝑦</m:t>
                    </m:r>
                    <m:r>
                      <a:rPr lang="en-US" sz="5100" i="1"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sz="5100" b="0" i="1" smtClean="0">
                        <a:latin typeface="Cambria Math"/>
                        <a:cs typeface="Arial" pitchFamily="34" charset="0"/>
                      </a:rPr>
                      <m:t>32</m:t>
                    </m:r>
                  </m:oMath>
                </a14:m>
                <a:r>
                  <a:rPr lang="en-US" sz="5100" dirty="0">
                    <a:latin typeface="Arial" pitchFamily="34" charset="0"/>
                    <a:cs typeface="Arial" pitchFamily="34" charset="0"/>
                  </a:rPr>
                  <a:t> – </a:t>
                </a:r>
                <a:r>
                  <a:rPr lang="kk-KZ" sz="5100" dirty="0">
                    <a:latin typeface="Arial" pitchFamily="34" charset="0"/>
                    <a:cs typeface="Arial" pitchFamily="34" charset="0"/>
                  </a:rPr>
                  <a:t>теңдеудің түбірі.</a:t>
                </a: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r="-11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095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825625"/>
                <a:ext cx="828092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Теңдеулерді 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шешіңдер:</a:t>
                </a:r>
              </a:p>
              <a:p>
                <a:pPr marL="0" indent="0">
                  <a:buNone/>
                </a:pP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а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kk-KZ" sz="2400" b="0" i="1" smtClean="0">
                        <a:latin typeface="Cambria Math"/>
                        <a:cs typeface="Arial" pitchFamily="34" charset="0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17=98;</m:t>
                    </m:r>
                  </m:oMath>
                </a14:m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				</a:t>
                </a:r>
              </a:p>
              <a:p>
                <a:pPr marL="0" indent="0">
                  <a:buNone/>
                </a:pP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ә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192:</m:t>
                    </m:r>
                    <m:r>
                      <a:rPr lang="en-US" sz="2400" b="0" i="1" smtClean="0">
                        <a:latin typeface="Cambria Math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</a:rPr>
                      <m:t>=16;</m:t>
                    </m:r>
                  </m:oMath>
                </a14:m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				</a:t>
                </a:r>
                <a:endParaRPr lang="en-US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б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)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19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=76;</m:t>
                    </m:r>
                  </m:oMath>
                </a14:m>
                <a:endParaRPr lang="kk-KZ" dirty="0" smtClean="0"/>
              </a:p>
              <a:p>
                <a:pPr marL="0" indent="0">
                  <a:buNone/>
                </a:pPr>
                <a:r>
                  <a:rPr lang="kk-KZ" dirty="0"/>
                  <a:t>в</a:t>
                </a:r>
                <a:r>
                  <a:rPr lang="kk-KZ" dirty="0" smtClean="0"/>
                  <a:t>) </a:t>
                </a:r>
                <a14:m>
                  <m:oMath xmlns:m="http://schemas.openxmlformats.org/officeDocument/2006/math">
                    <m:r>
                      <a:rPr lang="kk-KZ" sz="2400" b="0" i="1" smtClean="0">
                        <a:latin typeface="Cambria Math"/>
                      </a:rPr>
                      <m:t>13</m:t>
                    </m:r>
                    <m:r>
                      <a:rPr lang="en-US" sz="2400" b="0" i="1" smtClean="0">
                        <a:latin typeface="Cambria Math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</a:rPr>
                      <m:t>−15=50.</m:t>
                    </m:r>
                  </m:oMath>
                </a14:m>
                <a:endParaRPr lang="en-US" sz="2400" dirty="0" smtClean="0"/>
              </a:p>
              <a:p>
                <a:pPr marL="0" indent="0">
                  <a:buNone/>
                </a:pPr>
                <a:endParaRPr lang="kk-KZ" dirty="0" smtClean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825625"/>
                <a:ext cx="8280920" cy="4351338"/>
              </a:xfrm>
              <a:blipFill rotWithShape="1">
                <a:blip r:embed="rId2"/>
                <a:stretch>
                  <a:fillRect l="-1546" t="-18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119814" cy="908720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latin typeface="Arial" pitchFamily="34" charset="0"/>
                <a:cs typeface="Arial" pitchFamily="34" charset="0"/>
              </a:rPr>
              <a:t>1-тапсырма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37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5764</TotalTime>
  <Words>478</Words>
  <Application>Microsoft Office PowerPoint</Application>
  <PresentationFormat>Экран (4:3)</PresentationFormat>
  <Paragraphs>129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2_Тема Office</vt:lpstr>
      <vt:lpstr>Презентация PowerPoint</vt:lpstr>
      <vt:lpstr>Презентация PowerPoint</vt:lpstr>
      <vt:lpstr>Қайталау</vt:lpstr>
      <vt:lpstr>Презентация PowerPoint</vt:lpstr>
      <vt:lpstr>Жаңа тақырып</vt:lpstr>
      <vt:lpstr>Презентация PowerPoint</vt:lpstr>
      <vt:lpstr> Мысалдар қарастырайық:</vt:lpstr>
      <vt:lpstr>2-мысал. </vt:lpstr>
      <vt:lpstr>1-тапсырма</vt:lpstr>
      <vt:lpstr>Шешуі:</vt:lpstr>
      <vt:lpstr>2-тапсырма</vt:lpstr>
      <vt:lpstr>Шешуі:</vt:lpstr>
      <vt:lpstr>3-тапсырма</vt:lpstr>
      <vt:lpstr>Шешуі: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Sulushash</cp:lastModifiedBy>
  <cp:revision>129</cp:revision>
  <dcterms:created xsi:type="dcterms:W3CDTF">2020-07-06T11:16:20Z</dcterms:created>
  <dcterms:modified xsi:type="dcterms:W3CDTF">2020-07-13T19:20:17Z</dcterms:modified>
</cp:coreProperties>
</file>