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72" r:id="rId2"/>
    <p:sldId id="256" r:id="rId3"/>
    <p:sldId id="264" r:id="rId4"/>
    <p:sldId id="265" r:id="rId5"/>
    <p:sldId id="271" r:id="rId6"/>
    <p:sldId id="266" r:id="rId7"/>
    <p:sldId id="267" r:id="rId8"/>
    <p:sldId id="270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6BC6-1DF5-4F28-97A2-6550E3DDC08B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595F6-3AD5-42A8-B5C0-953A2AEAB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45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923" y="3307356"/>
            <a:ext cx="9489573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923" y="4777380"/>
            <a:ext cx="9489573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4" y="1807361"/>
            <a:ext cx="949744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5" y="675723"/>
            <a:ext cx="1963949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5923" y="675724"/>
            <a:ext cx="7290076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3308581"/>
            <a:ext cx="9489571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4777381"/>
            <a:ext cx="948957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675725"/>
            <a:ext cx="949744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5924" y="1809750"/>
            <a:ext cx="4628369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8" y="1809749"/>
            <a:ext cx="4625656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7192" y="1812927"/>
            <a:ext cx="419709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5924" y="2389190"/>
            <a:ext cx="4628369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56088" y="1812927"/>
            <a:ext cx="41899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7" y="2389190"/>
            <a:ext cx="462836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3" y="446088"/>
            <a:ext cx="3547533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873" y="446088"/>
            <a:ext cx="5706492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3" y="1631950"/>
            <a:ext cx="3547533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24" y="1387058"/>
            <a:ext cx="4641849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5924" y="2500312"/>
            <a:ext cx="4641849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6291682" y="993076"/>
            <a:ext cx="2462851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502400" y="1600200"/>
            <a:ext cx="4572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12" y="-16"/>
            <a:ext cx="12336461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5923" y="675725"/>
            <a:ext cx="9500151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5924" y="1807361"/>
            <a:ext cx="9500149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125" y="59518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6CDB435-80F1-4675-B9AC-F923C0C27E99}" type="datetimeFigureOut">
              <a:rPr lang="ru-RU" smtClean="0"/>
              <a:pPr/>
              <a:t>03.03.2025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74594" y="5951811"/>
            <a:ext cx="7008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3545" y="5951811"/>
            <a:ext cx="81104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F07A08-0116-4BBB-8780-25ABC581FC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72;&#1103;%20&#1087;&#1072;&#1087;&#1082;&#1072;%20(2)/&#171;&#1069;&#1083;&#1077;&#1082;&#1090;&#1088;&#1086;&#1085;&#1076;&#1099;&#1179;%20&#1199;&#1082;&#1110;&#1084;&#1077;&#1090;&#187;%20&#1087;&#1086;&#1088;&#1090;&#1072;&#1083;&#1099;&#1085;&#1076;&#1072;%20&#1090;&#1110;&#1088;&#1082;&#1077;&#1083;&#1091;.webm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gov.kz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100" y="21209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Электронды үкімет</a:t>
            </a:r>
            <a:endParaRPr lang="ru-RU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7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469900" y="1460500"/>
            <a:ext cx="3162300" cy="2768600"/>
          </a:xfrm>
          <a:prstGeom prst="star7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bg1"/>
                </a:solidFill>
              </a:rPr>
              <a:t>Электрондық үкімет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7-конечная звезда 2"/>
          <p:cNvSpPr/>
          <p:nvPr/>
        </p:nvSpPr>
        <p:spPr>
          <a:xfrm>
            <a:off x="2654300" y="3733800"/>
            <a:ext cx="3162300" cy="2768600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Электронды кесте</a:t>
            </a:r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6946900" y="3416300"/>
            <a:ext cx="3162300" cy="2768600"/>
          </a:xfrm>
          <a:prstGeom prst="star7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Электронды лампа</a:t>
            </a:r>
            <a:endParaRPr lang="ru-RU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4686300" y="1460500"/>
            <a:ext cx="3162300" cy="2768600"/>
          </a:xfrm>
          <a:prstGeom prst="star7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Электронды машина</a:t>
            </a:r>
            <a:endParaRPr lang="ru-RU" dirty="0"/>
          </a:p>
        </p:txBody>
      </p:sp>
      <p:sp>
        <p:nvSpPr>
          <p:cNvPr id="6" name="7-конечная звезда 5"/>
          <p:cNvSpPr/>
          <p:nvPr/>
        </p:nvSpPr>
        <p:spPr>
          <a:xfrm>
            <a:off x="8686800" y="1130300"/>
            <a:ext cx="3162300" cy="2768600"/>
          </a:xfrm>
          <a:prstGeom prst="star7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Электронды пошта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7100" y="304800"/>
            <a:ext cx="7912100" cy="104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Ақпараттық-комуникативтік технологияларды қолданумен мемлекеттік органдар, халық және бизнестің өзара іс-қимыл жүйесі қалай аталады?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10617200" y="5473700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1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59100" y="1892300"/>
            <a:ext cx="2921000" cy="2057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 e.gou.kz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880100" y="4229100"/>
            <a:ext cx="2921000" cy="2057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www.e.uk.kz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8013700" y="1676400"/>
            <a:ext cx="2921000" cy="2057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www.e.gov.kz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77900" y="4114800"/>
            <a:ext cx="2921000" cy="2057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www.e.gav.kz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38450" y="571499"/>
            <a:ext cx="608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Электрондық үкіметтің веб-порталының электронды адресі: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10617200" y="5473700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900" y="749301"/>
            <a:ext cx="70231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kk-KZ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Электронды үкімет бағдарламасы қай жылы іске қосылды?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3000" y="1778000"/>
            <a:ext cx="2768600" cy="1587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2003 жыл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27300" y="4241800"/>
            <a:ext cx="2768600" cy="15875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2007 жыл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88100" y="4241800"/>
            <a:ext cx="2768600" cy="1587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2005 жыл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80300" y="1778000"/>
            <a:ext cx="2768600" cy="15875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2008 жыл</a:t>
            </a: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0617200" y="5473700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4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74803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2000" b="1" dirty="0" smtClean="0">
                <a:ln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5 таңдалған қызыметке «Электрондық әкімдік» жүйесінің түп тұлғасын әзірлеп, алдымен қай облыстың әкімдігіне тәжірибелі пайдалануға ендіру жүргізілді?</a:t>
            </a:r>
            <a:endParaRPr lang="ru-RU" sz="2000" b="1" dirty="0">
              <a:ln>
                <a:solidFill>
                  <a:srgbClr val="FFFF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Семиугольник 2"/>
          <p:cNvSpPr/>
          <p:nvPr/>
        </p:nvSpPr>
        <p:spPr>
          <a:xfrm>
            <a:off x="901700" y="1778000"/>
            <a:ext cx="2451100" cy="2349500"/>
          </a:xfrm>
          <a:prstGeom prst="hept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 Қарағанды</a:t>
            </a:r>
            <a:endParaRPr lang="ru-RU" dirty="0"/>
          </a:p>
        </p:txBody>
      </p:sp>
      <p:sp>
        <p:nvSpPr>
          <p:cNvPr id="4" name="Семиугольник 3"/>
          <p:cNvSpPr/>
          <p:nvPr/>
        </p:nvSpPr>
        <p:spPr>
          <a:xfrm>
            <a:off x="6178550" y="4279900"/>
            <a:ext cx="2451100" cy="2349500"/>
          </a:xfrm>
          <a:prstGeom prst="heptag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Павлодар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Семиугольник 4"/>
          <p:cNvSpPr/>
          <p:nvPr/>
        </p:nvSpPr>
        <p:spPr>
          <a:xfrm>
            <a:off x="2362200" y="4279900"/>
            <a:ext cx="2451100" cy="2349500"/>
          </a:xfrm>
          <a:prstGeom prst="heptagon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Жамбыл</a:t>
            </a:r>
            <a:endParaRPr lang="ru-RU" dirty="0"/>
          </a:p>
        </p:txBody>
      </p:sp>
      <p:sp>
        <p:nvSpPr>
          <p:cNvPr id="6" name="Семиугольник 5"/>
          <p:cNvSpPr/>
          <p:nvPr/>
        </p:nvSpPr>
        <p:spPr>
          <a:xfrm>
            <a:off x="4730750" y="1778000"/>
            <a:ext cx="2451100" cy="2349500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Қызылорда</a:t>
            </a:r>
            <a:endParaRPr lang="ru-RU" dirty="0"/>
          </a:p>
        </p:txBody>
      </p:sp>
      <p:sp>
        <p:nvSpPr>
          <p:cNvPr id="7" name="Семиугольник 6"/>
          <p:cNvSpPr/>
          <p:nvPr/>
        </p:nvSpPr>
        <p:spPr>
          <a:xfrm>
            <a:off x="8235950" y="1930400"/>
            <a:ext cx="2451100" cy="2349500"/>
          </a:xfrm>
          <a:prstGeom prst="heptag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Ақтау</a:t>
            </a:r>
            <a:endParaRPr lang="ru-RU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10617200" y="5473700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1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7100" y="444500"/>
            <a:ext cx="773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«Электорндық үкімет» веб-порталы қандай қағида бойынша мемлекеттік қызымет көрсету тұжырымдамасын іске асыру механизмі болып табылады?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32-конечная звезда 2"/>
          <p:cNvSpPr/>
          <p:nvPr/>
        </p:nvSpPr>
        <p:spPr>
          <a:xfrm>
            <a:off x="787400" y="1574800"/>
            <a:ext cx="2413000" cy="23876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Бір терезе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32-конечная звезда 3"/>
          <p:cNvSpPr/>
          <p:nvPr/>
        </p:nvSpPr>
        <p:spPr>
          <a:xfrm>
            <a:off x="2730500" y="3479800"/>
            <a:ext cx="2413000" cy="23876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Бір жоба</a:t>
            </a:r>
            <a:endParaRPr lang="ru-RU" dirty="0"/>
          </a:p>
        </p:txBody>
      </p:sp>
      <p:sp>
        <p:nvSpPr>
          <p:cNvPr id="5" name="32-конечная звезда 4"/>
          <p:cNvSpPr/>
          <p:nvPr/>
        </p:nvSpPr>
        <p:spPr>
          <a:xfrm>
            <a:off x="6064250" y="3479800"/>
            <a:ext cx="2413000" cy="23876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Бір тақта</a:t>
            </a:r>
            <a:endParaRPr lang="ru-RU" dirty="0"/>
          </a:p>
        </p:txBody>
      </p:sp>
      <p:sp>
        <p:nvSpPr>
          <p:cNvPr id="6" name="32-конечная звезда 5"/>
          <p:cNvSpPr/>
          <p:nvPr/>
        </p:nvSpPr>
        <p:spPr>
          <a:xfrm>
            <a:off x="8547100" y="1638300"/>
            <a:ext cx="2413000" cy="2387600"/>
          </a:xfrm>
          <a:prstGeom prst="star3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Бір сайт</a:t>
            </a: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9931400" y="5486400"/>
            <a:ext cx="1511300" cy="1193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1735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1221014" y="2413000"/>
            <a:ext cx="2503714" cy="1839686"/>
          </a:xfrm>
          <a:prstGeom prst="ellipse">
            <a:avLst/>
          </a:prstGeom>
          <a:solidFill>
            <a:srgbClr val="C0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Дәріс</a:t>
            </a:r>
            <a:endParaRPr lang="ru-RU" dirty="0"/>
          </a:p>
        </p:txBody>
      </p:sp>
      <p:sp>
        <p:nvSpPr>
          <p:cNvPr id="5" name="Овал 4">
            <a:hlinkClick r:id="rId3" action="ppaction://hlinkfile"/>
          </p:cNvPr>
          <p:cNvSpPr/>
          <p:nvPr/>
        </p:nvSpPr>
        <p:spPr>
          <a:xfrm>
            <a:off x="7857671" y="2413000"/>
            <a:ext cx="2503714" cy="1839686"/>
          </a:xfrm>
          <a:prstGeom prst="ellipse">
            <a:avLst/>
          </a:prstGeom>
          <a:solidFill>
            <a:srgbClr val="C0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Бейнеролик</a:t>
            </a:r>
            <a:endParaRPr lang="ru-RU" dirty="0"/>
          </a:p>
        </p:txBody>
      </p:sp>
      <p:sp>
        <p:nvSpPr>
          <p:cNvPr id="6" name="Овал 5">
            <a:hlinkClick r:id="rId4" action="ppaction://hlinksldjump"/>
          </p:cNvPr>
          <p:cNvSpPr/>
          <p:nvPr/>
        </p:nvSpPr>
        <p:spPr>
          <a:xfrm>
            <a:off x="4708071" y="3947886"/>
            <a:ext cx="2503714" cy="1839686"/>
          </a:xfrm>
          <a:prstGeom prst="ellipse">
            <a:avLst/>
          </a:prstGeom>
          <a:solidFill>
            <a:srgbClr val="C0000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Практикалық тапсырма</a:t>
            </a:r>
            <a:endParaRPr lang="ru-RU" dirty="0"/>
          </a:p>
        </p:txBody>
      </p:sp>
      <p:sp>
        <p:nvSpPr>
          <p:cNvPr id="8" name="Овал 7">
            <a:hlinkClick r:id="rId5" action="ppaction://hlinksldjump"/>
          </p:cNvPr>
          <p:cNvSpPr/>
          <p:nvPr/>
        </p:nvSpPr>
        <p:spPr>
          <a:xfrm>
            <a:off x="4506686" y="965200"/>
            <a:ext cx="2503714" cy="1839686"/>
          </a:xfrm>
          <a:prstGeom prst="ellipse">
            <a:avLst/>
          </a:prstGeom>
          <a:solidFill>
            <a:srgbClr val="C00000"/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88900" dist="38100" dir="5400000" algn="ctr" rotWithShape="0">
              <a:srgbClr val="000000">
                <a:alpha val="6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4345" y="900545"/>
            <a:ext cx="101588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Электрондық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үкімет</a:t>
            </a:r>
            <a:r>
              <a:rPr lang="ru-RU" b="1" dirty="0">
                <a:solidFill>
                  <a:srgbClr val="FF0000"/>
                </a:solidFill>
              </a:rPr>
              <a:t> (е-</a:t>
            </a:r>
            <a:r>
              <a:rPr lang="ru-RU" b="1" dirty="0" err="1">
                <a:solidFill>
                  <a:srgbClr val="FF0000"/>
                </a:solidFill>
              </a:rPr>
              <a:t>үкімет</a:t>
            </a:r>
            <a:r>
              <a:rPr lang="ru-RU" b="1" dirty="0">
                <a:solidFill>
                  <a:srgbClr val="FF0000"/>
                </a:solidFill>
              </a:rPr>
              <a:t>) </a:t>
            </a:r>
            <a:r>
              <a:rPr lang="ru-RU" dirty="0"/>
              <a:t>– </a:t>
            </a:r>
            <a:r>
              <a:rPr lang="ru-RU" dirty="0" err="1"/>
              <a:t>халықтың</a:t>
            </a:r>
            <a:r>
              <a:rPr lang="ru-RU" dirty="0"/>
              <a:t> ел </a:t>
            </a:r>
            <a:r>
              <a:rPr lang="ru-RU" dirty="0" err="1"/>
              <a:t>үкіметімен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байланысын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ететін</a:t>
            </a:r>
            <a:r>
              <a:rPr lang="ru-RU" dirty="0"/>
              <a:t> </a:t>
            </a:r>
            <a:r>
              <a:rPr lang="ru-RU" dirty="0" err="1"/>
              <a:t>жүйе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–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, </a:t>
            </a:r>
            <a:r>
              <a:rPr lang="ru-RU" dirty="0" err="1"/>
              <a:t>азаматтардың</a:t>
            </a:r>
            <a:r>
              <a:rPr lang="ru-RU" dirty="0"/>
              <a:t> </a:t>
            </a:r>
            <a:r>
              <a:rPr lang="ru-RU" dirty="0" err="1"/>
              <a:t>саясатқа</a:t>
            </a:r>
            <a:r>
              <a:rPr lang="ru-RU" dirty="0"/>
              <a:t> </a:t>
            </a:r>
            <a:r>
              <a:rPr lang="ru-RU" dirty="0" err="1"/>
              <a:t>араласуы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үрдістерін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сыртқы</a:t>
            </a:r>
            <a:r>
              <a:rPr lang="ru-RU" dirty="0"/>
              <a:t> </a:t>
            </a:r>
            <a:r>
              <a:rPr lang="ru-RU" dirty="0" err="1"/>
              <a:t>қарым-қатынастарды</a:t>
            </a:r>
            <a:r>
              <a:rPr lang="ru-RU" dirty="0"/>
              <a:t> </a:t>
            </a:r>
            <a:r>
              <a:rPr lang="ru-RU" dirty="0" err="1"/>
              <a:t>техникалық</a:t>
            </a:r>
            <a:r>
              <a:rPr lang="ru-RU" dirty="0"/>
              <a:t> </a:t>
            </a:r>
            <a:r>
              <a:rPr lang="ru-RU" dirty="0" err="1"/>
              <a:t>құралдардың</a:t>
            </a:r>
            <a:r>
              <a:rPr lang="ru-RU" dirty="0"/>
              <a:t>, </a:t>
            </a:r>
            <a:r>
              <a:rPr lang="ru-RU" dirty="0" err="1"/>
              <a:t>Internet-тің</a:t>
            </a:r>
            <a:r>
              <a:rPr lang="ru-RU" dirty="0"/>
              <a:t>, </a:t>
            </a:r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заманғы</a:t>
            </a:r>
            <a:r>
              <a:rPr lang="ru-RU" dirty="0"/>
              <a:t> БАҚ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өзгерту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үздіксіз</a:t>
            </a:r>
            <a:r>
              <a:rPr lang="ru-RU" dirty="0"/>
              <a:t> </a:t>
            </a:r>
            <a:r>
              <a:rPr lang="ru-RU" dirty="0" err="1"/>
              <a:t>оңтайландыру</a:t>
            </a:r>
            <a:r>
              <a:rPr lang="ru-RU" dirty="0"/>
              <a:t>. ҚР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үкіметі</a:t>
            </a:r>
            <a:r>
              <a:rPr lang="ru-RU" dirty="0"/>
              <a:t> веб-порталы – www.e.gov.kz.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«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терезе</a:t>
            </a:r>
            <a:r>
              <a:rPr lang="ru-RU" dirty="0"/>
              <a:t>» </a:t>
            </a:r>
            <a:r>
              <a:rPr lang="ru-RU" dirty="0" err="1"/>
              <a:t>принципімен</a:t>
            </a:r>
            <a:r>
              <a:rPr lang="ru-RU" dirty="0"/>
              <a:t> </a:t>
            </a:r>
            <a:r>
              <a:rPr lang="ru-RU" dirty="0" err="1"/>
              <a:t>ұсыну</a:t>
            </a:r>
            <a:r>
              <a:rPr lang="ru-RU" dirty="0"/>
              <a:t> </a:t>
            </a:r>
            <a:r>
              <a:rPr lang="ru-RU" dirty="0" err="1"/>
              <a:t>тұжырымдамасын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асырудың</a:t>
            </a:r>
            <a:r>
              <a:rPr lang="ru-RU" dirty="0"/>
              <a:t> </a:t>
            </a:r>
            <a:r>
              <a:rPr lang="ru-RU" dirty="0" err="1"/>
              <a:t>тәжірибелік</a:t>
            </a:r>
            <a:r>
              <a:rPr lang="ru-RU" dirty="0"/>
              <a:t> </a:t>
            </a:r>
            <a:r>
              <a:rPr lang="ru-RU" dirty="0" err="1"/>
              <a:t>механизмі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жоба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Президентінің</a:t>
            </a:r>
            <a:r>
              <a:rPr lang="ru-RU" dirty="0"/>
              <a:t> 2004 </a:t>
            </a:r>
            <a:r>
              <a:rPr lang="ru-RU" dirty="0" err="1"/>
              <a:t>жылғы</a:t>
            </a:r>
            <a:r>
              <a:rPr lang="ru-RU" dirty="0"/>
              <a:t> 10 </a:t>
            </a:r>
            <a:r>
              <a:rPr lang="ru-RU" dirty="0" err="1"/>
              <a:t>қарашадағы</a:t>
            </a:r>
            <a:r>
              <a:rPr lang="ru-RU" dirty="0"/>
              <a:t> №1471 </a:t>
            </a:r>
            <a:r>
              <a:rPr lang="ru-RU" dirty="0" err="1"/>
              <a:t>Жарлығымен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2005-2007 </a:t>
            </a:r>
            <a:r>
              <a:rPr lang="ru-RU" dirty="0" err="1"/>
              <a:t>жылдарға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Республикасында</a:t>
            </a:r>
            <a:r>
              <a:rPr lang="ru-RU" dirty="0"/>
              <a:t> </a:t>
            </a:r>
            <a:r>
              <a:rPr lang="ru-RU" dirty="0" err="1"/>
              <a:t>Электронды</a:t>
            </a:r>
            <a:r>
              <a:rPr lang="ru-RU" dirty="0"/>
              <a:t> </a:t>
            </a:r>
            <a:r>
              <a:rPr lang="ru-RU" dirty="0" err="1"/>
              <a:t>үкіметті</a:t>
            </a:r>
            <a:r>
              <a:rPr lang="ru-RU" dirty="0"/>
              <a:t> </a:t>
            </a:r>
            <a:r>
              <a:rPr lang="ru-RU" dirty="0" err="1"/>
              <a:t>қалыптастырудың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бағдарламасы</a:t>
            </a:r>
            <a:r>
              <a:rPr lang="ru-RU" dirty="0"/>
              <a:t> </a:t>
            </a:r>
            <a:r>
              <a:rPr lang="ru-RU" dirty="0" err="1"/>
              <a:t>аясында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асырылуда</a:t>
            </a:r>
            <a:r>
              <a:rPr lang="ru-RU" dirty="0"/>
              <a:t>. </a:t>
            </a:r>
            <a:r>
              <a:rPr lang="ru-RU" dirty="0" err="1"/>
              <a:t>Қазақстанда</a:t>
            </a:r>
            <a:r>
              <a:rPr lang="ru-RU" dirty="0"/>
              <a:t> </a:t>
            </a:r>
            <a:r>
              <a:rPr lang="ru-RU" dirty="0" err="1"/>
              <a:t>Электрондық</a:t>
            </a:r>
            <a:r>
              <a:rPr lang="ru-RU" dirty="0"/>
              <a:t> </a:t>
            </a:r>
            <a:r>
              <a:rPr lang="ru-RU" dirty="0" err="1"/>
              <a:t>үкіметті</a:t>
            </a:r>
            <a:r>
              <a:rPr lang="ru-RU" dirty="0"/>
              <a:t> </a:t>
            </a:r>
            <a:r>
              <a:rPr lang="ru-RU" dirty="0" err="1"/>
              <a:t>енгізу</a:t>
            </a:r>
            <a:r>
              <a:rPr lang="ru-RU" dirty="0"/>
              <a:t> </a:t>
            </a:r>
            <a:r>
              <a:rPr lang="ru-RU" dirty="0" err="1"/>
              <a:t>жұмыстары</a:t>
            </a:r>
            <a:r>
              <a:rPr lang="ru-RU" dirty="0"/>
              <a:t>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органдарға</a:t>
            </a:r>
            <a:r>
              <a:rPr lang="ru-RU" dirty="0"/>
              <a:t> </a:t>
            </a:r>
            <a:r>
              <a:rPr lang="ru-RU" dirty="0" err="1"/>
              <a:t>жүгінуін</a:t>
            </a:r>
            <a:r>
              <a:rPr lang="ru-RU" dirty="0"/>
              <a:t> </a:t>
            </a:r>
            <a:r>
              <a:rPr lang="ru-RU" dirty="0" err="1"/>
              <a:t>оңайлату</a:t>
            </a:r>
            <a:r>
              <a:rPr lang="ru-RU" dirty="0"/>
              <a:t>,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органдардың</a:t>
            </a:r>
            <a:r>
              <a:rPr lang="ru-RU" dirty="0"/>
              <a:t> </a:t>
            </a:r>
            <a:r>
              <a:rPr lang="ru-RU" dirty="0" err="1"/>
              <a:t>азаматтар</a:t>
            </a:r>
            <a:r>
              <a:rPr lang="ru-RU" dirty="0"/>
              <a:t> мен </a:t>
            </a:r>
            <a:r>
              <a:rPr lang="ru-RU" dirty="0" err="1"/>
              <a:t>ұйымдарға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/>
              <a:t>қызметтері</a:t>
            </a:r>
            <a:r>
              <a:rPr lang="ru-RU" dirty="0"/>
              <a:t> </a:t>
            </a:r>
            <a:r>
              <a:rPr lang="ru-RU" dirty="0" err="1"/>
              <a:t>сапасын</a:t>
            </a:r>
            <a:r>
              <a:rPr lang="ru-RU" dirty="0"/>
              <a:t> </a:t>
            </a:r>
            <a:r>
              <a:rPr lang="ru-RU" dirty="0" err="1"/>
              <a:t>жақсарту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мерзімін</a:t>
            </a:r>
            <a:r>
              <a:rPr lang="ru-RU" dirty="0"/>
              <a:t> </a:t>
            </a:r>
            <a:r>
              <a:rPr lang="ru-RU" dirty="0" err="1"/>
              <a:t>қысқарту</a:t>
            </a:r>
            <a:r>
              <a:rPr lang="ru-RU" dirty="0"/>
              <a:t>,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органдар</a:t>
            </a:r>
            <a:r>
              <a:rPr lang="ru-RU" dirty="0"/>
              <a:t> </a:t>
            </a:r>
            <a:r>
              <a:rPr lang="ru-RU" dirty="0" err="1"/>
              <a:t>қызметі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дерек</a:t>
            </a:r>
            <a:r>
              <a:rPr lang="ru-RU" dirty="0"/>
              <a:t> </a:t>
            </a:r>
            <a:r>
              <a:rPr lang="ru-RU" dirty="0" err="1"/>
              <a:t>қорларына</a:t>
            </a:r>
            <a:r>
              <a:rPr lang="ru-RU" dirty="0"/>
              <a:t> </a:t>
            </a:r>
            <a:r>
              <a:rPr lang="ru-RU" dirty="0" err="1"/>
              <a:t>қатынасуды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келешекте</a:t>
            </a:r>
            <a:r>
              <a:rPr lang="ru-RU" dirty="0"/>
              <a:t> </a:t>
            </a:r>
            <a:r>
              <a:rPr lang="ru-RU" dirty="0" err="1"/>
              <a:t>әкімшілік</a:t>
            </a:r>
            <a:r>
              <a:rPr lang="ru-RU" dirty="0"/>
              <a:t> </a:t>
            </a:r>
            <a:r>
              <a:rPr lang="ru-RU" dirty="0" err="1"/>
              <a:t>жүйе</a:t>
            </a:r>
            <a:r>
              <a:rPr lang="ru-RU" dirty="0"/>
              <a:t> </a:t>
            </a:r>
            <a:r>
              <a:rPr lang="ru-RU" dirty="0" err="1"/>
              <a:t>жетістіктерін</a:t>
            </a:r>
            <a:r>
              <a:rPr lang="ru-RU" dirty="0"/>
              <a:t> </a:t>
            </a:r>
            <a:r>
              <a:rPr lang="ru-RU" dirty="0" err="1"/>
              <a:t>есепке</a:t>
            </a:r>
            <a:r>
              <a:rPr lang="ru-RU" dirty="0"/>
              <a:t> ала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құрамы</a:t>
            </a:r>
            <a:r>
              <a:rPr lang="ru-RU" dirty="0"/>
              <a:t> </a:t>
            </a:r>
            <a:r>
              <a:rPr lang="ru-RU" dirty="0" err="1"/>
              <a:t>жағынан</a:t>
            </a:r>
            <a:r>
              <a:rPr lang="ru-RU" dirty="0"/>
              <a:t> </a:t>
            </a:r>
            <a:r>
              <a:rPr lang="ru-RU" dirty="0" err="1"/>
              <a:t>оңтайлы</a:t>
            </a:r>
            <a:r>
              <a:rPr lang="ru-RU" dirty="0"/>
              <a:t> да </a:t>
            </a:r>
            <a:r>
              <a:rPr lang="ru-RU" dirty="0" err="1"/>
              <a:t>тиімді</a:t>
            </a:r>
            <a:r>
              <a:rPr lang="ru-RU" dirty="0"/>
              <a:t> </a:t>
            </a:r>
            <a:r>
              <a:rPr lang="ru-RU" dirty="0" err="1"/>
              <a:t>мемлекеттік</a:t>
            </a:r>
            <a:r>
              <a:rPr lang="ru-RU" dirty="0"/>
              <a:t> аппарат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411326" y="5236410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9563" y="523816"/>
            <a:ext cx="10246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үкімет</a:t>
            </a:r>
            <a:r>
              <a:rPr lang="ru-RU" sz="2000" dirty="0"/>
              <a:t> </a:t>
            </a:r>
            <a:r>
              <a:rPr lang="ru-RU" sz="2000" dirty="0" err="1"/>
              <a:t>азаматтарға</a:t>
            </a:r>
            <a:r>
              <a:rPr lang="ru-RU" sz="2000" dirty="0"/>
              <a:t> </a:t>
            </a:r>
            <a:r>
              <a:rPr lang="ru-RU" sz="2000" dirty="0" err="1"/>
              <a:t>мемлекетпен</a:t>
            </a:r>
            <a:r>
              <a:rPr lang="ru-RU" sz="2000" dirty="0"/>
              <a:t> </a:t>
            </a:r>
            <a:r>
              <a:rPr lang="ru-RU" sz="2000" dirty="0" err="1"/>
              <a:t>қарым-қатынас</a:t>
            </a:r>
            <a:r>
              <a:rPr lang="ru-RU" sz="2000" dirty="0"/>
              <a:t> </a:t>
            </a:r>
            <a:r>
              <a:rPr lang="ru-RU" sz="2000" dirty="0" err="1"/>
              <a:t>жасауды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мемлекеттік</a:t>
            </a:r>
            <a:r>
              <a:rPr lang="ru-RU" sz="2000" dirty="0"/>
              <a:t> </a:t>
            </a:r>
            <a:r>
              <a:rPr lang="ru-RU" sz="2000" dirty="0" err="1"/>
              <a:t>қызметтерге</a:t>
            </a:r>
            <a:r>
              <a:rPr lang="ru-RU" sz="2000" dirty="0"/>
              <a:t> </a:t>
            </a:r>
            <a:r>
              <a:rPr lang="ru-RU" sz="2000" dirty="0" err="1"/>
              <a:t>қатынауды</a:t>
            </a:r>
            <a:r>
              <a:rPr lang="ru-RU" sz="2000" dirty="0"/>
              <a:t> </a:t>
            </a:r>
            <a:r>
              <a:rPr lang="ru-RU" sz="2000" dirty="0" err="1"/>
              <a:t>орналасқан</a:t>
            </a:r>
            <a:r>
              <a:rPr lang="ru-RU" sz="2000" dirty="0"/>
              <a:t> </a:t>
            </a:r>
            <a:r>
              <a:rPr lang="ru-RU" sz="2000" dirty="0" err="1"/>
              <a:t>орны</a:t>
            </a:r>
            <a:r>
              <a:rPr lang="ru-RU" sz="2000" dirty="0"/>
              <a:t> мен </a:t>
            </a:r>
            <a:r>
              <a:rPr lang="ru-RU" sz="2000" dirty="0" err="1"/>
              <a:t>жыл</a:t>
            </a:r>
            <a:r>
              <a:rPr lang="ru-RU" sz="2000" dirty="0"/>
              <a:t> </a:t>
            </a:r>
            <a:r>
              <a:rPr lang="ru-RU" sz="2000" dirty="0" err="1"/>
              <a:t>мезгіліне</a:t>
            </a:r>
            <a:r>
              <a:rPr lang="ru-RU" sz="2000" dirty="0"/>
              <a:t> </a:t>
            </a:r>
            <a:r>
              <a:rPr lang="ru-RU" sz="2000" dirty="0" err="1"/>
              <a:t>тәуелсіз</a:t>
            </a:r>
            <a:r>
              <a:rPr lang="ru-RU" sz="2000" dirty="0"/>
              <a:t>, </a:t>
            </a:r>
            <a:r>
              <a:rPr lang="ru-RU" sz="2000" dirty="0" err="1"/>
              <a:t>тәулігіне</a:t>
            </a:r>
            <a:r>
              <a:rPr lang="ru-RU" sz="2000" dirty="0"/>
              <a:t> 24 </a:t>
            </a:r>
            <a:r>
              <a:rPr lang="ru-RU" sz="2000" dirty="0" err="1"/>
              <a:t>сағат</a:t>
            </a:r>
            <a:r>
              <a:rPr lang="ru-RU" sz="2000" dirty="0"/>
              <a:t>, </a:t>
            </a:r>
            <a:r>
              <a:rPr lang="ru-RU" sz="2000" dirty="0" err="1"/>
              <a:t>аптасына</a:t>
            </a:r>
            <a:r>
              <a:rPr lang="ru-RU" sz="2000" dirty="0"/>
              <a:t> </a:t>
            </a:r>
            <a:r>
              <a:rPr lang="ru-RU" sz="2000" dirty="0" err="1"/>
              <a:t>жеті</a:t>
            </a:r>
            <a:r>
              <a:rPr lang="ru-RU" sz="2000" dirty="0"/>
              <a:t> </a:t>
            </a:r>
            <a:r>
              <a:rPr lang="ru-RU" sz="2000" dirty="0" err="1"/>
              <a:t>күн</a:t>
            </a:r>
            <a:r>
              <a:rPr lang="ru-RU" sz="2000" dirty="0"/>
              <a:t> </a:t>
            </a:r>
            <a:r>
              <a:rPr lang="ru-RU" sz="2000" dirty="0" err="1"/>
              <a:t>бойы</a:t>
            </a:r>
            <a:r>
              <a:rPr lang="ru-RU" sz="2000" dirty="0"/>
              <a:t> </a:t>
            </a:r>
            <a:r>
              <a:rPr lang="ru-RU" sz="2000" dirty="0" err="1"/>
              <a:t>қамтамасыз</a:t>
            </a:r>
            <a:r>
              <a:rPr lang="ru-RU" sz="2000" dirty="0"/>
              <a:t> </a:t>
            </a:r>
            <a:r>
              <a:rPr lang="ru-RU" sz="2000" dirty="0" err="1"/>
              <a:t>етіп</a:t>
            </a:r>
            <a:r>
              <a:rPr lang="ru-RU" sz="2000" dirty="0"/>
              <a:t> </a:t>
            </a:r>
            <a:r>
              <a:rPr lang="ru-RU" sz="2000" dirty="0" err="1"/>
              <a:t>отыруы</a:t>
            </a:r>
            <a:r>
              <a:rPr lang="ru-RU" sz="2000" dirty="0"/>
              <a:t> </a:t>
            </a:r>
            <a:r>
              <a:rPr lang="ru-RU" sz="2000" dirty="0" err="1"/>
              <a:t>тиіс</a:t>
            </a:r>
            <a:r>
              <a:rPr lang="ru-RU" sz="2000" dirty="0"/>
              <a:t>. </a:t>
            </a:r>
            <a:r>
              <a:rPr lang="ru-RU" sz="2000" dirty="0" err="1"/>
              <a:t>Мемлекеттік</a:t>
            </a:r>
            <a:r>
              <a:rPr lang="ru-RU" sz="2000" dirty="0"/>
              <a:t> </a:t>
            </a:r>
            <a:r>
              <a:rPr lang="ru-RU" sz="2000" dirty="0" err="1"/>
              <a:t>мекемелер</a:t>
            </a:r>
            <a:r>
              <a:rPr lang="ru-RU" sz="2000" dirty="0"/>
              <a:t> </a:t>
            </a:r>
            <a:r>
              <a:rPr lang="ru-RU" sz="2000" dirty="0" err="1"/>
              <a:t>көрсететін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қызметтердің</a:t>
            </a:r>
            <a:r>
              <a:rPr lang="ru-RU" sz="2000" dirty="0"/>
              <a:t> </a:t>
            </a:r>
            <a:r>
              <a:rPr lang="ru-RU" sz="2000" dirty="0" err="1"/>
              <a:t>тізімі</a:t>
            </a:r>
            <a:r>
              <a:rPr lang="ru-RU" sz="2000" dirty="0"/>
              <a:t> мен </a:t>
            </a:r>
            <a:r>
              <a:rPr lang="ru-RU" sz="2000" dirty="0" err="1"/>
              <a:t>сипаттамасы</a:t>
            </a:r>
            <a:r>
              <a:rPr lang="ru-RU" sz="2000" dirty="0"/>
              <a:t>, </a:t>
            </a:r>
            <a:r>
              <a:rPr lang="ru-RU" sz="2000" dirty="0" err="1"/>
              <a:t>нормативтік-құқықтық</a:t>
            </a:r>
            <a:r>
              <a:rPr lang="ru-RU" sz="2000" dirty="0"/>
              <a:t> </a:t>
            </a:r>
            <a:r>
              <a:rPr lang="ru-RU" sz="2000" dirty="0" err="1"/>
              <a:t>ақпарат</a:t>
            </a:r>
            <a:r>
              <a:rPr lang="ru-RU" sz="2000" dirty="0"/>
              <a:t>, </a:t>
            </a:r>
            <a:r>
              <a:rPr lang="ru-RU" sz="2000" dirty="0" err="1"/>
              <a:t>азаматтардың</a:t>
            </a:r>
            <a:r>
              <a:rPr lang="ru-RU" sz="2000" dirty="0"/>
              <a:t> </a:t>
            </a:r>
            <a:r>
              <a:rPr lang="ru-RU" sz="2000" dirty="0" err="1"/>
              <a:t>билікпен</a:t>
            </a:r>
            <a:r>
              <a:rPr lang="ru-RU" sz="2000" dirty="0"/>
              <a:t>, </a:t>
            </a:r>
            <a:r>
              <a:rPr lang="ru-RU" sz="2000" dirty="0" err="1"/>
              <a:t>түрлі</a:t>
            </a:r>
            <a:r>
              <a:rPr lang="ru-RU" sz="2000" dirty="0"/>
              <a:t> </a:t>
            </a:r>
            <a:r>
              <a:rPr lang="ru-RU" sz="2000" dirty="0" err="1"/>
              <a:t>әлеуметтік</a:t>
            </a:r>
            <a:r>
              <a:rPr lang="ru-RU" sz="2000" dirty="0"/>
              <a:t> </a:t>
            </a:r>
            <a:r>
              <a:rPr lang="ru-RU" sz="2000" dirty="0" err="1"/>
              <a:t>қызметтермен</a:t>
            </a:r>
            <a:r>
              <a:rPr lang="ru-RU" sz="2000" dirty="0"/>
              <a:t>, </a:t>
            </a:r>
            <a:r>
              <a:rPr lang="ru-RU" sz="2000" dirty="0" err="1"/>
              <a:t>комитеттермен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ведомстволармен</a:t>
            </a:r>
            <a:r>
              <a:rPr lang="ru-RU" sz="2000" dirty="0"/>
              <a:t> </a:t>
            </a:r>
            <a:r>
              <a:rPr lang="ru-RU" sz="2000" dirty="0" err="1"/>
              <a:t>ашық</a:t>
            </a:r>
            <a:r>
              <a:rPr lang="ru-RU" sz="2000" dirty="0"/>
              <a:t> та тура </a:t>
            </a:r>
            <a:r>
              <a:rPr lang="ru-RU" sz="2000" dirty="0" err="1"/>
              <a:t>сұхбаты</a:t>
            </a:r>
            <a:r>
              <a:rPr lang="ru-RU" sz="2000" dirty="0"/>
              <a:t> </a:t>
            </a:r>
            <a:r>
              <a:rPr lang="ru-RU" sz="2000" dirty="0" err="1"/>
              <a:t>кез</a:t>
            </a:r>
            <a:r>
              <a:rPr lang="ru-RU" sz="2000" dirty="0"/>
              <a:t> </a:t>
            </a:r>
            <a:r>
              <a:rPr lang="ru-RU" sz="2000" dirty="0" err="1"/>
              <a:t>келген</a:t>
            </a:r>
            <a:r>
              <a:rPr lang="ru-RU" sz="2000" dirty="0"/>
              <a:t> </a:t>
            </a:r>
            <a:r>
              <a:rPr lang="ru-RU" sz="2000" dirty="0" err="1"/>
              <a:t>уақытта</a:t>
            </a:r>
            <a:r>
              <a:rPr lang="ru-RU" sz="2000" dirty="0"/>
              <a:t> </a:t>
            </a:r>
            <a:r>
              <a:rPr lang="ru-RU" sz="2000" dirty="0" err="1"/>
              <a:t>бәріне</a:t>
            </a:r>
            <a:r>
              <a:rPr lang="ru-RU" sz="2000" dirty="0"/>
              <a:t> де, </a:t>
            </a:r>
            <a:r>
              <a:rPr lang="ru-RU" sz="2000" dirty="0" err="1"/>
              <a:t>әркімге</a:t>
            </a:r>
            <a:r>
              <a:rPr lang="ru-RU" sz="2000" dirty="0"/>
              <a:t> де </a:t>
            </a:r>
            <a:r>
              <a:rPr lang="ru-RU" sz="2000" dirty="0" err="1"/>
              <a:t>ашық</a:t>
            </a:r>
            <a:r>
              <a:rPr lang="ru-RU" sz="2000" dirty="0"/>
              <a:t> </a:t>
            </a:r>
            <a:r>
              <a:rPr lang="ru-RU" sz="2000" dirty="0" err="1"/>
              <a:t>болуы</a:t>
            </a:r>
            <a:r>
              <a:rPr lang="ru-RU" sz="2000" dirty="0"/>
              <a:t> </a:t>
            </a:r>
            <a:r>
              <a:rPr lang="ru-RU" sz="2000" dirty="0" err="1"/>
              <a:t>тиіс</a:t>
            </a:r>
            <a:r>
              <a:rPr lang="ru-RU" sz="2000" dirty="0"/>
              <a:t>. www.e.gov.kz. Веб-</a:t>
            </a:r>
            <a:r>
              <a:rPr lang="ru-RU" sz="2000" dirty="0" err="1"/>
              <a:t>порталының</a:t>
            </a:r>
            <a:r>
              <a:rPr lang="ru-RU" sz="2000" dirty="0"/>
              <a:t> </a:t>
            </a:r>
            <a:r>
              <a:rPr lang="ru-RU" sz="2000" dirty="0" err="1"/>
              <a:t>пайдаланушылары</a:t>
            </a:r>
            <a:r>
              <a:rPr lang="ru-RU" sz="2000" dirty="0"/>
              <a:t>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категорияға</a:t>
            </a:r>
            <a:r>
              <a:rPr lang="ru-RU" sz="2000" dirty="0"/>
              <a:t> </a:t>
            </a:r>
            <a:r>
              <a:rPr lang="ru-RU" sz="2000" dirty="0" err="1"/>
              <a:t>бөлінеді</a:t>
            </a:r>
            <a:r>
              <a:rPr lang="ru-RU" sz="2000" dirty="0"/>
              <a:t>: </a:t>
            </a:r>
            <a:r>
              <a:rPr lang="ru-RU" sz="2000" dirty="0" err="1"/>
              <a:t>пайдаланушылар</a:t>
            </a:r>
            <a:r>
              <a:rPr lang="ru-RU" sz="2000" dirty="0"/>
              <a:t>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тіркелген</a:t>
            </a:r>
            <a:r>
              <a:rPr lang="ru-RU" sz="2000" dirty="0"/>
              <a:t> </a:t>
            </a:r>
            <a:r>
              <a:rPr lang="ru-RU" sz="2000" dirty="0" err="1"/>
              <a:t>пайдаланушылар</a:t>
            </a:r>
            <a:r>
              <a:rPr lang="ru-RU" sz="2000" dirty="0"/>
              <a:t>. </a:t>
            </a:r>
            <a:r>
              <a:rPr lang="ru-RU" sz="2000" dirty="0" err="1"/>
              <a:t>Пайдаланушылар</a:t>
            </a:r>
            <a:r>
              <a:rPr lang="ru-RU" sz="2000" dirty="0"/>
              <a:t> веб-</a:t>
            </a:r>
            <a:r>
              <a:rPr lang="ru-RU" sz="2000" dirty="0" err="1"/>
              <a:t>порталдың</a:t>
            </a:r>
            <a:r>
              <a:rPr lang="ru-RU" sz="2000" dirty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беттерін</a:t>
            </a:r>
            <a:r>
              <a:rPr lang="ru-RU" sz="2000" dirty="0"/>
              <a:t> </a:t>
            </a:r>
            <a:r>
              <a:rPr lang="ru-RU" sz="2000" dirty="0" err="1"/>
              <a:t>қарап</a:t>
            </a:r>
            <a:r>
              <a:rPr lang="ru-RU" sz="2000" dirty="0"/>
              <a:t> </a:t>
            </a:r>
            <a:r>
              <a:rPr lang="ru-RU" sz="2000" dirty="0" err="1"/>
              <a:t>шыға</a:t>
            </a:r>
            <a:r>
              <a:rPr lang="ru-RU" sz="2000" dirty="0"/>
              <a:t> </a:t>
            </a:r>
            <a:r>
              <a:rPr lang="ru-RU" sz="2000" dirty="0" err="1"/>
              <a:t>алады</a:t>
            </a:r>
            <a:r>
              <a:rPr lang="ru-RU" sz="2000" dirty="0"/>
              <a:t>, </a:t>
            </a:r>
            <a:r>
              <a:rPr lang="ru-RU" sz="2000" dirty="0" err="1"/>
              <a:t>бірақ</a:t>
            </a:r>
            <a:r>
              <a:rPr lang="ru-RU" sz="2000" dirty="0"/>
              <a:t> </a:t>
            </a:r>
            <a:r>
              <a:rPr lang="ru-RU" sz="2000" dirty="0" err="1"/>
              <a:t>жеке</a:t>
            </a:r>
            <a:r>
              <a:rPr lang="ru-RU" sz="2000" dirty="0"/>
              <a:t> </a:t>
            </a:r>
            <a:r>
              <a:rPr lang="ru-RU" sz="2000" dirty="0" err="1"/>
              <a:t>беттерге</a:t>
            </a:r>
            <a:r>
              <a:rPr lang="ru-RU" sz="2000" dirty="0"/>
              <a:t> </a:t>
            </a:r>
            <a:r>
              <a:rPr lang="ru-RU" sz="2000" dirty="0" err="1"/>
              <a:t>қатынаса</a:t>
            </a:r>
            <a:r>
              <a:rPr lang="ru-RU" sz="2000" dirty="0"/>
              <a:t> </a:t>
            </a:r>
            <a:r>
              <a:rPr lang="ru-RU" sz="2000" dirty="0" err="1"/>
              <a:t>алмайды</a:t>
            </a:r>
            <a:r>
              <a:rPr lang="ru-RU" sz="2000" dirty="0"/>
              <a:t>.</a:t>
            </a:r>
          </a:p>
          <a:p>
            <a:r>
              <a:rPr lang="ru-RU" sz="2000" dirty="0"/>
              <a:t>Жеке </a:t>
            </a:r>
            <a:r>
              <a:rPr lang="ru-RU" sz="2000" dirty="0" err="1"/>
              <a:t>беттерге</a:t>
            </a:r>
            <a:r>
              <a:rPr lang="ru-RU" sz="2000" dirty="0"/>
              <a:t> </a:t>
            </a:r>
            <a:r>
              <a:rPr lang="ru-RU" sz="2000" dirty="0" err="1"/>
              <a:t>қатынау</a:t>
            </a:r>
            <a:r>
              <a:rPr lang="ru-RU" sz="2000" dirty="0"/>
              <a:t> </a:t>
            </a:r>
            <a:r>
              <a:rPr lang="ru-RU" sz="2000" dirty="0" err="1"/>
              <a:t>мүмкіндігіне</a:t>
            </a:r>
            <a:r>
              <a:rPr lang="ru-RU" sz="2000" dirty="0"/>
              <a:t> </a:t>
            </a:r>
            <a:r>
              <a:rPr lang="ru-RU" sz="2000" dirty="0" err="1"/>
              <a:t>ие</a:t>
            </a:r>
            <a:r>
              <a:rPr lang="ru-RU" sz="2000" dirty="0"/>
              <a:t> болу </a:t>
            </a:r>
            <a:r>
              <a:rPr lang="ru-RU" sz="2000" dirty="0" err="1"/>
              <a:t>үшін</a:t>
            </a:r>
            <a:r>
              <a:rPr lang="ru-RU" sz="2000" dirty="0"/>
              <a:t> веб-</a:t>
            </a:r>
            <a:r>
              <a:rPr lang="ru-RU" sz="2000" dirty="0" err="1"/>
              <a:t>порталда</a:t>
            </a:r>
            <a:r>
              <a:rPr lang="ru-RU" sz="2000" dirty="0"/>
              <a:t> </a:t>
            </a:r>
            <a:r>
              <a:rPr lang="ru-RU" sz="2000" dirty="0" err="1"/>
              <a:t>тіркелу</a:t>
            </a:r>
            <a:r>
              <a:rPr lang="ru-RU" sz="2000" dirty="0"/>
              <a:t> </a:t>
            </a:r>
            <a:r>
              <a:rPr lang="ru-RU" sz="2000" dirty="0" err="1"/>
              <a:t>қажет</a:t>
            </a:r>
            <a:r>
              <a:rPr lang="ru-RU" sz="2000" dirty="0"/>
              <a:t>. Жеке бет </a:t>
            </a:r>
            <a:r>
              <a:rPr lang="ru-RU" sz="2000" dirty="0" err="1"/>
              <a:t>азаматтарға</a:t>
            </a:r>
            <a:r>
              <a:rPr lang="ru-RU" sz="2000" dirty="0"/>
              <a:t> </a:t>
            </a:r>
            <a:r>
              <a:rPr lang="ru-RU" sz="2000" dirty="0" err="1"/>
              <a:t>электрондық</a:t>
            </a:r>
            <a:r>
              <a:rPr lang="ru-RU" sz="2000" dirty="0"/>
              <a:t> </a:t>
            </a:r>
            <a:r>
              <a:rPr lang="ru-RU" sz="2000" dirty="0" err="1"/>
              <a:t>пошта</a:t>
            </a:r>
            <a:r>
              <a:rPr lang="ru-RU" sz="2000" dirty="0"/>
              <a:t>, </a:t>
            </a:r>
            <a:r>
              <a:rPr lang="ru-RU" sz="2000" dirty="0" err="1"/>
              <a:t>күнтізбелік</a:t>
            </a:r>
            <a:r>
              <a:rPr lang="ru-RU" sz="2000" dirty="0"/>
              <a:t> </a:t>
            </a:r>
            <a:r>
              <a:rPr lang="ru-RU" sz="2000" dirty="0" err="1"/>
              <a:t>жоспарлау</a:t>
            </a:r>
            <a:r>
              <a:rPr lang="ru-RU" sz="2000" dirty="0"/>
              <a:t>, </a:t>
            </a:r>
            <a:r>
              <a:rPr lang="ru-RU" sz="2000" dirty="0" err="1"/>
              <a:t>жөнелтімдер</a:t>
            </a:r>
            <a:r>
              <a:rPr lang="ru-RU" sz="2000" dirty="0"/>
              <a:t>, </a:t>
            </a:r>
            <a:r>
              <a:rPr lang="ru-RU" sz="2000" dirty="0" err="1"/>
              <a:t>қатынас</a:t>
            </a:r>
            <a:r>
              <a:rPr lang="ru-RU" sz="2000" dirty="0"/>
              <a:t> </a:t>
            </a:r>
            <a:r>
              <a:rPr lang="ru-RU" sz="2000" dirty="0" err="1"/>
              <a:t>құралдарын</a:t>
            </a:r>
            <a:r>
              <a:rPr lang="ru-RU" sz="2000" dirty="0"/>
              <a:t> </a:t>
            </a:r>
            <a:r>
              <a:rPr lang="ru-RU" sz="2000" dirty="0" err="1"/>
              <a:t>пайдалануға</a:t>
            </a:r>
            <a:r>
              <a:rPr lang="ru-RU" sz="2000" dirty="0"/>
              <a:t> </a:t>
            </a:r>
            <a:r>
              <a:rPr lang="ru-RU" sz="2000" dirty="0" err="1"/>
              <a:t>мүмкіндік</a:t>
            </a:r>
            <a:r>
              <a:rPr lang="ru-RU" sz="2000" dirty="0"/>
              <a:t> </a:t>
            </a:r>
            <a:r>
              <a:rPr lang="ru-RU" sz="2000" dirty="0" err="1"/>
              <a:t>береді</a:t>
            </a:r>
            <a:r>
              <a:rPr lang="ru-RU" sz="2000" dirty="0"/>
              <a:t>.</a:t>
            </a: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9753600" y="5156200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803975"/>
            <a:ext cx="1164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«Электонды үкімет» порталына тіркелу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10395285" y="5268495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9295" t="14241" r="39102" b="37039"/>
          <a:stretch/>
        </p:blipFill>
        <p:spPr bwMode="auto">
          <a:xfrm>
            <a:off x="622301" y="589752"/>
            <a:ext cx="5041899" cy="314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4199" t="24787" r="21795" b="23074"/>
          <a:stretch/>
        </p:blipFill>
        <p:spPr bwMode="auto">
          <a:xfrm>
            <a:off x="6127838" y="3045614"/>
            <a:ext cx="5302161" cy="3367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0599" y="935916"/>
            <a:ext cx="534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«Электронды үкімет» порталына тіркелу үшін ең алдымен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www.egov.kz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сайтына кіруіміз қажет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301" y="4267200"/>
            <a:ext cx="518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«Электронды үкімет» порталының мүмкіндіктері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16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410" t="16809" r="8173" b="13672"/>
          <a:stretch/>
        </p:blipFill>
        <p:spPr bwMode="auto">
          <a:xfrm>
            <a:off x="6227762" y="3434159"/>
            <a:ext cx="4960144" cy="2951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19872" t="21653" r="8012" b="14242"/>
          <a:stretch/>
        </p:blipFill>
        <p:spPr bwMode="auto">
          <a:xfrm>
            <a:off x="952500" y="952896"/>
            <a:ext cx="4991099" cy="24812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6400" y="952896"/>
            <a:ext cx="458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Тіркелу үшін ең алдымен терезенің басты беттің жоғарғы жағында тіркелу сөзін басамыз.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6099" y="3708400"/>
            <a:ext cx="5397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Тіркелу батырмсын басқаннан кейін «Электронды үкімет» веб-порталын пайдалану құқығы туралы келісім терезесі ашылады.</a:t>
            </a:r>
          </a:p>
          <a:p>
            <a:r>
              <a:rPr lang="kk-KZ" dirty="0" smtClean="0"/>
              <a:t>Барлығын оқып шыққаннан кейін таныстым батырмасын басып, қызымет субъектісін жеке немесе заңды тұлғаны таңдаймыз.</a:t>
            </a:r>
            <a:r>
              <a:rPr lang="ru-RU" dirty="0" smtClean="0"/>
              <a:t> </a:t>
            </a:r>
            <a:r>
              <a:rPr lang="ru-RU" dirty="0" err="1" smtClean="0"/>
              <a:t>Егер</a:t>
            </a:r>
            <a:r>
              <a:rPr lang="ru-RU" dirty="0" smtClean="0"/>
              <a:t> </a:t>
            </a:r>
            <a:r>
              <a:rPr lang="ru-RU" dirty="0" err="1" smtClean="0"/>
              <a:t>сіздің</a:t>
            </a:r>
            <a:r>
              <a:rPr lang="ru-RU" dirty="0" smtClean="0"/>
              <a:t> ЭЦҚ-</a:t>
            </a:r>
            <a:r>
              <a:rPr lang="ru-RU" dirty="0" err="1" smtClean="0"/>
              <a:t>ңыз</a:t>
            </a:r>
            <a:r>
              <a:rPr lang="ru-RU" dirty="0" smtClean="0"/>
              <a:t> </a:t>
            </a:r>
            <a:r>
              <a:rPr lang="ru-RU" dirty="0" err="1" smtClean="0"/>
              <a:t>болса</a:t>
            </a:r>
            <a:r>
              <a:rPr lang="ru-RU" dirty="0" smtClean="0"/>
              <a:t> ЭЦҚ </a:t>
            </a:r>
            <a:r>
              <a:rPr lang="ru-RU" dirty="0" err="1" smtClean="0"/>
              <a:t>арқылы</a:t>
            </a:r>
            <a:r>
              <a:rPr lang="ru-RU" dirty="0" smtClean="0"/>
              <a:t> </a:t>
            </a:r>
            <a:r>
              <a:rPr lang="ru-RU" dirty="0" err="1" smtClean="0"/>
              <a:t>тіркелу</a:t>
            </a:r>
            <a:r>
              <a:rPr lang="ru-RU" dirty="0" smtClean="0"/>
              <a:t> </a:t>
            </a:r>
            <a:r>
              <a:rPr lang="ru-RU" dirty="0" err="1" smtClean="0"/>
              <a:t>батырмасын</a:t>
            </a:r>
            <a:r>
              <a:rPr lang="ru-RU" dirty="0" smtClean="0"/>
              <a:t>, </a:t>
            </a:r>
            <a:r>
              <a:rPr lang="ru-RU" dirty="0" err="1" smtClean="0"/>
              <a:t>болмаса</a:t>
            </a:r>
            <a:r>
              <a:rPr lang="ru-RU" dirty="0" smtClean="0"/>
              <a:t> </a:t>
            </a:r>
            <a:r>
              <a:rPr lang="ru-RU" dirty="0" err="1" smtClean="0"/>
              <a:t>уақытша</a:t>
            </a:r>
            <a:r>
              <a:rPr lang="ru-RU" dirty="0" smtClean="0"/>
              <a:t> </a:t>
            </a:r>
            <a:r>
              <a:rPr lang="ru-RU" dirty="0" err="1" smtClean="0"/>
              <a:t>тіркелу</a:t>
            </a:r>
            <a:r>
              <a:rPr lang="ru-RU" dirty="0" smtClean="0"/>
              <a:t> </a:t>
            </a:r>
            <a:r>
              <a:rPr lang="ru-RU" dirty="0" err="1" smtClean="0"/>
              <a:t>батырмасын</a:t>
            </a:r>
            <a:r>
              <a:rPr lang="ru-RU" dirty="0" smtClean="0"/>
              <a:t> </a:t>
            </a:r>
            <a:r>
              <a:rPr lang="ru-RU" dirty="0" err="1" smtClean="0"/>
              <a:t>басамыз</a:t>
            </a:r>
            <a:r>
              <a:rPr lang="ru-RU" dirty="0"/>
              <a:t>.</a:t>
            </a: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17164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288" t="7979" r="16987" b="16521"/>
          <a:stretch/>
        </p:blipFill>
        <p:spPr bwMode="auto">
          <a:xfrm>
            <a:off x="741362" y="566045"/>
            <a:ext cx="5049838" cy="2758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6410" t="16240" r="18750" b="12248"/>
          <a:stretch/>
        </p:blipFill>
        <p:spPr bwMode="auto">
          <a:xfrm>
            <a:off x="6503193" y="2778227"/>
            <a:ext cx="4864100" cy="2766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45262" y="381000"/>
            <a:ext cx="460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Уақытша тіркелу кезінде берілген бос орындарды толтыру керек.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89000" y="3860800"/>
            <a:ext cx="476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Содан соң сіздің электронды поштаңызға сілтеме келеді. Сілтемені бассаңыз тіз порталға тіркелесіз.</a:t>
            </a:r>
            <a:r>
              <a:rPr lang="ru-RU" dirty="0" smtClean="0"/>
              <a:t> </a:t>
            </a:r>
            <a:r>
              <a:rPr lang="ru-RU" dirty="0" err="1" smtClean="0"/>
              <a:t>Тіркелу</a:t>
            </a:r>
            <a:r>
              <a:rPr lang="ru-RU" dirty="0" smtClean="0"/>
              <a:t> </a:t>
            </a:r>
            <a:r>
              <a:rPr lang="ru-RU" dirty="0" err="1" smtClean="0"/>
              <a:t>сәтті</a:t>
            </a:r>
            <a:r>
              <a:rPr lang="ru-RU" dirty="0" smtClean="0"/>
              <a:t> </a:t>
            </a:r>
            <a:r>
              <a:rPr lang="ru-RU" dirty="0" err="1" smtClean="0"/>
              <a:t>аяқталды</a:t>
            </a:r>
            <a:r>
              <a:rPr lang="ru-RU" dirty="0" smtClean="0"/>
              <a:t>.</a:t>
            </a:r>
            <a:endParaRPr lang="kk-KZ" dirty="0" smtClean="0"/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9652000" y="5772150"/>
            <a:ext cx="1498600" cy="952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717550" y="2006600"/>
            <a:ext cx="2781300" cy="2044700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2003 жыл</a:t>
            </a:r>
            <a:endParaRPr lang="ru-RU" sz="2800" dirty="0"/>
          </a:p>
        </p:txBody>
      </p:sp>
      <p:sp>
        <p:nvSpPr>
          <p:cNvPr id="3" name="Облако 2"/>
          <p:cNvSpPr/>
          <p:nvPr/>
        </p:nvSpPr>
        <p:spPr>
          <a:xfrm>
            <a:off x="7150100" y="4051300"/>
            <a:ext cx="2781300" cy="20447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2007 жыл</a:t>
            </a:r>
            <a:endParaRPr lang="ru-RU" sz="2800" dirty="0"/>
          </a:p>
        </p:txBody>
      </p:sp>
      <p:sp>
        <p:nvSpPr>
          <p:cNvPr id="4" name="Облако 3"/>
          <p:cNvSpPr/>
          <p:nvPr/>
        </p:nvSpPr>
        <p:spPr>
          <a:xfrm>
            <a:off x="1244600" y="4559300"/>
            <a:ext cx="2781300" cy="20447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2006 жыл</a:t>
            </a:r>
            <a:endParaRPr lang="ru-RU" sz="2800" dirty="0"/>
          </a:p>
        </p:txBody>
      </p:sp>
      <p:sp>
        <p:nvSpPr>
          <p:cNvPr id="5" name="Облако 4"/>
          <p:cNvSpPr/>
          <p:nvPr/>
        </p:nvSpPr>
        <p:spPr>
          <a:xfrm>
            <a:off x="7893050" y="1809750"/>
            <a:ext cx="2781300" cy="204470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/>
              <a:t>2005 жыл</a:t>
            </a:r>
            <a:endParaRPr lang="ru-RU" sz="2800" dirty="0"/>
          </a:p>
        </p:txBody>
      </p:sp>
      <p:sp>
        <p:nvSpPr>
          <p:cNvPr id="6" name="Облако 5"/>
          <p:cNvSpPr/>
          <p:nvPr/>
        </p:nvSpPr>
        <p:spPr>
          <a:xfrm>
            <a:off x="4178300" y="2273300"/>
            <a:ext cx="2781300" cy="2044700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bg1"/>
                </a:solidFill>
              </a:rPr>
              <a:t>2004 жыл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393701"/>
            <a:ext cx="904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Қазақстан республикасы Үкіметімен «электрондық үкіметті» қалыптастырудың 2005-2007 жылдарға арналған мемлекеттік бағдарламасы  қашан қабылданды?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10617200" y="5473700"/>
            <a:ext cx="1574800" cy="13843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9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199</TotalTime>
  <Words>520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Times New Roman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Данагул</cp:lastModifiedBy>
  <cp:revision>21</cp:revision>
  <dcterms:created xsi:type="dcterms:W3CDTF">2016-04-22T12:11:03Z</dcterms:created>
  <dcterms:modified xsi:type="dcterms:W3CDTF">2025-03-03T13:59:08Z</dcterms:modified>
</cp:coreProperties>
</file>