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1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BBBC-BA8A-4D67-9F08-786FB83389E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D1534-E0EE-4D44-A20A-99F0C39D3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423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BBBC-BA8A-4D67-9F08-786FB83389E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D1534-E0EE-4D44-A20A-99F0C39D3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107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BBBC-BA8A-4D67-9F08-786FB83389E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D1534-E0EE-4D44-A20A-99F0C39D3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643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BBBC-BA8A-4D67-9F08-786FB83389E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D1534-E0EE-4D44-A20A-99F0C39D3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220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BBBC-BA8A-4D67-9F08-786FB83389E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D1534-E0EE-4D44-A20A-99F0C39D3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903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BBBC-BA8A-4D67-9F08-786FB83389E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D1534-E0EE-4D44-A20A-99F0C39D3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389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BBBC-BA8A-4D67-9F08-786FB83389E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D1534-E0EE-4D44-A20A-99F0C39D3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113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BBBC-BA8A-4D67-9F08-786FB83389E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D1534-E0EE-4D44-A20A-99F0C39D3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272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BBBC-BA8A-4D67-9F08-786FB83389E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D1534-E0EE-4D44-A20A-99F0C39D3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779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BBBC-BA8A-4D67-9F08-786FB83389E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D1534-E0EE-4D44-A20A-99F0C39D3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245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BBBC-BA8A-4D67-9F08-786FB83389E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D1534-E0EE-4D44-A20A-99F0C39D3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030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CBBBC-BA8A-4D67-9F08-786FB83389E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D1534-E0EE-4D44-A20A-99F0C39D3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051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7772400" cy="1470025"/>
          </a:xfrm>
        </p:spPr>
        <p:txBody>
          <a:bodyPr/>
          <a:lstStyle/>
          <a:p>
            <a:r>
              <a:rPr lang="kk-KZ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</a:t>
            </a:r>
            <a:endParaRPr lang="ru-RU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2132856"/>
            <a:ext cx="7344816" cy="3024336"/>
          </a:xfrm>
        </p:spPr>
        <p:txBody>
          <a:bodyPr>
            <a:normAutofit/>
          </a:bodyPr>
          <a:lstStyle/>
          <a:p>
            <a:r>
              <a:rPr lang="kk-KZ" sz="4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Санның бөлігін және бөлігі бойынша санды табуға берілген есептер</a:t>
            </a:r>
            <a:endParaRPr lang="ru-RU" sz="4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704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</a:t>
            </a:r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мақсаты: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5.5.1.4</a:t>
            </a:r>
            <a:endParaRPr lang="ru-RU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санның немесе шаманың бөлігін табу және бөлігі бойынша санды немесе шаманы табуға арналған есептерді құрастыру және шығару;</a:t>
            </a:r>
            <a:endParaRPr lang="ru-RU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799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k-KZ" i="1" dirty="0" smtClean="0">
                <a:solidFill>
                  <a:srgbClr val="002060"/>
                </a:solidFill>
              </a:rPr>
              <a:t>Санның бөлігін табу үшін </a:t>
            </a:r>
            <a:br>
              <a:rPr lang="kk-KZ" i="1" dirty="0" smtClean="0">
                <a:solidFill>
                  <a:srgbClr val="002060"/>
                </a:solidFill>
              </a:rPr>
            </a:br>
            <a:r>
              <a:rPr lang="kk-KZ" dirty="0" smtClean="0">
                <a:solidFill>
                  <a:srgbClr val="002060"/>
                </a:solidFill>
              </a:rPr>
              <a:t>санды осы бөлшекке </a:t>
            </a:r>
            <a:r>
              <a:rPr lang="kk-KZ" b="1" dirty="0" smtClean="0">
                <a:solidFill>
                  <a:srgbClr val="002060"/>
                </a:solidFill>
              </a:rPr>
              <a:t>көбейту</a:t>
            </a:r>
            <a:r>
              <a:rPr lang="kk-KZ" dirty="0" smtClean="0">
                <a:solidFill>
                  <a:srgbClr val="002060"/>
                </a:solidFill>
              </a:rPr>
              <a:t> керек.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085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kk-KZ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Санның бөлігін табыңдар:</a:t>
            </a:r>
            <a:endParaRPr lang="ru-RU" sz="4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268760"/>
                <a:ext cx="8363272" cy="4925144"/>
              </a:xfrm>
            </p:spPr>
            <p:txBody>
              <a:bodyPr>
                <a:normAutofit lnSpcReduction="10000"/>
              </a:bodyPr>
              <a:lstStyle/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/>
                      </a:rPr>
                      <m:t>48−дің </m:t>
                    </m:r>
                    <m:f>
                      <m:fPr>
                        <m:ctrlPr>
                          <a:rPr lang="kk-KZ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0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kk-KZ" sz="2800" b="0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/>
                      </a:rPr>
                      <m:t>−і;</m:t>
                    </m:r>
                  </m:oMath>
                </a14:m>
                <a:r>
                  <a:rPr lang="ru-RU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/>
                      </a:rPr>
                      <m:t>    </m:t>
                    </m:r>
                    <m:r>
                      <a:rPr lang="kk-KZ" sz="2800" i="0">
                        <a:solidFill>
                          <a:srgbClr val="002060"/>
                        </a:solidFill>
                        <a:latin typeface="Cambria Math"/>
                      </a:rPr>
                      <m:t>48</m:t>
                    </m:r>
                    <m:r>
                      <a:rPr lang="kk-KZ" sz="2800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kk-KZ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0">
                            <a:solidFill>
                              <a:srgbClr val="002060"/>
                            </a:solidFill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kk-KZ" sz="2800" i="0">
                            <a:solidFill>
                              <a:srgbClr val="002060"/>
                            </a:solidFill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kk-KZ" sz="2800" i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8∙5=40</m:t>
                    </m:r>
                  </m:oMath>
                </a14:m>
                <a:endParaRPr lang="ru-RU" sz="28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r>
                      <a:rPr lang="kk-KZ" sz="2800" i="0" smtClean="0">
                        <a:solidFill>
                          <a:srgbClr val="002060"/>
                        </a:solidFill>
                        <a:latin typeface="Cambria Math"/>
                      </a:rPr>
                      <m:t>1</m:t>
                    </m:r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/>
                      </a:rPr>
                      <m:t>40кг</m:t>
                    </m:r>
                    <m:r>
                      <a:rPr lang="kk-KZ" sz="2800" i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/>
                      </a:rPr>
                      <m:t>ны</m:t>
                    </m:r>
                    <m:r>
                      <a:rPr lang="kk-KZ" sz="2800" i="0">
                        <a:solidFill>
                          <a:srgbClr val="002060"/>
                        </a:solidFill>
                        <a:latin typeface="Cambria Math"/>
                      </a:rPr>
                      <m:t>ң </m:t>
                    </m:r>
                    <m:f>
                      <m:fPr>
                        <m:ctrlPr>
                          <a:rPr lang="kk-KZ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0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kk-KZ" sz="2800" b="0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kk-KZ" sz="2800" i="0">
                        <a:solidFill>
                          <a:srgbClr val="002060"/>
                        </a:solidFill>
                        <a:latin typeface="Cambria Math"/>
                      </a:rPr>
                      <m:t>−і</m:t>
                    </m:r>
                  </m:oMath>
                </a14:m>
                <a:r>
                  <a:rPr lang="ru-RU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kk-KZ" sz="2800" i="0">
                        <a:solidFill>
                          <a:srgbClr val="002060"/>
                        </a:solidFill>
                        <a:latin typeface="Cambria Math"/>
                      </a:rPr>
                      <m:t>1</m:t>
                    </m:r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/>
                      </a:rPr>
                      <m:t>4</m:t>
                    </m:r>
                    <m:r>
                      <a:rPr lang="kk-KZ" sz="2800" i="0">
                        <a:solidFill>
                          <a:srgbClr val="002060"/>
                        </a:solidFill>
                        <a:latin typeface="Cambria Math"/>
                      </a:rPr>
                      <m:t>0</m:t>
                    </m:r>
                    <m:r>
                      <a:rPr lang="kk-KZ" sz="2800" i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kk-KZ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0">
                            <a:solidFill>
                              <a:srgbClr val="002060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kk-KZ" sz="2800" i="0">
                            <a:solidFill>
                              <a:srgbClr val="002060"/>
                            </a:solidFill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kk-KZ" sz="2800" i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14∙3=42</m:t>
                    </m:r>
                  </m:oMath>
                </a14:m>
                <a:r>
                  <a:rPr lang="ru-RU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кг</a:t>
                </a:r>
              </a:p>
              <a:p>
                <a:pPr marL="514350" indent="-514350" algn="just">
                  <a:buFont typeface="Arial" panose="020B0604020202020204" pitchFamily="34" charset="0"/>
                  <a:buAutoNum type="arabicParenR"/>
                </a:pPr>
                <a:r>
                  <a:rPr lang="kk-KZ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Үш санның қосындысы 120-ға тең. Бірінші сан қосындының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0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kk-KZ" sz="2800" b="0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8</m:t>
                        </m:r>
                      </m:den>
                    </m:f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/>
                      </a:rPr>
                      <m:t>−іне тең, екінші сан </m:t>
                    </m:r>
                    <m:f>
                      <m:fPr>
                        <m:ctrlPr>
                          <a:rPr lang="kk-KZ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0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2800" b="0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/>
                      </a:rPr>
                      <m:t>−іне</m:t>
                    </m:r>
                  </m:oMath>
                </a14:m>
                <a:r>
                  <a:rPr lang="ru-RU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kk-KZ" sz="2800" i="0">
                        <a:solidFill>
                          <a:srgbClr val="002060"/>
                        </a:solidFill>
                        <a:latin typeface="Cambria Math"/>
                      </a:rPr>
                      <m:t>тең.   Үшінші санды табыңдар.</m:t>
                    </m:r>
                  </m:oMath>
                </a14:m>
                <a:endParaRPr lang="ru-RU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/>
                      </a:rPr>
                      <m:t>                  </m:t>
                    </m:r>
                    <m:r>
                      <a:rPr lang="kk-KZ" sz="2800" i="0">
                        <a:solidFill>
                          <a:srgbClr val="002060"/>
                        </a:solidFill>
                        <a:latin typeface="Cambria Math"/>
                      </a:rPr>
                      <m:t>1</m:t>
                    </m:r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/>
                      </a:rPr>
                      <m:t>2</m:t>
                    </m:r>
                    <m:r>
                      <a:rPr lang="kk-KZ" sz="2800" i="0">
                        <a:solidFill>
                          <a:srgbClr val="002060"/>
                        </a:solidFill>
                        <a:latin typeface="Cambria Math"/>
                      </a:rPr>
                      <m:t>0</m:t>
                    </m:r>
                    <m:r>
                      <a:rPr lang="kk-KZ" sz="2800" i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kk-KZ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0">
                            <a:solidFill>
                              <a:srgbClr val="002060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kk-KZ" sz="2800" b="0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8</m:t>
                        </m:r>
                      </m:den>
                    </m:f>
                    <m:r>
                      <a:rPr lang="kk-KZ" sz="2800" i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=1</m:t>
                    </m:r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5</m:t>
                    </m:r>
                    <m:r>
                      <a:rPr lang="kk-KZ" sz="2800" i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∙3=4</m:t>
                    </m:r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5 </m:t>
                    </m:r>
                  </m:oMath>
                </a14:m>
                <a:r>
                  <a:rPr lang="ru-RU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(бірінші сан)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/>
                      </a:rPr>
                      <m:t>                  </m:t>
                    </m:r>
                    <m:r>
                      <a:rPr lang="kk-KZ" sz="2800" i="0">
                        <a:solidFill>
                          <a:srgbClr val="002060"/>
                        </a:solidFill>
                        <a:latin typeface="Cambria Math"/>
                      </a:rPr>
                      <m:t>120</m:t>
                    </m:r>
                    <m:r>
                      <a:rPr lang="kk-KZ" sz="2800" i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kk-KZ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0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2800" b="0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kk-KZ" sz="2800" i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24</m:t>
                    </m:r>
                    <m:r>
                      <a:rPr lang="kk-KZ" sz="2800" i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1</m:t>
                    </m:r>
                    <m:r>
                      <a:rPr lang="kk-KZ" sz="2800" i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24</m:t>
                    </m:r>
                    <m:r>
                      <a:rPr lang="kk-KZ" sz="2800" i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ru-RU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(екінші 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сан</a:t>
                </a:r>
                <a:r>
                  <a:rPr lang="ru-RU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0" indent="0" algn="just">
                  <a:buNone/>
                </a:pPr>
                <a:r>
                  <a:rPr lang="kk-KZ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120 - (45 + 24) 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kk-KZ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120</a:t>
                </a:r>
                <a:r>
                  <a:rPr lang="kk-KZ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</a:t>
                </a:r>
                <a:r>
                  <a:rPr lang="kk-KZ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69</a:t>
                </a:r>
                <a:r>
                  <a:rPr lang="kk-KZ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kk-KZ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51 </a:t>
                </a:r>
                <a:r>
                  <a:rPr lang="kk-KZ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(үшінші сан)</a:t>
                </a:r>
                <a:endParaRPr lang="ru-RU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ru-RU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268760"/>
                <a:ext cx="8363272" cy="4925144"/>
              </a:xfrm>
              <a:blipFill rotWithShape="1">
                <a:blip r:embed="rId2"/>
                <a:stretch>
                  <a:fillRect l="-1312" r="-14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3267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060848"/>
            <a:ext cx="8229600" cy="2362274"/>
          </a:xfrm>
        </p:spPr>
        <p:txBody>
          <a:bodyPr>
            <a:normAutofit/>
          </a:bodyPr>
          <a:lstStyle/>
          <a:p>
            <a:r>
              <a:rPr lang="kk-KZ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Бөлігі бойынша санды табу үшін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бөлікке сәйкес санды осы бөлшекке </a:t>
            </a:r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бөлу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керек</a:t>
            </a:r>
            <a:r>
              <a:rPr lang="kk-KZ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497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kk-KZ" sz="4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Бөлігі бойынша санды </a:t>
            </a:r>
            <a:r>
              <a:rPr lang="kk-KZ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табу:</a:t>
            </a:r>
            <a:endParaRPr lang="ru-RU" sz="4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268760"/>
                <a:ext cx="8363272" cy="4925144"/>
              </a:xfrm>
            </p:spPr>
            <p:txBody>
              <a:bodyPr>
                <a:normAutofit lnSpcReduction="10000"/>
              </a:bodyPr>
              <a:lstStyle/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kk-KZ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>
                            <a:solidFill>
                              <a:srgbClr val="002060"/>
                            </a:solidFill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kk-KZ" sz="2800">
                            <a:solidFill>
                              <a:srgbClr val="002060"/>
                            </a:solidFill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kk-KZ" sz="2800">
                        <a:solidFill>
                          <a:srgbClr val="002060"/>
                        </a:solidFill>
                        <a:latin typeface="Cambria Math"/>
                      </a:rPr>
                      <m:t>−і</m:t>
                    </m:r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/>
                      </a:rPr>
                      <m:t> 40−қа тең;</m:t>
                    </m:r>
                  </m:oMath>
                </a14:m>
                <a:r>
                  <a:rPr lang="ru-RU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/>
                      </a:rPr>
                      <m:t>    </m:t>
                    </m:r>
                    <m:r>
                      <a:rPr lang="kk-KZ" sz="2800" i="0">
                        <a:solidFill>
                          <a:srgbClr val="002060"/>
                        </a:solidFill>
                        <a:latin typeface="Cambria Math"/>
                      </a:rPr>
                      <m:t>4</m:t>
                    </m:r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/>
                      </a:rPr>
                      <m:t>0:</m:t>
                    </m:r>
                    <m:f>
                      <m:fPr>
                        <m:ctrlPr>
                          <a:rPr lang="kk-KZ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0">
                            <a:solidFill>
                              <a:srgbClr val="002060"/>
                            </a:solidFill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kk-KZ" sz="2800" i="0">
                            <a:solidFill>
                              <a:srgbClr val="002060"/>
                            </a:solidFill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kk-KZ" sz="2800" i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kk-KZ" sz="2800">
                        <a:solidFill>
                          <a:srgbClr val="002060"/>
                        </a:solidFill>
                        <a:latin typeface="Cambria Math"/>
                      </a:rPr>
                      <m:t>40</m:t>
                    </m:r>
                    <m:r>
                      <a:rPr lang="kk-KZ" sz="2800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kk-KZ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sz="2800" b="0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8∙</m:t>
                    </m:r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6</m:t>
                    </m:r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=4</m:t>
                    </m:r>
                  </m:oMath>
                </a14:m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  <a:endParaRPr lang="ru-RU" sz="28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kk-KZ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0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kk-KZ" sz="2800" b="0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kk-KZ" sz="2800" i="0">
                        <a:solidFill>
                          <a:srgbClr val="002060"/>
                        </a:solidFill>
                        <a:latin typeface="Cambria Math"/>
                      </a:rPr>
                      <m:t>−і</m:t>
                    </m:r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/>
                      </a:rPr>
                      <m:t>  42</m:t>
                    </m:r>
                    <m:r>
                      <a:rPr lang="kk-KZ" sz="2800">
                        <a:solidFill>
                          <a:srgbClr val="002060"/>
                        </a:solidFill>
                        <a:latin typeface="Cambria Math"/>
                      </a:rPr>
                      <m:t>кг </m:t>
                    </m:r>
                  </m:oMath>
                </a14:m>
                <a:r>
                  <a:rPr lang="ru-RU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en-US" sz="2800" dirty="0" smtClean="0">
                        <a:solidFill>
                          <a:srgbClr val="002060"/>
                        </a:solidFill>
                        <a:latin typeface="Cambria Math"/>
                      </a:rPr>
                      <m:t>4</m:t>
                    </m:r>
                    <m:r>
                      <a:rPr lang="en-US" sz="2800" b="0" i="0" dirty="0" smtClean="0">
                        <a:solidFill>
                          <a:srgbClr val="002060"/>
                        </a:solidFill>
                        <a:latin typeface="Cambria Math"/>
                      </a:rPr>
                      <m:t>2:</m:t>
                    </m:r>
                    <m:f>
                      <m:fPr>
                        <m:ctrlPr>
                          <a:rPr lang="kk-KZ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0">
                            <a:solidFill>
                              <a:srgbClr val="002060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kk-KZ" sz="2800" i="0">
                            <a:solidFill>
                              <a:srgbClr val="002060"/>
                            </a:solidFill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kk-KZ" sz="2800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4</m:t>
                    </m:r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2</m:t>
                    </m:r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kk-KZ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en-US" sz="2800" b="0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/>
                      </a:rPr>
                      <m:t>=14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∙10</m:t>
                    </m:r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140</m:t>
                    </m:r>
                  </m:oMath>
                </a14:m>
                <a:r>
                  <a:rPr lang="ru-RU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кг</a:t>
                </a:r>
              </a:p>
              <a:p>
                <a:pPr marL="514350" indent="-514350" algn="just">
                  <a:buFont typeface="Arial" panose="020B0604020202020204" pitchFamily="34" charset="0"/>
                  <a:buAutoNum type="arabicParenR"/>
                </a:pPr>
                <a:r>
                  <a:rPr lang="kk-KZ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Марат барлық ақшасының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0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kk-KZ" sz="2800" b="0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kk-KZ" sz="2800" b="0" i="1" smtClean="0">
                        <a:solidFill>
                          <a:srgbClr val="002060"/>
                        </a:solidFill>
                        <a:latin typeface="Cambria Math"/>
                      </a:rPr>
                      <m:t>−іне</m:t>
                    </m:r>
                  </m:oMath>
                </a14:m>
                <a:r>
                  <a:rPr lang="kk-KZ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кітап сатып алғанда, оның 390тг ақшасы қалды. Алғашқыда Маратта қанша ақша болды? </a:t>
                </a:r>
                <a:endParaRPr lang="kk-KZ" sz="2800" i="0" dirty="0" smtClean="0">
                  <a:solidFill>
                    <a:srgbClr val="002060"/>
                  </a:solidFill>
                  <a:latin typeface="Cambria Math"/>
                </a:endParaRP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/>
                      </a:rPr>
                      <m:t>                          1−</m:t>
                    </m:r>
                    <m:f>
                      <m:fPr>
                        <m:ctrlPr>
                          <a:rPr lang="kk-KZ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0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kk-KZ" sz="2800" b="0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kk-KZ" sz="2800" i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kk-KZ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0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kk-KZ" sz="2800">
                            <a:solidFill>
                              <a:srgbClr val="002060"/>
                            </a:solidFill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kk-KZ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>
                            <a:solidFill>
                              <a:srgbClr val="002060"/>
                            </a:solidFill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kk-KZ" sz="2800">
                            <a:solidFill>
                              <a:srgbClr val="002060"/>
                            </a:solidFill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kk-KZ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kk-KZ" sz="2800">
                            <a:solidFill>
                              <a:srgbClr val="002060"/>
                            </a:solidFill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ru-RU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kk-KZ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қалған бөлігі</a:t>
                </a:r>
                <a:r>
                  <a:rPr lang="ru-RU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800" b="0" i="0" smtClean="0">
                          <a:solidFill>
                            <a:srgbClr val="002060"/>
                          </a:solidFill>
                          <a:latin typeface="Cambria Math"/>
                        </a:rPr>
                        <m:t>          39</m:t>
                      </m:r>
                      <m:r>
                        <a:rPr lang="kk-KZ" sz="2800" i="0">
                          <a:solidFill>
                            <a:srgbClr val="002060"/>
                          </a:solidFill>
                          <a:latin typeface="Cambria Math"/>
                        </a:rPr>
                        <m:t>0</m:t>
                      </m:r>
                      <m:r>
                        <a:rPr lang="kk-KZ" sz="2800" b="0" i="0" smtClean="0">
                          <a:solidFill>
                            <a:srgbClr val="002060"/>
                          </a:solidFill>
                          <a:latin typeface="Cambria Math"/>
                        </a:rPr>
                        <m:t>:</m:t>
                      </m:r>
                      <m:f>
                        <m:fPr>
                          <m:ctrlPr>
                            <a:rPr lang="kk-KZ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kk-KZ" sz="280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kk-KZ" sz="2800" i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kk-KZ" sz="2800">
                          <a:solidFill>
                            <a:srgbClr val="002060"/>
                          </a:solidFill>
                          <a:latin typeface="Cambria Math"/>
                        </a:rPr>
                        <m:t>390</m:t>
                      </m:r>
                      <m:r>
                        <a:rPr lang="kk-KZ" sz="2800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kk-KZ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800" b="0" i="0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kk-KZ" sz="2800" b="0" i="0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kk-KZ" sz="2800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kk-KZ" sz="2800" b="0" i="0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130</m:t>
                      </m:r>
                      <m:r>
                        <a:rPr lang="kk-KZ" sz="2800" i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kk-KZ" sz="2800" b="0" i="0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7</m:t>
                      </m:r>
                      <m:r>
                        <a:rPr lang="kk-KZ" sz="280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kk-KZ" sz="2800" b="0" i="0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910тг</m:t>
                      </m:r>
                    </m:oMath>
                  </m:oMathPara>
                </a14:m>
                <a:endParaRPr lang="ru-RU" sz="28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kk-KZ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Алғашқыда Маратта </a:t>
                </a:r>
                <a:r>
                  <a:rPr lang="kk-KZ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910тг ақша болған. </a:t>
                </a:r>
                <a:endParaRPr lang="kk-KZ" sz="2800" dirty="0">
                  <a:solidFill>
                    <a:srgbClr val="002060"/>
                  </a:solidFill>
                  <a:latin typeface="Cambria Math"/>
                </a:endParaRPr>
              </a:p>
              <a:p>
                <a:pPr marL="0" indent="0" algn="just">
                  <a:buNone/>
                </a:pPr>
                <a:endParaRPr lang="ru-RU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268760"/>
                <a:ext cx="8363272" cy="4925144"/>
              </a:xfrm>
              <a:blipFill rotWithShape="1">
                <a:blip r:embed="rId2"/>
                <a:stretch>
                  <a:fillRect l="-1312" t="-371" r="-14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10461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63</Words>
  <Application>Microsoft Office PowerPoint</Application>
  <PresentationFormat>Экран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Cambria Math</vt:lpstr>
      <vt:lpstr>Times New Roman</vt:lpstr>
      <vt:lpstr>Тема Office</vt:lpstr>
      <vt:lpstr>Сабақтың тақырыбы:</vt:lpstr>
      <vt:lpstr>Оқу мақсаты:</vt:lpstr>
      <vt:lpstr>Санның бөлігін табу үшін  санды осы бөлшекке көбейту керек.</vt:lpstr>
      <vt:lpstr>Санның бөлігін табыңдар:</vt:lpstr>
      <vt:lpstr>Бөлігі бойынша санды табу үшін бөлікке сәйкес санды осы бөлшекке бөлу керек.</vt:lpstr>
      <vt:lpstr>Бөлігі бойынша санды табу: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тақырыбы:</dc:title>
  <dc:creator>Ербол</dc:creator>
  <cp:lastModifiedBy>*</cp:lastModifiedBy>
  <cp:revision>12</cp:revision>
  <dcterms:created xsi:type="dcterms:W3CDTF">2020-12-07T03:52:25Z</dcterms:created>
  <dcterms:modified xsi:type="dcterms:W3CDTF">2025-01-17T10:34:45Z</dcterms:modified>
</cp:coreProperties>
</file>