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1" r:id="rId5"/>
    <p:sldId id="263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FFCCFF"/>
    <a:srgbClr val="99FFCC"/>
    <a:srgbClr val="99FF99"/>
    <a:srgbClr val="FF99FF"/>
    <a:srgbClr val="CCFFFF"/>
    <a:srgbClr val="FFFF99"/>
    <a:srgbClr val="00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7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E9B6146F-EE6C-4078-9803-47FAC860BA43}" type="datetimeFigureOut">
              <a:rPr lang="ru-RU"/>
              <a:pPr/>
              <a:t>17.01.2025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F7F7C0E6-3D9C-4065-A26A-885EE4C2CC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7F734E1-9D60-42EC-95F6-59C1D3F9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734E1-9D60-42EC-95F6-59C1D3F986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3AB1-AE87-42F6-9379-5EFCD5DAE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2179-EB13-4ACB-8895-868711F98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EDF2-17EF-4286-8BD0-72AA2A4A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F030-DDBA-4119-A80A-9EC5AE69F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4FC0-0658-4640-BEF1-8F39F1097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A165-C256-4835-821E-D4FD151DC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BBB1-9B85-4D54-9580-3F54E591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6A43-8ED8-44A0-B706-61A5400BF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24A0-F2C8-490D-A0C2-53404D50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7FC8-3F07-4C90-A8DC-EC0574C6B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C6E9-30AE-4A5D-A1E8-81B23AC0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9D92-227B-455E-85D5-5BCDAC8C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88E1-FC9E-4676-874C-17A8BE31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370E-372B-4A78-957C-FEBEE97EA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9DC2-C781-4C3F-8D26-F4EFD29E2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0F56-0825-43E1-8E65-60D0FB6C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99"/>
            </a:gs>
            <a:gs pos="50000">
              <a:srgbClr val="FFCCFF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96584EB-68CB-4EF3-AE05-7FE58BACB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289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kk-KZ" sz="4400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Бірнеше объектінің бірігіп  орындайтын жұмысына берілген есептер 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661248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Математика</a:t>
            </a:r>
          </a:p>
          <a:p>
            <a:r>
              <a:rPr lang="kk-KZ" sz="28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kk-KZ" sz="2800" b="1" kern="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5</a:t>
            </a:r>
            <a:r>
              <a:rPr lang="kk-KZ" sz="28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kk-KZ" sz="2800" b="1" kern="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сынып</a:t>
            </a:r>
            <a:endParaRPr lang="ru-RU" sz="2800" b="1" kern="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77281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988840"/>
            <a:ext cx="7488832" cy="30469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i="1" kern="0" dirty="0" smtClean="0">
              <a:solidFill>
                <a:srgbClr val="0000FF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r>
              <a:rPr lang="kk-KZ" sz="2400" b="1" i="1" kern="0" dirty="0" smtClean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Оқу </a:t>
            </a:r>
            <a:r>
              <a:rPr lang="kk-KZ" sz="2400" b="1" i="1" kern="0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мақсаты: </a:t>
            </a:r>
            <a:endParaRPr lang="en-US" sz="2400" b="1" i="1" kern="0" dirty="0" smtClean="0">
              <a:solidFill>
                <a:srgbClr val="0000FF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endParaRPr lang="kk-KZ" sz="2400" b="1" i="1" kern="0" dirty="0" smtClean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5.5.1.3 </a:t>
            </a:r>
            <a:r>
              <a:rPr lang="kk-KZ" b="0" i="1" dirty="0" smtClean="0">
                <a:latin typeface="Times New Roman" pitchFamily="18" charset="0"/>
                <a:cs typeface="Times New Roman" pitchFamily="18" charset="0"/>
              </a:rPr>
              <a:t>жай бөлшектерге арифметикалық амалдар қолданып мәтінді есептер шығару (мысалы, бірлесіп жұмыс жасауға қатысты есептер және тағы басқа); </a:t>
            </a:r>
            <a:endParaRPr lang="ru-RU" b="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609655"/>
            <a:ext cx="8136904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kk-KZ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  1. Бөлшектерді ең кіші ортақ бөлімге қалай келтіреді?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Бөлімдері бірдей бөлшектерді қалай қосады?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Аралас сандарды азайту амалы қалай орындалады?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Бөлшектер қалай көбейтіледі?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Аралас сандар қалай көбейтіледі?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6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Өзара кері сандар  деп   қандай  сандарды атайды?                                                                                                                    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7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Санның  бөлігін  қалай  табады?  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8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Бөлшекті бөлшекке бөлу қалай орындалады?    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. Бөлігі бойынша санды қалай табады?</a:t>
            </a:r>
          </a:p>
          <a:p>
            <a:pPr>
              <a:lnSpc>
                <a:spcPct val="150000"/>
              </a:lnSpc>
            </a:pP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324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Қайталау сұрақтары:</a:t>
            </a:r>
            <a:endParaRPr lang="ru-RU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476672"/>
            <a:ext cx="8496944" cy="132343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Ағасы, інісі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және қарындасы бірлесіп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қардан аққаланы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Қардан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жасалған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аққаланы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ағасы ғана жасаса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інісі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ғана жасаса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аққаланы қарындасы ғана жасаса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қанша уақытта жасайды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777"/>
            <a:ext cx="19549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 №1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23528" y="177281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Шешуі:</a:t>
            </a:r>
            <a:endParaRPr lang="ru-RU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403648" y="1916832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Берілгені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Жұмыс мөлшері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өнімділігі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Ағасы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Інісі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Қарындасы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Бірлесіп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3491880" y="26903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491880" y="33477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9864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491880" y="46345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948590" y="26996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948590" y="33477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004048" y="39957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32040" y="46438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8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607568"/>
            <a:ext cx="257175" cy="533400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55640"/>
            <a:ext cx="257175" cy="533400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6588224" y="4005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09120"/>
            <a:ext cx="257175" cy="533400"/>
          </a:xfrm>
          <a:prstGeom prst="rect">
            <a:avLst/>
          </a:prstGeom>
          <a:noFill/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73216"/>
            <a:ext cx="2124075" cy="542925"/>
          </a:xfrm>
          <a:prstGeom prst="rect">
            <a:avLst/>
          </a:prstGeom>
          <a:noFill/>
        </p:spPr>
      </p:pic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373216"/>
            <a:ext cx="1285875" cy="542925"/>
          </a:xfrm>
          <a:prstGeom prst="rect">
            <a:avLst/>
          </a:prstGeom>
          <a:noFill/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373216"/>
            <a:ext cx="1143000" cy="533400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373216"/>
            <a:ext cx="885825" cy="533400"/>
          </a:xfrm>
          <a:prstGeom prst="rect">
            <a:avLst/>
          </a:prstGeom>
          <a:noFill/>
        </p:spPr>
      </p:pic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373216"/>
            <a:ext cx="381000" cy="533400"/>
          </a:xfrm>
          <a:prstGeom prst="rect">
            <a:avLst/>
          </a:prstGeom>
          <a:noFill/>
        </p:spPr>
      </p:pic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373216"/>
            <a:ext cx="485775" cy="533400"/>
          </a:xfrm>
          <a:prstGeom prst="rect">
            <a:avLst/>
          </a:prstGeom>
          <a:noFill/>
        </p:spPr>
      </p:pic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093296"/>
            <a:ext cx="981075" cy="533400"/>
          </a:xfrm>
          <a:prstGeom prst="rect">
            <a:avLst/>
          </a:prstGeom>
          <a:noFill/>
        </p:spPr>
      </p:pic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6093296"/>
            <a:ext cx="1085850" cy="533400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4796591" y="6165304"/>
            <a:ext cx="4347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Жауабы: </a:t>
            </a:r>
            <a:r>
              <a:rPr lang="kk-KZ" sz="2000" b="0" dirty="0" smtClean="0">
                <a:latin typeface="Times New Roman" pitchFamily="18" charset="0"/>
                <a:cs typeface="Times New Roman" pitchFamily="18" charset="0"/>
              </a:rPr>
              <a:t>Қарындасы 60 мин жасайды</a:t>
            </a:r>
            <a:endParaRPr lang="ru-RU" sz="2000" b="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861048"/>
            <a:ext cx="276225" cy="533400"/>
          </a:xfrm>
          <a:prstGeom prst="rect">
            <a:avLst/>
          </a:prstGeom>
          <a:noFill/>
        </p:spPr>
      </p:pic>
      <p:sp>
        <p:nvSpPr>
          <p:cNvPr id="94" name="Прямоугольник 93"/>
          <p:cNvSpPr/>
          <p:nvPr/>
        </p:nvSpPr>
        <p:spPr>
          <a:xfrm>
            <a:off x="4932040" y="40050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71" grpId="0"/>
      <p:bldP spid="71" grpId="1"/>
      <p:bldP spid="91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02514"/>
            <a:ext cx="842493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Жолды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жөндеуге қуаттылығы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рдей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көл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көл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жұмысты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күнде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күнде орындаса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барлық жұмысты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рге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күнде орындайды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95495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 №2.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323528" y="177281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Шешуі:</a:t>
            </a:r>
            <a:endParaRPr lang="ru-RU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1403648" y="1916832"/>
          <a:ext cx="6096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Берілгені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Жұмыс мөлшері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өнімділігі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көлік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көлік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Бірлесіп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3491880" y="26903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491880" y="33477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39864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948590" y="26996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18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948590" y="33477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18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004048" y="39957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588224" y="4005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995936" y="6165304"/>
            <a:ext cx="516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Жауабы: </a:t>
            </a:r>
            <a:r>
              <a:rPr lang="kk-KZ" sz="2000" b="0" dirty="0" smtClean="0">
                <a:latin typeface="Times New Roman" pitchFamily="18" charset="0"/>
                <a:cs typeface="Times New Roman" pitchFamily="18" charset="0"/>
              </a:rPr>
              <a:t>Бірлесіп жұмысты 20 күнде бітіреді</a:t>
            </a:r>
            <a:endParaRPr lang="ru-RU" sz="2000" b="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0050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636912"/>
            <a:ext cx="257175" cy="5334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12976"/>
            <a:ext cx="257175" cy="5334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869160"/>
            <a:ext cx="1371600" cy="533400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869160"/>
            <a:ext cx="762000" cy="542925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869160"/>
            <a:ext cx="609600" cy="533400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869160"/>
            <a:ext cx="257175" cy="533400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589240"/>
            <a:ext cx="981075" cy="533400"/>
          </a:xfrm>
          <a:prstGeom prst="rect">
            <a:avLst/>
          </a:prstGeom>
          <a:noFill/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589240"/>
            <a:ext cx="1085850" cy="533400"/>
          </a:xfrm>
          <a:prstGeom prst="rect">
            <a:avLst/>
          </a:prstGeom>
          <a:noFill/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31" y="3861048"/>
            <a:ext cx="27622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8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6" grpId="0"/>
      <p:bldP spid="87" grpId="0"/>
      <p:bldP spid="88" grpId="0"/>
      <p:bldP spid="88" grpId="1"/>
      <p:bldP spid="92" grpId="0"/>
      <p:bldP spid="92" grpId="1"/>
      <p:bldP spid="102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154359"/>
            <a:ext cx="8712968" cy="4708981"/>
          </a:xfrm>
          <a:prstGeom prst="rect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жылыжайдағы қызанақты бірлесіп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15 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жинайды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қызанақты жалғыз өзі 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жинаса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жалғыз өзі қызанақты қанша уақытта жинап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шығатынын анықта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қызанақтың             бөлігін жинайды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Ал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жалғыз өзі қызанақтың             бөлігін жинайды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қызанақтың                                        бөлігін жинаса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жалғыз өзі қызанақты 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 :                       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жинайды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жалғыз өзі қызанақты            минутта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жинайды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340285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Қорытынды тапсырма</a:t>
            </a:r>
            <a:endParaRPr lang="en-US" b="0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57830" t="37031" r="36082" b="53125"/>
          <a:stretch>
            <a:fillRect/>
          </a:stretch>
        </p:blipFill>
        <p:spPr bwMode="auto">
          <a:xfrm>
            <a:off x="6084168" y="2564904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 l="57830" t="37031" r="36082" b="53125"/>
          <a:stretch>
            <a:fillRect/>
          </a:stretch>
        </p:blipFill>
        <p:spPr bwMode="auto">
          <a:xfrm>
            <a:off x="4283968" y="3212976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8970" t="62797" r="59408" b="28344"/>
          <a:stretch>
            <a:fillRect/>
          </a:stretch>
        </p:blipFill>
        <p:spPr bwMode="auto">
          <a:xfrm>
            <a:off x="3131840" y="4365104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6679" t="54922" r="34504" b="36219"/>
          <a:stretch>
            <a:fillRect/>
          </a:stretch>
        </p:blipFill>
        <p:spPr bwMode="auto">
          <a:xfrm>
            <a:off x="3923928" y="3789040"/>
            <a:ext cx="2448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50000" t="71656" r="45573" b="22438"/>
          <a:stretch>
            <a:fillRect/>
          </a:stretch>
        </p:blipFill>
        <p:spPr bwMode="auto">
          <a:xfrm>
            <a:off x="4716016" y="5157192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228184" y="28128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192" y="25248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7984" y="34609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9992" y="31729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8846" y="407707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5078" y="3789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2942" y="407707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4048" y="3789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7038" y="407707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3789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7864" y="46531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70" y="43651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9952" y="454105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8024" y="515719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285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800" b="1" i="1" dirty="0" smtClean="0">
                <a:solidFill>
                  <a:srgbClr val="D60093"/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8800" b="1" i="1" dirty="0">
              <a:solidFill>
                <a:srgbClr val="D60093"/>
              </a:solidFill>
              <a:effectLst>
                <a:glow rad="2286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4562</TotalTime>
  <Words>307</Words>
  <Application>Microsoft Office PowerPoint</Application>
  <PresentationFormat>Экран (4:3)</PresentationFormat>
  <Paragraphs>89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Средняя школа №....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*</cp:lastModifiedBy>
  <cp:revision>492</cp:revision>
  <dcterms:created xsi:type="dcterms:W3CDTF">2007-02-20T16:25:57Z</dcterms:created>
  <dcterms:modified xsi:type="dcterms:W3CDTF">2025-01-17T10:53:37Z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1587285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