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8" r:id="rId1"/>
  </p:sldMasterIdLst>
  <p:notesMasterIdLst>
    <p:notesMasterId r:id="rId14"/>
  </p:notesMasterIdLst>
  <p:sldIdLst>
    <p:sldId id="269" r:id="rId2"/>
    <p:sldId id="270" r:id="rId3"/>
    <p:sldId id="272" r:id="rId4"/>
    <p:sldId id="271" r:id="rId5"/>
    <p:sldId id="257" r:id="rId6"/>
    <p:sldId id="258" r:id="rId7"/>
    <p:sldId id="259" r:id="rId8"/>
    <p:sldId id="260" r:id="rId9"/>
    <p:sldId id="261" r:id="rId10"/>
    <p:sldId id="262" r:id="rId11"/>
    <p:sldId id="263" r:id="rId12"/>
    <p:sldId id="273"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56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E3A9BC1-5CE6-4138-A200-A48F9D936154}" type="datetimeFigureOut">
              <a:rPr lang="ru-RU" smtClean="0"/>
              <a:pPr/>
              <a:t>17.02.2021</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4685999-CAB5-43F8-9965-0F3382110FBA}"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A6962005-AAFB-41D0-9F54-FA4D2FB7D464}" type="datetimeFigureOut">
              <a:rPr lang="ru-RU" smtClean="0"/>
              <a:pPr/>
              <a:t>17.02.2021</a:t>
            </a:fld>
            <a:endParaRPr lang="ru-RU"/>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ru-RU"/>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C45D7BA4-E5FC-4235-B86F-4C9B4F1727FC}"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A6962005-AAFB-41D0-9F54-FA4D2FB7D464}" type="datetimeFigureOut">
              <a:rPr lang="ru-RU" smtClean="0"/>
              <a:pPr/>
              <a:t>17.02.2021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C45D7BA4-E5FC-4235-B86F-4C9B4F1727FC}"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A6962005-AAFB-41D0-9F54-FA4D2FB7D464}" type="datetimeFigureOut">
              <a:rPr lang="ru-RU" smtClean="0"/>
              <a:pPr/>
              <a:t>17.02.2021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C45D7BA4-E5FC-4235-B86F-4C9B4F1727FC}"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A6962005-AAFB-41D0-9F54-FA4D2FB7D464}" type="datetimeFigureOut">
              <a:rPr lang="ru-RU" smtClean="0"/>
              <a:pPr/>
              <a:t>17.02.2021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C45D7BA4-E5FC-4235-B86F-4C9B4F1727FC}" type="slidenum">
              <a:rPr lang="ru-RU" smtClean="0"/>
              <a:pPr/>
              <a:t>‹#›</a:t>
            </a:fld>
            <a:endParaRPr lang="ru-RU"/>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A6962005-AAFB-41D0-9F54-FA4D2FB7D464}" type="datetimeFigureOut">
              <a:rPr lang="ru-RU" smtClean="0"/>
              <a:pPr/>
              <a:t>17.02.2021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C45D7BA4-E5FC-4235-B86F-4C9B4F1727FC}" type="slidenum">
              <a:rPr lang="ru-RU" smtClean="0"/>
              <a:pPr/>
              <a:t>‹#›</a:t>
            </a:fld>
            <a:endParaRPr lang="ru-RU"/>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A6962005-AAFB-41D0-9F54-FA4D2FB7D464}" type="datetimeFigureOut">
              <a:rPr lang="ru-RU" smtClean="0"/>
              <a:pPr/>
              <a:t>17.02.2021</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C45D7BA4-E5FC-4235-B86F-4C9B4F1727FC}" type="slidenum">
              <a:rPr lang="ru-RU" smtClean="0"/>
              <a:pPr/>
              <a:t>‹#›</a:t>
            </a:fld>
            <a:endParaRPr lang="ru-RU"/>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A6962005-AAFB-41D0-9F54-FA4D2FB7D464}" type="datetimeFigureOut">
              <a:rPr lang="ru-RU" smtClean="0"/>
              <a:pPr/>
              <a:t>17.02.2021</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C45D7BA4-E5FC-4235-B86F-4C9B4F1727FC}"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fld id="{A6962005-AAFB-41D0-9F54-FA4D2FB7D464}" type="datetimeFigureOut">
              <a:rPr lang="ru-RU" smtClean="0"/>
              <a:pPr/>
              <a:t>17.02.2021</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C45D7BA4-E5FC-4235-B86F-4C9B4F1727FC}" type="slidenum">
              <a:rPr lang="ru-RU" smtClean="0"/>
              <a:pPr/>
              <a:t>‹#›</a:t>
            </a:fld>
            <a:endParaRPr lang="ru-RU"/>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A6962005-AAFB-41D0-9F54-FA4D2FB7D464}" type="datetimeFigureOut">
              <a:rPr lang="ru-RU" smtClean="0"/>
              <a:pPr/>
              <a:t>17.02.2021</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C45D7BA4-E5FC-4235-B86F-4C9B4F1727FC}"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extLst/>
          </a:lstStyle>
          <a:p>
            <a:fld id="{A6962005-AAFB-41D0-9F54-FA4D2FB7D464}" type="datetimeFigureOut">
              <a:rPr lang="ru-RU" smtClean="0"/>
              <a:pPr/>
              <a:t>17.02.2021</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C45D7BA4-E5FC-4235-B86F-4C9B4F1727FC}"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A6962005-AAFB-41D0-9F54-FA4D2FB7D464}" type="datetimeFigureOut">
              <a:rPr lang="ru-RU" smtClean="0"/>
              <a:pPr/>
              <a:t>17.02.2021</a:t>
            </a:fld>
            <a:endParaRPr lang="ru-RU"/>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ru-RU"/>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C45D7BA4-E5FC-4235-B86F-4C9B4F1727FC}" type="slidenum">
              <a:rPr lang="ru-RU" smtClean="0"/>
              <a:pPr/>
              <a:t>‹#›</a:t>
            </a:fld>
            <a:endParaRPr lang="ru-RU"/>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илиния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3" name="Полилиния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илиния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A6962005-AAFB-41D0-9F54-FA4D2FB7D464}" type="datetimeFigureOut">
              <a:rPr lang="ru-RU" smtClean="0"/>
              <a:pPr/>
              <a:t>17.02.2021</a:t>
            </a:fld>
            <a:endParaRPr lang="ru-RU"/>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ru-RU"/>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C45D7BA4-E5FC-4235-B86F-4C9B4F1727FC}"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331640" y="764704"/>
            <a:ext cx="7560840" cy="369332"/>
          </a:xfrm>
          <a:prstGeom prst="rect">
            <a:avLst/>
          </a:prstGeom>
          <a:noFill/>
        </p:spPr>
        <p:txBody>
          <a:bodyPr wrap="square" rtlCol="0">
            <a:spAutoFit/>
          </a:bodyPr>
          <a:lstStyle/>
          <a:p>
            <a:endParaRPr lang="ru-RU" dirty="0"/>
          </a:p>
        </p:txBody>
      </p:sp>
      <p:sp>
        <p:nvSpPr>
          <p:cNvPr id="6" name="Прямоугольник 5"/>
          <p:cNvSpPr/>
          <p:nvPr/>
        </p:nvSpPr>
        <p:spPr>
          <a:xfrm>
            <a:off x="611559" y="476672"/>
            <a:ext cx="8064897" cy="646331"/>
          </a:xfrm>
          <a:prstGeom prst="rect">
            <a:avLst/>
          </a:prstGeom>
          <a:noFill/>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kk-KZ" sz="3600" b="1" i="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ПРОГРАММАЛАУ ТЕХНОЛОГИЯСЫ </a:t>
            </a:r>
            <a:endParaRPr lang="ru-RU" sz="3600" b="1" i="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
        <p:nvSpPr>
          <p:cNvPr id="9" name="TextBox 8"/>
          <p:cNvSpPr txBox="1"/>
          <p:nvPr/>
        </p:nvSpPr>
        <p:spPr>
          <a:xfrm>
            <a:off x="395536" y="1196752"/>
            <a:ext cx="8352928" cy="1200329"/>
          </a:xfrm>
          <a:prstGeom prst="rect">
            <a:avLst/>
          </a:prstGeom>
          <a:noFill/>
        </p:spPr>
        <p:txBody>
          <a:bodyPr wrap="square" rtlCol="0">
            <a:spAutoFit/>
          </a:bodyPr>
          <a:lstStyle/>
          <a:p>
            <a:r>
              <a:rPr lang="kk-KZ" sz="2400" i="1" dirty="0" smtClean="0">
                <a:latin typeface="Times New Roman" pitchFamily="18" charset="0"/>
                <a:cs typeface="Times New Roman" pitchFamily="18" charset="0"/>
              </a:rPr>
              <a:t>Программалау технологиясы деп программалық жабдық құру процесінде қолданылатын әдістер мен құралдардың жиынтығын айтамыз</a:t>
            </a:r>
            <a:r>
              <a:rPr lang="kk-KZ" dirty="0" smtClean="0"/>
              <a:t>.</a:t>
            </a:r>
            <a:endParaRPr lang="ru-RU" dirty="0"/>
          </a:p>
        </p:txBody>
      </p:sp>
      <p:sp>
        <p:nvSpPr>
          <p:cNvPr id="10" name="TextBox 9"/>
          <p:cNvSpPr txBox="1"/>
          <p:nvPr/>
        </p:nvSpPr>
        <p:spPr>
          <a:xfrm>
            <a:off x="1979712" y="2564904"/>
            <a:ext cx="6408712" cy="461665"/>
          </a:xfrm>
          <a:prstGeom prst="rect">
            <a:avLst/>
          </a:prstGeom>
          <a:noFill/>
        </p:spPr>
        <p:txBody>
          <a:bodyPr wrap="square" rtlCol="0">
            <a:spAutoFit/>
          </a:bodyPr>
          <a:lstStyle/>
          <a:p>
            <a:r>
              <a:rPr lang="kk-KZ" sz="2400" i="1" dirty="0" smtClean="0"/>
              <a:t>Технологиялық ережелер жиынтығы</a:t>
            </a:r>
            <a:endParaRPr lang="ru-RU" sz="2400" i="1" dirty="0"/>
          </a:p>
        </p:txBody>
      </p:sp>
      <p:cxnSp>
        <p:nvCxnSpPr>
          <p:cNvPr id="16" name="Прямая со стрелкой 15"/>
          <p:cNvCxnSpPr/>
          <p:nvPr/>
        </p:nvCxnSpPr>
        <p:spPr>
          <a:xfrm flipH="1">
            <a:off x="1187624" y="3068960"/>
            <a:ext cx="3168352" cy="9361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Прямая со стрелкой 17"/>
          <p:cNvCxnSpPr/>
          <p:nvPr/>
        </p:nvCxnSpPr>
        <p:spPr>
          <a:xfrm>
            <a:off x="4355976" y="3068960"/>
            <a:ext cx="0" cy="10081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Прямая со стрелкой 21"/>
          <p:cNvCxnSpPr>
            <a:endCxn id="28" idx="0"/>
          </p:cNvCxnSpPr>
          <p:nvPr/>
        </p:nvCxnSpPr>
        <p:spPr>
          <a:xfrm>
            <a:off x="4355976" y="3068960"/>
            <a:ext cx="3276364" cy="9361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251520" y="4005064"/>
            <a:ext cx="2160240" cy="1323439"/>
          </a:xfrm>
          <a:prstGeom prst="rect">
            <a:avLst/>
          </a:prstGeom>
          <a:noFill/>
        </p:spPr>
        <p:txBody>
          <a:bodyPr wrap="square" rtlCol="0">
            <a:spAutoFit/>
          </a:bodyPr>
          <a:lstStyle/>
          <a:p>
            <a:r>
              <a:rPr lang="kk-KZ" sz="2000" i="1" dirty="0" smtClean="0"/>
              <a:t>Технологиялық операциялардың орындалу тізбегін көрсету.</a:t>
            </a:r>
            <a:endParaRPr lang="ru-RU" sz="2000" i="1" dirty="0"/>
          </a:p>
        </p:txBody>
      </p:sp>
      <p:sp>
        <p:nvSpPr>
          <p:cNvPr id="27" name="TextBox 26"/>
          <p:cNvSpPr txBox="1"/>
          <p:nvPr/>
        </p:nvSpPr>
        <p:spPr>
          <a:xfrm>
            <a:off x="3419872" y="4005064"/>
            <a:ext cx="2304256" cy="1292662"/>
          </a:xfrm>
          <a:prstGeom prst="rect">
            <a:avLst/>
          </a:prstGeom>
          <a:noFill/>
        </p:spPr>
        <p:txBody>
          <a:bodyPr wrap="square" rtlCol="0">
            <a:spAutoFit/>
          </a:bodyPr>
          <a:lstStyle/>
          <a:p>
            <a:r>
              <a:rPr lang="kk-KZ" sz="2000" i="1" dirty="0" smtClean="0"/>
              <a:t>Бір немесе екінші операцияның шарттары</a:t>
            </a:r>
            <a:r>
              <a:rPr lang="kk-KZ" dirty="0" smtClean="0"/>
              <a:t>н </a:t>
            </a:r>
            <a:r>
              <a:rPr lang="kk-KZ" i="1" dirty="0" smtClean="0"/>
              <a:t>анықтау.</a:t>
            </a:r>
            <a:endParaRPr lang="ru-RU" i="1" dirty="0"/>
          </a:p>
        </p:txBody>
      </p:sp>
      <p:sp>
        <p:nvSpPr>
          <p:cNvPr id="28" name="TextBox 27"/>
          <p:cNvSpPr txBox="1"/>
          <p:nvPr/>
        </p:nvSpPr>
        <p:spPr>
          <a:xfrm>
            <a:off x="6372200" y="4005064"/>
            <a:ext cx="2520280" cy="707886"/>
          </a:xfrm>
          <a:prstGeom prst="rect">
            <a:avLst/>
          </a:prstGeom>
          <a:noFill/>
        </p:spPr>
        <p:txBody>
          <a:bodyPr wrap="square" rtlCol="0">
            <a:spAutoFit/>
          </a:bodyPr>
          <a:lstStyle/>
          <a:p>
            <a:r>
              <a:rPr lang="kk-KZ" sz="2000" i="1" dirty="0" smtClean="0"/>
              <a:t>Операциялардың өзін сипатттау</a:t>
            </a:r>
            <a:r>
              <a:rPr lang="kk-KZ" dirty="0" smtClean="0"/>
              <a:t>.</a:t>
            </a:r>
            <a:endParaRPr lang="ru-RU" dirty="0"/>
          </a:p>
        </p:txBody>
      </p:sp>
    </p:spTree>
  </p:cSld>
  <p:clrMapOvr>
    <a:masterClrMapping/>
  </p:clrMapOvr>
  <p:transition>
    <p:wedg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5576" y="620688"/>
            <a:ext cx="7920880" cy="5262979"/>
          </a:xfrm>
          <a:prstGeom prst="rect">
            <a:avLst/>
          </a:prstGeom>
          <a:noFill/>
        </p:spPr>
        <p:txBody>
          <a:bodyPr wrap="square" rtlCol="0">
            <a:spAutoFit/>
          </a:bodyPr>
          <a:lstStyle/>
          <a:p>
            <a:r>
              <a:rPr lang="ru-RU" sz="2400" i="1" dirty="0" err="1" smtClean="0">
                <a:latin typeface="Times New Roman" pitchFamily="18" charset="0"/>
                <a:cs typeface="Times New Roman" pitchFamily="18" charset="0"/>
              </a:rPr>
              <a:t>Өткен ғасырдың соңы </a:t>
            </a:r>
            <a:r>
              <a:rPr lang="ru-RU" sz="2400" i="1" dirty="0" smtClean="0">
                <a:latin typeface="Times New Roman" pitchFamily="18" charset="0"/>
                <a:cs typeface="Times New Roman" pitchFamily="18" charset="0"/>
              </a:rPr>
              <a:t>мен </a:t>
            </a:r>
            <a:r>
              <a:rPr lang="ru-RU" sz="2400" i="1" dirty="0" err="1" smtClean="0">
                <a:latin typeface="Times New Roman" pitchFamily="18" charset="0"/>
                <a:cs typeface="Times New Roman" pitchFamily="18" charset="0"/>
              </a:rPr>
              <a:t>жаңа ғасырдың басында</a:t>
            </a:r>
            <a:r>
              <a:rPr lang="ru-RU" sz="2400" i="1" dirty="0" smtClean="0">
                <a:latin typeface="Times New Roman" pitchFamily="18" charset="0"/>
                <a:cs typeface="Times New Roman" pitchFamily="18" charset="0"/>
              </a:rPr>
              <a:t> </a:t>
            </a:r>
            <a:r>
              <a:rPr lang="ru-RU" sz="2400" i="1" dirty="0" err="1" smtClean="0">
                <a:latin typeface="Times New Roman" pitchFamily="18" charset="0"/>
                <a:cs typeface="Times New Roman" pitchFamily="18" charset="0"/>
              </a:rPr>
              <a:t>бүкіл</a:t>
            </a:r>
            <a:r>
              <a:rPr lang="ru-RU" sz="2400" i="1" dirty="0" smtClean="0">
                <a:latin typeface="Times New Roman" pitchFamily="18" charset="0"/>
                <a:cs typeface="Times New Roman" pitchFamily="18" charset="0"/>
              </a:rPr>
              <a:t> </a:t>
            </a:r>
            <a:r>
              <a:rPr lang="en-US" sz="2400" i="1" dirty="0" smtClean="0">
                <a:latin typeface="Times New Roman" pitchFamily="18" charset="0"/>
                <a:cs typeface="Times New Roman" pitchFamily="18" charset="0"/>
              </a:rPr>
              <a:t>ə</a:t>
            </a:r>
            <a:r>
              <a:rPr lang="ru-RU" sz="2400" i="1" dirty="0" err="1" smtClean="0">
                <a:latin typeface="Times New Roman" pitchFamily="18" charset="0"/>
                <a:cs typeface="Times New Roman" pitchFamily="18" charset="0"/>
              </a:rPr>
              <a:t>лемді</a:t>
            </a:r>
            <a:r>
              <a:rPr lang="ru-RU" sz="2400" i="1" dirty="0" smtClean="0">
                <a:latin typeface="Times New Roman" pitchFamily="18" charset="0"/>
                <a:cs typeface="Times New Roman" pitchFamily="18" charset="0"/>
              </a:rPr>
              <a:t> </a:t>
            </a:r>
            <a:r>
              <a:rPr lang="ru-RU" sz="2400" i="1" dirty="0" err="1" smtClean="0">
                <a:latin typeface="Times New Roman" pitchFamily="18" charset="0"/>
                <a:cs typeface="Times New Roman" pitchFamily="18" charset="0"/>
              </a:rPr>
              <a:t>қамтитын ғаламтордың кеңеюі арқасында барлық дербес</a:t>
            </a:r>
            <a:r>
              <a:rPr lang="ru-RU" sz="2400" i="1" dirty="0" smtClean="0">
                <a:latin typeface="Times New Roman" pitchFamily="18" charset="0"/>
                <a:cs typeface="Times New Roman" pitchFamily="18" charset="0"/>
              </a:rPr>
              <a:t> </a:t>
            </a:r>
            <a:r>
              <a:rPr lang="ru-RU" sz="2400" i="1" dirty="0" err="1" smtClean="0">
                <a:latin typeface="Times New Roman" pitchFamily="18" charset="0"/>
                <a:cs typeface="Times New Roman" pitchFamily="18" charset="0"/>
              </a:rPr>
              <a:t>компьютерлер</a:t>
            </a:r>
            <a:r>
              <a:rPr lang="ru-RU" sz="2400" i="1" dirty="0" smtClean="0">
                <a:latin typeface="Times New Roman" pitchFamily="18" charset="0"/>
                <a:cs typeface="Times New Roman" pitchFamily="18" charset="0"/>
              </a:rPr>
              <a:t> Интернет </a:t>
            </a:r>
            <a:r>
              <a:rPr lang="ru-RU" sz="2400" i="1" dirty="0" err="1" smtClean="0">
                <a:latin typeface="Times New Roman" pitchFamily="18" charset="0"/>
                <a:cs typeface="Times New Roman" pitchFamily="18" charset="0"/>
              </a:rPr>
              <a:t>желісіне</a:t>
            </a:r>
            <a:r>
              <a:rPr lang="ru-RU" sz="2400" i="1" dirty="0" smtClean="0">
                <a:latin typeface="Times New Roman" pitchFamily="18" charset="0"/>
                <a:cs typeface="Times New Roman" pitchFamily="18" charset="0"/>
              </a:rPr>
              <a:t> </a:t>
            </a:r>
            <a:r>
              <a:rPr lang="ru-RU" sz="2400" i="1" dirty="0" err="1" smtClean="0">
                <a:latin typeface="Times New Roman" pitchFamily="18" charset="0"/>
                <a:cs typeface="Times New Roman" pitchFamily="18" charset="0"/>
              </a:rPr>
              <a:t>қосылды</a:t>
            </a:r>
            <a:r>
              <a:rPr lang="ru-RU" sz="2400" i="1" dirty="0" smtClean="0">
                <a:latin typeface="Times New Roman" pitchFamily="18" charset="0"/>
                <a:cs typeface="Times New Roman" pitchFamily="18" charset="0"/>
              </a:rPr>
              <a:t>. </a:t>
            </a:r>
            <a:r>
              <a:rPr lang="ru-RU" sz="2400" i="1" dirty="0" err="1" smtClean="0">
                <a:latin typeface="Times New Roman" pitchFamily="18" charset="0"/>
                <a:cs typeface="Times New Roman" pitchFamily="18" charset="0"/>
              </a:rPr>
              <a:t>Бұл компьютерлік</a:t>
            </a:r>
            <a:r>
              <a:rPr lang="ru-RU" sz="2400" i="1" dirty="0" smtClean="0">
                <a:latin typeface="Times New Roman" pitchFamily="18" charset="0"/>
                <a:cs typeface="Times New Roman" pitchFamily="18" charset="0"/>
              </a:rPr>
              <a:t>- </a:t>
            </a:r>
            <a:r>
              <a:rPr lang="ru-RU" sz="2400" i="1" dirty="0" err="1" smtClean="0">
                <a:latin typeface="Times New Roman" pitchFamily="18" charset="0"/>
                <a:cs typeface="Times New Roman" pitchFamily="18" charset="0"/>
              </a:rPr>
              <a:t>желілік</a:t>
            </a:r>
            <a:r>
              <a:rPr lang="ru-RU" sz="2400" i="1" dirty="0" smtClean="0">
                <a:latin typeface="Times New Roman" pitchFamily="18" charset="0"/>
                <a:cs typeface="Times New Roman" pitchFamily="18" charset="0"/>
              </a:rPr>
              <a:t> </a:t>
            </a:r>
            <a:r>
              <a:rPr lang="ru-RU" sz="2400" i="1" dirty="0" err="1" smtClean="0">
                <a:latin typeface="Times New Roman" pitchFamily="18" charset="0"/>
                <a:cs typeface="Times New Roman" pitchFamily="18" charset="0"/>
              </a:rPr>
              <a:t>ақпаратқа қол жеткізуді</a:t>
            </a:r>
            <a:r>
              <a:rPr lang="ru-RU" sz="2400" i="1" dirty="0" smtClean="0">
                <a:latin typeface="Times New Roman" pitchFamily="18" charset="0"/>
                <a:cs typeface="Times New Roman" pitchFamily="18" charset="0"/>
              </a:rPr>
              <a:t> </a:t>
            </a:r>
            <a:r>
              <a:rPr lang="ru-RU" sz="2400" i="1" dirty="0" err="1" smtClean="0">
                <a:latin typeface="Times New Roman" pitchFamily="18" charset="0"/>
                <a:cs typeface="Times New Roman" pitchFamily="18" charset="0"/>
              </a:rPr>
              <a:t>реттеу</a:t>
            </a:r>
            <a:r>
              <a:rPr lang="ru-RU" sz="2400" i="1" dirty="0" smtClean="0">
                <a:latin typeface="Times New Roman" pitchFamily="18" charset="0"/>
                <a:cs typeface="Times New Roman" pitchFamily="18" charset="0"/>
              </a:rPr>
              <a:t> </a:t>
            </a:r>
            <a:r>
              <a:rPr lang="ru-RU" sz="2400" i="1" dirty="0" err="1" smtClean="0">
                <a:latin typeface="Times New Roman" pitchFamily="18" charset="0"/>
                <a:cs typeface="Times New Roman" pitchFamily="18" charset="0"/>
              </a:rPr>
              <a:t>үшін мамандар</a:t>
            </a:r>
            <a:r>
              <a:rPr lang="ru-RU" sz="2400" i="1" dirty="0" smtClean="0">
                <a:latin typeface="Times New Roman" pitchFamily="18" charset="0"/>
                <a:cs typeface="Times New Roman" pitchFamily="18" charset="0"/>
              </a:rPr>
              <a:t> </a:t>
            </a:r>
            <a:r>
              <a:rPr lang="ru-RU" sz="2400" i="1" dirty="0" err="1" smtClean="0">
                <a:latin typeface="Times New Roman" pitchFamily="18" charset="0"/>
                <a:cs typeface="Times New Roman" pitchFamily="18" charset="0"/>
              </a:rPr>
              <a:t>алдына</a:t>
            </a:r>
            <a:r>
              <a:rPr lang="ru-RU" sz="2400" i="1" dirty="0" smtClean="0">
                <a:latin typeface="Times New Roman" pitchFamily="18" charset="0"/>
                <a:cs typeface="Times New Roman" pitchFamily="18" charset="0"/>
              </a:rPr>
              <a:t> </a:t>
            </a:r>
            <a:r>
              <a:rPr lang="ru-RU" sz="2400" i="1" dirty="0" err="1" smtClean="0">
                <a:latin typeface="Times New Roman" pitchFamily="18" charset="0"/>
                <a:cs typeface="Times New Roman" pitchFamily="18" charset="0"/>
              </a:rPr>
              <a:t>бірсыпыра</a:t>
            </a:r>
            <a:r>
              <a:rPr lang="ru-RU" sz="2400" i="1" dirty="0" smtClean="0">
                <a:latin typeface="Times New Roman" pitchFamily="18" charset="0"/>
                <a:cs typeface="Times New Roman" pitchFamily="18" charset="0"/>
              </a:rPr>
              <a:t> </a:t>
            </a:r>
            <a:r>
              <a:rPr lang="ru-RU" sz="2400" i="1" dirty="0" err="1" smtClean="0">
                <a:latin typeface="Times New Roman" pitchFamily="18" charset="0"/>
                <a:cs typeface="Times New Roman" pitchFamily="18" charset="0"/>
              </a:rPr>
              <a:t>тығыз шешімін</a:t>
            </a:r>
            <a:r>
              <a:rPr lang="ru-RU" sz="2400" i="1" dirty="0" smtClean="0">
                <a:latin typeface="Times New Roman" pitchFamily="18" charset="0"/>
                <a:cs typeface="Times New Roman" pitchFamily="18" charset="0"/>
              </a:rPr>
              <a:t> </a:t>
            </a:r>
            <a:r>
              <a:rPr lang="ru-RU" sz="2400" i="1" dirty="0" err="1" smtClean="0">
                <a:latin typeface="Times New Roman" pitchFamily="18" charset="0"/>
                <a:cs typeface="Times New Roman" pitchFamily="18" charset="0"/>
              </a:rPr>
              <a:t>табатын</a:t>
            </a:r>
            <a:r>
              <a:rPr lang="ru-RU" sz="2400" i="1" dirty="0" smtClean="0">
                <a:latin typeface="Times New Roman" pitchFamily="18" charset="0"/>
                <a:cs typeface="Times New Roman" pitchFamily="18" charset="0"/>
              </a:rPr>
              <a:t> м</a:t>
            </a:r>
            <a:r>
              <a:rPr lang="en-US" sz="2400" i="1" dirty="0" smtClean="0">
                <a:latin typeface="Times New Roman" pitchFamily="18" charset="0"/>
                <a:cs typeface="Times New Roman" pitchFamily="18" charset="0"/>
              </a:rPr>
              <a:t>ə</a:t>
            </a:r>
            <a:r>
              <a:rPr lang="ru-RU" sz="2400" i="1" dirty="0" err="1" smtClean="0">
                <a:latin typeface="Times New Roman" pitchFamily="18" charset="0"/>
                <a:cs typeface="Times New Roman" pitchFamily="18" charset="0"/>
              </a:rPr>
              <a:t>селерді</a:t>
            </a:r>
            <a:r>
              <a:rPr lang="ru-RU" sz="2400" i="1" dirty="0" smtClean="0">
                <a:latin typeface="Times New Roman" pitchFamily="18" charset="0"/>
                <a:cs typeface="Times New Roman" pitchFamily="18" charset="0"/>
              </a:rPr>
              <a:t> </a:t>
            </a:r>
            <a:r>
              <a:rPr lang="ru-RU" sz="2400" i="1" dirty="0" err="1" smtClean="0">
                <a:latin typeface="Times New Roman" pitchFamily="18" charset="0"/>
                <a:cs typeface="Times New Roman" pitchFamily="18" charset="0"/>
              </a:rPr>
              <a:t>(технологиялық, заңнамалық </a:t>
            </a:r>
            <a:r>
              <a:rPr lang="ru-RU" sz="2400" i="1" dirty="0" smtClean="0">
                <a:latin typeface="Times New Roman" pitchFamily="18" charset="0"/>
                <a:cs typeface="Times New Roman" pitchFamily="18" charset="0"/>
              </a:rPr>
              <a:t>ж</a:t>
            </a:r>
            <a:r>
              <a:rPr lang="en-US" sz="2400" i="1" dirty="0" smtClean="0">
                <a:latin typeface="Times New Roman" pitchFamily="18" charset="0"/>
                <a:cs typeface="Times New Roman" pitchFamily="18" charset="0"/>
              </a:rPr>
              <a:t>ə</a:t>
            </a:r>
            <a:r>
              <a:rPr lang="ru-RU" sz="2400" i="1" dirty="0" smtClean="0">
                <a:latin typeface="Times New Roman" pitchFamily="18" charset="0"/>
                <a:cs typeface="Times New Roman" pitchFamily="18" charset="0"/>
              </a:rPr>
              <a:t>не </a:t>
            </a:r>
            <a:r>
              <a:rPr lang="ru-RU" sz="2400" i="1" dirty="0" err="1" smtClean="0">
                <a:latin typeface="Times New Roman" pitchFamily="18" charset="0"/>
                <a:cs typeface="Times New Roman" pitchFamily="18" charset="0"/>
              </a:rPr>
              <a:t>этикалық сипаттағы</a:t>
            </a:r>
            <a:r>
              <a:rPr lang="ru-RU" sz="2400" i="1" dirty="0" smtClean="0">
                <a:latin typeface="Times New Roman" pitchFamily="18" charset="0"/>
                <a:cs typeface="Times New Roman" pitchFamily="18" charset="0"/>
              </a:rPr>
              <a:t>) </a:t>
            </a:r>
            <a:r>
              <a:rPr lang="ru-RU" sz="2400" i="1" dirty="0" err="1" smtClean="0">
                <a:latin typeface="Times New Roman" pitchFamily="18" charset="0"/>
                <a:cs typeface="Times New Roman" pitchFamily="18" charset="0"/>
              </a:rPr>
              <a:t>қойды</a:t>
            </a:r>
            <a:r>
              <a:rPr lang="ru-RU" sz="2400" i="1" dirty="0" smtClean="0">
                <a:latin typeface="Times New Roman" pitchFamily="18" charset="0"/>
                <a:cs typeface="Times New Roman" pitchFamily="18" charset="0"/>
              </a:rPr>
              <a:t>. </a:t>
            </a:r>
            <a:r>
              <a:rPr lang="ru-RU" sz="2400" i="1" dirty="0" err="1" smtClean="0">
                <a:latin typeface="Times New Roman" pitchFamily="18" charset="0"/>
                <a:cs typeface="Times New Roman" pitchFamily="18" charset="0"/>
              </a:rPr>
              <a:t>Желі</a:t>
            </a:r>
            <a:r>
              <a:rPr lang="ru-RU" sz="2400" i="1" dirty="0" smtClean="0">
                <a:latin typeface="Times New Roman" pitchFamily="18" charset="0"/>
                <a:cs typeface="Times New Roman" pitchFamily="18" charset="0"/>
              </a:rPr>
              <a:t> </a:t>
            </a:r>
            <a:r>
              <a:rPr lang="ru-RU" sz="2400" i="1" dirty="0" err="1" smtClean="0">
                <a:latin typeface="Times New Roman" pitchFamily="18" charset="0"/>
                <a:cs typeface="Times New Roman" pitchFamily="18" charset="0"/>
              </a:rPr>
              <a:t>бойынша</a:t>
            </a:r>
            <a:r>
              <a:rPr lang="ru-RU" sz="2400" i="1" dirty="0" smtClean="0">
                <a:latin typeface="Times New Roman" pitchFamily="18" charset="0"/>
                <a:cs typeface="Times New Roman" pitchFamily="18" charset="0"/>
              </a:rPr>
              <a:t> та- </a:t>
            </a:r>
            <a:r>
              <a:rPr lang="ru-RU" sz="2400" i="1" dirty="0" err="1" smtClean="0">
                <a:latin typeface="Times New Roman" pitchFamily="18" charset="0"/>
                <a:cs typeface="Times New Roman" pitchFamily="18" charset="0"/>
              </a:rPr>
              <a:t>сымалданатын</a:t>
            </a:r>
            <a:r>
              <a:rPr lang="ru-RU" sz="2400" i="1" dirty="0" smtClean="0">
                <a:latin typeface="Times New Roman" pitchFamily="18" charset="0"/>
                <a:cs typeface="Times New Roman" pitchFamily="18" charset="0"/>
              </a:rPr>
              <a:t> </a:t>
            </a:r>
            <a:r>
              <a:rPr lang="ru-RU" sz="2400" i="1" dirty="0" err="1" smtClean="0">
                <a:latin typeface="Times New Roman" pitchFamily="18" charset="0"/>
                <a:cs typeface="Times New Roman" pitchFamily="18" charset="0"/>
              </a:rPr>
              <a:t>компьютердегі</a:t>
            </a:r>
            <a:r>
              <a:rPr lang="ru-RU" sz="2400" i="1" dirty="0" smtClean="0">
                <a:latin typeface="Times New Roman" pitchFamily="18" charset="0"/>
                <a:cs typeface="Times New Roman" pitchFamily="18" charset="0"/>
              </a:rPr>
              <a:t> </a:t>
            </a:r>
            <a:r>
              <a:rPr lang="ru-RU" sz="2400" i="1" dirty="0" err="1" smtClean="0">
                <a:latin typeface="Times New Roman" pitchFamily="18" charset="0"/>
                <a:cs typeface="Times New Roman" pitchFamily="18" charset="0"/>
              </a:rPr>
              <a:t>ақпаратты қорғау өзекті </a:t>
            </a:r>
            <a:r>
              <a:rPr lang="ru-RU" sz="2400" i="1" dirty="0" smtClean="0">
                <a:latin typeface="Times New Roman" pitchFamily="18" charset="0"/>
                <a:cs typeface="Times New Roman" pitchFamily="18" charset="0"/>
              </a:rPr>
              <a:t>м</a:t>
            </a:r>
            <a:r>
              <a:rPr lang="en-US" sz="2400" i="1" dirty="0" smtClean="0">
                <a:latin typeface="Times New Roman" pitchFamily="18" charset="0"/>
                <a:cs typeface="Times New Roman" pitchFamily="18" charset="0"/>
              </a:rPr>
              <a:t>ə</a:t>
            </a:r>
            <a:r>
              <a:rPr lang="ru-RU" sz="2400" i="1" dirty="0" err="1" smtClean="0">
                <a:latin typeface="Times New Roman" pitchFamily="18" charset="0"/>
                <a:cs typeface="Times New Roman" pitchFamily="18" charset="0"/>
              </a:rPr>
              <a:t>селеге</a:t>
            </a:r>
            <a:r>
              <a:rPr lang="ru-RU" sz="2400" i="1" dirty="0" smtClean="0">
                <a:latin typeface="Times New Roman" pitchFamily="18" charset="0"/>
                <a:cs typeface="Times New Roman" pitchFamily="18" charset="0"/>
              </a:rPr>
              <a:t> </a:t>
            </a:r>
            <a:r>
              <a:rPr lang="ru-RU" sz="2400" i="1" dirty="0" err="1" smtClean="0">
                <a:latin typeface="Times New Roman" pitchFamily="18" charset="0"/>
                <a:cs typeface="Times New Roman" pitchFamily="18" charset="0"/>
              </a:rPr>
              <a:t>айналды</a:t>
            </a:r>
            <a:r>
              <a:rPr lang="ru-RU" sz="2400" i="1" dirty="0" smtClean="0">
                <a:latin typeface="Times New Roman" pitchFamily="18" charset="0"/>
                <a:cs typeface="Times New Roman" pitchFamily="18" charset="0"/>
              </a:rPr>
              <a:t>, </a:t>
            </a:r>
            <a:r>
              <a:rPr lang="ru-RU" sz="2400" i="1" dirty="0" err="1" smtClean="0">
                <a:latin typeface="Times New Roman" pitchFamily="18" charset="0"/>
                <a:cs typeface="Times New Roman" pitchFamily="18" charset="0"/>
              </a:rPr>
              <a:t>программалық жабдықтамалар жасайтын</a:t>
            </a:r>
            <a:r>
              <a:rPr lang="ru-RU" sz="2400" i="1" dirty="0" smtClean="0">
                <a:latin typeface="Times New Roman" pitchFamily="18" charset="0"/>
                <a:cs typeface="Times New Roman" pitchFamily="18" charset="0"/>
              </a:rPr>
              <a:t> </a:t>
            </a:r>
            <a:r>
              <a:rPr lang="ru-RU" sz="2400" i="1" dirty="0" err="1" smtClean="0">
                <a:latin typeface="Times New Roman" pitchFamily="18" charset="0"/>
                <a:cs typeface="Times New Roman" pitchFamily="18" charset="0"/>
              </a:rPr>
              <a:t>компьютерлік</a:t>
            </a:r>
            <a:r>
              <a:rPr lang="ru-RU" sz="2400" i="1" dirty="0" smtClean="0">
                <a:latin typeface="Times New Roman" pitchFamily="18" charset="0"/>
                <a:cs typeface="Times New Roman" pitchFamily="18" charset="0"/>
              </a:rPr>
              <a:t> </a:t>
            </a:r>
            <a:r>
              <a:rPr lang="ru-RU" sz="2400" i="1" dirty="0" err="1" smtClean="0">
                <a:latin typeface="Times New Roman" pitchFamily="18" charset="0"/>
                <a:cs typeface="Times New Roman" pitchFamily="18" charset="0"/>
              </a:rPr>
              <a:t>технологиялар</a:t>
            </a:r>
            <a:r>
              <a:rPr lang="ru-RU" sz="2400" i="1" dirty="0" smtClean="0">
                <a:latin typeface="Times New Roman" pitchFamily="18" charset="0"/>
                <a:cs typeface="Times New Roman" pitchFamily="18" charset="0"/>
              </a:rPr>
              <a:t> (</a:t>
            </a:r>
            <a:r>
              <a:rPr lang="en-US" sz="2400" i="1" dirty="0" smtClean="0">
                <a:latin typeface="Times New Roman" pitchFamily="18" charset="0"/>
                <a:cs typeface="Times New Roman" pitchFamily="18" charset="0"/>
              </a:rPr>
              <a:t>CASE</a:t>
            </a:r>
            <a:r>
              <a:rPr lang="ru-RU" sz="2400" i="1" dirty="0" smtClean="0">
                <a:latin typeface="Times New Roman" pitchFamily="18" charset="0"/>
                <a:cs typeface="Times New Roman" pitchFamily="18" charset="0"/>
              </a:rPr>
              <a:t>технология) </a:t>
            </a:r>
            <a:r>
              <a:rPr lang="ru-RU" sz="2400" i="1" dirty="0" err="1" smtClean="0">
                <a:latin typeface="Times New Roman" pitchFamily="18" charset="0"/>
                <a:cs typeface="Times New Roman" pitchFamily="18" charset="0"/>
              </a:rPr>
              <a:t>дамытылып</a:t>
            </a:r>
            <a:r>
              <a:rPr lang="ru-RU" sz="2400" i="1" dirty="0" smtClean="0">
                <a:latin typeface="Times New Roman" pitchFamily="18" charset="0"/>
                <a:cs typeface="Times New Roman" pitchFamily="18" charset="0"/>
              </a:rPr>
              <a:t>, </a:t>
            </a:r>
            <a:r>
              <a:rPr lang="ru-RU" sz="2400" i="1" dirty="0" err="1" smtClean="0">
                <a:latin typeface="Times New Roman" pitchFamily="18" charset="0"/>
                <a:cs typeface="Times New Roman" pitchFamily="18" charset="0"/>
              </a:rPr>
              <a:t>программалар</a:t>
            </a:r>
            <a:r>
              <a:rPr lang="ru-RU" sz="2400" i="1" dirty="0" smtClean="0">
                <a:latin typeface="Times New Roman" pitchFamily="18" charset="0"/>
                <a:cs typeface="Times New Roman" pitchFamily="18" charset="0"/>
              </a:rPr>
              <a:t> </a:t>
            </a:r>
            <a:r>
              <a:rPr lang="ru-RU" sz="2400" i="1" dirty="0" err="1" smtClean="0">
                <a:latin typeface="Times New Roman" pitchFamily="18" charset="0"/>
                <a:cs typeface="Times New Roman" pitchFamily="18" charset="0"/>
              </a:rPr>
              <a:t>спецификацияларымен</a:t>
            </a:r>
            <a:r>
              <a:rPr lang="ru-RU" sz="2400" i="1" dirty="0" smtClean="0">
                <a:latin typeface="Times New Roman" pitchFamily="18" charset="0"/>
                <a:cs typeface="Times New Roman" pitchFamily="18" charset="0"/>
              </a:rPr>
              <a:t> </a:t>
            </a:r>
            <a:r>
              <a:rPr lang="ru-RU" sz="2400" i="1" dirty="0" err="1" smtClean="0">
                <a:latin typeface="Times New Roman" pitchFamily="18" charset="0"/>
                <a:cs typeface="Times New Roman" pitchFamily="18" charset="0"/>
              </a:rPr>
              <a:t>тығыз байланысты</a:t>
            </a:r>
            <a:r>
              <a:rPr lang="ru-RU" sz="2400" i="1" dirty="0" smtClean="0">
                <a:latin typeface="Times New Roman" pitchFamily="18" charset="0"/>
                <a:cs typeface="Times New Roman" pitchFamily="18" charset="0"/>
              </a:rPr>
              <a:t> </a:t>
            </a:r>
            <a:r>
              <a:rPr lang="ru-RU" sz="2400" i="1" dirty="0" err="1" smtClean="0">
                <a:latin typeface="Times New Roman" pitchFamily="18" charset="0"/>
                <a:cs typeface="Times New Roman" pitchFamily="18" charset="0"/>
              </a:rPr>
              <a:t>сауалдар</a:t>
            </a:r>
            <a:r>
              <a:rPr lang="ru-RU" sz="2400" i="1" dirty="0" smtClean="0">
                <a:latin typeface="Times New Roman" pitchFamily="18" charset="0"/>
                <a:cs typeface="Times New Roman" pitchFamily="18" charset="0"/>
              </a:rPr>
              <a:t> </a:t>
            </a:r>
            <a:r>
              <a:rPr lang="ru-RU" sz="2400" i="1" dirty="0" err="1" smtClean="0">
                <a:latin typeface="Times New Roman" pitchFamily="18" charset="0"/>
                <a:cs typeface="Times New Roman" pitchFamily="18" charset="0"/>
              </a:rPr>
              <a:t>туындады</a:t>
            </a:r>
            <a:r>
              <a:rPr lang="ru-RU" sz="2400" i="1" dirty="0" smtClean="0">
                <a:latin typeface="Times New Roman" pitchFamily="18" charset="0"/>
                <a:cs typeface="Times New Roman" pitchFamily="18" charset="0"/>
              </a:rPr>
              <a:t>. </a:t>
            </a:r>
            <a:r>
              <a:rPr lang="ru-RU" sz="2400" i="1" dirty="0" err="1" smtClean="0">
                <a:latin typeface="Times New Roman" pitchFamily="18" charset="0"/>
                <a:cs typeface="Times New Roman" pitchFamily="18" charset="0"/>
              </a:rPr>
              <a:t>Сонымен</a:t>
            </a:r>
            <a:r>
              <a:rPr lang="ru-RU" sz="2400" i="1" dirty="0" smtClean="0">
                <a:latin typeface="Times New Roman" pitchFamily="18" charset="0"/>
                <a:cs typeface="Times New Roman" pitchFamily="18" charset="0"/>
              </a:rPr>
              <a:t>, </a:t>
            </a:r>
            <a:r>
              <a:rPr lang="ru-RU" sz="2400" i="1" dirty="0" err="1" smtClean="0">
                <a:latin typeface="Times New Roman" pitchFamily="18" charset="0"/>
                <a:cs typeface="Times New Roman" pitchFamily="18" charset="0"/>
              </a:rPr>
              <a:t>қоғамды толық ақпараттандыру </a:t>
            </a:r>
            <a:r>
              <a:rPr lang="ru-RU" sz="2400" i="1" dirty="0" smtClean="0">
                <a:latin typeface="Times New Roman" pitchFamily="18" charset="0"/>
                <a:cs typeface="Times New Roman" pitchFamily="18" charset="0"/>
              </a:rPr>
              <a:t>мен </a:t>
            </a:r>
            <a:r>
              <a:rPr lang="ru-RU" sz="2400" i="1" dirty="0" err="1" smtClean="0">
                <a:latin typeface="Times New Roman" pitchFamily="18" charset="0"/>
                <a:cs typeface="Times New Roman" pitchFamily="18" charset="0"/>
              </a:rPr>
              <a:t>компьютерлен</a:t>
            </a:r>
            <a:r>
              <a:rPr lang="ru-RU" sz="2400" i="1" dirty="0" smtClean="0">
                <a:latin typeface="Times New Roman" pitchFamily="18" charset="0"/>
                <a:cs typeface="Times New Roman" pitchFamily="18" charset="0"/>
              </a:rPr>
              <a:t>- </a:t>
            </a:r>
            <a:r>
              <a:rPr lang="ru-RU" sz="2400" i="1" dirty="0" err="1" smtClean="0">
                <a:latin typeface="Times New Roman" pitchFamily="18" charset="0"/>
                <a:cs typeface="Times New Roman" pitchFamily="18" charset="0"/>
              </a:rPr>
              <a:t>дірудің шешуші</a:t>
            </a:r>
            <a:r>
              <a:rPr lang="ru-RU" sz="2400" i="1" dirty="0" smtClean="0">
                <a:latin typeface="Times New Roman" pitchFamily="18" charset="0"/>
                <a:cs typeface="Times New Roman" pitchFamily="18" charset="0"/>
              </a:rPr>
              <a:t> </a:t>
            </a:r>
            <a:r>
              <a:rPr lang="ru-RU" sz="2400" i="1" dirty="0" err="1" smtClean="0">
                <a:latin typeface="Times New Roman" pitchFamily="18" charset="0"/>
                <a:cs typeface="Times New Roman" pitchFamily="18" charset="0"/>
              </a:rPr>
              <a:t>кезеңі басталды</a:t>
            </a:r>
            <a:endParaRPr lang="ru-RU" sz="2400" i="1" dirty="0">
              <a:latin typeface="Times New Roman" pitchFamily="18" charset="0"/>
              <a:cs typeface="Times New Roman" pitchFamily="18" charset="0"/>
            </a:endParaRPr>
          </a:p>
        </p:txBody>
      </p:sp>
    </p:spTree>
  </p:cSld>
  <p:clrMapOvr>
    <a:masterClrMapping/>
  </p:clrMapOvr>
  <p:transition>
    <p:wedg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260648"/>
            <a:ext cx="8208912" cy="830997"/>
          </a:xfrm>
          <a:prstGeom prst="rect">
            <a:avLst/>
          </a:prstGeom>
          <a:noFill/>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kk-KZ" sz="48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ПРОГРАММАЛАУ ТІЛДЕРІ </a:t>
            </a:r>
            <a:endParaRPr lang="ru-RU" sz="4800" b="1" cap="all" spc="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
        <p:nvSpPr>
          <p:cNvPr id="3" name="TextBox 2"/>
          <p:cNvSpPr txBox="1"/>
          <p:nvPr/>
        </p:nvSpPr>
        <p:spPr>
          <a:xfrm>
            <a:off x="467544" y="1052736"/>
            <a:ext cx="8280920" cy="523220"/>
          </a:xfrm>
          <a:prstGeom prst="rect">
            <a:avLst/>
          </a:prstGeom>
          <a:noFill/>
        </p:spPr>
        <p:txBody>
          <a:bodyPr wrap="square" rtlCol="0">
            <a:spAutoFit/>
          </a:bodyPr>
          <a:lstStyle/>
          <a:p>
            <a:r>
              <a:rPr lang="kk-KZ" sz="2800" b="1" i="1" dirty="0" smtClean="0">
                <a:latin typeface="Times New Roman" pitchFamily="18" charset="0"/>
                <a:cs typeface="Times New Roman" pitchFamily="18" charset="0"/>
              </a:rPr>
              <a:t>Программалау тілдері-бұл жасанды тілдер</a:t>
            </a:r>
            <a:r>
              <a:rPr lang="kk-KZ" sz="2800" dirty="0" smtClean="0"/>
              <a:t>.</a:t>
            </a:r>
            <a:endParaRPr lang="ru-RU" sz="2800" dirty="0"/>
          </a:p>
        </p:txBody>
      </p:sp>
      <p:sp>
        <p:nvSpPr>
          <p:cNvPr id="4" name="TextBox 3"/>
          <p:cNvSpPr txBox="1"/>
          <p:nvPr/>
        </p:nvSpPr>
        <p:spPr>
          <a:xfrm>
            <a:off x="395536" y="1484784"/>
            <a:ext cx="8424936" cy="4524315"/>
          </a:xfrm>
          <a:prstGeom prst="rect">
            <a:avLst/>
          </a:prstGeom>
          <a:noFill/>
        </p:spPr>
        <p:txBody>
          <a:bodyPr wrap="square" rtlCol="0">
            <a:spAutoFit/>
          </a:bodyPr>
          <a:lstStyle/>
          <a:p>
            <a:r>
              <a:rPr lang="kk-KZ" sz="2400" i="1" dirty="0" smtClean="0">
                <a:latin typeface="Times New Roman" pitchFamily="18" charset="0"/>
                <a:cs typeface="Times New Roman" pitchFamily="18" charset="0"/>
              </a:rPr>
              <a:t>Кәдімгі тілдерден айырмашылығы трансляторға түсінікті болатын шектелген сөздері мен командалары қатаң ережелермен жазылады. Мұндай талаптар жиынтығы программалау тілдерінің синтаксисін, ал әрбір командалар мен тілдің басқа конструкцияларының мағынасы-оның семантикасын құрайды. Егер программаның жазылу формасы өзгеретін болса, транслятор оператор қызметін түсінбей, синтаксистік қате деп хабар береді. Ал егер дұрыс жазылған, бірақ алгоритмге сәйкес емес командалар қолданылса, онда семантикалық қатеге келтіріліеді. Программадағы қателерді іздеу процесі- тестілеу деп, ал қателерді жөндеу процесі-отладка деп аталады.</a:t>
            </a:r>
            <a:endParaRPr lang="ru-RU" sz="2400" i="1" dirty="0">
              <a:latin typeface="Times New Roman" pitchFamily="18" charset="0"/>
              <a:cs typeface="Times New Roman" pitchFamily="18" charset="0"/>
            </a:endParaRPr>
          </a:p>
        </p:txBody>
      </p:sp>
    </p:spTree>
  </p:cSld>
  <p:clrMapOvr>
    <a:masterClrMapping/>
  </p:clrMapOvr>
  <p:transition>
    <p:wedg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700808"/>
            <a:ext cx="9143999" cy="2123658"/>
          </a:xfrm>
          <a:prstGeom prst="rect">
            <a:avLst/>
          </a:prstGeom>
          <a:noFill/>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kk-KZ" sz="6600" b="1" i="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НАЗАРЛАРЫҢЫЗҒА РАХМЕТ!</a:t>
            </a:r>
            <a:endParaRPr lang="ru-RU" sz="6600" b="1" i="1" cap="all" spc="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cSld>
  <p:clrMapOvr>
    <a:masterClrMapping/>
  </p:clrMapOvr>
  <p:transition>
    <p:wedg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88640"/>
            <a:ext cx="9143999" cy="707886"/>
          </a:xfrm>
          <a:prstGeom prst="rect">
            <a:avLst/>
          </a:prstGeom>
          <a:noFill/>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kk-KZ" sz="4000" b="1" i="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ҚҰРЫЛЫМДЫҚ  ПРОГРАММАЛАУ </a:t>
            </a:r>
            <a:endParaRPr lang="ru-RU" sz="4000" b="1" i="1" cap="all" spc="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
        <p:nvSpPr>
          <p:cNvPr id="3" name="TextBox 2"/>
          <p:cNvSpPr txBox="1"/>
          <p:nvPr/>
        </p:nvSpPr>
        <p:spPr>
          <a:xfrm>
            <a:off x="539552" y="1052736"/>
            <a:ext cx="8280920" cy="2072556"/>
          </a:xfrm>
          <a:prstGeom prst="rect">
            <a:avLst/>
          </a:prstGeom>
          <a:noFill/>
        </p:spPr>
        <p:txBody>
          <a:bodyPr wrap="square" rtlCol="0">
            <a:spAutoFit/>
          </a:bodyPr>
          <a:lstStyle/>
          <a:p>
            <a:r>
              <a:rPr lang="ru-RU" sz="2000" b="1" i="1" dirty="0" err="1" smtClean="0">
                <a:latin typeface="Times New Roman" pitchFamily="18" charset="0"/>
                <a:cs typeface="Times New Roman" pitchFamily="18" charset="0"/>
              </a:rPr>
              <a:t>Құрылымдық бағдарламалау</a:t>
            </a:r>
            <a:r>
              <a:rPr lang="ru-RU" sz="2000" i="1" dirty="0" err="1" smtClean="0">
                <a:latin typeface="Times New Roman" pitchFamily="18" charset="0"/>
                <a:cs typeface="Times New Roman" pitchFamily="18" charset="0"/>
              </a:rPr>
              <a:t> </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логикалық қарапайым және түсінікті бағдарламаларды құруға бағытталған бағдарламалау әдістемесі.</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Құрылымдық бағдарламалау бағдарламаның дәйектілігі </a:t>
            </a:r>
            <a:r>
              <a:rPr lang="ru-RU" sz="2000" i="1" dirty="0" smtClean="0">
                <a:latin typeface="Times New Roman" pitchFamily="18" charset="0"/>
                <a:cs typeface="Times New Roman" pitchFamily="18" charset="0"/>
              </a:rPr>
              <a:t>мен </a:t>
            </a:r>
            <a:r>
              <a:rPr lang="ru-RU" sz="2000" i="1" dirty="0" err="1" smtClean="0">
                <a:latin typeface="Times New Roman" pitchFamily="18" charset="0"/>
                <a:cs typeface="Times New Roman" pitchFamily="18" charset="0"/>
              </a:rPr>
              <a:t>түсініктілігі бағдарламаны әзірлеуге</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дұрыстығын дәлелдеуге және кейіннен</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қолдауды жеңілдетеді және оның сенімділігін</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қамтамасыз етеді</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деген</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болжамға негізделген</a:t>
            </a:r>
            <a:r>
              <a:rPr lang="ru-RU" sz="2400" i="1" dirty="0" smtClean="0">
                <a:latin typeface="Times New Roman" pitchFamily="18" charset="0"/>
                <a:cs typeface="Times New Roman" pitchFamily="18" charset="0"/>
              </a:rPr>
              <a:t>.</a:t>
            </a:r>
            <a:endParaRPr lang="ru-RU" sz="2400" i="1" dirty="0">
              <a:latin typeface="Times New Roman" pitchFamily="18" charset="0"/>
              <a:cs typeface="Times New Roman" pitchFamily="18" charset="0"/>
            </a:endParaRPr>
          </a:p>
        </p:txBody>
      </p:sp>
      <p:sp>
        <p:nvSpPr>
          <p:cNvPr id="4" name="TextBox 3"/>
          <p:cNvSpPr txBox="1"/>
          <p:nvPr/>
        </p:nvSpPr>
        <p:spPr>
          <a:xfrm>
            <a:off x="467544" y="3284984"/>
            <a:ext cx="8424936" cy="2554545"/>
          </a:xfrm>
          <a:prstGeom prst="rect">
            <a:avLst/>
          </a:prstGeom>
          <a:noFill/>
        </p:spPr>
        <p:txBody>
          <a:bodyPr wrap="square" rtlCol="0">
            <a:spAutoFit/>
          </a:bodyPr>
          <a:lstStyle/>
          <a:p>
            <a:r>
              <a:rPr lang="ru-RU" sz="2000" i="1" dirty="0" err="1" smtClean="0">
                <a:latin typeface="Times New Roman" pitchFamily="18" charset="0"/>
                <a:cs typeface="Times New Roman" pitchFamily="18" charset="0"/>
              </a:rPr>
              <a:t>Құрылымдық бағдарламалауға тән принциптер</a:t>
            </a:r>
            <a:r>
              <a:rPr lang="ru-RU" sz="2000" i="1" dirty="0" smtClean="0">
                <a:latin typeface="Times New Roman" pitchFamily="18" charset="0"/>
                <a:cs typeface="Times New Roman" pitchFamily="18" charset="0"/>
              </a:rPr>
              <a:t>:</a:t>
            </a:r>
          </a:p>
          <a:p>
            <a:endParaRPr lang="ru-RU" sz="2000" i="1" dirty="0" smtClean="0">
              <a:latin typeface="Times New Roman" pitchFamily="18" charset="0"/>
              <a:cs typeface="Times New Roman" pitchFamily="18" charset="0"/>
            </a:endParaRPr>
          </a:p>
          <a:p>
            <a:r>
              <a:rPr lang="ru-RU" sz="2000" i="1" dirty="0" smtClean="0">
                <a:latin typeface="Times New Roman" pitchFamily="18" charset="0"/>
                <a:cs typeface="Times New Roman" pitchFamily="18" charset="0"/>
              </a:rPr>
              <a:t>· </a:t>
            </a:r>
            <a:r>
              <a:rPr lang="ru-RU" sz="2000" b="1" i="1" dirty="0" err="1" smtClean="0">
                <a:latin typeface="Times New Roman" pitchFamily="18" charset="0"/>
                <a:cs typeface="Times New Roman" pitchFamily="18" charset="0"/>
              </a:rPr>
              <a:t>жоғарыдан төменге қарай бағдарламалау </a:t>
            </a:r>
            <a:r>
              <a:rPr lang="ru-RU" sz="2000" b="1" i="1" dirty="0" smtClean="0">
                <a:latin typeface="Times New Roman" pitchFamily="18" charset="0"/>
                <a:cs typeface="Times New Roman" pitchFamily="18" charset="0"/>
              </a:rPr>
              <a:t>-</a:t>
            </a:r>
            <a:r>
              <a:rPr lang="ru-RU" sz="2000" i="1" dirty="0" err="1" smtClean="0">
                <a:latin typeface="Times New Roman" pitchFamily="18" charset="0"/>
                <a:cs typeface="Times New Roman" pitchFamily="18" charset="0"/>
              </a:rPr>
              <a:t>жалпыдан</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егжей-тегжейге</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дейін</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бағдарламалау «жоғарыдан төмен» әдісімен жүзеге асырылатын</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бағдарламаларды әзірлеу тәсілі</a:t>
            </a:r>
            <a:r>
              <a:rPr lang="ru-RU" sz="2000" i="1" dirty="0" err="1" smtClean="0">
                <a:latin typeface="Times New Roman" pitchFamily="18" charset="0"/>
                <a:cs typeface="Times New Roman" pitchFamily="18" charset="0"/>
              </a:rPr>
              <a:t>;</a:t>
            </a:r>
            <a:endParaRPr lang="ru-RU" sz="2000" i="1" dirty="0" smtClean="0">
              <a:latin typeface="Times New Roman" pitchFamily="18" charset="0"/>
              <a:cs typeface="Times New Roman" pitchFamily="18" charset="0"/>
            </a:endParaRPr>
          </a:p>
          <a:p>
            <a:endParaRPr lang="ru-RU" sz="2000" i="1" dirty="0" smtClean="0">
              <a:latin typeface="Times New Roman" pitchFamily="18" charset="0"/>
              <a:cs typeface="Times New Roman" pitchFamily="18" charset="0"/>
            </a:endParaRPr>
          </a:p>
          <a:p>
            <a:r>
              <a:rPr lang="ru-RU" sz="2000" i="1" dirty="0" smtClean="0">
                <a:latin typeface="Times New Roman" pitchFamily="18" charset="0"/>
                <a:cs typeface="Times New Roman" pitchFamily="18" charset="0"/>
              </a:rPr>
              <a:t>· </a:t>
            </a:r>
            <a:r>
              <a:rPr lang="ru-RU" sz="2000" b="1" i="1" dirty="0" err="1" smtClean="0">
                <a:latin typeface="Times New Roman" pitchFamily="18" charset="0"/>
                <a:cs typeface="Times New Roman" pitchFamily="18" charset="0"/>
              </a:rPr>
              <a:t>модульдік</a:t>
            </a:r>
            <a:r>
              <a:rPr lang="ru-RU" sz="2000" b="1" i="1" dirty="0" smtClean="0">
                <a:latin typeface="Times New Roman" pitchFamily="18" charset="0"/>
                <a:cs typeface="Times New Roman" pitchFamily="18" charset="0"/>
              </a:rPr>
              <a:t> </a:t>
            </a:r>
            <a:r>
              <a:rPr lang="ru-RU" sz="2000" b="1" i="1" dirty="0" err="1" smtClean="0">
                <a:latin typeface="Times New Roman" pitchFamily="18" charset="0"/>
                <a:cs typeface="Times New Roman" pitchFamily="18" charset="0"/>
              </a:rPr>
              <a:t>бағдарламалау</a:t>
            </a:r>
            <a:r>
              <a:rPr lang="ru-RU" sz="2000" i="1" dirty="0" err="1" smtClean="0">
                <a:latin typeface="Times New Roman" pitchFamily="18" charset="0"/>
                <a:cs typeface="Times New Roman" pitchFamily="18" charset="0"/>
              </a:rPr>
              <a:t>мұнда салыстырмалы</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түрде тәуелсіз ішкі</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тапсырмалар</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бөлек бағдарламалық </a:t>
            </a:r>
            <a:r>
              <a:rPr lang="ru-RU" sz="2000" i="1" dirty="0" smtClean="0">
                <a:latin typeface="Times New Roman" pitchFamily="18" charset="0"/>
                <a:cs typeface="Times New Roman" pitchFamily="18" charset="0"/>
              </a:rPr>
              <a:t>модуль </a:t>
            </a:r>
            <a:r>
              <a:rPr lang="ru-RU" sz="2000" i="1" dirty="0" err="1" smtClean="0">
                <a:latin typeface="Times New Roman" pitchFamily="18" charset="0"/>
                <a:cs typeface="Times New Roman" pitchFamily="18" charset="0"/>
              </a:rPr>
              <a:t>ретінде</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бағдарламаланған</a:t>
            </a:r>
            <a:r>
              <a:rPr lang="ru-RU" sz="2000" i="1" dirty="0" smtClean="0">
                <a:latin typeface="Times New Roman" pitchFamily="18" charset="0"/>
                <a:cs typeface="Times New Roman" pitchFamily="18" charset="0"/>
              </a:rPr>
              <a:t>;</a:t>
            </a:r>
            <a:endParaRPr lang="ru-RU" sz="2000" i="1" dirty="0">
              <a:latin typeface="Times New Roman" pitchFamily="18" charset="0"/>
              <a:cs typeface="Times New Roman" pitchFamily="18" charset="0"/>
            </a:endParaRPr>
          </a:p>
        </p:txBody>
      </p:sp>
    </p:spTree>
  </p:cSld>
  <p:clrMapOvr>
    <a:masterClrMapping/>
  </p:clrMapOvr>
  <p:transition>
    <p:wedg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угольник 6"/>
          <p:cNvSpPr/>
          <p:nvPr/>
        </p:nvSpPr>
        <p:spPr>
          <a:xfrm>
            <a:off x="1675469" y="260648"/>
            <a:ext cx="5793061" cy="923330"/>
          </a:xfrm>
          <a:prstGeom prst="rect">
            <a:avLst/>
          </a:prstGeom>
          <a:noFill/>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kk-KZ" sz="5400" b="1" i="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МОДУЛЬ</a:t>
            </a:r>
            <a:endParaRPr lang="ru-RU" sz="5400" b="1" i="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
        <p:nvSpPr>
          <p:cNvPr id="9" name="TextBox 8"/>
          <p:cNvSpPr txBox="1"/>
          <p:nvPr/>
        </p:nvSpPr>
        <p:spPr>
          <a:xfrm>
            <a:off x="683568" y="1268760"/>
            <a:ext cx="7992888" cy="1015663"/>
          </a:xfrm>
          <a:prstGeom prst="rect">
            <a:avLst/>
          </a:prstGeom>
          <a:noFill/>
        </p:spPr>
        <p:txBody>
          <a:bodyPr wrap="square" rtlCol="0">
            <a:spAutoFit/>
          </a:bodyPr>
          <a:lstStyle/>
          <a:p>
            <a:r>
              <a:rPr lang="ru-RU" sz="2000" i="1" dirty="0">
                <a:latin typeface="Times New Roman" pitchFamily="18" charset="0"/>
                <a:cs typeface="Times New Roman" pitchFamily="18" charset="0"/>
              </a:rPr>
              <a:t>Модуль </a:t>
            </a:r>
            <a:r>
              <a:rPr lang="ru-RU" sz="2000" i="1" dirty="0" err="1">
                <a:latin typeface="Times New Roman" pitchFamily="18" charset="0"/>
                <a:cs typeface="Times New Roman" pitchFamily="18" charset="0"/>
              </a:rPr>
              <a:t>дегеніміз</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өз алдына</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компиляцияланатын</a:t>
            </a:r>
            <a:r>
              <a:rPr lang="ru-RU" sz="2000" i="1" dirty="0">
                <a:latin typeface="Times New Roman" pitchFamily="18" charset="0"/>
                <a:cs typeface="Times New Roman" pitchFamily="18" charset="0"/>
              </a:rPr>
              <a:t>  , </a:t>
            </a:r>
            <a:r>
              <a:rPr lang="ru-RU" sz="2000" i="1" dirty="0" err="1">
                <a:latin typeface="Times New Roman" pitchFamily="18" charset="0"/>
                <a:cs typeface="Times New Roman" pitchFamily="18" charset="0"/>
              </a:rPr>
              <a:t>сипаттаудың әртүрлі</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компоненттерін</a:t>
            </a:r>
            <a:r>
              <a:rPr lang="ru-RU" sz="2000" i="1" dirty="0">
                <a:latin typeface="Times New Roman" pitchFamily="18" charset="0"/>
                <a:cs typeface="Times New Roman" pitchFamily="18" charset="0"/>
              </a:rPr>
              <a:t> </a:t>
            </a:r>
            <a:r>
              <a:rPr lang="ru-RU" sz="2000" i="1" dirty="0" smtClean="0">
                <a:latin typeface="Times New Roman" pitchFamily="18" charset="0"/>
                <a:cs typeface="Times New Roman" pitchFamily="18" charset="0"/>
              </a:rPr>
              <a:t> </a:t>
            </a:r>
            <a:r>
              <a:rPr lang="ru-RU" sz="2000" i="1" dirty="0" err="1">
                <a:latin typeface="Times New Roman" pitchFamily="18" charset="0"/>
                <a:cs typeface="Times New Roman" pitchFamily="18" charset="0"/>
              </a:rPr>
              <a:t>енгізу</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арқылы</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құрылатын жеке</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программалық</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бірлік</a:t>
            </a:r>
            <a:r>
              <a:rPr lang="ru-RU" sz="2000" i="1" dirty="0">
                <a:latin typeface="Times New Roman" pitchFamily="18" charset="0"/>
                <a:cs typeface="Times New Roman" pitchFamily="18" charset="0"/>
              </a:rPr>
              <a:t> </a:t>
            </a:r>
            <a:r>
              <a:rPr lang="ru-RU" dirty="0"/>
              <a:t>. </a:t>
            </a:r>
          </a:p>
        </p:txBody>
      </p:sp>
      <p:sp>
        <p:nvSpPr>
          <p:cNvPr id="10" name="TextBox 9"/>
          <p:cNvSpPr txBox="1"/>
          <p:nvPr/>
        </p:nvSpPr>
        <p:spPr>
          <a:xfrm>
            <a:off x="827584" y="2636912"/>
            <a:ext cx="6120680" cy="3170099"/>
          </a:xfrm>
          <a:prstGeom prst="rect">
            <a:avLst/>
          </a:prstGeom>
          <a:noFill/>
        </p:spPr>
        <p:txBody>
          <a:bodyPr wrap="square" rtlCol="0">
            <a:spAutoFit/>
          </a:bodyPr>
          <a:lstStyle/>
          <a:p>
            <a:r>
              <a:rPr lang="ru-RU" sz="2000" b="1" i="1" dirty="0">
                <a:latin typeface="Times New Roman" pitchFamily="18" charset="0"/>
                <a:cs typeface="Times New Roman" pitchFamily="18" charset="0"/>
              </a:rPr>
              <a:t>Модуль  </a:t>
            </a:r>
            <a:r>
              <a:rPr lang="ru-RU" sz="2000" b="1" i="1" dirty="0" err="1">
                <a:latin typeface="Times New Roman" pitchFamily="18" charset="0"/>
                <a:cs typeface="Times New Roman" pitchFamily="18" charset="0"/>
              </a:rPr>
              <a:t>келесі</a:t>
            </a:r>
            <a:r>
              <a:rPr lang="ru-RU" sz="2000" b="1" i="1" dirty="0">
                <a:latin typeface="Times New Roman" pitchFamily="18" charset="0"/>
                <a:cs typeface="Times New Roman" pitchFamily="18" charset="0"/>
              </a:rPr>
              <a:t>  </a:t>
            </a:r>
            <a:r>
              <a:rPr lang="ru-RU" sz="2000" b="1" i="1" dirty="0" err="1">
                <a:latin typeface="Times New Roman" pitchFamily="18" charset="0"/>
                <a:cs typeface="Times New Roman" pitchFamily="18" charset="0"/>
              </a:rPr>
              <a:t>бөліктерден</a:t>
            </a:r>
            <a:r>
              <a:rPr lang="ru-RU" sz="2000" b="1" i="1" dirty="0">
                <a:latin typeface="Times New Roman" pitchFamily="18" charset="0"/>
                <a:cs typeface="Times New Roman" pitchFamily="18" charset="0"/>
              </a:rPr>
              <a:t>  </a:t>
            </a:r>
            <a:r>
              <a:rPr lang="ru-RU" sz="2000" b="1" i="1" dirty="0" err="1">
                <a:latin typeface="Times New Roman" pitchFamily="18" charset="0"/>
                <a:cs typeface="Times New Roman" pitchFamily="18" charset="0"/>
              </a:rPr>
              <a:t>тұрады </a:t>
            </a:r>
            <a:r>
              <a:rPr lang="ru-RU" sz="2000" b="1" i="1" dirty="0" smtClean="0">
                <a:latin typeface="Times New Roman" pitchFamily="18" charset="0"/>
                <a:cs typeface="Times New Roman" pitchFamily="18" charset="0"/>
              </a:rPr>
              <a:t>:</a:t>
            </a:r>
          </a:p>
          <a:p>
            <a:endParaRPr lang="ru-RU" sz="2000" i="1" dirty="0">
              <a:latin typeface="Times New Roman" pitchFamily="18" charset="0"/>
              <a:cs typeface="Times New Roman" pitchFamily="18" charset="0"/>
            </a:endParaRPr>
          </a:p>
          <a:p>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аты</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немесе</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тақырыбы  </a:t>
            </a:r>
            <a:r>
              <a:rPr lang="ru-RU" sz="2000" i="1" dirty="0">
                <a:latin typeface="Times New Roman" pitchFamily="18" charset="0"/>
                <a:cs typeface="Times New Roman" pitchFamily="18" charset="0"/>
              </a:rPr>
              <a:t>(</a:t>
            </a:r>
            <a:r>
              <a:rPr lang="en-US" sz="2000" i="1" dirty="0">
                <a:latin typeface="Times New Roman" pitchFamily="18" charset="0"/>
                <a:cs typeface="Times New Roman" pitchFamily="18" charset="0"/>
              </a:rPr>
              <a:t>Unit </a:t>
            </a:r>
            <a:r>
              <a:rPr lang="en-US" sz="2000" i="1" dirty="0" err="1">
                <a:latin typeface="Times New Roman" pitchFamily="18" charset="0"/>
                <a:cs typeface="Times New Roman" pitchFamily="18" charset="0"/>
              </a:rPr>
              <a:t>Modyl</a:t>
            </a:r>
            <a:r>
              <a:rPr lang="en-US" sz="2000" i="1" dirty="0" smtClean="0">
                <a:latin typeface="Times New Roman" pitchFamily="18" charset="0"/>
                <a:cs typeface="Times New Roman" pitchFamily="18" charset="0"/>
              </a:rPr>
              <a:t>);</a:t>
            </a:r>
            <a:endParaRPr lang="kk-KZ" sz="2000" i="1" dirty="0" smtClean="0">
              <a:latin typeface="Times New Roman" pitchFamily="18" charset="0"/>
              <a:cs typeface="Times New Roman" pitchFamily="18" charset="0"/>
            </a:endParaRPr>
          </a:p>
          <a:p>
            <a:endParaRPr lang="en-US" sz="2000" i="1" dirty="0">
              <a:latin typeface="Times New Roman" pitchFamily="18" charset="0"/>
              <a:cs typeface="Times New Roman" pitchFamily="18" charset="0"/>
            </a:endParaRPr>
          </a:p>
          <a:p>
            <a:r>
              <a:rPr lang="en-US" sz="2000" i="1" dirty="0">
                <a:latin typeface="Times New Roman" pitchFamily="18" charset="0"/>
                <a:cs typeface="Times New Roman" pitchFamily="18" charset="0"/>
              </a:rPr>
              <a:t>— </a:t>
            </a:r>
            <a:r>
              <a:rPr lang="ru-RU" sz="2000" i="1" dirty="0">
                <a:latin typeface="Times New Roman" pitchFamily="18" charset="0"/>
                <a:cs typeface="Times New Roman" pitchFamily="18" charset="0"/>
              </a:rPr>
              <a:t>интерфейс  </a:t>
            </a:r>
            <a:r>
              <a:rPr lang="ru-RU" sz="2000" i="1" dirty="0" err="1">
                <a:latin typeface="Times New Roman" pitchFamily="18" charset="0"/>
                <a:cs typeface="Times New Roman" pitchFamily="18" charset="0"/>
              </a:rPr>
              <a:t>немесе</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хабарламалар</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бөлімі </a:t>
            </a:r>
            <a:r>
              <a:rPr lang="ru-RU" sz="2000" i="1" dirty="0">
                <a:latin typeface="Times New Roman" pitchFamily="18" charset="0"/>
                <a:cs typeface="Times New Roman" pitchFamily="18" charset="0"/>
              </a:rPr>
              <a:t>(</a:t>
            </a:r>
            <a:r>
              <a:rPr lang="en-US" sz="2000" i="1" dirty="0">
                <a:latin typeface="Times New Roman" pitchFamily="18" charset="0"/>
                <a:cs typeface="Times New Roman" pitchFamily="18" charset="0"/>
              </a:rPr>
              <a:t>Interface</a:t>
            </a:r>
            <a:r>
              <a:rPr lang="en-US" sz="2000" i="1" dirty="0" smtClean="0">
                <a:latin typeface="Times New Roman" pitchFamily="18" charset="0"/>
                <a:cs typeface="Times New Roman" pitchFamily="18" charset="0"/>
              </a:rPr>
              <a:t>);</a:t>
            </a:r>
            <a:endParaRPr lang="kk-KZ" sz="2000" i="1" dirty="0" smtClean="0">
              <a:latin typeface="Times New Roman" pitchFamily="18" charset="0"/>
              <a:cs typeface="Times New Roman" pitchFamily="18" charset="0"/>
            </a:endParaRPr>
          </a:p>
          <a:p>
            <a:endParaRPr lang="en-US" sz="2000" i="1" dirty="0">
              <a:latin typeface="Times New Roman" pitchFamily="18" charset="0"/>
              <a:cs typeface="Times New Roman" pitchFamily="18" charset="0"/>
            </a:endParaRPr>
          </a:p>
          <a:p>
            <a:r>
              <a:rPr lang="en-US"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орындаушы</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бөлігі немесе</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секциясы</a:t>
            </a:r>
            <a:r>
              <a:rPr lang="ru-RU" sz="2000" i="1" dirty="0">
                <a:latin typeface="Times New Roman" pitchFamily="18" charset="0"/>
                <a:cs typeface="Times New Roman" pitchFamily="18" charset="0"/>
              </a:rPr>
              <a:t> </a:t>
            </a:r>
            <a:r>
              <a:rPr lang="ru-RU" sz="2000" i="1" dirty="0" smtClean="0">
                <a:latin typeface="Times New Roman" pitchFamily="18" charset="0"/>
                <a:cs typeface="Times New Roman" pitchFamily="18" charset="0"/>
              </a:rPr>
              <a:t>:</a:t>
            </a:r>
          </a:p>
          <a:p>
            <a:endParaRPr lang="ru-RU" sz="2000" i="1" dirty="0">
              <a:latin typeface="Times New Roman" pitchFamily="18" charset="0"/>
              <a:cs typeface="Times New Roman" pitchFamily="18" charset="0"/>
            </a:endParaRPr>
          </a:p>
          <a:p>
            <a:r>
              <a:rPr lang="ru-RU" sz="2000" i="1" dirty="0">
                <a:latin typeface="Times New Roman" pitchFamily="18" charset="0"/>
                <a:cs typeface="Times New Roman" pitchFamily="18" charset="0"/>
              </a:rPr>
              <a:t>— инициализация  </a:t>
            </a:r>
            <a:r>
              <a:rPr lang="ru-RU" sz="2000" i="1" dirty="0" err="1">
                <a:latin typeface="Times New Roman" pitchFamily="18" charset="0"/>
                <a:cs typeface="Times New Roman" pitchFamily="18" charset="0"/>
              </a:rPr>
              <a:t>бөлімі</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немесе</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секциясы</a:t>
            </a:r>
            <a:r>
              <a:rPr lang="ru-RU" sz="2000" i="1" dirty="0">
                <a:latin typeface="Times New Roman" pitchFamily="18" charset="0"/>
                <a:cs typeface="Times New Roman" pitchFamily="18" charset="0"/>
              </a:rPr>
              <a:t>.</a:t>
            </a:r>
          </a:p>
        </p:txBody>
      </p:sp>
    </p:spTree>
  </p:cSld>
  <p:clrMapOvr>
    <a:masterClrMapping/>
  </p:clrMapOvr>
  <p:transition>
    <p:wedg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9552" y="332656"/>
            <a:ext cx="7920879" cy="707886"/>
          </a:xfrm>
          <a:prstGeom prst="rect">
            <a:avLst/>
          </a:prstGeom>
          <a:noFill/>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kk-KZ" sz="4000" b="1" i="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МОДУЬЛДІК  ПРОГРАММАЛАУ</a:t>
            </a:r>
            <a:endParaRPr lang="ru-RU" sz="4000" b="1" i="1" cap="all" spc="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
        <p:nvSpPr>
          <p:cNvPr id="4" name="TextBox 3"/>
          <p:cNvSpPr txBox="1"/>
          <p:nvPr/>
        </p:nvSpPr>
        <p:spPr>
          <a:xfrm>
            <a:off x="611560" y="1268760"/>
            <a:ext cx="7920880" cy="830997"/>
          </a:xfrm>
          <a:prstGeom prst="rect">
            <a:avLst/>
          </a:prstGeom>
          <a:noFill/>
        </p:spPr>
        <p:txBody>
          <a:bodyPr wrap="square" rtlCol="0">
            <a:spAutoFit/>
          </a:bodyPr>
          <a:lstStyle/>
          <a:p>
            <a:r>
              <a:rPr lang="ru-RU" sz="2400" b="1" i="1" dirty="0" err="1">
                <a:latin typeface="Times New Roman" pitchFamily="18" charset="0"/>
                <a:cs typeface="Times New Roman" pitchFamily="18" charset="0"/>
              </a:rPr>
              <a:t>Модульдік</a:t>
            </a:r>
            <a:r>
              <a:rPr lang="ru-RU" sz="2400" b="1" i="1" dirty="0">
                <a:latin typeface="Times New Roman" pitchFamily="18" charset="0"/>
                <a:cs typeface="Times New Roman" pitchFamily="18" charset="0"/>
              </a:rPr>
              <a:t> </a:t>
            </a:r>
            <a:r>
              <a:rPr lang="ru-RU" sz="2400" b="1" i="1" dirty="0" err="1">
                <a:latin typeface="Times New Roman" pitchFamily="18" charset="0"/>
                <a:cs typeface="Times New Roman" pitchFamily="18" charset="0"/>
              </a:rPr>
              <a:t>программалау</a:t>
            </a:r>
            <a:r>
              <a:rPr lang="ru-RU" sz="2400" i="1" dirty="0">
                <a:latin typeface="Times New Roman" pitchFamily="18" charset="0"/>
                <a:cs typeface="Times New Roman" pitchFamily="18" charset="0"/>
              </a:rPr>
              <a:t> </a:t>
            </a:r>
            <a:r>
              <a:rPr lang="ru-RU" sz="2400" i="1" dirty="0" err="1">
                <a:latin typeface="Times New Roman" pitchFamily="18" charset="0"/>
                <a:cs typeface="Times New Roman" pitchFamily="18" charset="0"/>
              </a:rPr>
              <a:t>дегеніміз</a:t>
            </a:r>
            <a:r>
              <a:rPr lang="ru-RU" sz="2400" i="1" dirty="0">
                <a:latin typeface="Times New Roman" pitchFamily="18" charset="0"/>
                <a:cs typeface="Times New Roman" pitchFamily="18" charset="0"/>
              </a:rPr>
              <a:t> – </a:t>
            </a:r>
            <a:r>
              <a:rPr lang="ru-RU" sz="2400" i="1" dirty="0" err="1">
                <a:latin typeface="Times New Roman" pitchFamily="18" charset="0"/>
                <a:cs typeface="Times New Roman" pitchFamily="18" charset="0"/>
              </a:rPr>
              <a:t>программаны</a:t>
            </a:r>
            <a:r>
              <a:rPr lang="ru-RU" sz="2400" i="1" dirty="0">
                <a:latin typeface="Times New Roman" pitchFamily="18" charset="0"/>
                <a:cs typeface="Times New Roman" pitchFamily="18" charset="0"/>
              </a:rPr>
              <a:t> </a:t>
            </a:r>
            <a:r>
              <a:rPr lang="ru-RU" sz="2400" i="1" dirty="0" err="1">
                <a:latin typeface="Times New Roman" pitchFamily="18" charset="0"/>
                <a:cs typeface="Times New Roman" pitchFamily="18" charset="0"/>
              </a:rPr>
              <a:t>логикалық бөліктерге бөлу процесі</a:t>
            </a:r>
            <a:r>
              <a:rPr lang="ru-RU" sz="2400" i="1" dirty="0">
                <a:latin typeface="Times New Roman" pitchFamily="18" charset="0"/>
                <a:cs typeface="Times New Roman" pitchFamily="18" charset="0"/>
              </a:rPr>
              <a:t>.</a:t>
            </a:r>
          </a:p>
        </p:txBody>
      </p:sp>
      <p:sp>
        <p:nvSpPr>
          <p:cNvPr id="6" name="TextBox 5"/>
          <p:cNvSpPr txBox="1"/>
          <p:nvPr/>
        </p:nvSpPr>
        <p:spPr>
          <a:xfrm>
            <a:off x="683568" y="2348880"/>
            <a:ext cx="7056784" cy="2554545"/>
          </a:xfrm>
          <a:prstGeom prst="rect">
            <a:avLst/>
          </a:prstGeom>
          <a:noFill/>
        </p:spPr>
        <p:txBody>
          <a:bodyPr wrap="square" rtlCol="0">
            <a:spAutoFit/>
          </a:bodyPr>
          <a:lstStyle/>
          <a:p>
            <a:r>
              <a:rPr lang="ru-RU" sz="2000" i="1" dirty="0">
                <a:latin typeface="Times New Roman" pitchFamily="18" charset="0"/>
                <a:cs typeface="Times New Roman" pitchFamily="18" charset="0"/>
              </a:rPr>
              <a:t>Программа </a:t>
            </a:r>
            <a:r>
              <a:rPr lang="ru-RU" sz="2000" i="1" dirty="0" err="1">
                <a:latin typeface="Times New Roman" pitchFamily="18" charset="0"/>
                <a:cs typeface="Times New Roman" pitchFamily="18" charset="0"/>
              </a:rPr>
              <a:t>бірнеше</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модульдерге</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бөлінеді және мына</a:t>
            </a:r>
            <a:r>
              <a:rPr lang="ru-RU" sz="2000" i="1" dirty="0">
                <a:latin typeface="Times New Roman" pitchFamily="18" charset="0"/>
                <a:cs typeface="Times New Roman" pitchFamily="18" charset="0"/>
              </a:rPr>
              <a:t> 2 </a:t>
            </a:r>
            <a:r>
              <a:rPr lang="ru-RU" sz="2000" i="1" dirty="0" err="1">
                <a:latin typeface="Times New Roman" pitchFamily="18" charset="0"/>
                <a:cs typeface="Times New Roman" pitchFamily="18" charset="0"/>
              </a:rPr>
              <a:t>мақсат орындалуы</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тиіс</a:t>
            </a:r>
            <a:r>
              <a:rPr lang="ru-RU" sz="2000" i="1" dirty="0" smtClean="0">
                <a:latin typeface="Times New Roman" pitchFamily="18" charset="0"/>
                <a:cs typeface="Times New Roman" pitchFamily="18" charset="0"/>
              </a:rPr>
              <a:t>:</a:t>
            </a:r>
          </a:p>
          <a:p>
            <a:endParaRPr lang="ru-RU" sz="2000" i="1" dirty="0" smtClean="0">
              <a:latin typeface="Times New Roman" pitchFamily="18" charset="0"/>
              <a:cs typeface="Times New Roman" pitchFamily="18" charset="0"/>
            </a:endParaRPr>
          </a:p>
          <a:p>
            <a:r>
              <a:rPr lang="ru-RU" sz="2000" i="1" dirty="0" smtClean="0">
                <a:latin typeface="Times New Roman" pitchFamily="18" charset="0"/>
                <a:cs typeface="Times New Roman" pitchFamily="18" charset="0"/>
              </a:rPr>
              <a:t> </a:t>
            </a:r>
            <a:r>
              <a:rPr lang="ru-RU" sz="2000" i="1" dirty="0">
                <a:latin typeface="Times New Roman" pitchFamily="18" charset="0"/>
                <a:cs typeface="Times New Roman" pitchFamily="18" charset="0"/>
              </a:rPr>
              <a:t>1) </a:t>
            </a:r>
            <a:r>
              <a:rPr lang="ru-RU" sz="2000" i="1" dirty="0" err="1">
                <a:latin typeface="Times New Roman" pitchFamily="18" charset="0"/>
                <a:cs typeface="Times New Roman" pitchFamily="18" charset="0"/>
              </a:rPr>
              <a:t>модулдің дұрыс болуы</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және оның контекстерден</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тәуелсіз болуы</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қажет</a:t>
            </a:r>
            <a:r>
              <a:rPr lang="ru-RU" sz="2000" i="1" dirty="0">
                <a:latin typeface="Times New Roman" pitchFamily="18" charset="0"/>
                <a:cs typeface="Times New Roman" pitchFamily="18" charset="0"/>
              </a:rPr>
              <a:t>; </a:t>
            </a:r>
            <a:endParaRPr lang="ru-RU" sz="2000" i="1" dirty="0" smtClean="0">
              <a:latin typeface="Times New Roman" pitchFamily="18" charset="0"/>
              <a:cs typeface="Times New Roman" pitchFamily="18" charset="0"/>
            </a:endParaRPr>
          </a:p>
          <a:p>
            <a:endParaRPr lang="ru-RU" sz="2000" i="1" dirty="0" smtClean="0">
              <a:latin typeface="Times New Roman" pitchFamily="18" charset="0"/>
              <a:cs typeface="Times New Roman" pitchFamily="18" charset="0"/>
            </a:endParaRPr>
          </a:p>
          <a:p>
            <a:r>
              <a:rPr lang="ru-RU" sz="2000" i="1" dirty="0" smtClean="0">
                <a:latin typeface="Times New Roman" pitchFamily="18" charset="0"/>
                <a:cs typeface="Times New Roman" pitchFamily="18" charset="0"/>
              </a:rPr>
              <a:t>2</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модулдің ішкі</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жұмыстарын білмей</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тұра әр түрлі модулдерден</a:t>
            </a:r>
            <a:r>
              <a:rPr lang="ru-RU" sz="2000" i="1" dirty="0">
                <a:latin typeface="Times New Roman" pitchFamily="18" charset="0"/>
                <a:cs typeface="Times New Roman" pitchFamily="18" charset="0"/>
              </a:rPr>
              <a:t> программа </a:t>
            </a:r>
            <a:r>
              <a:rPr lang="ru-RU" sz="2000" i="1" dirty="0" err="1">
                <a:latin typeface="Times New Roman" pitchFamily="18" charset="0"/>
                <a:cs typeface="Times New Roman" pitchFamily="18" charset="0"/>
              </a:rPr>
              <a:t>құру мүмкіндігінің болуы</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қажет</a:t>
            </a:r>
            <a:r>
              <a:rPr lang="ru-RU" sz="2000" i="1" dirty="0">
                <a:latin typeface="Times New Roman" pitchFamily="18" charset="0"/>
                <a:cs typeface="Times New Roman" pitchFamily="18" charset="0"/>
              </a:rPr>
              <a:t>.</a:t>
            </a:r>
          </a:p>
        </p:txBody>
      </p:sp>
    </p:spTree>
  </p:cSld>
  <p:clrMapOvr>
    <a:masterClrMapping/>
  </p:clrMapOvr>
  <p:transition>
    <p:wedg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548680"/>
            <a:ext cx="8208911" cy="523220"/>
          </a:xfrm>
          <a:prstGeom prst="rect">
            <a:avLst/>
          </a:prstGeom>
          <a:noFill/>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ru-RU" sz="2800" b="1" i="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ОБЬЕКТІГЕ БАҒЫТТАЛҒАН  ПРОГРАММАЛАР</a:t>
            </a:r>
            <a:endParaRPr lang="ru-RU" sz="2800" b="1" i="1" cap="all" spc="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
        <p:nvSpPr>
          <p:cNvPr id="3" name="TextBox 2"/>
          <p:cNvSpPr txBox="1"/>
          <p:nvPr/>
        </p:nvSpPr>
        <p:spPr>
          <a:xfrm>
            <a:off x="755576" y="1340768"/>
            <a:ext cx="7992888" cy="3416320"/>
          </a:xfrm>
          <a:prstGeom prst="rect">
            <a:avLst/>
          </a:prstGeom>
          <a:noFill/>
        </p:spPr>
        <p:txBody>
          <a:bodyPr wrap="square" rtlCol="0">
            <a:spAutoFit/>
          </a:bodyPr>
          <a:lstStyle/>
          <a:p>
            <a:r>
              <a:rPr lang="ru-RU" sz="2400" i="1" dirty="0" smtClean="0">
                <a:latin typeface="Times New Roman" pitchFamily="18" charset="0"/>
                <a:cs typeface="Times New Roman" pitchFamily="18" charset="0"/>
              </a:rPr>
              <a:t>Д</a:t>
            </a:r>
            <a:r>
              <a:rPr lang="en-US" sz="2400" i="1" dirty="0" smtClean="0">
                <a:latin typeface="Times New Roman" pitchFamily="18" charset="0"/>
                <a:cs typeface="Times New Roman" pitchFamily="18" charset="0"/>
              </a:rPr>
              <a:t>ə</a:t>
            </a:r>
            <a:r>
              <a:rPr lang="ru-RU" sz="2400" i="1" dirty="0" err="1" smtClean="0">
                <a:latin typeface="Times New Roman" pitchFamily="18" charset="0"/>
                <a:cs typeface="Times New Roman" pitchFamily="18" charset="0"/>
              </a:rPr>
              <a:t>стүрлі процедураға бағытталған программалау</a:t>
            </a:r>
            <a:r>
              <a:rPr lang="ru-RU" sz="2400" i="1" dirty="0" smtClean="0">
                <a:latin typeface="Times New Roman" pitchFamily="18" charset="0"/>
                <a:cs typeface="Times New Roman" pitchFamily="18" charset="0"/>
              </a:rPr>
              <a:t> т</a:t>
            </a:r>
            <a:r>
              <a:rPr lang="en-US" sz="2400" i="1" dirty="0" smtClean="0">
                <a:latin typeface="Times New Roman" pitchFamily="18" charset="0"/>
                <a:cs typeface="Times New Roman" pitchFamily="18" charset="0"/>
              </a:rPr>
              <a:t>ə</a:t>
            </a:r>
            <a:r>
              <a:rPr lang="ru-RU" sz="2400" i="1" dirty="0" err="1" smtClean="0">
                <a:latin typeface="Times New Roman" pitchFamily="18" charset="0"/>
                <a:cs typeface="Times New Roman" pitchFamily="18" charset="0"/>
              </a:rPr>
              <a:t>сілдері</a:t>
            </a:r>
            <a:r>
              <a:rPr lang="ru-RU" sz="2400" i="1" dirty="0" smtClean="0">
                <a:latin typeface="Times New Roman" pitchFamily="18" charset="0"/>
                <a:cs typeface="Times New Roman" pitchFamily="18" charset="0"/>
              </a:rPr>
              <a:t> </a:t>
            </a:r>
            <a:r>
              <a:rPr lang="ru-RU" sz="2400" i="1" dirty="0" err="1" smtClean="0">
                <a:latin typeface="Times New Roman" pitchFamily="18" charset="0"/>
                <a:cs typeface="Times New Roman" pitchFamily="18" charset="0"/>
              </a:rPr>
              <a:t>күрделі программалардың талаптарын</a:t>
            </a:r>
            <a:r>
              <a:rPr lang="ru-RU" sz="2400" i="1" dirty="0" smtClean="0">
                <a:latin typeface="Times New Roman" pitchFamily="18" charset="0"/>
                <a:cs typeface="Times New Roman" pitchFamily="18" charset="0"/>
              </a:rPr>
              <a:t> </a:t>
            </a:r>
            <a:r>
              <a:rPr lang="ru-RU" sz="2400" i="1" dirty="0" err="1" smtClean="0">
                <a:latin typeface="Times New Roman" pitchFamily="18" charset="0"/>
                <a:cs typeface="Times New Roman" pitchFamily="18" charset="0"/>
              </a:rPr>
              <a:t>қанағаттандыра алмады</a:t>
            </a:r>
            <a:r>
              <a:rPr lang="ru-RU" sz="2400" i="1" dirty="0" smtClean="0">
                <a:latin typeface="Times New Roman" pitchFamily="18" charset="0"/>
                <a:cs typeface="Times New Roman" pitchFamily="18" charset="0"/>
              </a:rPr>
              <a:t>. </a:t>
            </a:r>
            <a:r>
              <a:rPr lang="ru-RU" sz="2400" i="1" dirty="0" err="1" smtClean="0">
                <a:latin typeface="Times New Roman" pitchFamily="18" charset="0"/>
                <a:cs typeface="Times New Roman" pitchFamily="18" charset="0"/>
              </a:rPr>
              <a:t>Сондықтан объектіге</a:t>
            </a:r>
            <a:r>
              <a:rPr lang="ru-RU" sz="2400" i="1" dirty="0" smtClean="0">
                <a:latin typeface="Times New Roman" pitchFamily="18" charset="0"/>
                <a:cs typeface="Times New Roman" pitchFamily="18" charset="0"/>
              </a:rPr>
              <a:t> </a:t>
            </a:r>
            <a:r>
              <a:rPr lang="ru-RU" sz="2400" i="1" dirty="0" err="1" smtClean="0">
                <a:latin typeface="Times New Roman" pitchFamily="18" charset="0"/>
                <a:cs typeface="Times New Roman" pitchFamily="18" charset="0"/>
              </a:rPr>
              <a:t>бағытталған программалау</a:t>
            </a:r>
            <a:r>
              <a:rPr lang="ru-RU" sz="2400" i="1" dirty="0" smtClean="0">
                <a:latin typeface="Times New Roman" pitchFamily="18" charset="0"/>
                <a:cs typeface="Times New Roman" pitchFamily="18" charset="0"/>
              </a:rPr>
              <a:t> </a:t>
            </a:r>
            <a:r>
              <a:rPr lang="ru-RU" sz="2400" i="1" dirty="0" err="1" smtClean="0">
                <a:latin typeface="Times New Roman" pitchFamily="18" charset="0"/>
                <a:cs typeface="Times New Roman" pitchFamily="18" charset="0"/>
              </a:rPr>
              <a:t>ұғымы пайда</a:t>
            </a:r>
            <a:r>
              <a:rPr lang="ru-RU" sz="2400" i="1" dirty="0" smtClean="0">
                <a:latin typeface="Times New Roman" pitchFamily="18" charset="0"/>
                <a:cs typeface="Times New Roman" pitchFamily="18" charset="0"/>
              </a:rPr>
              <a:t> </a:t>
            </a:r>
            <a:r>
              <a:rPr lang="ru-RU" sz="2400" i="1" dirty="0" err="1" smtClean="0">
                <a:latin typeface="Times New Roman" pitchFamily="18" charset="0"/>
                <a:cs typeface="Times New Roman" pitchFamily="18" charset="0"/>
              </a:rPr>
              <a:t>болды</a:t>
            </a:r>
            <a:r>
              <a:rPr lang="ru-RU" sz="2400" i="1" dirty="0" smtClean="0">
                <a:latin typeface="Times New Roman" pitchFamily="18" charset="0"/>
                <a:cs typeface="Times New Roman" pitchFamily="18" charset="0"/>
              </a:rPr>
              <a:t>.</a:t>
            </a:r>
          </a:p>
          <a:p>
            <a:endParaRPr lang="ru-RU" sz="2400" i="1" dirty="0">
              <a:latin typeface="Times New Roman" pitchFamily="18" charset="0"/>
              <a:cs typeface="Times New Roman" pitchFamily="18" charset="0"/>
            </a:endParaRPr>
          </a:p>
          <a:p>
            <a:r>
              <a:rPr lang="ru-RU" sz="2400" i="1" dirty="0" smtClean="0">
                <a:latin typeface="Times New Roman" pitchFamily="18" charset="0"/>
                <a:cs typeface="Times New Roman" pitchFamily="18" charset="0"/>
              </a:rPr>
              <a:t> </a:t>
            </a:r>
            <a:r>
              <a:rPr lang="ru-RU" sz="2400" i="1" dirty="0" err="1" smtClean="0">
                <a:latin typeface="Times New Roman" pitchFamily="18" charset="0"/>
                <a:cs typeface="Times New Roman" pitchFamily="18" charset="0"/>
              </a:rPr>
              <a:t>Объектіге</a:t>
            </a:r>
            <a:r>
              <a:rPr lang="ru-RU" sz="2400" i="1" dirty="0" smtClean="0">
                <a:latin typeface="Times New Roman" pitchFamily="18" charset="0"/>
                <a:cs typeface="Times New Roman" pitchFamily="18" charset="0"/>
              </a:rPr>
              <a:t> </a:t>
            </a:r>
            <a:r>
              <a:rPr lang="ru-RU" sz="2400" i="1" dirty="0" err="1" smtClean="0">
                <a:latin typeface="Times New Roman" pitchFamily="18" charset="0"/>
                <a:cs typeface="Times New Roman" pitchFamily="18" charset="0"/>
              </a:rPr>
              <a:t>бағытталған программалау</a:t>
            </a:r>
            <a:r>
              <a:rPr lang="ru-RU" sz="2400" i="1" dirty="0" smtClean="0">
                <a:latin typeface="Times New Roman" pitchFamily="18" charset="0"/>
                <a:cs typeface="Times New Roman" pitchFamily="18" charset="0"/>
              </a:rPr>
              <a:t> (ОБП) – </a:t>
            </a:r>
            <a:r>
              <a:rPr lang="ru-RU" sz="2400" i="1" dirty="0" err="1" smtClean="0">
                <a:latin typeface="Times New Roman" pitchFamily="18" charset="0"/>
                <a:cs typeface="Times New Roman" pitchFamily="18" charset="0"/>
              </a:rPr>
              <a:t>бұл жаңа </a:t>
            </a:r>
            <a:r>
              <a:rPr lang="ru-RU" sz="2400" i="1" dirty="0" smtClean="0">
                <a:latin typeface="Times New Roman" pitchFamily="18" charset="0"/>
                <a:cs typeface="Times New Roman" pitchFamily="18" charset="0"/>
              </a:rPr>
              <a:t>технология. </a:t>
            </a:r>
            <a:r>
              <a:rPr lang="ru-RU" sz="2400" i="1" dirty="0" err="1" smtClean="0">
                <a:latin typeface="Times New Roman" pitchFamily="18" charset="0"/>
                <a:cs typeface="Times New Roman" pitchFamily="18" charset="0"/>
              </a:rPr>
              <a:t>Мұнда құрылымдық программалаудың ең тиімді</a:t>
            </a:r>
            <a:r>
              <a:rPr lang="ru-RU" sz="2400" i="1" dirty="0" smtClean="0">
                <a:latin typeface="Times New Roman" pitchFamily="18" charset="0"/>
                <a:cs typeface="Times New Roman" pitchFamily="18" charset="0"/>
              </a:rPr>
              <a:t> </a:t>
            </a:r>
            <a:r>
              <a:rPr lang="ru-RU" sz="2400" i="1" dirty="0" err="1" smtClean="0">
                <a:latin typeface="Times New Roman" pitchFamily="18" charset="0"/>
                <a:cs typeface="Times New Roman" pitchFamily="18" charset="0"/>
              </a:rPr>
              <a:t>жақтары алынып</a:t>
            </a:r>
            <a:r>
              <a:rPr lang="ru-RU" sz="2400" i="1" dirty="0" smtClean="0">
                <a:latin typeface="Times New Roman" pitchFamily="18" charset="0"/>
                <a:cs typeface="Times New Roman" pitchFamily="18" charset="0"/>
              </a:rPr>
              <a:t>, </a:t>
            </a:r>
            <a:r>
              <a:rPr lang="ru-RU" sz="2400" i="1" dirty="0" err="1" smtClean="0">
                <a:latin typeface="Times New Roman" pitchFamily="18" charset="0"/>
                <a:cs typeface="Times New Roman" pitchFamily="18" charset="0"/>
              </a:rPr>
              <a:t>олар</a:t>
            </a:r>
            <a:r>
              <a:rPr lang="ru-RU" sz="2400" i="1" dirty="0" smtClean="0">
                <a:latin typeface="Times New Roman" pitchFamily="18" charset="0"/>
                <a:cs typeface="Times New Roman" pitchFamily="18" charset="0"/>
              </a:rPr>
              <a:t> </a:t>
            </a:r>
            <a:r>
              <a:rPr lang="ru-RU" sz="2400" i="1" dirty="0" err="1" smtClean="0">
                <a:latin typeface="Times New Roman" pitchFamily="18" charset="0"/>
                <a:cs typeface="Times New Roman" pitchFamily="18" charset="0"/>
              </a:rPr>
              <a:t>жаңа идеялармен</a:t>
            </a:r>
            <a:r>
              <a:rPr lang="ru-RU" sz="2400" i="1" dirty="0" smtClean="0">
                <a:latin typeface="Times New Roman" pitchFamily="18" charset="0"/>
                <a:cs typeface="Times New Roman" pitchFamily="18" charset="0"/>
              </a:rPr>
              <a:t> </a:t>
            </a:r>
            <a:r>
              <a:rPr lang="ru-RU" sz="2400" i="1" dirty="0" err="1" smtClean="0">
                <a:latin typeface="Times New Roman" pitchFamily="18" charset="0"/>
                <a:cs typeface="Times New Roman" pitchFamily="18" charset="0"/>
              </a:rPr>
              <a:t>толықтырылады.</a:t>
            </a:r>
            <a:endParaRPr lang="ru-RU" sz="2400" i="1" dirty="0">
              <a:latin typeface="Times New Roman" pitchFamily="18" charset="0"/>
              <a:cs typeface="Times New Roman" pitchFamily="18" charset="0"/>
            </a:endParaRPr>
          </a:p>
        </p:txBody>
      </p:sp>
    </p:spTree>
  </p:cSld>
  <p:clrMapOvr>
    <a:masterClrMapping/>
  </p:clrMapOvr>
  <p:transition>
    <p:wedg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476672"/>
            <a:ext cx="8568952" cy="523220"/>
          </a:xfrm>
          <a:prstGeom prst="rect">
            <a:avLst/>
          </a:prstGeom>
          <a:noFill/>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kk-KZ" sz="28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ОБЬЕКТІГЕ БАҒЫТТАЛҒАН ПРОГРАММАЛАР</a:t>
            </a:r>
            <a:endParaRPr lang="ru-RU" sz="2800" b="1" cap="all" spc="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
        <p:nvSpPr>
          <p:cNvPr id="3" name="TextBox 2"/>
          <p:cNvSpPr txBox="1"/>
          <p:nvPr/>
        </p:nvSpPr>
        <p:spPr>
          <a:xfrm>
            <a:off x="611560" y="1484784"/>
            <a:ext cx="8064896" cy="3785652"/>
          </a:xfrm>
          <a:prstGeom prst="rect">
            <a:avLst/>
          </a:prstGeom>
          <a:noFill/>
        </p:spPr>
        <p:txBody>
          <a:bodyPr wrap="square" rtlCol="0">
            <a:spAutoFit/>
          </a:bodyPr>
          <a:lstStyle/>
          <a:p>
            <a:r>
              <a:rPr lang="ru-RU" sz="2000" b="1" i="1" dirty="0" err="1">
                <a:latin typeface="Times New Roman" pitchFamily="18" charset="0"/>
                <a:cs typeface="Times New Roman" pitchFamily="18" charset="0"/>
              </a:rPr>
              <a:t>Е</a:t>
            </a:r>
            <a:r>
              <a:rPr lang="ru-RU" sz="2000" b="1" i="1" dirty="0" err="1" smtClean="0">
                <a:latin typeface="Times New Roman" pitchFamily="18" charset="0"/>
                <a:cs typeface="Times New Roman" pitchFamily="18" charset="0"/>
              </a:rPr>
              <a:t>рекшеліктері</a:t>
            </a:r>
            <a:r>
              <a:rPr lang="ru-RU" sz="2000" b="1" i="1" dirty="0" smtClean="0">
                <a:latin typeface="Times New Roman" pitchFamily="18" charset="0"/>
                <a:cs typeface="Times New Roman" pitchFamily="18" charset="0"/>
              </a:rPr>
              <a:t>:</a:t>
            </a:r>
          </a:p>
          <a:p>
            <a:endParaRPr lang="ru-RU" sz="2000" i="1" dirty="0" smtClean="0">
              <a:latin typeface="Times New Roman" pitchFamily="18" charset="0"/>
              <a:cs typeface="Times New Roman" pitchFamily="18" charset="0"/>
            </a:endParaRPr>
          </a:p>
          <a:p>
            <a:r>
              <a:rPr lang="ru-RU" sz="2000" i="1" dirty="0" smtClean="0">
                <a:latin typeface="Times New Roman" pitchFamily="18" charset="0"/>
                <a:cs typeface="Times New Roman" pitchFamily="18" charset="0"/>
              </a:rPr>
              <a:t> </a:t>
            </a:r>
            <a:r>
              <a:rPr lang="ru-RU" sz="2000" i="1" dirty="0" err="1">
                <a:latin typeface="Times New Roman" pitchFamily="18" charset="0"/>
                <a:cs typeface="Times New Roman" pitchFamily="18" charset="0"/>
              </a:rPr>
              <a:t>-</a:t>
            </a:r>
            <a:r>
              <a:rPr lang="ru-RU" sz="2000" i="1" dirty="0" err="1" smtClean="0">
                <a:latin typeface="Times New Roman" pitchFamily="18" charset="0"/>
                <a:cs typeface="Times New Roman" pitchFamily="18" charset="0"/>
              </a:rPr>
              <a:t>программалық жабдықтамалардың күрделілік д</a:t>
            </a:r>
            <a:r>
              <a:rPr lang="en-US" sz="2000" i="1" dirty="0" smtClean="0">
                <a:latin typeface="Times New Roman" pitchFamily="18" charset="0"/>
                <a:cs typeface="Times New Roman" pitchFamily="18" charset="0"/>
              </a:rPr>
              <a:t>ə</a:t>
            </a:r>
            <a:r>
              <a:rPr lang="ru-RU" sz="2000" i="1" dirty="0" err="1" smtClean="0">
                <a:latin typeface="Times New Roman" pitchFamily="18" charset="0"/>
                <a:cs typeface="Times New Roman" pitchFamily="18" charset="0"/>
              </a:rPr>
              <a:t>режесін</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төмендету;</a:t>
            </a:r>
            <a:endParaRPr lang="ru-RU" sz="2000" i="1" dirty="0" smtClean="0">
              <a:latin typeface="Times New Roman" pitchFamily="18" charset="0"/>
              <a:cs typeface="Times New Roman" pitchFamily="18" charset="0"/>
            </a:endParaRPr>
          </a:p>
          <a:p>
            <a:endParaRPr lang="ru-RU" sz="2000" i="1" dirty="0" smtClean="0">
              <a:latin typeface="Times New Roman" pitchFamily="18" charset="0"/>
              <a:cs typeface="Times New Roman" pitchFamily="18" charset="0"/>
            </a:endParaRPr>
          </a:p>
          <a:p>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-программалықжабдықтамалардың сенімділігінжоғарылату;</a:t>
            </a:r>
            <a:endParaRPr lang="ru-RU" sz="2000" i="1" dirty="0" smtClean="0">
              <a:latin typeface="Times New Roman" pitchFamily="18" charset="0"/>
              <a:cs typeface="Times New Roman" pitchFamily="18" charset="0"/>
            </a:endParaRPr>
          </a:p>
          <a:p>
            <a:endParaRPr lang="ru-RU" sz="2000" i="1" dirty="0" smtClean="0">
              <a:latin typeface="Times New Roman" pitchFamily="18" charset="0"/>
              <a:cs typeface="Times New Roman" pitchFamily="18" charset="0"/>
            </a:endParaRPr>
          </a:p>
          <a:p>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-программалық жабдықтамалардың кейбір</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компоненттерін</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қайтадан қолдану мүмкіндігін қамтамасыз ету</a:t>
            </a:r>
            <a:r>
              <a:rPr lang="ru-RU" sz="2000" i="1" dirty="0" smtClean="0">
                <a:latin typeface="Times New Roman" pitchFamily="18" charset="0"/>
                <a:cs typeface="Times New Roman" pitchFamily="18" charset="0"/>
              </a:rPr>
              <a:t>.</a:t>
            </a:r>
          </a:p>
          <a:p>
            <a:endParaRPr lang="ru-RU" sz="2000" i="1" dirty="0" smtClean="0">
              <a:latin typeface="Times New Roman" pitchFamily="18" charset="0"/>
              <a:cs typeface="Times New Roman" pitchFamily="18" charset="0"/>
            </a:endParaRPr>
          </a:p>
          <a:p>
            <a:r>
              <a:rPr lang="ru-RU" sz="2000" i="1" dirty="0" smtClean="0">
                <a:latin typeface="Times New Roman" pitchFamily="18" charset="0"/>
                <a:cs typeface="Times New Roman" pitchFamily="18" charset="0"/>
              </a:rPr>
              <a:t> ОБП </a:t>
            </a:r>
            <a:r>
              <a:rPr lang="ru-RU" sz="2000" i="1" dirty="0" err="1" smtClean="0">
                <a:latin typeface="Times New Roman" pitchFamily="18" charset="0"/>
                <a:cs typeface="Times New Roman" pitchFamily="18" charset="0"/>
              </a:rPr>
              <a:t>негізгі</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ұғымдарының бірі</a:t>
            </a:r>
            <a:r>
              <a:rPr lang="ru-RU" sz="2000" i="1" dirty="0" smtClean="0">
                <a:latin typeface="Times New Roman" pitchFamily="18" charset="0"/>
                <a:cs typeface="Times New Roman" pitchFamily="18" charset="0"/>
              </a:rPr>
              <a:t> – объект. Объект – м</a:t>
            </a:r>
            <a:r>
              <a:rPr lang="en-US" sz="2000" i="1" dirty="0" smtClean="0">
                <a:latin typeface="Times New Roman" pitchFamily="18" charset="0"/>
                <a:cs typeface="Times New Roman" pitchFamily="18" charset="0"/>
              </a:rPr>
              <a:t>ə</a:t>
            </a:r>
            <a:r>
              <a:rPr lang="ru-RU" sz="2000" i="1" dirty="0" err="1" smtClean="0">
                <a:latin typeface="Times New Roman" pitchFamily="18" charset="0"/>
                <a:cs typeface="Times New Roman" pitchFamily="18" charset="0"/>
              </a:rPr>
              <a:t>ліметтер</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дің логикалық бірлігі</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ретінде</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программада</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құрастырылған жаңа типтегі</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айнымалы</a:t>
            </a:r>
            <a:r>
              <a:rPr lang="ru-RU" sz="2000" i="1" dirty="0" smtClean="0">
                <a:latin typeface="Times New Roman" pitchFamily="18" charset="0"/>
                <a:cs typeface="Times New Roman" pitchFamily="18" charset="0"/>
              </a:rPr>
              <a:t>.</a:t>
            </a:r>
            <a:endParaRPr lang="ru-RU" sz="2000" i="1" dirty="0">
              <a:latin typeface="Times New Roman" pitchFamily="18" charset="0"/>
              <a:cs typeface="Times New Roman" pitchFamily="18" charset="0"/>
            </a:endParaRPr>
          </a:p>
        </p:txBody>
      </p:sp>
    </p:spTree>
  </p:cSld>
  <p:clrMapOvr>
    <a:masterClrMapping/>
  </p:clrMapOvr>
  <p:transition>
    <p:wedg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179512" y="404664"/>
            <a:ext cx="8784975" cy="400110"/>
          </a:xfrm>
          <a:prstGeom prst="rect">
            <a:avLst/>
          </a:prstGeom>
          <a:noFill/>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kk-KZ" sz="20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Программалау технологияларының даму кезеңдері </a:t>
            </a:r>
            <a:endParaRPr lang="ru-RU" sz="2000" b="1" cap="all" spc="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
        <p:nvSpPr>
          <p:cNvPr id="7" name="TextBox 6"/>
          <p:cNvSpPr txBox="1"/>
          <p:nvPr/>
        </p:nvSpPr>
        <p:spPr>
          <a:xfrm>
            <a:off x="467544" y="908720"/>
            <a:ext cx="8352928" cy="5468551"/>
          </a:xfrm>
          <a:prstGeom prst="rect">
            <a:avLst/>
          </a:prstGeom>
          <a:noFill/>
        </p:spPr>
        <p:txBody>
          <a:bodyPr wrap="square" rtlCol="0">
            <a:spAutoFit/>
          </a:bodyPr>
          <a:lstStyle/>
          <a:p>
            <a:r>
              <a:rPr lang="ru-RU" sz="2000" i="1" dirty="0" err="1" smtClean="0">
                <a:latin typeface="Times New Roman" pitchFamily="18" charset="0"/>
                <a:cs typeface="Times New Roman" pitchFamily="18" charset="0"/>
              </a:rPr>
              <a:t>Программалау</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технологияларының онжылдықтар бойынша</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көрсетілген </a:t>
            </a:r>
            <a:r>
              <a:rPr lang="ru-RU" sz="2000" i="1" dirty="0" smtClean="0">
                <a:latin typeface="Times New Roman" pitchFamily="18" charset="0"/>
                <a:cs typeface="Times New Roman" pitchFamily="18" charset="0"/>
              </a:rPr>
              <a:t>даму </a:t>
            </a:r>
            <a:r>
              <a:rPr lang="ru-RU" sz="2000" i="1" dirty="0" err="1" smtClean="0">
                <a:latin typeface="Times New Roman" pitchFamily="18" charset="0"/>
                <a:cs typeface="Times New Roman" pitchFamily="18" charset="0"/>
              </a:rPr>
              <a:t>кезеңдеріне қысқаша тоқталайық</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Өткен ғасырдың </a:t>
            </a:r>
            <a:r>
              <a:rPr lang="ru-RU" sz="2000" i="1" dirty="0" smtClean="0">
                <a:latin typeface="Times New Roman" pitchFamily="18" charset="0"/>
                <a:cs typeface="Times New Roman" pitchFamily="18" charset="0"/>
              </a:rPr>
              <a:t>50-ші </a:t>
            </a:r>
            <a:r>
              <a:rPr lang="ru-RU" sz="2000" i="1" dirty="0" err="1" smtClean="0">
                <a:latin typeface="Times New Roman" pitchFamily="18" charset="0"/>
                <a:cs typeface="Times New Roman" pitchFamily="18" charset="0"/>
              </a:rPr>
              <a:t>жылдары</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компьютерлер</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қуаттылығы </a:t>
            </a:r>
            <a:r>
              <a:rPr lang="ru-RU" sz="2000" i="1" dirty="0" smtClean="0">
                <a:latin typeface="Times New Roman" pitchFamily="18" charset="0"/>
                <a:cs typeface="Times New Roman" pitchFamily="18" charset="0"/>
              </a:rPr>
              <a:t>(</a:t>
            </a:r>
            <a:r>
              <a:rPr lang="ru-RU" sz="2000" i="1" dirty="0" err="1" smtClean="0">
                <a:latin typeface="Times New Roman" pitchFamily="18" charset="0"/>
                <a:cs typeface="Times New Roman" pitchFamily="18" charset="0"/>
              </a:rPr>
              <a:t>ЭЕМ-дердің алғашқы буыны</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онша</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жоғары болған жоқ</a:t>
            </a:r>
            <a:r>
              <a:rPr lang="ru-RU" sz="2000" i="1" dirty="0" smtClean="0">
                <a:latin typeface="Times New Roman" pitchFamily="18" charset="0"/>
                <a:cs typeface="Times New Roman" pitchFamily="18" charset="0"/>
              </a:rPr>
              <a:t>, ал </a:t>
            </a:r>
            <a:r>
              <a:rPr lang="ru-RU" sz="2000" i="1" dirty="0" err="1" smtClean="0">
                <a:latin typeface="Times New Roman" pitchFamily="18" charset="0"/>
                <a:cs typeface="Times New Roman" pitchFamily="18" charset="0"/>
              </a:rPr>
              <a:t>олар</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үшін программалау</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машиналық кодтар</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арқылы жүргізілді</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Негізінен</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ғылыми-техникалық есептер</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формулалар</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бойын</a:t>
            </a:r>
            <a:r>
              <a:rPr lang="ru-RU" sz="2000" i="1" dirty="0" smtClean="0">
                <a:latin typeface="Times New Roman" pitchFamily="18" charset="0"/>
                <a:cs typeface="Times New Roman" pitchFamily="18" charset="0"/>
              </a:rPr>
              <a:t>- ша) </a:t>
            </a:r>
            <a:r>
              <a:rPr lang="ru-RU" sz="2000" i="1" dirty="0" err="1" smtClean="0">
                <a:latin typeface="Times New Roman" pitchFamily="18" charset="0"/>
                <a:cs typeface="Times New Roman" pitchFamily="18" charset="0"/>
              </a:rPr>
              <a:t>шығарылды</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программалауға берілген</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тапсырмалар</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нақты есептер</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қойылымынан тұратын еді</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Көбінесе программалау</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дың интуитивтік</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технологиясы</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қолданылатын, мұнда бірден</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тапсырма</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бойынша</a:t>
            </a:r>
            <a:r>
              <a:rPr lang="ru-RU" sz="2000" i="1" dirty="0" smtClean="0">
                <a:latin typeface="Times New Roman" pitchFamily="18" charset="0"/>
                <a:cs typeface="Times New Roman" pitchFamily="18" charset="0"/>
              </a:rPr>
              <a:t> программа </a:t>
            </a:r>
            <a:r>
              <a:rPr lang="ru-RU" sz="2000" i="1" dirty="0" err="1" smtClean="0">
                <a:latin typeface="Times New Roman" pitchFamily="18" charset="0"/>
                <a:cs typeface="Times New Roman" pitchFamily="18" charset="0"/>
              </a:rPr>
              <a:t>құруға кірісетін</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оның үстіне жұмыс барысында</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тапсырмалар</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өзгертіліп </a:t>
            </a:r>
            <a:r>
              <a:rPr lang="ru-RU" sz="2000" i="1" dirty="0" smtClean="0">
                <a:latin typeface="Times New Roman" pitchFamily="18" charset="0"/>
                <a:cs typeface="Times New Roman" pitchFamily="18" charset="0"/>
              </a:rPr>
              <a:t>те </a:t>
            </a:r>
            <a:r>
              <a:rPr lang="ru-RU" sz="2000" i="1" dirty="0" err="1" smtClean="0">
                <a:latin typeface="Times New Roman" pitchFamily="18" charset="0"/>
                <a:cs typeface="Times New Roman" pitchFamily="18" charset="0"/>
              </a:rPr>
              <a:t>отыратын</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еді</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қажетті құжаттама </a:t>
            </a:r>
            <a:r>
              <a:rPr lang="ru-RU" sz="2000" i="1" dirty="0" smtClean="0">
                <a:latin typeface="Times New Roman" pitchFamily="18" charset="0"/>
                <a:cs typeface="Times New Roman" pitchFamily="18" charset="0"/>
              </a:rPr>
              <a:t>программа </a:t>
            </a:r>
            <a:r>
              <a:rPr lang="ru-RU" sz="2000" i="1" dirty="0" err="1" smtClean="0">
                <a:latin typeface="Times New Roman" pitchFamily="18" charset="0"/>
                <a:cs typeface="Times New Roman" pitchFamily="18" charset="0"/>
              </a:rPr>
              <a:t>жұмыс істеген</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кезде</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барып</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құрас- тырылатын</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Соған қарамастан, программалау</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технологиясының іргелі</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тұжырымдамасы болып</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саналатын</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модульдік</a:t>
            </a:r>
            <a:r>
              <a:rPr lang="ru-RU" sz="2000" i="1" dirty="0" smtClean="0">
                <a:latin typeface="Times New Roman" pitchFamily="18" charset="0"/>
                <a:cs typeface="Times New Roman" pitchFamily="18" charset="0"/>
              </a:rPr>
              <a:t> программа- </a:t>
            </a:r>
            <a:r>
              <a:rPr lang="ru-RU" sz="2000" i="1" dirty="0" err="1" smtClean="0">
                <a:latin typeface="Times New Roman" pitchFamily="18" charset="0"/>
                <a:cs typeface="Times New Roman" pitchFamily="18" charset="0"/>
              </a:rPr>
              <a:t>лау</a:t>
            </a:r>
            <a:r>
              <a:rPr lang="ru-RU" sz="2000" i="1" dirty="0" smtClean="0">
                <a:latin typeface="Times New Roman" pitchFamily="18" charset="0"/>
                <a:cs typeface="Times New Roman" pitchFamily="18" charset="0"/>
              </a:rPr>
              <a:t> осы </a:t>
            </a:r>
            <a:r>
              <a:rPr lang="ru-RU" sz="2000" i="1" dirty="0" err="1" smtClean="0">
                <a:latin typeface="Times New Roman" pitchFamily="18" charset="0"/>
                <a:cs typeface="Times New Roman" pitchFamily="18" charset="0"/>
              </a:rPr>
              <a:t>кезеңде </a:t>
            </a:r>
            <a:r>
              <a:rPr lang="ru-RU" sz="2000" i="1" dirty="0" smtClean="0">
                <a:latin typeface="Times New Roman" pitchFamily="18" charset="0"/>
                <a:cs typeface="Times New Roman" pitchFamily="18" charset="0"/>
              </a:rPr>
              <a:t>(</a:t>
            </a:r>
            <a:r>
              <a:rPr lang="ru-RU" sz="2000" i="1" dirty="0" err="1" smtClean="0">
                <a:latin typeface="Times New Roman" pitchFamily="18" charset="0"/>
                <a:cs typeface="Times New Roman" pitchFamily="18" charset="0"/>
              </a:rPr>
              <a:t>машиналық кодта</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программалаудың қиындығын жеңу мақсатында</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пайда</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болды</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Алғашқы жоғары деңгейде </a:t>
            </a:r>
            <a:r>
              <a:rPr lang="ru-RU" sz="2000" i="1" dirty="0" smtClean="0">
                <a:latin typeface="Times New Roman" pitchFamily="18" charset="0"/>
                <a:cs typeface="Times New Roman" pitchFamily="18" charset="0"/>
              </a:rPr>
              <a:t>про- </a:t>
            </a:r>
            <a:r>
              <a:rPr lang="ru-RU" sz="2000" i="1" dirty="0" err="1" smtClean="0">
                <a:latin typeface="Times New Roman" pitchFamily="18" charset="0"/>
                <a:cs typeface="Times New Roman" pitchFamily="18" charset="0"/>
              </a:rPr>
              <a:t>граммалау</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тілдері</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пайда</a:t>
            </a:r>
            <a:r>
              <a:rPr lang="ru-RU" sz="2000" i="1" dirty="0" smtClean="0">
                <a:latin typeface="Times New Roman" pitchFamily="18" charset="0"/>
                <a:cs typeface="Times New Roman" pitchFamily="18" charset="0"/>
              </a:rPr>
              <a:t> бола </a:t>
            </a:r>
            <a:r>
              <a:rPr lang="ru-RU" sz="2000" i="1" dirty="0" err="1" smtClean="0">
                <a:latin typeface="Times New Roman" pitchFamily="18" charset="0"/>
                <a:cs typeface="Times New Roman" pitchFamily="18" charset="0"/>
              </a:rPr>
              <a:t>бастады</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солардың ішіндегі</a:t>
            </a:r>
            <a:r>
              <a:rPr lang="ru-RU" sz="2000" i="1" dirty="0" smtClean="0">
                <a:latin typeface="Times New Roman" pitchFamily="18" charset="0"/>
                <a:cs typeface="Times New Roman" pitchFamily="18" charset="0"/>
              </a:rPr>
              <a:t> ФОР- ТРАН </a:t>
            </a:r>
            <a:r>
              <a:rPr lang="ru-RU" sz="2000" i="1" dirty="0" err="1" smtClean="0">
                <a:latin typeface="Times New Roman" pitchFamily="18" charset="0"/>
                <a:cs typeface="Times New Roman" pitchFamily="18" charset="0"/>
              </a:rPr>
              <a:t>тілі</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одан</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кейін</a:t>
            </a:r>
            <a:r>
              <a:rPr lang="ru-RU" sz="2000" i="1" dirty="0" smtClean="0">
                <a:latin typeface="Times New Roman" pitchFamily="18" charset="0"/>
                <a:cs typeface="Times New Roman" pitchFamily="18" charset="0"/>
              </a:rPr>
              <a:t> де </a:t>
            </a:r>
            <a:r>
              <a:rPr lang="ru-RU" sz="2000" i="1" dirty="0" err="1" smtClean="0">
                <a:latin typeface="Times New Roman" pitchFamily="18" charset="0"/>
                <a:cs typeface="Times New Roman" pitchFamily="18" charset="0"/>
              </a:rPr>
              <a:t>ұзақ уақыт пайдаланылып</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келеді</a:t>
            </a:r>
            <a:r>
              <a:rPr lang="ru-RU" sz="2000" i="1" dirty="0" smtClean="0">
                <a:latin typeface="Times New Roman" pitchFamily="18" charset="0"/>
                <a:cs typeface="Times New Roman" pitchFamily="18" charset="0"/>
              </a:rPr>
              <a:t>.</a:t>
            </a:r>
            <a:endParaRPr lang="ru-RU" sz="2000" i="1" dirty="0">
              <a:latin typeface="Times New Roman" pitchFamily="18" charset="0"/>
              <a:cs typeface="Times New Roman" pitchFamily="18" charset="0"/>
            </a:endParaRPr>
          </a:p>
        </p:txBody>
      </p:sp>
    </p:spTree>
  </p:cSld>
  <p:clrMapOvr>
    <a:masterClrMapping/>
  </p:clrMapOvr>
  <p:transition>
    <p:wedg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5576" y="404664"/>
            <a:ext cx="7776864" cy="369332"/>
          </a:xfrm>
          <a:prstGeom prst="rect">
            <a:avLst/>
          </a:prstGeom>
          <a:noFill/>
        </p:spPr>
        <p:txBody>
          <a:bodyPr wrap="square" rtlCol="0">
            <a:spAutoFit/>
          </a:bodyPr>
          <a:lstStyle/>
          <a:p>
            <a:endParaRPr lang="ru-RU" dirty="0"/>
          </a:p>
        </p:txBody>
      </p:sp>
      <p:sp>
        <p:nvSpPr>
          <p:cNvPr id="3" name="TextBox 2"/>
          <p:cNvSpPr txBox="1"/>
          <p:nvPr/>
        </p:nvSpPr>
        <p:spPr>
          <a:xfrm>
            <a:off x="907976" y="323612"/>
            <a:ext cx="7776864" cy="369332"/>
          </a:xfrm>
          <a:prstGeom prst="rect">
            <a:avLst/>
          </a:prstGeom>
          <a:noFill/>
        </p:spPr>
        <p:txBody>
          <a:bodyPr wrap="square" rtlCol="0">
            <a:spAutoFit/>
          </a:bodyPr>
          <a:lstStyle/>
          <a:p>
            <a:endParaRPr lang="ru-RU" dirty="0"/>
          </a:p>
        </p:txBody>
      </p:sp>
      <p:sp>
        <p:nvSpPr>
          <p:cNvPr id="4" name="TextBox 3"/>
          <p:cNvSpPr txBox="1"/>
          <p:nvPr/>
        </p:nvSpPr>
        <p:spPr>
          <a:xfrm flipV="1">
            <a:off x="6228184" y="926396"/>
            <a:ext cx="2456656" cy="369332"/>
          </a:xfrm>
          <a:prstGeom prst="rect">
            <a:avLst/>
          </a:prstGeom>
          <a:noFill/>
        </p:spPr>
        <p:txBody>
          <a:bodyPr wrap="square" rtlCol="0">
            <a:spAutoFit/>
          </a:bodyPr>
          <a:lstStyle/>
          <a:p>
            <a:endParaRPr lang="ru-RU" dirty="0"/>
          </a:p>
        </p:txBody>
      </p:sp>
      <p:sp>
        <p:nvSpPr>
          <p:cNvPr id="6" name="TextBox 5"/>
          <p:cNvSpPr txBox="1"/>
          <p:nvPr/>
        </p:nvSpPr>
        <p:spPr>
          <a:xfrm>
            <a:off x="539552" y="260648"/>
            <a:ext cx="8145288" cy="5632311"/>
          </a:xfrm>
          <a:prstGeom prst="rect">
            <a:avLst/>
          </a:prstGeom>
          <a:noFill/>
        </p:spPr>
        <p:txBody>
          <a:bodyPr wrap="square" rtlCol="0">
            <a:spAutoFit/>
          </a:bodyPr>
          <a:lstStyle/>
          <a:p>
            <a:r>
              <a:rPr lang="ru-RU" i="1" dirty="0" smtClean="0">
                <a:latin typeface="Times New Roman" pitchFamily="18" charset="0"/>
                <a:cs typeface="Times New Roman" pitchFamily="18" charset="0"/>
              </a:rPr>
              <a:t>1960-шы </a:t>
            </a:r>
            <a:r>
              <a:rPr lang="ru-RU" i="1" dirty="0" err="1" smtClean="0">
                <a:latin typeface="Times New Roman" pitchFamily="18" charset="0"/>
                <a:cs typeface="Times New Roman" pitchFamily="18" charset="0"/>
              </a:rPr>
              <a:t>жылдары</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бірсыпыра</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жоғары деңгейде програм</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малау</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тілдерінің </a:t>
            </a:r>
            <a:r>
              <a:rPr lang="ru-RU" i="1" dirty="0" smtClean="0">
                <a:latin typeface="Times New Roman" pitchFamily="18" charset="0"/>
                <a:cs typeface="Times New Roman" pitchFamily="18" charset="0"/>
              </a:rPr>
              <a:t>(АЛГОЛ 60, ФОРТРАН, КОБОЛ, т.б. </a:t>
            </a:r>
            <a:r>
              <a:rPr lang="ru-RU" i="1" dirty="0" err="1" smtClean="0">
                <a:latin typeface="Times New Roman" pitchFamily="18" charset="0"/>
                <a:cs typeface="Times New Roman" pitchFamily="18" charset="0"/>
              </a:rPr>
              <a:t>өте жыл</a:t>
            </a:r>
            <a:r>
              <a:rPr lang="ru-RU" i="1" dirty="0" smtClean="0">
                <a:latin typeface="Times New Roman" pitchFamily="18" charset="0"/>
                <a:cs typeface="Times New Roman" pitchFamily="18" charset="0"/>
              </a:rPr>
              <a:t>- дам </a:t>
            </a:r>
            <a:r>
              <a:rPr lang="ru-RU" i="1" dirty="0" err="1" smtClean="0">
                <a:latin typeface="Times New Roman" pitchFamily="18" charset="0"/>
                <a:cs typeface="Times New Roman" pitchFamily="18" charset="0"/>
              </a:rPr>
              <a:t>дамығанын көреміз</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сол</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кездерде</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программалау</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техно</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логиясындағы олардың орны</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өте жоғары бағаланылып жүрді</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Бірақ </a:t>
            </a:r>
            <a:r>
              <a:rPr lang="ru-RU" i="1" dirty="0" smtClean="0">
                <a:latin typeface="Times New Roman" pitchFamily="18" charset="0"/>
                <a:cs typeface="Times New Roman" pitchFamily="18" charset="0"/>
              </a:rPr>
              <a:t>осы </a:t>
            </a:r>
            <a:r>
              <a:rPr lang="ru-RU" i="1" dirty="0" err="1" smtClean="0">
                <a:latin typeface="Times New Roman" pitchFamily="18" charset="0"/>
                <a:cs typeface="Times New Roman" pitchFamily="18" charset="0"/>
              </a:rPr>
              <a:t>тілдер</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көлемді программалар</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жазуда</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барлық </a:t>
            </a:r>
            <a:r>
              <a:rPr lang="ru-RU" i="1" dirty="0" smtClean="0">
                <a:latin typeface="Times New Roman" pitchFamily="18" charset="0"/>
                <a:cs typeface="Times New Roman" pitchFamily="18" charset="0"/>
              </a:rPr>
              <a:t>м</a:t>
            </a:r>
            <a:r>
              <a:rPr lang="en-US" i="1" dirty="0" smtClean="0">
                <a:latin typeface="Times New Roman" pitchFamily="18" charset="0"/>
                <a:cs typeface="Times New Roman" pitchFamily="18" charset="0"/>
              </a:rPr>
              <a:t>ə</a:t>
            </a:r>
            <a:r>
              <a:rPr lang="ru-RU" i="1" dirty="0" smtClean="0">
                <a:latin typeface="Times New Roman" pitchFamily="18" charset="0"/>
                <a:cs typeface="Times New Roman" pitchFamily="18" charset="0"/>
              </a:rPr>
              <a:t>се- </a:t>
            </a:r>
            <a:r>
              <a:rPr lang="ru-RU" i="1" dirty="0" err="1" smtClean="0">
                <a:latin typeface="Times New Roman" pitchFamily="18" charset="0"/>
                <a:cs typeface="Times New Roman" pitchFamily="18" charset="0"/>
              </a:rPr>
              <a:t>лелерді</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шешеді</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деген</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үміт ақталмады.</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Компьютерлердің қуаты артып</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программалау</a:t>
            </a:r>
            <a:r>
              <a:rPr lang="ru-RU" i="1" dirty="0" smtClean="0">
                <a:latin typeface="Times New Roman" pitchFamily="18" charset="0"/>
                <a:cs typeface="Times New Roman" pitchFamily="18" charset="0"/>
              </a:rPr>
              <a:t> т</a:t>
            </a:r>
            <a:r>
              <a:rPr lang="en-US" i="1" dirty="0" smtClean="0">
                <a:latin typeface="Times New Roman" pitchFamily="18" charset="0"/>
                <a:cs typeface="Times New Roman" pitchFamily="18" charset="0"/>
              </a:rPr>
              <a:t>ə</a:t>
            </a:r>
            <a:r>
              <a:rPr lang="ru-RU" i="1" dirty="0" err="1" smtClean="0">
                <a:latin typeface="Times New Roman" pitchFamily="18" charset="0"/>
                <a:cs typeface="Times New Roman" pitchFamily="18" charset="0"/>
              </a:rPr>
              <a:t>жірибелері</a:t>
            </a:r>
            <a:r>
              <a:rPr lang="ru-RU" i="1" dirty="0" smtClean="0">
                <a:latin typeface="Times New Roman" pitchFamily="18" charset="0"/>
                <a:cs typeface="Times New Roman" pitchFamily="18" charset="0"/>
              </a:rPr>
              <a:t> де </a:t>
            </a:r>
            <a:r>
              <a:rPr lang="ru-RU" i="1" dirty="0" err="1" smtClean="0">
                <a:latin typeface="Times New Roman" pitchFamily="18" charset="0"/>
                <a:cs typeface="Times New Roman" pitchFamily="18" charset="0"/>
              </a:rPr>
              <a:t>жинақталған кездерде</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жоғары деңгейде программалау</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тілдерінің мүмкіндіктері шек</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теулі</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екендігі</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белгілі</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болды</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Осының н</a:t>
            </a:r>
            <a:r>
              <a:rPr lang="en-US" i="1" dirty="0" smtClean="0">
                <a:latin typeface="Times New Roman" pitchFamily="18" charset="0"/>
                <a:cs typeface="Times New Roman" pitchFamily="18" charset="0"/>
              </a:rPr>
              <a:t>ə</a:t>
            </a:r>
            <a:r>
              <a:rPr lang="ru-RU" i="1" dirty="0" err="1" smtClean="0">
                <a:latin typeface="Times New Roman" pitchFamily="18" charset="0"/>
                <a:cs typeface="Times New Roman" pitchFamily="18" charset="0"/>
              </a:rPr>
              <a:t>тижесінде</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программалар</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ды</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модульдік</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түрде ұйымдастыру жүзеге асырыла</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бастады</a:t>
            </a:r>
            <a:r>
              <a:rPr lang="ru-RU" i="1" dirty="0" smtClean="0">
                <a:latin typeface="Times New Roman" pitchFamily="18" charset="0"/>
                <a:cs typeface="Times New Roman" pitchFamily="18" charset="0"/>
              </a:rPr>
              <a:t>. Тек ФОРТРАН </a:t>
            </a:r>
            <a:r>
              <a:rPr lang="ru-RU" i="1" dirty="0" err="1" smtClean="0">
                <a:latin typeface="Times New Roman" pitchFamily="18" charset="0"/>
                <a:cs typeface="Times New Roman" pitchFamily="18" charset="0"/>
              </a:rPr>
              <a:t>тілі</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ғана пайдаланыла</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берді</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өйткені ол</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бұрыннан- ақ модульдік</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қағидамен жасалған еді</a:t>
            </a:r>
            <a:r>
              <a:rPr lang="ru-RU" i="1" dirty="0" smtClean="0">
                <a:latin typeface="Times New Roman" pitchFamily="18" charset="0"/>
                <a:cs typeface="Times New Roman" pitchFamily="18" charset="0"/>
              </a:rPr>
              <a:t> ж</a:t>
            </a:r>
            <a:r>
              <a:rPr lang="en-US" i="1" dirty="0" smtClean="0">
                <a:latin typeface="Times New Roman" pitchFamily="18" charset="0"/>
                <a:cs typeface="Times New Roman" pitchFamily="18" charset="0"/>
              </a:rPr>
              <a:t>ə</a:t>
            </a:r>
            <a:r>
              <a:rPr lang="ru-RU" i="1" dirty="0" smtClean="0">
                <a:latin typeface="Times New Roman" pitchFamily="18" charset="0"/>
                <a:cs typeface="Times New Roman" pitchFamily="18" charset="0"/>
              </a:rPr>
              <a:t>не </a:t>
            </a:r>
            <a:r>
              <a:rPr lang="ru-RU" i="1" dirty="0" err="1" smtClean="0">
                <a:latin typeface="Times New Roman" pitchFamily="18" charset="0"/>
                <a:cs typeface="Times New Roman" pitchFamily="18" charset="0"/>
              </a:rPr>
              <a:t>дайындалған прог</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раммалар</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кітапханасы</a:t>
            </a:r>
            <a:r>
              <a:rPr lang="ru-RU" i="1" dirty="0" smtClean="0">
                <a:latin typeface="Times New Roman" pitchFamily="18" charset="0"/>
                <a:cs typeface="Times New Roman" pitchFamily="18" charset="0"/>
              </a:rPr>
              <a:t> да </a:t>
            </a:r>
            <a:r>
              <a:rPr lang="ru-RU" i="1" dirty="0" err="1" smtClean="0">
                <a:latin typeface="Times New Roman" pitchFamily="18" charset="0"/>
                <a:cs typeface="Times New Roman" pitchFamily="18" charset="0"/>
              </a:rPr>
              <a:t>өте </a:t>
            </a:r>
            <a:r>
              <a:rPr lang="ru-RU" i="1" dirty="0" smtClean="0">
                <a:latin typeface="Times New Roman" pitchFamily="18" charset="0"/>
                <a:cs typeface="Times New Roman" pitchFamily="18" charset="0"/>
              </a:rPr>
              <a:t>бай </a:t>
            </a:r>
            <a:r>
              <a:rPr lang="ru-RU" i="1" dirty="0" err="1" smtClean="0">
                <a:latin typeface="Times New Roman" pitchFamily="18" charset="0"/>
                <a:cs typeface="Times New Roman" pitchFamily="18" charset="0"/>
              </a:rPr>
              <a:t>болатын</a:t>
            </a:r>
            <a:r>
              <a:rPr lang="ru-RU" i="1" dirty="0" smtClean="0">
                <a:latin typeface="Times New Roman" pitchFamily="18" charset="0"/>
                <a:cs typeface="Times New Roman" pitchFamily="18" charset="0"/>
              </a:rPr>
              <a:t>. Осы </a:t>
            </a:r>
            <a:r>
              <a:rPr lang="ru-RU" i="1" dirty="0" err="1" smtClean="0">
                <a:latin typeface="Times New Roman" pitchFamily="18" charset="0"/>
                <a:cs typeface="Times New Roman" pitchFamily="18" charset="0"/>
              </a:rPr>
              <a:t>кездерде</a:t>
            </a:r>
            <a:r>
              <a:rPr lang="ru-RU" i="1" dirty="0" smtClean="0">
                <a:latin typeface="Times New Roman" pitchFamily="18" charset="0"/>
                <a:cs typeface="Times New Roman" pitchFamily="18" charset="0"/>
              </a:rPr>
              <a:t> про- </a:t>
            </a:r>
            <a:r>
              <a:rPr lang="ru-RU" i="1" dirty="0" err="1" smtClean="0">
                <a:latin typeface="Times New Roman" pitchFamily="18" charset="0"/>
                <a:cs typeface="Times New Roman" pitchFamily="18" charset="0"/>
              </a:rPr>
              <a:t>грамманы</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қай тілде</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құру емес</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қалай құру керек</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деген</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сауалдың маңызды екені</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түсінікті болды</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Мамандар</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енді</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программалау</a:t>
            </a:r>
            <a:r>
              <a:rPr lang="ru-RU" i="1" dirty="0" smtClean="0">
                <a:latin typeface="Times New Roman" pitchFamily="18" charset="0"/>
                <a:cs typeface="Times New Roman" pitchFamily="18" charset="0"/>
              </a:rPr>
              <a:t> тех- </a:t>
            </a:r>
            <a:r>
              <a:rPr lang="ru-RU" i="1" dirty="0" err="1" smtClean="0">
                <a:latin typeface="Times New Roman" pitchFamily="18" charset="0"/>
                <a:cs typeface="Times New Roman" pitchFamily="18" charset="0"/>
              </a:rPr>
              <a:t>нологиялары</a:t>
            </a:r>
            <a:r>
              <a:rPr lang="ru-RU" i="1" dirty="0" smtClean="0">
                <a:latin typeface="Times New Roman" pitchFamily="18" charset="0"/>
                <a:cs typeface="Times New Roman" pitchFamily="18" charset="0"/>
              </a:rPr>
              <a:t> мен </a:t>
            </a:r>
            <a:r>
              <a:rPr lang="ru-RU" i="1" dirty="0" err="1" smtClean="0">
                <a:latin typeface="Times New Roman" pitchFamily="18" charset="0"/>
                <a:cs typeface="Times New Roman" pitchFamily="18" charset="0"/>
              </a:rPr>
              <a:t>олардың</a:t>
            </a:r>
            <a:r>
              <a:rPr lang="ru-RU" i="1"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ə</a:t>
            </a:r>
            <a:r>
              <a:rPr lang="ru-RU" i="1" dirty="0" err="1" smtClean="0">
                <a:latin typeface="Times New Roman" pitchFamily="18" charset="0"/>
                <a:cs typeface="Times New Roman" pitchFamily="18" charset="0"/>
              </a:rPr>
              <a:t>діснамаларына</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көңіл бөлебастады.</a:t>
            </a:r>
            <a:endParaRPr lang="ru-RU" i="1" dirty="0" smtClean="0">
              <a:latin typeface="Times New Roman" pitchFamily="18" charset="0"/>
              <a:cs typeface="Times New Roman" pitchFamily="18" charset="0"/>
            </a:endParaRPr>
          </a:p>
          <a:p>
            <a:endParaRPr lang="ru-RU" i="1" dirty="0">
              <a:latin typeface="Times New Roman" pitchFamily="18" charset="0"/>
              <a:cs typeface="Times New Roman" pitchFamily="18" charset="0"/>
            </a:endParaRPr>
          </a:p>
          <a:p>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Екінші</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буын</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компьютерлеріндегі</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жұмысты уақытша тоқта- тып</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программаларды</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үзе тұру мүмкіндігінің пайда</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болуы</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мультипрограммалау</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ісінің жетілдіріліп</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үлкен программалық жүйелер жасауға себепші</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болды</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Бұлардың </a:t>
            </a:r>
            <a:r>
              <a:rPr lang="ru-RU" i="1" dirty="0" smtClean="0">
                <a:latin typeface="Times New Roman" pitchFamily="18" charset="0"/>
                <a:cs typeface="Times New Roman" pitchFamily="18" charset="0"/>
              </a:rPr>
              <a:t>б</a:t>
            </a:r>
            <a:r>
              <a:rPr lang="en-US" i="1" dirty="0" smtClean="0">
                <a:latin typeface="Times New Roman" pitchFamily="18" charset="0"/>
                <a:cs typeface="Times New Roman" pitchFamily="18" charset="0"/>
              </a:rPr>
              <a:t>ə</a:t>
            </a:r>
            <a:r>
              <a:rPr lang="ru-RU" i="1" dirty="0" err="1" smtClean="0">
                <a:latin typeface="Times New Roman" pitchFamily="18" charset="0"/>
                <a:cs typeface="Times New Roman" pitchFamily="18" charset="0"/>
              </a:rPr>
              <a:t>рі</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программаларды</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ұжым болып</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жасаудың</a:t>
            </a:r>
            <a:r>
              <a:rPr lang="ru-RU" i="1"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ə</a:t>
            </a:r>
            <a:r>
              <a:rPr lang="ru-RU" i="1" dirty="0" err="1" smtClean="0">
                <a:latin typeface="Times New Roman" pitchFamily="18" charset="0"/>
                <a:cs typeface="Times New Roman" pitchFamily="18" charset="0"/>
              </a:rPr>
              <a:t>серінен</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туындады</a:t>
            </a:r>
            <a:r>
              <a:rPr lang="ru-RU" i="1" dirty="0" smtClean="0">
                <a:latin typeface="Times New Roman" pitchFamily="18" charset="0"/>
                <a:cs typeface="Times New Roman" pitchFamily="18" charset="0"/>
              </a:rPr>
              <a:t> да, </a:t>
            </a:r>
            <a:r>
              <a:rPr lang="ru-RU" i="1" dirty="0" err="1" smtClean="0">
                <a:latin typeface="Times New Roman" pitchFamily="18" charset="0"/>
                <a:cs typeface="Times New Roman" pitchFamily="18" charset="0"/>
              </a:rPr>
              <a:t>көптеген жаңа технологиялық </a:t>
            </a:r>
            <a:r>
              <a:rPr lang="ru-RU" i="1" dirty="0" smtClean="0">
                <a:latin typeface="Times New Roman" pitchFamily="18" charset="0"/>
                <a:cs typeface="Times New Roman" pitchFamily="18" charset="0"/>
              </a:rPr>
              <a:t>м</a:t>
            </a:r>
            <a:r>
              <a:rPr lang="en-US" i="1" dirty="0" smtClean="0">
                <a:latin typeface="Times New Roman" pitchFamily="18" charset="0"/>
                <a:cs typeface="Times New Roman" pitchFamily="18" charset="0"/>
              </a:rPr>
              <a:t>ə</a:t>
            </a:r>
            <a:r>
              <a:rPr lang="ru-RU" i="1" dirty="0" err="1" smtClean="0">
                <a:latin typeface="Times New Roman" pitchFamily="18" charset="0"/>
                <a:cs typeface="Times New Roman" pitchFamily="18" charset="0"/>
              </a:rPr>
              <a:t>селелер</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пайда</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болды</a:t>
            </a:r>
            <a:r>
              <a:rPr lang="ru-RU" dirty="0" smtClean="0"/>
              <a:t>. </a:t>
            </a:r>
            <a:endParaRPr lang="ru-RU" dirty="0"/>
          </a:p>
        </p:txBody>
      </p:sp>
    </p:spTree>
  </p:cSld>
  <p:clrMapOvr>
    <a:masterClrMapping/>
  </p:clrMapOvr>
  <p:transition>
    <p:wedg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188640"/>
            <a:ext cx="8892480" cy="5632311"/>
          </a:xfrm>
          <a:prstGeom prst="rect">
            <a:avLst/>
          </a:prstGeom>
          <a:noFill/>
        </p:spPr>
        <p:txBody>
          <a:bodyPr wrap="square" rtlCol="0">
            <a:spAutoFit/>
          </a:bodyPr>
          <a:lstStyle/>
          <a:p>
            <a:r>
              <a:rPr lang="ru-RU" i="1" dirty="0" err="1" smtClean="0">
                <a:latin typeface="Times New Roman" pitchFamily="18" charset="0"/>
                <a:cs typeface="Times New Roman" pitchFamily="18" charset="0"/>
              </a:rPr>
              <a:t>Өткен ғасырдың </a:t>
            </a:r>
            <a:r>
              <a:rPr lang="ru-RU" i="1" dirty="0" smtClean="0">
                <a:latin typeface="Times New Roman" pitchFamily="18" charset="0"/>
                <a:cs typeface="Times New Roman" pitchFamily="18" charset="0"/>
              </a:rPr>
              <a:t>70-ші </a:t>
            </a:r>
            <a:r>
              <a:rPr lang="ru-RU" i="1" dirty="0" err="1" smtClean="0">
                <a:latin typeface="Times New Roman" pitchFamily="18" charset="0"/>
                <a:cs typeface="Times New Roman" pitchFamily="18" charset="0"/>
              </a:rPr>
              <a:t>жылдары</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ақпараттық жүйелер </a:t>
            </a:r>
            <a:r>
              <a:rPr lang="ru-RU" i="1" dirty="0" smtClean="0">
                <a:latin typeface="Times New Roman" pitchFamily="18" charset="0"/>
                <a:cs typeface="Times New Roman" pitchFamily="18" charset="0"/>
              </a:rPr>
              <a:t>мен м</a:t>
            </a:r>
            <a:r>
              <a:rPr lang="en-US" i="1" dirty="0" smtClean="0">
                <a:latin typeface="Times New Roman" pitchFamily="18" charset="0"/>
                <a:cs typeface="Times New Roman" pitchFamily="18" charset="0"/>
              </a:rPr>
              <a:t>ə</a:t>
            </a:r>
            <a:r>
              <a:rPr lang="ru-RU" i="1" dirty="0" err="1" smtClean="0">
                <a:latin typeface="Times New Roman" pitchFamily="18" charset="0"/>
                <a:cs typeface="Times New Roman" pitchFamily="18" charset="0"/>
              </a:rPr>
              <a:t>ліметтер</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базасы</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кең етек</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жайды</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Бұған итермелеген</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негізгі</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себеп</a:t>
            </a:r>
            <a:r>
              <a:rPr lang="ru-RU" i="1" dirty="0" smtClean="0">
                <a:latin typeface="Times New Roman" pitchFamily="18" charset="0"/>
                <a:cs typeface="Times New Roman" pitchFamily="18" charset="0"/>
              </a:rPr>
              <a:t> – </a:t>
            </a:r>
            <a:r>
              <a:rPr lang="ru-RU" i="1" dirty="0" err="1" smtClean="0">
                <a:latin typeface="Times New Roman" pitchFamily="18" charset="0"/>
                <a:cs typeface="Times New Roman" pitchFamily="18" charset="0"/>
              </a:rPr>
              <a:t>компьютердің </a:t>
            </a:r>
            <a:r>
              <a:rPr lang="ru-RU" i="1" dirty="0" smtClean="0">
                <a:latin typeface="Times New Roman" pitchFamily="18" charset="0"/>
                <a:cs typeface="Times New Roman" pitchFamily="18" charset="0"/>
              </a:rPr>
              <a:t>м</a:t>
            </a:r>
            <a:r>
              <a:rPr lang="en-US" i="1" dirty="0" smtClean="0">
                <a:latin typeface="Times New Roman" pitchFamily="18" charset="0"/>
                <a:cs typeface="Times New Roman" pitchFamily="18" charset="0"/>
              </a:rPr>
              <a:t>ə</a:t>
            </a:r>
            <a:r>
              <a:rPr lang="ru-RU" i="1" dirty="0" err="1" smtClean="0">
                <a:latin typeface="Times New Roman" pitchFamily="18" charset="0"/>
                <a:cs typeface="Times New Roman" pitchFamily="18" charset="0"/>
              </a:rPr>
              <a:t>лімет</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жинақтауыштарындағы бір</a:t>
            </a:r>
            <a:r>
              <a:rPr lang="ru-RU" i="1" dirty="0" smtClean="0">
                <a:latin typeface="Times New Roman" pitchFamily="18" charset="0"/>
                <a:cs typeface="Times New Roman" pitchFamily="18" charset="0"/>
              </a:rPr>
              <a:t> бит </a:t>
            </a:r>
            <a:r>
              <a:rPr lang="ru-RU" i="1" dirty="0" err="1" smtClean="0">
                <a:latin typeface="Times New Roman" pitchFamily="18" charset="0"/>
                <a:cs typeface="Times New Roman" pitchFamily="18" charset="0"/>
              </a:rPr>
              <a:t>ақпаратты сақтау құны бұрынғы д</a:t>
            </a:r>
            <a:r>
              <a:rPr lang="en-US" i="1" dirty="0" smtClean="0">
                <a:latin typeface="Times New Roman" pitchFamily="18" charset="0"/>
                <a:cs typeface="Times New Roman" pitchFamily="18" charset="0"/>
              </a:rPr>
              <a:t>ə</a:t>
            </a:r>
            <a:r>
              <a:rPr lang="ru-RU" i="1" dirty="0" err="1" smtClean="0">
                <a:latin typeface="Times New Roman" pitchFamily="18" charset="0"/>
                <a:cs typeface="Times New Roman" pitchFamily="18" charset="0"/>
              </a:rPr>
              <a:t>стүрлі </a:t>
            </a:r>
            <a:r>
              <a:rPr lang="ru-RU" i="1" dirty="0" smtClean="0">
                <a:latin typeface="Times New Roman" pitchFamily="18" charset="0"/>
                <a:cs typeface="Times New Roman" pitchFamily="18" charset="0"/>
              </a:rPr>
              <a:t>м</a:t>
            </a:r>
            <a:r>
              <a:rPr lang="en-US" i="1" dirty="0" smtClean="0">
                <a:latin typeface="Times New Roman" pitchFamily="18" charset="0"/>
                <a:cs typeface="Times New Roman" pitchFamily="18" charset="0"/>
              </a:rPr>
              <a:t>ə</a:t>
            </a:r>
            <a:r>
              <a:rPr lang="ru-RU" i="1" dirty="0" err="1" smtClean="0">
                <a:latin typeface="Times New Roman" pitchFamily="18" charset="0"/>
                <a:cs typeface="Times New Roman" pitchFamily="18" charset="0"/>
              </a:rPr>
              <a:t>лімет</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сақтаудан арзан</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болып</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кетті</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Программалау</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технологиялары</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жылдам</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алға басып</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құрылымдық программалаудың дамуы</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мысалы</a:t>
            </a:r>
            <a:r>
              <a:rPr lang="ru-RU" i="1" dirty="0" smtClean="0">
                <a:latin typeface="Times New Roman" pitchFamily="18" charset="0"/>
                <a:cs typeface="Times New Roman" pitchFamily="18" charset="0"/>
              </a:rPr>
              <a:t>, м</a:t>
            </a:r>
            <a:r>
              <a:rPr lang="en-US" i="1" dirty="0" smtClean="0">
                <a:latin typeface="Times New Roman" pitchFamily="18" charset="0"/>
                <a:cs typeface="Times New Roman" pitchFamily="18" charset="0"/>
              </a:rPr>
              <a:t>ə</a:t>
            </a:r>
            <a:r>
              <a:rPr lang="ru-RU" i="1" dirty="0" err="1" smtClean="0">
                <a:latin typeface="Times New Roman" pitchFamily="18" charset="0"/>
                <a:cs typeface="Times New Roman" pitchFamily="18" charset="0"/>
              </a:rPr>
              <a:t>ліметтер</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құрылымын жасыра</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алатын</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модульдердің шығуы</a:t>
            </a:r>
            <a:r>
              <a:rPr lang="ru-RU" i="1" dirty="0" smtClean="0">
                <a:latin typeface="Times New Roman" pitchFamily="18" charset="0"/>
                <a:cs typeface="Times New Roman" pitchFamily="18" charset="0"/>
              </a:rPr>
              <a:t>), м</a:t>
            </a:r>
            <a:r>
              <a:rPr lang="en-US" i="1" dirty="0" smtClean="0">
                <a:latin typeface="Times New Roman" pitchFamily="18" charset="0"/>
                <a:cs typeface="Times New Roman" pitchFamily="18" charset="0"/>
              </a:rPr>
              <a:t>ə</a:t>
            </a:r>
            <a:r>
              <a:rPr lang="ru-RU" i="1" dirty="0" err="1" smtClean="0">
                <a:latin typeface="Times New Roman" pitchFamily="18" charset="0"/>
                <a:cs typeface="Times New Roman" pitchFamily="18" charset="0"/>
              </a:rPr>
              <a:t>ліметтердің </a:t>
            </a:r>
            <a:r>
              <a:rPr lang="ru-RU" i="1" dirty="0" smtClean="0">
                <a:latin typeface="Times New Roman" pitchFamily="18" charset="0"/>
                <a:cs typeface="Times New Roman" pitchFamily="18" charset="0"/>
              </a:rPr>
              <a:t>абстракты </a:t>
            </a:r>
            <a:r>
              <a:rPr lang="ru-RU" i="1" dirty="0" err="1" smtClean="0">
                <a:latin typeface="Times New Roman" pitchFamily="18" charset="0"/>
                <a:cs typeface="Times New Roman" pitchFamily="18" charset="0"/>
              </a:rPr>
              <a:t>типтерінің жетілдірілуі</a:t>
            </a:r>
            <a:r>
              <a:rPr lang="ru-RU" i="1" dirty="0" smtClean="0">
                <a:latin typeface="Times New Roman" pitchFamily="18" charset="0"/>
                <a:cs typeface="Times New Roman" pitchFamily="18" charset="0"/>
              </a:rPr>
              <a:t>, программа- </a:t>
            </a:r>
            <a:r>
              <a:rPr lang="ru-RU" i="1" dirty="0" err="1" smtClean="0">
                <a:latin typeface="Times New Roman" pitchFamily="18" charset="0"/>
                <a:cs typeface="Times New Roman" pitchFamily="18" charset="0"/>
              </a:rPr>
              <a:t>лық жабдықтамалардың сенімділігі</a:t>
            </a:r>
            <a:r>
              <a:rPr lang="ru-RU" i="1" dirty="0" smtClean="0">
                <a:latin typeface="Times New Roman" pitchFamily="18" charset="0"/>
                <a:cs typeface="Times New Roman" pitchFamily="18" charset="0"/>
              </a:rPr>
              <a:t> мен </a:t>
            </a:r>
            <a:r>
              <a:rPr lang="ru-RU" i="1" dirty="0" err="1" smtClean="0">
                <a:latin typeface="Times New Roman" pitchFamily="18" charset="0"/>
                <a:cs typeface="Times New Roman" pitchFamily="18" charset="0"/>
              </a:rPr>
              <a:t>мобильдігін</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қамтамасыз етілуі</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ұжымдық түрде </a:t>
            </a:r>
            <a:r>
              <a:rPr lang="ru-RU" i="1" dirty="0" smtClean="0">
                <a:latin typeface="Times New Roman" pitchFamily="18" charset="0"/>
                <a:cs typeface="Times New Roman" pitchFamily="18" charset="0"/>
              </a:rPr>
              <a:t>программа </a:t>
            </a:r>
            <a:r>
              <a:rPr lang="ru-RU" i="1" dirty="0" err="1" smtClean="0">
                <a:latin typeface="Times New Roman" pitchFamily="18" charset="0"/>
                <a:cs typeface="Times New Roman" pitchFamily="18" charset="0"/>
              </a:rPr>
              <a:t>құруды басқару</a:t>
            </a:r>
            <a:r>
              <a:rPr lang="ru-RU" i="1"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ə</a:t>
            </a:r>
            <a:r>
              <a:rPr lang="ru-RU" i="1" dirty="0" err="1" smtClean="0">
                <a:latin typeface="Times New Roman" pitchFamily="18" charset="0"/>
                <a:cs typeface="Times New Roman" pitchFamily="18" charset="0"/>
              </a:rPr>
              <a:t>дістемесі</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нің шығуы, программалау</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технологияларын</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сүйемелдейтін сай</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мандық программалық құралдардың пайда</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болуы</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жалпы</a:t>
            </a:r>
            <a:r>
              <a:rPr lang="ru-RU" i="1" dirty="0" smtClean="0">
                <a:latin typeface="Times New Roman" pitchFamily="18" charset="0"/>
                <a:cs typeface="Times New Roman" pitchFamily="18" charset="0"/>
              </a:rPr>
              <a:t> осы </a:t>
            </a:r>
            <a:r>
              <a:rPr lang="ru-RU" i="1" dirty="0" err="1" smtClean="0">
                <a:latin typeface="Times New Roman" pitchFamily="18" charset="0"/>
                <a:cs typeface="Times New Roman" pitchFamily="18" charset="0"/>
              </a:rPr>
              <a:t>бағыттағы жұмыстар түрін жаңа сатыға көтерді</a:t>
            </a:r>
            <a:r>
              <a:rPr lang="ru-RU" i="1" dirty="0" smtClean="0">
                <a:latin typeface="Times New Roman" pitchFamily="18" charset="0"/>
                <a:cs typeface="Times New Roman" pitchFamily="18" charset="0"/>
              </a:rPr>
              <a:t>.</a:t>
            </a:r>
          </a:p>
          <a:p>
            <a:endParaRPr lang="ru-RU" i="1" dirty="0" smtClean="0">
              <a:latin typeface="Times New Roman" pitchFamily="18" charset="0"/>
              <a:cs typeface="Times New Roman" pitchFamily="18" charset="0"/>
            </a:endParaRPr>
          </a:p>
          <a:p>
            <a:r>
              <a:rPr lang="ru-RU" i="1" dirty="0" smtClean="0">
                <a:latin typeface="Times New Roman" pitchFamily="18" charset="0"/>
                <a:cs typeface="Times New Roman" pitchFamily="18" charset="0"/>
              </a:rPr>
              <a:t> 1980-ші </a:t>
            </a:r>
            <a:r>
              <a:rPr lang="ru-RU" i="1" dirty="0" err="1" smtClean="0">
                <a:latin typeface="Times New Roman" pitchFamily="18" charset="0"/>
                <a:cs typeface="Times New Roman" pitchFamily="18" charset="0"/>
              </a:rPr>
              <a:t>жылдар</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жеке</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пайдаланылатын</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дербес</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компьютерлер</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дің адам</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өмірінің</a:t>
            </a:r>
            <a:r>
              <a:rPr lang="ru-RU" i="1"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ə</a:t>
            </a:r>
            <a:r>
              <a:rPr lang="ru-RU" i="1" dirty="0" err="1" smtClean="0">
                <a:latin typeface="Times New Roman" pitchFamily="18" charset="0"/>
                <a:cs typeface="Times New Roman" pitchFamily="18" charset="0"/>
              </a:rPr>
              <a:t>ртүрлі салаларына</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кең араласуымен</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прог</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раммалық жабдықтамаларды пайдаланушылар</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санының шұғыл артуымен</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сипатталды</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Осылардың н</a:t>
            </a:r>
            <a:r>
              <a:rPr lang="en-US" i="1" dirty="0" smtClean="0">
                <a:latin typeface="Times New Roman" pitchFamily="18" charset="0"/>
                <a:cs typeface="Times New Roman" pitchFamily="18" charset="0"/>
              </a:rPr>
              <a:t>ə</a:t>
            </a:r>
            <a:r>
              <a:rPr lang="ru-RU" i="1" dirty="0" err="1" smtClean="0">
                <a:latin typeface="Times New Roman" pitchFamily="18" charset="0"/>
                <a:cs typeface="Times New Roman" pitchFamily="18" charset="0"/>
              </a:rPr>
              <a:t>тижесінде</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қолданушы интефейстерінің жылдам</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жетіліп</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программалық жабдықтамалар сапасы</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деген</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тұжырымдаманың туындауына</a:t>
            </a:r>
            <a:r>
              <a:rPr lang="ru-RU" i="1"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ə</a:t>
            </a:r>
            <a:r>
              <a:rPr lang="ru-RU" i="1" dirty="0" err="1" smtClean="0">
                <a:latin typeface="Times New Roman" pitchFamily="18" charset="0"/>
                <a:cs typeface="Times New Roman" pitchFamily="18" charset="0"/>
              </a:rPr>
              <a:t>келді</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Програм</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мау</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технологияларының жаңа талаптарына</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жауап</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бере</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алатын</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программалау</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тілдері</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мысалы</a:t>
            </a:r>
            <a:r>
              <a:rPr lang="ru-RU" i="1" dirty="0" smtClean="0">
                <a:latin typeface="Times New Roman" pitchFamily="18" charset="0"/>
                <a:cs typeface="Times New Roman" pitchFamily="18" charset="0"/>
              </a:rPr>
              <a:t>, Ада) </a:t>
            </a:r>
            <a:r>
              <a:rPr lang="ru-RU" i="1" dirty="0" err="1" smtClean="0">
                <a:latin typeface="Times New Roman" pitchFamily="18" charset="0"/>
                <a:cs typeface="Times New Roman" pitchFamily="18" charset="0"/>
              </a:rPr>
              <a:t>жасалды</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Программалау</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жабдықтамаларын спецификациялау</a:t>
            </a:r>
            <a:r>
              <a:rPr lang="ru-RU" i="1" dirty="0" smtClean="0">
                <a:latin typeface="Times New Roman" pitchFamily="18" charset="0"/>
                <a:cs typeface="Times New Roman" pitchFamily="18" charset="0"/>
              </a:rPr>
              <a:t> т</a:t>
            </a:r>
            <a:r>
              <a:rPr lang="en-US" i="1" dirty="0" smtClean="0">
                <a:latin typeface="Times New Roman" pitchFamily="18" charset="0"/>
                <a:cs typeface="Times New Roman" pitchFamily="18" charset="0"/>
              </a:rPr>
              <a:t>ə</a:t>
            </a:r>
            <a:r>
              <a:rPr lang="ru-RU" i="1" dirty="0" err="1" smtClean="0">
                <a:latin typeface="Times New Roman" pitchFamily="18" charset="0"/>
                <a:cs typeface="Times New Roman" pitchFamily="18" charset="0"/>
              </a:rPr>
              <a:t>сілдері</a:t>
            </a:r>
            <a:r>
              <a:rPr lang="ru-RU" i="1" dirty="0" smtClean="0">
                <a:latin typeface="Times New Roman" pitchFamily="18" charset="0"/>
                <a:cs typeface="Times New Roman" pitchFamily="18" charset="0"/>
              </a:rPr>
              <a:t> мен </a:t>
            </a:r>
            <a:r>
              <a:rPr lang="ru-RU" i="1" dirty="0" err="1" smtClean="0">
                <a:latin typeface="Times New Roman" pitchFamily="18" charset="0"/>
                <a:cs typeface="Times New Roman" pitchFamily="18" charset="0"/>
              </a:rPr>
              <a:t>тілдері</a:t>
            </a:r>
            <a:r>
              <a:rPr lang="ru-RU" i="1" dirty="0" smtClean="0">
                <a:latin typeface="Times New Roman" pitchFamily="18" charset="0"/>
                <a:cs typeface="Times New Roman" pitchFamily="18" charset="0"/>
              </a:rPr>
              <a:t> дамы- </a:t>
            </a:r>
            <a:r>
              <a:rPr lang="ru-RU" i="1" dirty="0" err="1" smtClean="0">
                <a:latin typeface="Times New Roman" pitchFamily="18" charset="0"/>
                <a:cs typeface="Times New Roman" pitchFamily="18" charset="0"/>
              </a:rPr>
              <a:t>ды</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Алдыңғы қатарға объектіге</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бағытталған программалар</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жасау</a:t>
            </a:r>
            <a:r>
              <a:rPr lang="ru-RU" i="1" dirty="0" smtClean="0">
                <a:latin typeface="Times New Roman" pitchFamily="18" charset="0"/>
                <a:cs typeface="Times New Roman" pitchFamily="18" charset="0"/>
              </a:rPr>
              <a:t> т</a:t>
            </a:r>
            <a:r>
              <a:rPr lang="en-US" i="1" dirty="0" smtClean="0">
                <a:latin typeface="Times New Roman" pitchFamily="18" charset="0"/>
                <a:cs typeface="Times New Roman" pitchFamily="18" charset="0"/>
              </a:rPr>
              <a:t>ə</a:t>
            </a:r>
            <a:r>
              <a:rPr lang="ru-RU" i="1" dirty="0" err="1" smtClean="0">
                <a:latin typeface="Times New Roman" pitchFamily="18" charset="0"/>
                <a:cs typeface="Times New Roman" pitchFamily="18" charset="0"/>
              </a:rPr>
              <a:t>сілдері</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шықты.</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Компьютерлік</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желілер</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тұжырымдамасы пайда</a:t>
            </a:r>
            <a:r>
              <a:rPr lang="ru-RU" i="1" dirty="0" smtClean="0">
                <a:latin typeface="Times New Roman" pitchFamily="18" charset="0"/>
                <a:cs typeface="Times New Roman" pitchFamily="18" charset="0"/>
              </a:rPr>
              <a:t> </a:t>
            </a:r>
            <a:r>
              <a:rPr lang="ru-RU" i="1" dirty="0" err="1" smtClean="0">
                <a:latin typeface="Times New Roman" pitchFamily="18" charset="0"/>
                <a:cs typeface="Times New Roman" pitchFamily="18" charset="0"/>
              </a:rPr>
              <a:t>болды</a:t>
            </a:r>
            <a:r>
              <a:rPr lang="ru-RU" i="1" dirty="0" smtClean="0">
                <a:latin typeface="Times New Roman" pitchFamily="18" charset="0"/>
                <a:cs typeface="Times New Roman" pitchFamily="18" charset="0"/>
              </a:rPr>
              <a:t>.</a:t>
            </a:r>
            <a:endParaRPr lang="ru-RU" i="1" dirty="0">
              <a:latin typeface="Times New Roman" pitchFamily="18" charset="0"/>
              <a:cs typeface="Times New Roman" pitchFamily="18" charset="0"/>
            </a:endParaRPr>
          </a:p>
        </p:txBody>
      </p:sp>
    </p:spTree>
  </p:cSld>
  <p:clrMapOvr>
    <a:masterClrMapping/>
  </p:clrMapOvr>
  <p:transition>
    <p:wedg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Стандартная 2">
      <a:majorFont>
        <a:latin typeface="Calibri"/>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ambria"/>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155</TotalTime>
  <Words>916</Words>
  <Application>Microsoft Office PowerPoint</Application>
  <PresentationFormat>Экран (4:3)</PresentationFormat>
  <Paragraphs>58</Paragraphs>
  <Slides>12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Открытая</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HP</dc:creator>
  <cp:lastModifiedBy>HP</cp:lastModifiedBy>
  <cp:revision>17</cp:revision>
  <dcterms:created xsi:type="dcterms:W3CDTF">2021-02-16T18:04:19Z</dcterms:created>
  <dcterms:modified xsi:type="dcterms:W3CDTF">2021-02-17T06:18:13Z</dcterms:modified>
</cp:coreProperties>
</file>