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295" r:id="rId4"/>
    <p:sldId id="285" r:id="rId5"/>
    <p:sldId id="286" r:id="rId6"/>
    <p:sldId id="287" r:id="rId7"/>
    <p:sldId id="296" r:id="rId8"/>
    <p:sldId id="289" r:id="rId9"/>
    <p:sldId id="290" r:id="rId10"/>
    <p:sldId id="29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80" autoAdjust="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15.02.2021</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15.02.2021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15.02.2021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15.02.2021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15.02.2021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15.02.2021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15.02.2021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15.02.2021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1052878"/>
          </a:xfrm>
        </p:spPr>
        <p:txBody>
          <a:bodyPr>
            <a:normAutofit/>
          </a:bodyPr>
          <a:lstStyle/>
          <a:p>
            <a:pPr algn="ctr"/>
            <a:r>
              <a:rPr lang="ru-RU" sz="4400" dirty="0" err="1" smtClean="0">
                <a:solidFill>
                  <a:srgbClr val="FF0000"/>
                </a:solidFill>
                <a:latin typeface="Times New Roman" pitchFamily="18" charset="0"/>
                <a:cs typeface="Times New Roman" pitchFamily="18" charset="0"/>
              </a:rPr>
              <a:t>Қазақстан  </a:t>
            </a:r>
            <a:r>
              <a:rPr lang="ru-RU" sz="4400" dirty="0" err="1" smtClean="0">
                <a:solidFill>
                  <a:srgbClr val="FF0000"/>
                </a:solidFill>
                <a:latin typeface="Times New Roman" pitchFamily="18" charset="0"/>
                <a:cs typeface="Times New Roman" pitchFamily="18" charset="0"/>
              </a:rPr>
              <a:t>тарихы</a:t>
            </a:r>
            <a:endParaRPr lang="ru-RU" sz="4400"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32560" y="2132856"/>
            <a:ext cx="7406640" cy="2664296"/>
          </a:xfrm>
        </p:spPr>
        <p:txBody>
          <a:bodyPr>
            <a:noAutofit/>
          </a:bodyPr>
          <a:lstStyle/>
          <a:p>
            <a:pPr algn="ctr"/>
            <a:r>
              <a:rPr lang="kk-KZ" sz="4000" b="1" dirty="0" smtClean="0">
                <a:solidFill>
                  <a:srgbClr val="002060"/>
                </a:solidFill>
                <a:latin typeface="Times New Roman" pitchFamily="18" charset="0"/>
                <a:cs typeface="Times New Roman" pitchFamily="18" charset="0"/>
              </a:rPr>
              <a:t>Шығыс </a:t>
            </a:r>
            <a:r>
              <a:rPr lang="kk-KZ" sz="4000" b="1" dirty="0" smtClean="0">
                <a:solidFill>
                  <a:srgbClr val="002060"/>
                </a:solidFill>
                <a:latin typeface="Times New Roman" pitchFamily="18" charset="0"/>
                <a:cs typeface="Times New Roman" pitchFamily="18" charset="0"/>
              </a:rPr>
              <a:t>Дешті қыпшақтың саяси бөлектенуі.</a:t>
            </a:r>
          </a:p>
          <a:p>
            <a:pPr algn="ctr"/>
            <a:r>
              <a:rPr lang="kk-KZ" sz="4000" b="1" dirty="0" smtClean="0">
                <a:solidFill>
                  <a:srgbClr val="002060"/>
                </a:solidFill>
                <a:latin typeface="Times New Roman" pitchFamily="18" charset="0"/>
                <a:cs typeface="Times New Roman" pitchFamily="18" charset="0"/>
              </a:rPr>
              <a:t>Ақ Орда. </a:t>
            </a:r>
            <a:endParaRPr lang="ru-RU" sz="2800" b="1" dirty="0" smtClean="0">
              <a:solidFill>
                <a:srgbClr val="00206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320"/>
            <a:ext cx="7746064" cy="5962992"/>
          </a:xfrm>
        </p:spPr>
        <p:txBody>
          <a:bodyPr>
            <a:normAutofit/>
          </a:bodyPr>
          <a:lstStyle/>
          <a:p>
            <a:r>
              <a:rPr lang="ru-RU" sz="2400" dirty="0" smtClean="0">
                <a:latin typeface="Times New Roman" pitchFamily="18" charset="0"/>
                <a:cs typeface="Times New Roman" pitchFamily="18" charset="0"/>
              </a:rPr>
              <a:t>Х</a:t>
            </a:r>
            <a:r>
              <a:rPr lang="en-US" sz="2400" dirty="0" smtClean="0">
                <a:latin typeface="Times New Roman" pitchFamily="18" charset="0"/>
                <a:cs typeface="Times New Roman" pitchFamily="18" charset="0"/>
              </a:rPr>
              <a:t>IV </a:t>
            </a:r>
            <a:r>
              <a:rPr lang="ru-RU" sz="2400" dirty="0" err="1" smtClean="0">
                <a:latin typeface="Times New Roman" pitchFamily="18" charset="0"/>
                <a:cs typeface="Times New Roman" pitchFamily="18" charset="0"/>
              </a:rPr>
              <a:t>ғасырдың соңы </a:t>
            </a:r>
            <a:r>
              <a:rPr lang="ru-RU" sz="2400" dirty="0" smtClean="0">
                <a:latin typeface="Times New Roman" pitchFamily="18" charset="0"/>
                <a:cs typeface="Times New Roman" pitchFamily="18" charset="0"/>
              </a:rPr>
              <a:t>– Х</a:t>
            </a:r>
            <a:r>
              <a:rPr lang="en-US" sz="2400" dirty="0" smtClean="0">
                <a:latin typeface="Times New Roman" pitchFamily="18" charset="0"/>
                <a:cs typeface="Times New Roman" pitchFamily="18" charset="0"/>
              </a:rPr>
              <a:t>V </a:t>
            </a:r>
            <a:r>
              <a:rPr lang="ru-RU" sz="2400" dirty="0" err="1" smtClean="0">
                <a:latin typeface="Times New Roman" pitchFamily="18" charset="0"/>
                <a:cs typeface="Times New Roman" pitchFamily="18" charset="0"/>
              </a:rPr>
              <a:t>ғасырдың басында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Әмір </a:t>
            </a:r>
            <a:r>
              <a:rPr lang="ru-RU" sz="2400" dirty="0" smtClean="0">
                <a:latin typeface="Times New Roman" pitchFamily="18" charset="0"/>
                <a:cs typeface="Times New Roman" pitchFamily="18" charset="0"/>
              </a:rPr>
              <a:t>Тем</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рд</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ң басқыншылық соғыстары </a:t>
            </a:r>
            <a:r>
              <a:rPr lang="ru-RU" sz="2400" dirty="0" smtClean="0">
                <a:latin typeface="Times New Roman" pitchFamily="18" charset="0"/>
                <a:cs typeface="Times New Roman" pitchFamily="18" charset="0"/>
              </a:rPr>
              <a:t>мен </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шк</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қырқыстар нәтижес</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нде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Ақ </a:t>
            </a:r>
            <a:r>
              <a:rPr lang="ru-RU" sz="2400" dirty="0" smtClean="0">
                <a:latin typeface="Times New Roman" pitchFamily="18" charset="0"/>
                <a:cs typeface="Times New Roman" pitchFamily="18" charset="0"/>
              </a:rPr>
              <a:t>Орда </a:t>
            </a:r>
            <a:r>
              <a:rPr lang="ru-RU" sz="2400" dirty="0" err="1" smtClean="0">
                <a:latin typeface="Times New Roman" pitchFamily="18" charset="0"/>
                <a:cs typeface="Times New Roman" pitchFamily="18" charset="0"/>
              </a:rPr>
              <a:t>айтарлықтай әлс</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ред</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1423–</a:t>
            </a:r>
            <a:r>
              <a:rPr lang="kk-KZ"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1428 </a:t>
            </a:r>
            <a:r>
              <a:rPr lang="ru-RU" sz="2400" dirty="0" err="1" smtClean="0">
                <a:latin typeface="Times New Roman" pitchFamily="18" charset="0"/>
                <a:cs typeface="Times New Roman" pitchFamily="18" charset="0"/>
              </a:rPr>
              <a:t>жылдары</a:t>
            </a:r>
            <a:r>
              <a:rPr lang="ru-RU" sz="2400" b="1" dirty="0" smtClean="0">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Ұрұс ханның немерес</a:t>
            </a:r>
            <a:r>
              <a:rPr lang="en-US" sz="2400" dirty="0" err="1" smtClean="0">
                <a:solidFill>
                  <a:srgbClr val="FF0000"/>
                </a:solidFill>
                <a:latin typeface="Times New Roman" pitchFamily="18" charset="0"/>
                <a:cs typeface="Times New Roman" pitchFamily="18" charset="0"/>
              </a:rPr>
              <a:t>i</a:t>
            </a:r>
            <a:r>
              <a:rPr lang="en-US"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Барақ </a:t>
            </a:r>
            <a:r>
              <a:rPr lang="ru-RU" sz="2400" dirty="0" err="1" smtClean="0">
                <a:latin typeface="Times New Roman" pitchFamily="18" charset="0"/>
                <a:cs typeface="Times New Roman" pitchFamily="18" charset="0"/>
              </a:rPr>
              <a:t>Ақ Ордадағы </a:t>
            </a:r>
            <a:r>
              <a:rPr lang="ru-RU" sz="2400" dirty="0" smtClean="0">
                <a:latin typeface="Times New Roman" pitchFamily="18" charset="0"/>
                <a:cs typeface="Times New Roman" pitchFamily="18" charset="0"/>
              </a:rPr>
              <a:t>бил</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кті</a:t>
            </a:r>
            <a:r>
              <a:rPr lang="ru-RU" sz="2400" dirty="0" smtClean="0">
                <a:latin typeface="Times New Roman" pitchFamily="18" charset="0"/>
                <a:cs typeface="Times New Roman" pitchFamily="18" charset="0"/>
              </a:rPr>
              <a:t> б</a:t>
            </a:r>
            <a:r>
              <a:rPr lang="en-US" sz="2400" dirty="0" err="1" smtClean="0">
                <a:latin typeface="Times New Roman" pitchFamily="18" charset="0"/>
                <a:cs typeface="Times New Roman" pitchFamily="18" charset="0"/>
              </a:rPr>
              <a:t>i</a:t>
            </a:r>
            <a:r>
              <a:rPr lang="ru-RU" sz="2400" dirty="0" smtClean="0">
                <a:latin typeface="Times New Roman" pitchFamily="18" charset="0"/>
                <a:cs typeface="Times New Roman" pitchFamily="18" charset="0"/>
              </a:rPr>
              <a:t>раз </a:t>
            </a:r>
            <a:r>
              <a:rPr lang="ru-RU" sz="2400" dirty="0" err="1" smtClean="0">
                <a:latin typeface="Times New Roman" pitchFamily="18" charset="0"/>
                <a:cs typeface="Times New Roman" pitchFamily="18" charset="0"/>
              </a:rPr>
              <a:t>уақыт нығайтты</a:t>
            </a:r>
            <a:r>
              <a:rPr lang="ru-RU" sz="2400" dirty="0" smtClean="0">
                <a:latin typeface="Times New Roman" pitchFamily="18" charset="0"/>
                <a:cs typeface="Times New Roman" pitchFamily="18" charset="0"/>
              </a:rPr>
              <a:t>. 1425 </a:t>
            </a:r>
            <a:r>
              <a:rPr lang="ru-RU" sz="2400" dirty="0" err="1" smtClean="0">
                <a:latin typeface="Times New Roman" pitchFamily="18" charset="0"/>
                <a:cs typeface="Times New Roman" pitchFamily="18" charset="0"/>
              </a:rPr>
              <a:t>жылы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Барақ Әмір </a:t>
            </a:r>
            <a:r>
              <a:rPr lang="ru-RU" sz="2400" dirty="0" smtClean="0">
                <a:latin typeface="Times New Roman" pitchFamily="18" charset="0"/>
                <a:cs typeface="Times New Roman" pitchFamily="18" charset="0"/>
              </a:rPr>
              <a:t>Тем</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рд</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ң немерес</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Ұлықбекке қарсы жорыққа шығып,</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err="1" smtClean="0">
                <a:latin typeface="Times New Roman" pitchFamily="18" charset="0"/>
                <a:cs typeface="Times New Roman" pitchFamily="18" charset="0"/>
              </a:rPr>
              <a:t>Сығанақ қаласымен </a:t>
            </a:r>
            <a:r>
              <a:rPr lang="ru-RU" sz="2400" dirty="0" smtClean="0">
                <a:latin typeface="Times New Roman" pitchFamily="18" charset="0"/>
                <a:cs typeface="Times New Roman" pitchFamily="18" charset="0"/>
              </a:rPr>
              <a:t>б</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рге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Сырдарияның </a:t>
            </a:r>
            <a:r>
              <a:rPr lang="ru-RU" sz="2400" dirty="0" smtClean="0">
                <a:latin typeface="Times New Roman" pitchFamily="18" charset="0"/>
                <a:cs typeface="Times New Roman" pitchFamily="18" charset="0"/>
              </a:rPr>
              <a:t>орта </a:t>
            </a:r>
            <a:r>
              <a:rPr lang="ru-RU" sz="2400" dirty="0" err="1" smtClean="0">
                <a:latin typeface="Times New Roman" pitchFamily="18" charset="0"/>
                <a:cs typeface="Times New Roman" pitchFamily="18" charset="0"/>
              </a:rPr>
              <a:t>ағысы бөлігін қайтарып алды</a:t>
            </a:r>
            <a:r>
              <a:rPr lang="ru-RU" sz="2400" dirty="0" smtClean="0">
                <a:latin typeface="Times New Roman" pitchFamily="18" charset="0"/>
                <a:cs typeface="Times New Roman" pitchFamily="18" charset="0"/>
              </a:rPr>
              <a:t>. Б</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рақ </a:t>
            </a:r>
            <a:r>
              <a:rPr lang="ru-RU" sz="2400" dirty="0" smtClean="0">
                <a:latin typeface="Times New Roman" pitchFamily="18" charset="0"/>
                <a:cs typeface="Times New Roman" pitchFamily="18" charset="0"/>
              </a:rPr>
              <a:t>1428 </a:t>
            </a:r>
            <a:r>
              <a:rPr lang="ru-RU" sz="2400" dirty="0" err="1" smtClean="0">
                <a:latin typeface="Times New Roman" pitchFamily="18" charset="0"/>
                <a:cs typeface="Times New Roman" pitchFamily="18" charset="0"/>
              </a:rPr>
              <a:t>жылы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Барақ қайтыс болып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Ақ </a:t>
            </a:r>
            <a:r>
              <a:rPr lang="ru-RU" sz="2400" dirty="0" smtClean="0">
                <a:latin typeface="Times New Roman" pitchFamily="18" charset="0"/>
                <a:cs typeface="Times New Roman" pitchFamily="18" charset="0"/>
              </a:rPr>
              <a:t>Орда </a:t>
            </a:r>
            <a:r>
              <a:rPr lang="ru-RU" sz="2400" dirty="0" err="1" smtClean="0">
                <a:latin typeface="Times New Roman" pitchFamily="18" charset="0"/>
                <a:cs typeface="Times New Roman" pitchFamily="18" charset="0"/>
              </a:rPr>
              <a:t>аумағындағы </a:t>
            </a:r>
            <a:r>
              <a:rPr lang="ru-RU" sz="2400" dirty="0" smtClean="0">
                <a:latin typeface="Times New Roman" pitchFamily="18" charset="0"/>
                <a:cs typeface="Times New Roman" pitchFamily="18" charset="0"/>
              </a:rPr>
              <a:t>бил</a:t>
            </a:r>
            <a:r>
              <a:rPr lang="en-US" sz="2400" dirty="0" err="1" smtClean="0">
                <a:latin typeface="Times New Roman" pitchFamily="18" charset="0"/>
                <a:cs typeface="Times New Roman" pitchFamily="18" charset="0"/>
              </a:rPr>
              <a:t>i</a:t>
            </a:r>
            <a:r>
              <a:rPr lang="ru-RU" sz="2400" dirty="0" smtClean="0">
                <a:latin typeface="Times New Roman" pitchFamily="18" charset="0"/>
                <a:cs typeface="Times New Roman" pitchFamily="18" charset="0"/>
              </a:rPr>
              <a:t>к </a:t>
            </a:r>
            <a:r>
              <a:rPr lang="ru-RU" sz="2400" dirty="0" err="1" smtClean="0">
                <a:latin typeface="Times New Roman" pitchFamily="18" charset="0"/>
                <a:cs typeface="Times New Roman" pitchFamily="18" charset="0"/>
              </a:rPr>
              <a:t>Шайбани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ұрпағы Әб</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лқайырдың қолына өтт</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Ұрұс </a:t>
            </a:r>
            <a:r>
              <a:rPr lang="ru-RU" sz="2400" dirty="0" smtClean="0">
                <a:latin typeface="Times New Roman" pitchFamily="18" charset="0"/>
                <a:cs typeface="Times New Roman" pitchFamily="18" charset="0"/>
              </a:rPr>
              <a:t>хан мен </a:t>
            </a:r>
            <a:r>
              <a:rPr lang="ru-RU" sz="2400" dirty="0" err="1" smtClean="0">
                <a:latin typeface="Times New Roman" pitchFamily="18" charset="0"/>
                <a:cs typeface="Times New Roman" pitchFamily="18" charset="0"/>
              </a:rPr>
              <a:t>Барақтың ұрпақтары өз </a:t>
            </a:r>
            <a:r>
              <a:rPr lang="ru-RU" sz="2400" dirty="0" smtClean="0">
                <a:latin typeface="Times New Roman" pitchFamily="18" charset="0"/>
                <a:cs typeface="Times New Roman" pitchFamily="18" charset="0"/>
              </a:rPr>
              <a:t>бил</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ктер</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өздер</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мұрагерлік еткен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жерлерде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ғана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Қазақстанның оңтүст</a:t>
            </a:r>
            <a:r>
              <a:rPr lang="en-US" sz="2400" dirty="0" err="1" smtClean="0">
                <a:latin typeface="Times New Roman" pitchFamily="18" charset="0"/>
                <a:cs typeface="Times New Roman" pitchFamily="18" charset="0"/>
              </a:rPr>
              <a:t>i</a:t>
            </a:r>
            <a:r>
              <a:rPr lang="ru-RU" sz="2400" dirty="0" smtClean="0">
                <a:latin typeface="Times New Roman" pitchFamily="18" charset="0"/>
                <a:cs typeface="Times New Roman" pitchFamily="18" charset="0"/>
              </a:rPr>
              <a:t>к </a:t>
            </a:r>
            <a:r>
              <a:rPr lang="ru-RU" sz="2400" dirty="0" err="1" smtClean="0">
                <a:latin typeface="Times New Roman" pitchFamily="18" charset="0"/>
                <a:cs typeface="Times New Roman" pitchFamily="18" charset="0"/>
              </a:rPr>
              <a:t>аймақтарында сақтап қалды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Әмір </a:t>
            </a:r>
            <a:r>
              <a:rPr lang="ru-RU" sz="2400" dirty="0" smtClean="0">
                <a:latin typeface="Times New Roman" pitchFamily="18" charset="0"/>
                <a:cs typeface="Times New Roman" pitchFamily="18" charset="0"/>
              </a:rPr>
              <a:t>Тем</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рд</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ң Ақ </a:t>
            </a:r>
            <a:r>
              <a:rPr lang="ru-RU" sz="2400" dirty="0" smtClean="0">
                <a:latin typeface="Times New Roman" pitchFamily="18" charset="0"/>
                <a:cs typeface="Times New Roman" pitchFamily="18" charset="0"/>
              </a:rPr>
              <a:t>Орда мен </a:t>
            </a:r>
            <a:r>
              <a:rPr lang="ru-RU" sz="2400" dirty="0" err="1" smtClean="0">
                <a:latin typeface="Times New Roman" pitchFamily="18" charset="0"/>
                <a:cs typeface="Times New Roman" pitchFamily="18" charset="0"/>
              </a:rPr>
              <a:t>Моғолстанға басқыншылық саясаты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қазақ тайпаларының </a:t>
            </a:r>
            <a:r>
              <a:rPr lang="ru-RU" sz="2400" dirty="0" smtClean="0">
                <a:latin typeface="Times New Roman" pitchFamily="18" charset="0"/>
                <a:cs typeface="Times New Roman" pitchFamily="18" charset="0"/>
              </a:rPr>
              <a:t>б</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р</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гу</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мен </a:t>
            </a:r>
            <a:r>
              <a:rPr lang="ru-RU" sz="2400" dirty="0" err="1" smtClean="0">
                <a:latin typeface="Times New Roman" pitchFamily="18" charset="0"/>
                <a:cs typeface="Times New Roman" pitchFamily="18" charset="0"/>
              </a:rPr>
              <a:t>мемлекетт</a:t>
            </a:r>
            <a:r>
              <a:rPr lang="en-US" sz="2400" dirty="0" err="1" smtClean="0">
                <a:latin typeface="Times New Roman" pitchFamily="18" charset="0"/>
                <a:cs typeface="Times New Roman" pitchFamily="18" charset="0"/>
              </a:rPr>
              <a:t>i</a:t>
            </a:r>
            <a:r>
              <a:rPr lang="ru-RU" sz="2400" dirty="0" smtClean="0">
                <a:latin typeface="Times New Roman" pitchFamily="18" charset="0"/>
                <a:cs typeface="Times New Roman" pitchFamily="18" charset="0"/>
              </a:rPr>
              <a:t>к </a:t>
            </a:r>
            <a:r>
              <a:rPr lang="ru-RU" sz="2400" dirty="0" err="1" smtClean="0">
                <a:latin typeface="Times New Roman" pitchFamily="18" charset="0"/>
                <a:cs typeface="Times New Roman" pitchFamily="18" charset="0"/>
              </a:rPr>
              <a:t>дамуын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тежед</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7498080" cy="5760640"/>
          </a:xfrm>
        </p:spPr>
        <p:txBody>
          <a:bodyPr>
            <a:noAutofit/>
          </a:bodyPr>
          <a:lstStyle/>
          <a:p>
            <a:r>
              <a:rPr lang="ru-RU" sz="3200" dirty="0" smtClean="0">
                <a:latin typeface="Times New Roman" pitchFamily="18" charset="0"/>
                <a:cs typeface="Times New Roman" pitchFamily="18" charset="0"/>
              </a:rPr>
              <a:t>Х</a:t>
            </a:r>
            <a:r>
              <a:rPr lang="en-US" sz="3200" dirty="0" smtClean="0">
                <a:latin typeface="Times New Roman" pitchFamily="18" charset="0"/>
                <a:cs typeface="Times New Roman" pitchFamily="18" charset="0"/>
              </a:rPr>
              <a:t>V </a:t>
            </a:r>
            <a:r>
              <a:rPr lang="ru-RU" sz="3200" dirty="0" err="1" smtClean="0">
                <a:latin typeface="Times New Roman" pitchFamily="18" charset="0"/>
                <a:cs typeface="Times New Roman" pitchFamily="18" charset="0"/>
              </a:rPr>
              <a:t>ғасырдың </a:t>
            </a:r>
            <a:r>
              <a:rPr lang="ru-RU" sz="3200" dirty="0" smtClean="0">
                <a:latin typeface="Times New Roman" pitchFamily="18" charset="0"/>
                <a:cs typeface="Times New Roman" pitchFamily="18" charset="0"/>
              </a:rPr>
              <a:t>50–70-жылдары Алтын Орда </a:t>
            </a:r>
            <a:r>
              <a:rPr lang="ru-RU" sz="3200" dirty="0" err="1" smtClean="0">
                <a:latin typeface="Times New Roman" pitchFamily="18" charset="0"/>
                <a:cs typeface="Times New Roman" pitchFamily="18" charset="0"/>
              </a:rPr>
              <a:t>мемлекет</a:t>
            </a:r>
            <a:r>
              <a:rPr lang="en-US" sz="3200" dirty="0" err="1" smtClean="0">
                <a:latin typeface="Times New Roman" pitchFamily="18" charset="0"/>
                <a:cs typeface="Times New Roman" pitchFamily="18" charset="0"/>
              </a:rPr>
              <a:t>i</a:t>
            </a:r>
            <a:r>
              <a:rPr lang="kk-KZ"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толықтай құлады </a:t>
            </a:r>
            <a:r>
              <a:rPr lang="ru-RU" sz="3200" dirty="0" smtClean="0">
                <a:latin typeface="Times New Roman" pitchFamily="18" charset="0"/>
                <a:cs typeface="Times New Roman" pitchFamily="18" charset="0"/>
              </a:rPr>
              <a:t>да, </a:t>
            </a:r>
            <a:r>
              <a:rPr lang="ru-RU" sz="3200" dirty="0" err="1" smtClean="0">
                <a:latin typeface="Times New Roman" pitchFamily="18" charset="0"/>
                <a:cs typeface="Times New Roman" pitchFamily="18" charset="0"/>
              </a:rPr>
              <a:t>оның иеліктері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орнын</a:t>
            </a:r>
            <a:r>
              <a:rPr lang="ru-RU" sz="3200" dirty="0" smtClean="0">
                <a:latin typeface="Times New Roman" pitchFamily="18" charset="0"/>
                <a:cs typeface="Times New Roman" pitchFamily="18" charset="0"/>
              </a:rPr>
              <a:t> да б</a:t>
            </a:r>
            <a:r>
              <a:rPr lang="en-US" sz="3200" dirty="0" err="1" smtClean="0">
                <a:latin typeface="Times New Roman" pitchFamily="18" charset="0"/>
                <a:cs typeface="Times New Roman" pitchFamily="18" charset="0"/>
              </a:rPr>
              <a:t>i</a:t>
            </a:r>
            <a:r>
              <a:rPr lang="ru-RU" sz="3200" dirty="0" smtClean="0">
                <a:latin typeface="Times New Roman" pitchFamily="18" charset="0"/>
                <a:cs typeface="Times New Roman" pitchFamily="18" charset="0"/>
              </a:rPr>
              <a:t>рнеше жаңа </a:t>
            </a:r>
            <a:r>
              <a:rPr lang="ru-RU" sz="3200" dirty="0" err="1" smtClean="0">
                <a:latin typeface="Times New Roman" pitchFamily="18" charset="0"/>
                <a:cs typeface="Times New Roman" pitchFamily="18" charset="0"/>
              </a:rPr>
              <a:t>түркі мемлекеттер</a:t>
            </a:r>
            <a:r>
              <a:rPr lang="en-US" sz="3200" dirty="0" err="1" smtClean="0">
                <a:latin typeface="Times New Roman" pitchFamily="18" charset="0"/>
                <a:cs typeface="Times New Roman" pitchFamily="18" charset="0"/>
              </a:rPr>
              <a:t>i</a:t>
            </a:r>
            <a:r>
              <a:rPr lang="en-US" sz="3200" dirty="0" smtClean="0">
                <a:latin typeface="Times New Roman" pitchFamily="18" charset="0"/>
                <a:cs typeface="Times New Roman" pitchFamily="18" charset="0"/>
              </a:rPr>
              <a:t>:</a:t>
            </a:r>
            <a:br>
              <a:rPr lang="en-US" sz="3200" dirty="0" smtClean="0">
                <a:latin typeface="Times New Roman" pitchFamily="18" charset="0"/>
                <a:cs typeface="Times New Roman" pitchFamily="18" charset="0"/>
              </a:rPr>
            </a:br>
            <a:r>
              <a:rPr lang="kk-KZ" sz="3200" dirty="0" smtClean="0">
                <a:solidFill>
                  <a:srgbClr val="FF0000"/>
                </a:solidFill>
                <a:latin typeface="Times New Roman" pitchFamily="18" charset="0"/>
                <a:cs typeface="Times New Roman" pitchFamily="18" charset="0"/>
              </a:rPr>
              <a:t>1.</a:t>
            </a:r>
            <a:r>
              <a:rPr lang="ru-RU" sz="3200" dirty="0" err="1" smtClean="0">
                <a:solidFill>
                  <a:srgbClr val="FF0000"/>
                </a:solidFill>
                <a:latin typeface="Times New Roman" pitchFamily="18" charset="0"/>
                <a:cs typeface="Times New Roman" pitchFamily="18" charset="0"/>
              </a:rPr>
              <a:t>Ноғай Ордасы</a:t>
            </a:r>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r>
              <a:rPr lang="ru-RU" sz="3200" dirty="0" err="1" smtClean="0">
                <a:solidFill>
                  <a:srgbClr val="FF0000"/>
                </a:solidFill>
                <a:latin typeface="Times New Roman" pitchFamily="18" charset="0"/>
                <a:cs typeface="Times New Roman" pitchFamily="18" charset="0"/>
              </a:rPr>
              <a:t>2.Қырым хандығы</a:t>
            </a:r>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r>
              <a:rPr lang="ru-RU" sz="3200" dirty="0" smtClean="0">
                <a:solidFill>
                  <a:srgbClr val="FF0000"/>
                </a:solidFill>
                <a:latin typeface="Times New Roman" pitchFamily="18" charset="0"/>
                <a:cs typeface="Times New Roman" pitchFamily="18" charset="0"/>
              </a:rPr>
              <a:t> </a:t>
            </a:r>
            <a:r>
              <a:rPr lang="ru-RU" sz="3200" dirty="0" err="1" smtClean="0">
                <a:solidFill>
                  <a:srgbClr val="FF0000"/>
                </a:solidFill>
                <a:latin typeface="Times New Roman" pitchFamily="18" charset="0"/>
                <a:cs typeface="Times New Roman" pitchFamily="18" charset="0"/>
              </a:rPr>
              <a:t>3.Қазан хандығы </a:t>
            </a:r>
            <a:br>
              <a:rPr lang="ru-RU" sz="3200" dirty="0" err="1" smtClean="0">
                <a:solidFill>
                  <a:srgbClr val="FF0000"/>
                </a:solidFill>
                <a:latin typeface="Times New Roman" pitchFamily="18" charset="0"/>
                <a:cs typeface="Times New Roman" pitchFamily="18" charset="0"/>
              </a:rPr>
            </a:br>
            <a:r>
              <a:rPr lang="ru-RU" sz="3200" dirty="0" smtClean="0">
                <a:solidFill>
                  <a:srgbClr val="FF0000"/>
                </a:solidFill>
                <a:latin typeface="Times New Roman" pitchFamily="18" charset="0"/>
                <a:cs typeface="Times New Roman" pitchFamily="18" charset="0"/>
              </a:rPr>
              <a:t>4.Астрахан </a:t>
            </a:r>
            <a:r>
              <a:rPr lang="ru-RU" sz="3200" dirty="0" err="1" smtClean="0">
                <a:solidFill>
                  <a:srgbClr val="FF0000"/>
                </a:solidFill>
                <a:latin typeface="Times New Roman" pitchFamily="18" charset="0"/>
                <a:cs typeface="Times New Roman" pitchFamily="18" charset="0"/>
              </a:rPr>
              <a:t>хандығы</a:t>
            </a:r>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r>
              <a:rPr lang="ru-RU" sz="3200" dirty="0" smtClean="0">
                <a:solidFill>
                  <a:srgbClr val="FF0000"/>
                </a:solidFill>
                <a:latin typeface="Times New Roman" pitchFamily="18" charset="0"/>
                <a:cs typeface="Times New Roman" pitchFamily="18" charset="0"/>
              </a:rPr>
              <a:t>5.С</a:t>
            </a:r>
            <a:r>
              <a:rPr lang="en-US" sz="3200" dirty="0" err="1" smtClean="0">
                <a:solidFill>
                  <a:srgbClr val="FF0000"/>
                </a:solidFill>
                <a:latin typeface="Times New Roman" pitchFamily="18" charset="0"/>
                <a:cs typeface="Times New Roman" pitchFamily="18" charset="0"/>
              </a:rPr>
              <a:t>i</a:t>
            </a:r>
            <a:r>
              <a:rPr lang="ru-RU" sz="3200" dirty="0" smtClean="0">
                <a:solidFill>
                  <a:srgbClr val="FF0000"/>
                </a:solidFill>
                <a:latin typeface="Times New Roman" pitchFamily="18" charset="0"/>
                <a:cs typeface="Times New Roman" pitchFamily="18" charset="0"/>
              </a:rPr>
              <a:t>б</a:t>
            </a:r>
            <a:r>
              <a:rPr lang="en-US" sz="3200" dirty="0" err="1" smtClean="0">
                <a:solidFill>
                  <a:srgbClr val="FF0000"/>
                </a:solidFill>
                <a:latin typeface="Times New Roman" pitchFamily="18" charset="0"/>
                <a:cs typeface="Times New Roman" pitchFamily="18" charset="0"/>
              </a:rPr>
              <a:t>i</a:t>
            </a:r>
            <a:r>
              <a:rPr lang="ru-RU" sz="3200" dirty="0" err="1" smtClean="0">
                <a:solidFill>
                  <a:srgbClr val="FF0000"/>
                </a:solidFill>
                <a:latin typeface="Times New Roman" pitchFamily="18" charset="0"/>
                <a:cs typeface="Times New Roman" pitchFamily="18" charset="0"/>
              </a:rPr>
              <a:t>р</a:t>
            </a:r>
            <a:r>
              <a:rPr lang="ru-RU" sz="3200" dirty="0" smtClean="0">
                <a:solidFill>
                  <a:srgbClr val="FF0000"/>
                </a:solidFill>
                <a:latin typeface="Times New Roman" pitchFamily="18" charset="0"/>
                <a:cs typeface="Times New Roman" pitchFamily="18" charset="0"/>
              </a:rPr>
              <a:t> </a:t>
            </a:r>
            <a:r>
              <a:rPr lang="ru-RU" sz="3200" dirty="0" err="1" smtClean="0">
                <a:solidFill>
                  <a:srgbClr val="FF0000"/>
                </a:solidFill>
                <a:latin typeface="Times New Roman" pitchFamily="18" charset="0"/>
                <a:cs typeface="Times New Roman" pitchFamily="18" charset="0"/>
              </a:rPr>
              <a:t>хандықтары құрылды.</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err="1" smtClean="0">
                <a:latin typeface="Times New Roman" pitchFamily="18" charset="0"/>
                <a:cs typeface="Times New Roman" pitchFamily="18" charset="0"/>
              </a:rPr>
              <a:t>Олар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кей</a:t>
            </a:r>
            <a:r>
              <a:rPr lang="en-US" sz="3200" dirty="0" err="1" smtClean="0">
                <a:latin typeface="Times New Roman" pitchFamily="18" charset="0"/>
                <a:cs typeface="Times New Roman" pitchFamily="18" charset="0"/>
              </a:rPr>
              <a:t>i</a:t>
            </a:r>
            <a:r>
              <a:rPr lang="ru-RU" sz="3200" dirty="0" err="1" smtClean="0">
                <a:latin typeface="Times New Roman" pitchFamily="18" charset="0"/>
                <a:cs typeface="Times New Roman" pitchFamily="18" charset="0"/>
              </a:rPr>
              <a:t>н</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Орыс</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мемлекет</a:t>
            </a:r>
            <a:r>
              <a:rPr lang="en-US" sz="3200" dirty="0" err="1" smtClean="0">
                <a:latin typeface="Times New Roman" pitchFamily="18" charset="0"/>
                <a:cs typeface="Times New Roman" pitchFamily="18" charset="0"/>
              </a:rPr>
              <a:t>i</a:t>
            </a:r>
            <a:r>
              <a:rPr lang="ru-RU" sz="3200" dirty="0" err="1" smtClean="0">
                <a:latin typeface="Times New Roman" pitchFamily="18" charset="0"/>
                <a:cs typeface="Times New Roman" pitchFamily="18" charset="0"/>
              </a:rPr>
              <a:t>н</a:t>
            </a:r>
            <a:r>
              <a:rPr lang="en-US" sz="3200" dirty="0" err="1" smtClean="0">
                <a:latin typeface="Times New Roman" pitchFamily="18" charset="0"/>
                <a:cs typeface="Times New Roman" pitchFamily="18" charset="0"/>
              </a:rPr>
              <a:t>i</a:t>
            </a:r>
            <a:r>
              <a:rPr lang="ru-RU" sz="3200" dirty="0" err="1" smtClean="0">
                <a:latin typeface="Times New Roman" pitchFamily="18" charset="0"/>
                <a:cs typeface="Times New Roman" pitchFamily="18" charset="0"/>
              </a:rPr>
              <a:t>ң құрамына енд</a:t>
            </a:r>
            <a:r>
              <a:rPr lang="en-US" sz="3200" dirty="0" err="1" smtClean="0">
                <a:latin typeface="Times New Roman" pitchFamily="18" charset="0"/>
                <a:cs typeface="Times New Roman" pitchFamily="18" charset="0"/>
              </a:rPr>
              <a:t>i</a:t>
            </a:r>
            <a:r>
              <a:rPr lang="en-US"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
        <p:nvSpPr>
          <p:cNvPr id="31746" name="AutoShape 2" descr="https://s0.slide-share.ru/s_image/3bee5413706d99b2928c6f7d9f48920f/61fd874c-58b2-467c-84b7-f6d4e7b8da72.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48" name="AutoShape 4" descr="https://s0.slide-share.ru/s_image/3bee5413706d99b2928c6f7d9f48920f/61fd874c-58b2-467c-84b7-f6d4e7b8da72.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7498080" cy="5760640"/>
          </a:xfrm>
        </p:spPr>
        <p:txBody>
          <a:bodyPr>
            <a:noAutofit/>
          </a:bodyPr>
          <a:lstStyle/>
          <a:p>
            <a:r>
              <a:rPr lang="kk-KZ" sz="3200" dirty="0" smtClean="0">
                <a:latin typeface="Times New Roman" pitchFamily="18" charset="0"/>
                <a:cs typeface="Times New Roman" pitchFamily="18" charset="0"/>
              </a:rPr>
              <a:t>Қазақстан аумағында Алтын Орда құлағаннан кейін бірнеше мемлекеттер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kk-KZ" sz="3200" dirty="0" smtClean="0">
                <a:solidFill>
                  <a:srgbClr val="FF0000"/>
                </a:solidFill>
                <a:latin typeface="Times New Roman" pitchFamily="18" charset="0"/>
                <a:cs typeface="Times New Roman" pitchFamily="18" charset="0"/>
              </a:rPr>
              <a:t>1.</a:t>
            </a:r>
            <a:r>
              <a:rPr lang="ru-RU" sz="3200" dirty="0" err="1" smtClean="0">
                <a:solidFill>
                  <a:srgbClr val="FF0000"/>
                </a:solidFill>
                <a:latin typeface="Times New Roman" pitchFamily="18" charset="0"/>
                <a:cs typeface="Times New Roman" pitchFamily="18" charset="0"/>
              </a:rPr>
              <a:t>Ақ </a:t>
            </a:r>
            <a:r>
              <a:rPr lang="ru-RU" sz="3200" dirty="0" smtClean="0">
                <a:solidFill>
                  <a:srgbClr val="FF0000"/>
                </a:solidFill>
                <a:latin typeface="Times New Roman" pitchFamily="18" charset="0"/>
                <a:cs typeface="Times New Roman" pitchFamily="18" charset="0"/>
              </a:rPr>
              <a:t>Орда</a:t>
            </a:r>
            <a:br>
              <a:rPr lang="ru-RU" sz="3200" dirty="0" smtClean="0">
                <a:solidFill>
                  <a:srgbClr val="FF0000"/>
                </a:solidFill>
                <a:latin typeface="Times New Roman" pitchFamily="18" charset="0"/>
                <a:cs typeface="Times New Roman" pitchFamily="18" charset="0"/>
              </a:rPr>
            </a:br>
            <a:r>
              <a:rPr lang="ru-RU" sz="3200" dirty="0" smtClean="0">
                <a:solidFill>
                  <a:srgbClr val="FF0000"/>
                </a:solidFill>
                <a:latin typeface="Times New Roman" pitchFamily="18" charset="0"/>
                <a:cs typeface="Times New Roman" pitchFamily="18" charset="0"/>
              </a:rPr>
              <a:t>2.</a:t>
            </a:r>
            <a:r>
              <a:rPr lang="ru-RU" sz="3200" dirty="0" err="1" smtClean="0">
                <a:solidFill>
                  <a:srgbClr val="FF0000"/>
                </a:solidFill>
                <a:latin typeface="Times New Roman" pitchFamily="18" charset="0"/>
                <a:cs typeface="Times New Roman" pitchFamily="18" charset="0"/>
              </a:rPr>
              <a:t>Моғолстан</a:t>
            </a:r>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r>
              <a:rPr lang="ru-RU" sz="3200" dirty="0" smtClean="0">
                <a:solidFill>
                  <a:srgbClr val="FF0000"/>
                </a:solidFill>
                <a:latin typeface="Times New Roman" pitchFamily="18" charset="0"/>
                <a:cs typeface="Times New Roman" pitchFamily="18" charset="0"/>
              </a:rPr>
              <a:t> 3.</a:t>
            </a:r>
            <a:r>
              <a:rPr lang="ru-RU" sz="3200" dirty="0" err="1" smtClean="0">
                <a:solidFill>
                  <a:srgbClr val="FF0000"/>
                </a:solidFill>
                <a:latin typeface="Times New Roman" pitchFamily="18" charset="0"/>
                <a:cs typeface="Times New Roman" pitchFamily="18" charset="0"/>
              </a:rPr>
              <a:t>Әбілқайыр хандығы</a:t>
            </a:r>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r>
              <a:rPr lang="ru-RU" sz="3200" dirty="0" smtClean="0">
                <a:solidFill>
                  <a:srgbClr val="FF0000"/>
                </a:solidFill>
                <a:latin typeface="Times New Roman" pitchFamily="18" charset="0"/>
                <a:cs typeface="Times New Roman" pitchFamily="18" charset="0"/>
              </a:rPr>
              <a:t>4.</a:t>
            </a:r>
            <a:r>
              <a:rPr lang="ru-RU" sz="3200" dirty="0" err="1" smtClean="0">
                <a:solidFill>
                  <a:srgbClr val="FF0000"/>
                </a:solidFill>
                <a:latin typeface="Times New Roman" pitchFamily="18" charset="0"/>
                <a:cs typeface="Times New Roman" pitchFamily="18" charset="0"/>
              </a:rPr>
              <a:t>Ноғай ордасы</a:t>
            </a:r>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r>
              <a:rPr lang="ru-RU" sz="3200" dirty="0" err="1" smtClean="0">
                <a:latin typeface="Times New Roman" pitchFamily="18" charset="0"/>
                <a:cs typeface="Times New Roman" pitchFamily="18" charset="0"/>
              </a:rPr>
              <a:t>Бұл мемлекеттерде</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түркі халықтары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қазақтар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өзбектер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қырғыздар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татарлар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ноғайлар </a:t>
            </a:r>
            <a:r>
              <a:rPr lang="ru-RU" sz="3200" dirty="0" smtClean="0">
                <a:latin typeface="Times New Roman" pitchFamily="18" charset="0"/>
                <a:cs typeface="Times New Roman" pitchFamily="18" charset="0"/>
              </a:rPr>
              <a:t>т.б. </a:t>
            </a:r>
            <a:r>
              <a:rPr lang="ru-RU" sz="3200" dirty="0" err="1" smtClean="0">
                <a:latin typeface="Times New Roman" pitchFamily="18" charset="0"/>
                <a:cs typeface="Times New Roman" pitchFamily="18" charset="0"/>
              </a:rPr>
              <a:t>қалыптасты.</a:t>
            </a:r>
            <a:r>
              <a:rPr lang="ru-RU" sz="3200" dirty="0" smtClean="0">
                <a:latin typeface="Times New Roman" pitchFamily="18" charset="0"/>
                <a:cs typeface="Times New Roman" pitchFamily="18" charset="0"/>
              </a:rPr>
              <a:t> </a:t>
            </a:r>
            <a:br>
              <a:rPr lang="ru-RU" sz="3200" dirty="0" smtClean="0">
                <a:latin typeface="Times New Roman" pitchFamily="18" charset="0"/>
                <a:cs typeface="Times New Roman" pitchFamily="18" charset="0"/>
              </a:rPr>
            </a:br>
            <a:r>
              <a:rPr lang="ru-RU" sz="3200" dirty="0" err="1" smtClean="0">
                <a:solidFill>
                  <a:srgbClr val="FF0000"/>
                </a:solidFill>
                <a:latin typeface="Times New Roman" pitchFamily="18" charset="0"/>
                <a:cs typeface="Times New Roman" pitchFamily="18" charset="0"/>
              </a:rPr>
              <a:t>Қазақ хандығы </a:t>
            </a:r>
            <a:r>
              <a:rPr lang="ru-RU" sz="3200" dirty="0" err="1" smtClean="0">
                <a:latin typeface="Times New Roman" pitchFamily="18" charset="0"/>
                <a:cs typeface="Times New Roman" pitchFamily="18" charset="0"/>
              </a:rPr>
              <a:t>құрылуының тарихи</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алғышарты жасалды</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31746" name="AutoShape 2" descr="https://s0.slide-share.ru/s_image/3bee5413706d99b2928c6f7d9f48920f/61fd874c-58b2-467c-84b7-f6d4e7b8da72.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48" name="AutoShape 4" descr="https://s0.slide-share.ru/s_image/3bee5413706d99b2928c6f7d9f48920f/61fd874c-58b2-467c-84b7-f6d4e7b8da72.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32656"/>
            <a:ext cx="7498080" cy="2304256"/>
          </a:xfrm>
        </p:spPr>
        <p:txBody>
          <a:bodyPr>
            <a:normAutofit/>
          </a:bodyPr>
          <a:lstStyle/>
          <a:p>
            <a:r>
              <a:rPr lang="kk-KZ" sz="3200" dirty="0" smtClean="0">
                <a:latin typeface="Times New Roman" pitchFamily="18" charset="0"/>
                <a:cs typeface="Times New Roman" pitchFamily="18" charset="0"/>
              </a:rPr>
              <a:t>ХІІІ ғасырдың ортасы – </a:t>
            </a:r>
            <a:r>
              <a:rPr lang="en-US" sz="3200" dirty="0" smtClean="0">
                <a:latin typeface="Times New Roman" pitchFamily="18" charset="0"/>
                <a:cs typeface="Times New Roman" pitchFamily="18" charset="0"/>
              </a:rPr>
              <a:t>XV </a:t>
            </a:r>
            <a:r>
              <a:rPr lang="kk-KZ" sz="3200" dirty="0" smtClean="0">
                <a:latin typeface="Times New Roman" pitchFamily="18" charset="0"/>
                <a:cs typeface="Times New Roman" pitchFamily="18" charset="0"/>
              </a:rPr>
              <a:t>ғасырдың басында Шығыс Дешті Қыпшақ аумағында </a:t>
            </a:r>
            <a:r>
              <a:rPr lang="kk-KZ" sz="3200" dirty="0" smtClean="0">
                <a:solidFill>
                  <a:srgbClr val="FF0000"/>
                </a:solidFill>
                <a:latin typeface="Times New Roman" pitchFamily="18" charset="0"/>
                <a:cs typeface="Times New Roman" pitchFamily="18" charset="0"/>
              </a:rPr>
              <a:t>Ақ Орда </a:t>
            </a:r>
            <a:r>
              <a:rPr lang="kk-KZ" sz="3200" dirty="0" smtClean="0">
                <a:latin typeface="Times New Roman" pitchFamily="18" charset="0"/>
                <a:cs typeface="Times New Roman" pitchFamily="18" charset="0"/>
              </a:rPr>
              <a:t>мемлекеті өмір сүрді. </a:t>
            </a:r>
            <a:endParaRPr lang="ru-RU" sz="32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srcRect l="11341" t="11438" r="40510" b="26548"/>
          <a:stretch>
            <a:fillRect/>
          </a:stretch>
        </p:blipFill>
        <p:spPr bwMode="auto">
          <a:xfrm>
            <a:off x="1259632" y="2996952"/>
            <a:ext cx="7416824" cy="352839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2650624"/>
          </a:xfrm>
        </p:spPr>
        <p:txBody>
          <a:bodyPr>
            <a:noAutofit/>
          </a:bodyPr>
          <a:lstStyle/>
          <a:p>
            <a:r>
              <a:rPr lang="ru-RU" sz="2400" dirty="0" err="1" smtClean="0">
                <a:latin typeface="Times New Roman" pitchFamily="18" charset="0"/>
                <a:cs typeface="Times New Roman" pitchFamily="18" charset="0"/>
              </a:rPr>
              <a:t>Ақ Орданың орталығы </a:t>
            </a:r>
            <a:r>
              <a:rPr lang="ru-RU" sz="2400" dirty="0" smtClean="0">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Сығанақ қаласы </a:t>
            </a:r>
            <a:r>
              <a:rPr lang="ru-RU" sz="2400" dirty="0" smtClean="0">
                <a:latin typeface="Times New Roman" pitchFamily="18" charset="0"/>
                <a:cs typeface="Times New Roman" pitchFamily="18" charset="0"/>
              </a:rPr>
              <a:t>бол-</a:t>
            </a:r>
            <a:br>
              <a:rPr lang="ru-RU" sz="2400" dirty="0" smtClean="0">
                <a:latin typeface="Times New Roman" pitchFamily="18" charset="0"/>
                <a:cs typeface="Times New Roman" pitchFamily="18" charset="0"/>
              </a:rPr>
            </a:br>
            <a:r>
              <a:rPr lang="ru-RU" sz="2400" dirty="0" err="1" smtClean="0">
                <a:latin typeface="Times New Roman" pitchFamily="18" charset="0"/>
                <a:cs typeface="Times New Roman" pitchFamily="18" charset="0"/>
              </a:rPr>
              <a:t>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Мемлекетте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түрк</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т</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лдес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тайпалар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 жорық</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err="1" smtClean="0">
                <a:latin typeface="Times New Roman" pitchFamily="18" charset="0"/>
                <a:cs typeface="Times New Roman" pitchFamily="18" charset="0"/>
              </a:rPr>
              <a:t>барысында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келген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монғолдар </a:t>
            </a:r>
            <a:r>
              <a:rPr lang="ru-RU" sz="2400" dirty="0" smtClean="0">
                <a:latin typeface="Times New Roman" pitchFamily="18" charset="0"/>
                <a:cs typeface="Times New Roman" pitchFamily="18" charset="0"/>
              </a:rPr>
              <a:t>да </a:t>
            </a:r>
            <a:r>
              <a:rPr lang="ru-RU" sz="2400" dirty="0" err="1" smtClean="0">
                <a:latin typeface="Times New Roman" pitchFamily="18" charset="0"/>
                <a:cs typeface="Times New Roman" pitchFamily="18" charset="0"/>
              </a:rPr>
              <a:t>болды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Монғол тайпалары</a:t>
            </a:r>
            <a:r>
              <a:rPr lang="ru-RU" sz="2400" dirty="0" smtClean="0">
                <a:latin typeface="Times New Roman" pitchFamily="18" charset="0"/>
                <a:cs typeface="Times New Roman" pitchFamily="18" charset="0"/>
              </a:rPr>
              <a:t> Х</a:t>
            </a:r>
            <a:r>
              <a:rPr lang="en-US" sz="2400" dirty="0" smtClean="0">
                <a:latin typeface="Times New Roman" pitchFamily="18" charset="0"/>
                <a:cs typeface="Times New Roman" pitchFamily="18" charset="0"/>
              </a:rPr>
              <a:t>IV </a:t>
            </a:r>
            <a:r>
              <a:rPr lang="ru-RU" sz="2400" dirty="0" err="1" smtClean="0">
                <a:latin typeface="Times New Roman" pitchFamily="18" charset="0"/>
                <a:cs typeface="Times New Roman" pitchFamily="18" charset="0"/>
              </a:rPr>
              <a:t>ғасырға қарай толықтай түрк</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ленд</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l="11895" t="11438" r="39403" b="24579"/>
          <a:stretch>
            <a:fillRect/>
          </a:stretch>
        </p:blipFill>
        <p:spPr bwMode="auto">
          <a:xfrm>
            <a:off x="1331640" y="2492896"/>
            <a:ext cx="7128792" cy="396044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2650624"/>
          </a:xfrm>
        </p:spPr>
        <p:txBody>
          <a:bodyPr>
            <a:noAutofit/>
          </a:bodyPr>
          <a:lstStyle/>
          <a:p>
            <a:r>
              <a:rPr lang="kk-KZ" sz="2400" dirty="0" smtClean="0">
                <a:solidFill>
                  <a:srgbClr val="FF0000"/>
                </a:solidFill>
                <a:latin typeface="Times New Roman" pitchFamily="18" charset="0"/>
                <a:cs typeface="Times New Roman" pitchFamily="18" charset="0"/>
              </a:rPr>
              <a:t>Саяси тарихы.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Ақ Орданың саяси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тарихын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үш</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err="1" smtClean="0">
                <a:latin typeface="Times New Roman" pitchFamily="18" charset="0"/>
                <a:cs typeface="Times New Roman" pitchFamily="18" charset="0"/>
              </a:rPr>
              <a:t>кезеңге бөлуге болады</a:t>
            </a:r>
            <a:r>
              <a:rPr lang="ru-RU" sz="2400" dirty="0" smtClean="0">
                <a:latin typeface="Times New Roman" pitchFamily="18" charset="0"/>
                <a:cs typeface="Times New Roman" pitchFamily="18" charset="0"/>
              </a:rPr>
              <a:t>. </a:t>
            </a:r>
            <a:r>
              <a:rPr lang="ru-RU" sz="2400" dirty="0" smtClean="0">
                <a:solidFill>
                  <a:srgbClr val="FF0000"/>
                </a:solidFill>
                <a:latin typeface="Times New Roman" pitchFamily="18" charset="0"/>
                <a:cs typeface="Times New Roman" pitchFamily="18" charset="0"/>
              </a:rPr>
              <a:t>Б</a:t>
            </a:r>
            <a:r>
              <a:rPr lang="en-US" sz="2400" dirty="0" err="1" smtClean="0">
                <a:solidFill>
                  <a:srgbClr val="FF0000"/>
                </a:solidFill>
                <a:latin typeface="Times New Roman" pitchFamily="18" charset="0"/>
                <a:cs typeface="Times New Roman" pitchFamily="18" charset="0"/>
              </a:rPr>
              <a:t>i</a:t>
            </a:r>
            <a:r>
              <a:rPr lang="ru-RU" sz="2400" dirty="0" err="1" smtClean="0">
                <a:solidFill>
                  <a:srgbClr val="FF0000"/>
                </a:solidFill>
                <a:latin typeface="Times New Roman" pitchFamily="18" charset="0"/>
                <a:cs typeface="Times New Roman" pitchFamily="18" charset="0"/>
              </a:rPr>
              <a:t>р</a:t>
            </a:r>
            <a:r>
              <a:rPr lang="en-US" sz="2400" dirty="0" err="1" smtClean="0">
                <a:solidFill>
                  <a:srgbClr val="FF0000"/>
                </a:solidFill>
                <a:latin typeface="Times New Roman" pitchFamily="18" charset="0"/>
                <a:cs typeface="Times New Roman" pitchFamily="18" charset="0"/>
              </a:rPr>
              <a:t>i</a:t>
            </a:r>
            <a:r>
              <a:rPr lang="ru-RU" sz="2400" dirty="0" err="1" smtClean="0">
                <a:solidFill>
                  <a:srgbClr val="FF0000"/>
                </a:solidFill>
                <a:latin typeface="Times New Roman" pitchFamily="18" charset="0"/>
                <a:cs typeface="Times New Roman" pitchFamily="18" charset="0"/>
              </a:rPr>
              <a:t>нш</a:t>
            </a:r>
            <a:r>
              <a:rPr lang="en-US" sz="2400" dirty="0" err="1" smtClean="0">
                <a:solidFill>
                  <a:srgbClr val="FF0000"/>
                </a:solidFill>
                <a:latin typeface="Times New Roman" pitchFamily="18" charset="0"/>
                <a:cs typeface="Times New Roman" pitchFamily="18" charset="0"/>
              </a:rPr>
              <a:t>i</a:t>
            </a:r>
            <a:r>
              <a:rPr lang="en-US"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кезең </a:t>
            </a:r>
            <a:r>
              <a:rPr lang="ru-RU" sz="2400" dirty="0" err="1" smtClean="0">
                <a:latin typeface="Times New Roman" pitchFamily="18" charset="0"/>
                <a:cs typeface="Times New Roman" pitchFamily="18" charset="0"/>
              </a:rPr>
              <a:t>Шығыс Дешт</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ru-RU" sz="2400" dirty="0" err="1" smtClean="0">
                <a:latin typeface="Times New Roman" pitchFamily="18" charset="0"/>
                <a:cs typeface="Times New Roman" pitchFamily="18" charset="0"/>
              </a:rPr>
              <a:t>Қыпшақтың аумағын </a:t>
            </a:r>
            <a:r>
              <a:rPr lang="ru-RU" sz="2400" dirty="0" smtClean="0">
                <a:latin typeface="Times New Roman" pitchFamily="18" charset="0"/>
                <a:cs typeface="Times New Roman" pitchFamily="18" charset="0"/>
              </a:rPr>
              <a:t>Алтын Орда бил</a:t>
            </a:r>
            <a:r>
              <a:rPr lang="en-US" sz="2400" dirty="0" err="1" smtClean="0">
                <a:latin typeface="Times New Roman" pitchFamily="18" charset="0"/>
                <a:cs typeface="Times New Roman" pitchFamily="18" charset="0"/>
              </a:rPr>
              <a:t>i</a:t>
            </a:r>
            <a:r>
              <a:rPr lang="ru-RU" sz="2400" dirty="0" smtClean="0">
                <a:latin typeface="Times New Roman" pitchFamily="18" charset="0"/>
                <a:cs typeface="Times New Roman" pitchFamily="18" charset="0"/>
              </a:rPr>
              <a:t>г</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нен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босату</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err="1" smtClean="0">
                <a:latin typeface="Times New Roman" pitchFamily="18" charset="0"/>
                <a:cs typeface="Times New Roman" pitchFamily="18" charset="0"/>
              </a:rPr>
              <a:t>жолындағы ұзаққа созылған күреспен сипаттала</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err="1" smtClean="0">
                <a:latin typeface="Times New Roman" pitchFamily="18" charset="0"/>
                <a:cs typeface="Times New Roman" pitchFamily="18" charset="0"/>
              </a:rPr>
              <a:t>ды</a:t>
            </a:r>
            <a:r>
              <a:rPr lang="ru-RU" sz="2400" dirty="0" smtClean="0">
                <a:latin typeface="Times New Roman" pitchFamily="18" charset="0"/>
                <a:cs typeface="Times New Roman" pitchFamily="18" charset="0"/>
              </a:rPr>
              <a:t>. Х</a:t>
            </a:r>
            <a:r>
              <a:rPr lang="en-US" sz="2400" dirty="0" smtClean="0">
                <a:latin typeface="Times New Roman" pitchFamily="18" charset="0"/>
                <a:cs typeface="Times New Roman" pitchFamily="18" charset="0"/>
              </a:rPr>
              <a:t>IV </a:t>
            </a:r>
            <a:r>
              <a:rPr lang="ru-RU" sz="2400" dirty="0" err="1" smtClean="0">
                <a:latin typeface="Times New Roman" pitchFamily="18" charset="0"/>
                <a:cs typeface="Times New Roman" pitchFamily="18" charset="0"/>
              </a:rPr>
              <a:t>ғасырдың ортасында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Ерзен</a:t>
            </a:r>
            <a:r>
              <a:rPr lang="ru-RU" sz="2400" dirty="0" smtClean="0">
                <a:latin typeface="Times New Roman" pitchFamily="18" charset="0"/>
                <a:cs typeface="Times New Roman" pitchFamily="18" charset="0"/>
              </a:rPr>
              <a:t> мен </a:t>
            </a:r>
            <a:r>
              <a:rPr lang="ru-RU" sz="2400" dirty="0" err="1" smtClean="0">
                <a:latin typeface="Times New Roman" pitchFamily="18" charset="0"/>
                <a:cs typeface="Times New Roman" pitchFamily="18" charset="0"/>
              </a:rPr>
              <a:t>Мүбәрак</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err="1" smtClean="0">
                <a:latin typeface="Times New Roman" pitchFamily="18" charset="0"/>
                <a:cs typeface="Times New Roman" pitchFamily="18" charset="0"/>
              </a:rPr>
              <a:t>қожа хандар</a:t>
            </a:r>
            <a:r>
              <a:rPr lang="ru-RU" sz="2400" dirty="0" smtClean="0">
                <a:latin typeface="Times New Roman" pitchFamily="18" charset="0"/>
                <a:cs typeface="Times New Roman" pitchFamily="18" charset="0"/>
              </a:rPr>
              <a:t> Алтын </a:t>
            </a:r>
            <a:r>
              <a:rPr lang="ru-RU" sz="2400" dirty="0" err="1" smtClean="0">
                <a:latin typeface="Times New Roman" pitchFamily="18" charset="0"/>
                <a:cs typeface="Times New Roman" pitchFamily="18" charset="0"/>
              </a:rPr>
              <a:t>Ордаға тәуелд</a:t>
            </a:r>
            <a:r>
              <a:rPr lang="en-US" sz="2400" dirty="0" err="1" smtClean="0">
                <a:latin typeface="Times New Roman" pitchFamily="18" charset="0"/>
                <a:cs typeface="Times New Roman" pitchFamily="18" charset="0"/>
              </a:rPr>
              <a:t>i</a:t>
            </a:r>
            <a:r>
              <a:rPr lang="ru-RU" sz="2400" dirty="0" smtClean="0">
                <a:latin typeface="Times New Roman" pitchFamily="18" charset="0"/>
                <a:cs typeface="Times New Roman" pitchFamily="18" charset="0"/>
              </a:rPr>
              <a:t>л</a:t>
            </a:r>
            <a:r>
              <a:rPr lang="en-US" sz="2400" dirty="0" err="1" smtClean="0">
                <a:latin typeface="Times New Roman" pitchFamily="18" charset="0"/>
                <a:cs typeface="Times New Roman" pitchFamily="18" charset="0"/>
              </a:rPr>
              <a:t>i</a:t>
            </a:r>
            <a:r>
              <a:rPr lang="ru-RU" sz="2400" dirty="0" smtClean="0">
                <a:latin typeface="Times New Roman" pitchFamily="18" charset="0"/>
                <a:cs typeface="Times New Roman" pitchFamily="18" charset="0"/>
              </a:rPr>
              <a:t>кт</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түпк</a:t>
            </a:r>
            <a:r>
              <a:rPr lang="en-US" sz="2400" dirty="0" err="1" smtClean="0">
                <a:latin typeface="Times New Roman" pitchFamily="18" charset="0"/>
                <a:cs typeface="Times New Roman" pitchFamily="18" charset="0"/>
              </a:rPr>
              <a:t>i</a:t>
            </a:r>
            <a:r>
              <a:rPr lang="ru-RU" sz="2400" dirty="0" smtClean="0">
                <a:latin typeface="Times New Roman" pitchFamily="18" charset="0"/>
                <a:cs typeface="Times New Roman" pitchFamily="18" charset="0"/>
              </a:rPr>
              <a:t>л</a:t>
            </a:r>
            <a:r>
              <a:rPr lang="en-US" sz="2400" dirty="0" err="1" smtClean="0">
                <a:latin typeface="Times New Roman" pitchFamily="18" charset="0"/>
                <a:cs typeface="Times New Roman" pitchFamily="18" charset="0"/>
              </a:rPr>
              <a:t>i</a:t>
            </a:r>
            <a:r>
              <a:rPr lang="ru-RU" sz="2400" dirty="0" smtClean="0">
                <a:latin typeface="Times New Roman" pitchFamily="18" charset="0"/>
                <a:cs typeface="Times New Roman" pitchFamily="18" charset="0"/>
              </a:rPr>
              <a:t>кт</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ru-RU" sz="2400" dirty="0" err="1" smtClean="0">
                <a:latin typeface="Times New Roman" pitchFamily="18" charset="0"/>
                <a:cs typeface="Times New Roman" pitchFamily="18" charset="0"/>
              </a:rPr>
              <a:t>түрде жойды</a:t>
            </a:r>
            <a:r>
              <a:rPr lang="ru-RU" sz="2400" dirty="0" smtClean="0">
                <a:latin typeface="Times New Roman" pitchFamily="18" charset="0"/>
                <a:cs typeface="Times New Roman" pitchFamily="18" charset="0"/>
              </a:rPr>
              <a:t>.</a:t>
            </a:r>
            <a:r>
              <a:rPr lang="kk-KZ" sz="2400" dirty="0" smtClean="0">
                <a:solidFill>
                  <a:srgbClr val="FF0000"/>
                </a:solidFill>
                <a:latin typeface="Times New Roman" pitchFamily="18" charset="0"/>
                <a:cs typeface="Times New Roman" pitchFamily="18" charset="0"/>
              </a:rPr>
              <a:t> </a:t>
            </a:r>
            <a:endParaRPr lang="ru-RU" sz="2400" dirty="0">
              <a:solidFill>
                <a:srgbClr val="FF0000"/>
              </a:solidFill>
              <a:latin typeface="Times New Roman" pitchFamily="18" charset="0"/>
              <a:cs typeface="Times New Roman" pitchFamily="18" charset="0"/>
            </a:endParaRPr>
          </a:p>
        </p:txBody>
      </p:sp>
      <p:pic>
        <p:nvPicPr>
          <p:cNvPr id="27650" name="Picture 2" descr="https://avatars.mds.yandex.net/get-zen_doc/3381150/pub_5ebbed8ef4c7c037dadec69b_5ebbf25ecd80c0598acf7085/scale_1200"/>
          <p:cNvPicPr>
            <a:picLocks noChangeAspect="1" noChangeArrowheads="1"/>
          </p:cNvPicPr>
          <p:nvPr/>
        </p:nvPicPr>
        <p:blipFill>
          <a:blip r:embed="rId2" cstate="print"/>
          <a:srcRect/>
          <a:stretch>
            <a:fillRect/>
          </a:stretch>
        </p:blipFill>
        <p:spPr bwMode="auto">
          <a:xfrm>
            <a:off x="1475656" y="3068960"/>
            <a:ext cx="6939197" cy="35389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2650624"/>
          </a:xfrm>
        </p:spPr>
        <p:txBody>
          <a:bodyPr>
            <a:noAutofit/>
          </a:bodyPr>
          <a:lstStyle/>
          <a:p>
            <a:r>
              <a:rPr lang="ru-RU" sz="2400" dirty="0" err="1" smtClean="0">
                <a:solidFill>
                  <a:srgbClr val="FF0000"/>
                </a:solidFill>
                <a:latin typeface="Times New Roman" pitchFamily="18" charset="0"/>
                <a:cs typeface="Times New Roman" pitchFamily="18" charset="0"/>
              </a:rPr>
              <a:t>Ек</a:t>
            </a:r>
            <a:r>
              <a:rPr lang="en-US" sz="2400" dirty="0" err="1" smtClean="0">
                <a:solidFill>
                  <a:srgbClr val="FF0000"/>
                </a:solidFill>
                <a:latin typeface="Times New Roman" pitchFamily="18" charset="0"/>
                <a:cs typeface="Times New Roman" pitchFamily="18" charset="0"/>
              </a:rPr>
              <a:t>i</a:t>
            </a:r>
            <a:r>
              <a:rPr lang="ru-RU" sz="2400" dirty="0" err="1" smtClean="0">
                <a:solidFill>
                  <a:srgbClr val="FF0000"/>
                </a:solidFill>
                <a:latin typeface="Times New Roman" pitchFamily="18" charset="0"/>
                <a:cs typeface="Times New Roman" pitchFamily="18" charset="0"/>
              </a:rPr>
              <a:t>нш</a:t>
            </a:r>
            <a:r>
              <a:rPr lang="en-US" sz="2400" dirty="0" err="1" smtClean="0">
                <a:solidFill>
                  <a:srgbClr val="FF0000"/>
                </a:solidFill>
                <a:latin typeface="Times New Roman" pitchFamily="18" charset="0"/>
                <a:cs typeface="Times New Roman" pitchFamily="18" charset="0"/>
              </a:rPr>
              <a:t>i</a:t>
            </a:r>
            <a:r>
              <a:rPr lang="en-US"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кезең </a:t>
            </a:r>
            <a:r>
              <a:rPr lang="ru-RU" sz="2400" dirty="0" smtClean="0">
                <a:solidFill>
                  <a:srgbClr val="FF0000"/>
                </a:solidFill>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бұл Ақ Орданың күшейген кезең</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Х</a:t>
            </a:r>
            <a:r>
              <a:rPr lang="en-US" sz="2400" dirty="0" smtClean="0">
                <a:latin typeface="Times New Roman" pitchFamily="18" charset="0"/>
                <a:cs typeface="Times New Roman" pitchFamily="18" charset="0"/>
              </a:rPr>
              <a:t>IV </a:t>
            </a:r>
            <a:r>
              <a:rPr lang="ru-RU" sz="2400" dirty="0" err="1" smtClean="0">
                <a:latin typeface="Times New Roman" pitchFamily="18" charset="0"/>
                <a:cs typeface="Times New Roman" pitchFamily="18" charset="0"/>
              </a:rPr>
              <a:t>ғасырдың </a:t>
            </a:r>
            <a:r>
              <a:rPr lang="ru-RU" sz="2400" dirty="0" smtClean="0">
                <a:latin typeface="Times New Roman" pitchFamily="18" charset="0"/>
                <a:cs typeface="Times New Roman" pitchFamily="18" charset="0"/>
              </a:rPr>
              <a:t>60–70-жылдары </a:t>
            </a:r>
            <a:r>
              <a:rPr lang="ru-RU" sz="2400" dirty="0" err="1" smtClean="0">
                <a:latin typeface="Times New Roman" pitchFamily="18" charset="0"/>
                <a:cs typeface="Times New Roman" pitchFamily="18" charset="0"/>
              </a:rPr>
              <a:t>билік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құрған Ұрұс </a:t>
            </a:r>
            <a:r>
              <a:rPr lang="ru-RU" sz="2400" dirty="0" smtClean="0">
                <a:latin typeface="Times New Roman" pitchFamily="18" charset="0"/>
                <a:cs typeface="Times New Roman" pitchFamily="18" charset="0"/>
              </a:rPr>
              <a:t>хан </a:t>
            </a:r>
            <a:r>
              <a:rPr lang="ru-RU" sz="2400" dirty="0" err="1" smtClean="0">
                <a:latin typeface="Times New Roman" pitchFamily="18" charset="0"/>
                <a:cs typeface="Times New Roman" pitchFamily="18" charset="0"/>
              </a:rPr>
              <a:t>тұсында Ақ </a:t>
            </a:r>
            <a:r>
              <a:rPr lang="ru-RU" sz="2400" dirty="0" smtClean="0">
                <a:latin typeface="Times New Roman" pitchFamily="18" charset="0"/>
                <a:cs typeface="Times New Roman" pitchFamily="18" charset="0"/>
              </a:rPr>
              <a:t>Орда </a:t>
            </a:r>
            <a:r>
              <a:rPr lang="ru-RU" sz="2400" dirty="0" err="1" smtClean="0">
                <a:latin typeface="Times New Roman" pitchFamily="18" charset="0"/>
                <a:cs typeface="Times New Roman" pitchFamily="18" charset="0"/>
              </a:rPr>
              <a:t>айтарлықтай нығайып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бүк</a:t>
            </a:r>
            <a:r>
              <a:rPr lang="en-US" sz="2400" dirty="0" err="1" smtClean="0">
                <a:latin typeface="Times New Roman" pitchFamily="18" charset="0"/>
                <a:cs typeface="Times New Roman" pitchFamily="18" charset="0"/>
              </a:rPr>
              <a:t>i</a:t>
            </a:r>
            <a:r>
              <a:rPr lang="ru-RU" sz="2400" dirty="0" smtClean="0">
                <a:latin typeface="Times New Roman" pitchFamily="18" charset="0"/>
                <a:cs typeface="Times New Roman" pitchFamily="18" charset="0"/>
              </a:rPr>
              <a:t>л Алтын </a:t>
            </a:r>
            <a:r>
              <a:rPr lang="ru-RU" sz="2400" dirty="0" err="1" smtClean="0">
                <a:latin typeface="Times New Roman" pitchFamily="18" charset="0"/>
                <a:cs typeface="Times New Roman" pitchFamily="18" charset="0"/>
              </a:rPr>
              <a:t>Орданы</a:t>
            </a:r>
            <a:r>
              <a:rPr lang="ru-RU" sz="2400" dirty="0" smtClean="0">
                <a:latin typeface="Times New Roman" pitchFamily="18" charset="0"/>
                <a:cs typeface="Times New Roman" pitchFamily="18" charset="0"/>
              </a:rPr>
              <a:t> б</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р</a:t>
            </a:r>
            <a:r>
              <a:rPr lang="en-US" sz="2400" dirty="0" err="1" smtClean="0">
                <a:latin typeface="Times New Roman" pitchFamily="18" charset="0"/>
                <a:cs typeface="Times New Roman" pitchFamily="18" charset="0"/>
              </a:rPr>
              <a:t>i</a:t>
            </a:r>
            <a:r>
              <a:rPr lang="ru-RU" sz="2400" dirty="0" smtClean="0">
                <a:latin typeface="Times New Roman" pitchFamily="18" charset="0"/>
                <a:cs typeface="Times New Roman" pitchFamily="18" charset="0"/>
              </a:rPr>
              <a:t>кт</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руш</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ұлыс рет</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нде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көр</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нд</a:t>
            </a:r>
            <a:r>
              <a:rPr lang="en-US" sz="2400" dirty="0" err="1" smtClean="0">
                <a:latin typeface="Times New Roman" pitchFamily="18" charset="0"/>
                <a:cs typeface="Times New Roman" pitchFamily="18" charset="0"/>
              </a:rPr>
              <a:t>i</a:t>
            </a:r>
            <a:r>
              <a:rPr lang="kk-KZ" sz="2400" dirty="0" smtClean="0">
                <a:latin typeface="Times New Roman" pitchFamily="18" charset="0"/>
                <a:cs typeface="Times New Roman" pitchFamily="18" charset="0"/>
              </a:rPr>
              <a:t>. </a:t>
            </a:r>
            <a:endParaRPr lang="ru-RU" sz="2400"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l="12448" t="11438" r="39403" b="24579"/>
          <a:stretch>
            <a:fillRect/>
          </a:stretch>
        </p:blipFill>
        <p:spPr bwMode="auto">
          <a:xfrm>
            <a:off x="1619672" y="2564904"/>
            <a:ext cx="6264696" cy="381642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74320"/>
            <a:ext cx="7818072" cy="2650624"/>
          </a:xfrm>
        </p:spPr>
        <p:txBody>
          <a:bodyPr>
            <a:noAutofit/>
          </a:bodyPr>
          <a:lstStyle/>
          <a:p>
            <a:r>
              <a:rPr lang="ru-RU" sz="2400" dirty="0" err="1" smtClean="0">
                <a:latin typeface="Times New Roman" pitchFamily="18" charset="0"/>
                <a:cs typeface="Times New Roman" pitchFamily="18" charset="0"/>
              </a:rPr>
              <a:t>Мемлекет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тарихының </a:t>
            </a:r>
            <a:r>
              <a:rPr lang="ru-RU" sz="2400" dirty="0" err="1" smtClean="0">
                <a:solidFill>
                  <a:srgbClr val="FF0000"/>
                </a:solidFill>
                <a:latin typeface="Times New Roman" pitchFamily="18" charset="0"/>
                <a:cs typeface="Times New Roman" pitchFamily="18" charset="0"/>
              </a:rPr>
              <a:t>үш</a:t>
            </a:r>
            <a:r>
              <a:rPr lang="en-US" sz="2400" dirty="0" err="1" smtClean="0">
                <a:solidFill>
                  <a:srgbClr val="FF0000"/>
                </a:solidFill>
                <a:latin typeface="Times New Roman" pitchFamily="18" charset="0"/>
                <a:cs typeface="Times New Roman" pitchFamily="18" charset="0"/>
              </a:rPr>
              <a:t>i</a:t>
            </a:r>
            <a:r>
              <a:rPr lang="ru-RU" sz="2400" dirty="0" err="1" smtClean="0">
                <a:solidFill>
                  <a:srgbClr val="FF0000"/>
                </a:solidFill>
                <a:latin typeface="Times New Roman" pitchFamily="18" charset="0"/>
                <a:cs typeface="Times New Roman" pitchFamily="18" charset="0"/>
              </a:rPr>
              <a:t>нш</a:t>
            </a:r>
            <a:r>
              <a:rPr lang="en-US" sz="2400" dirty="0" err="1" smtClean="0">
                <a:solidFill>
                  <a:srgbClr val="FF0000"/>
                </a:solidFill>
                <a:latin typeface="Times New Roman" pitchFamily="18" charset="0"/>
                <a:cs typeface="Times New Roman" pitchFamily="18" charset="0"/>
              </a:rPr>
              <a:t>i</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соңғы кезең</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Мауараннахрдың билеуш</a:t>
            </a:r>
            <a:r>
              <a:rPr lang="en-US" sz="2400" dirty="0" err="1" smtClean="0">
                <a:latin typeface="Times New Roman" pitchFamily="18" charset="0"/>
                <a:cs typeface="Times New Roman" pitchFamily="18" charset="0"/>
              </a:rPr>
              <a:t>i</a:t>
            </a:r>
            <a:r>
              <a:rPr lang="ru-RU" sz="2400" dirty="0" smtClean="0">
                <a:latin typeface="Times New Roman" pitchFamily="18" charset="0"/>
                <a:cs typeface="Times New Roman" pitchFamily="18" charset="0"/>
              </a:rPr>
              <a:t>с</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Әм</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р</a:t>
            </a:r>
            <a:r>
              <a:rPr lang="ru-RU" sz="2400" dirty="0" smtClean="0">
                <a:latin typeface="Times New Roman" pitchFamily="18" charset="0"/>
                <a:cs typeface="Times New Roman" pitchFamily="18" charset="0"/>
              </a:rPr>
              <a:t> Тем</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басқыншылығына қарсы күрес кезең</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Осы </a:t>
            </a:r>
            <a:r>
              <a:rPr lang="ru-RU" sz="2400" dirty="0" err="1" smtClean="0">
                <a:latin typeface="Times New Roman" pitchFamily="18" charset="0"/>
                <a:cs typeface="Times New Roman" pitchFamily="18" charset="0"/>
              </a:rPr>
              <a:t>күрестегі барша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ауыртпалық Ақ </a:t>
            </a:r>
            <a:r>
              <a:rPr lang="ru-RU" sz="2400" dirty="0" smtClean="0">
                <a:latin typeface="Times New Roman" pitchFamily="18" charset="0"/>
                <a:cs typeface="Times New Roman" pitchFamily="18" charset="0"/>
              </a:rPr>
              <a:t>Орда </a:t>
            </a:r>
            <a:r>
              <a:rPr lang="ru-RU" sz="2400" dirty="0" err="1" smtClean="0">
                <a:latin typeface="Times New Roman" pitchFamily="18" charset="0"/>
                <a:cs typeface="Times New Roman" pitchFamily="18" charset="0"/>
              </a:rPr>
              <a:t>билеушісі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Ұрұс ханға түст</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br>
              <a:rPr lang="en-US"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Х</a:t>
            </a:r>
            <a:r>
              <a:rPr lang="en-US" sz="2400" dirty="0" smtClean="0">
                <a:latin typeface="Times New Roman" pitchFamily="18" charset="0"/>
                <a:cs typeface="Times New Roman" pitchFamily="18" charset="0"/>
              </a:rPr>
              <a:t>IV </a:t>
            </a:r>
            <a:r>
              <a:rPr lang="ru-RU" sz="2400" dirty="0" err="1" smtClean="0">
                <a:latin typeface="Times New Roman" pitchFamily="18" charset="0"/>
                <a:cs typeface="Times New Roman" pitchFamily="18" charset="0"/>
              </a:rPr>
              <a:t>ғасырдың соңы </a:t>
            </a:r>
            <a:r>
              <a:rPr lang="ru-RU" sz="2400" dirty="0" smtClean="0">
                <a:latin typeface="Times New Roman" pitchFamily="18" charset="0"/>
                <a:cs typeface="Times New Roman" pitchFamily="18" charset="0"/>
              </a:rPr>
              <a:t>– Х</a:t>
            </a:r>
            <a:r>
              <a:rPr lang="en-US" sz="2400" dirty="0" smtClean="0">
                <a:latin typeface="Times New Roman" pitchFamily="18" charset="0"/>
                <a:cs typeface="Times New Roman" pitchFamily="18" charset="0"/>
              </a:rPr>
              <a:t>V </a:t>
            </a:r>
            <a:r>
              <a:rPr lang="ru-RU" sz="2400" dirty="0" err="1" smtClean="0">
                <a:latin typeface="Times New Roman" pitchFamily="18" charset="0"/>
                <a:cs typeface="Times New Roman" pitchFamily="18" charset="0"/>
              </a:rPr>
              <a:t>ғасырдың басында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Ақ </a:t>
            </a:r>
            <a:r>
              <a:rPr lang="ru-RU" sz="2400" dirty="0" smtClean="0">
                <a:latin typeface="Times New Roman" pitchFamily="18" charset="0"/>
                <a:cs typeface="Times New Roman" pitchFamily="18" charset="0"/>
              </a:rPr>
              <a:t>Орда </a:t>
            </a:r>
            <a:r>
              <a:rPr lang="ru-RU" sz="2400" dirty="0" err="1" smtClean="0">
                <a:latin typeface="Times New Roman" pitchFamily="18" charset="0"/>
                <a:cs typeface="Times New Roman" pitchFamily="18" charset="0"/>
              </a:rPr>
              <a:t>Әм</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р</a:t>
            </a:r>
            <a:r>
              <a:rPr lang="ru-RU" sz="2400" dirty="0" smtClean="0">
                <a:latin typeface="Times New Roman" pitchFamily="18" charset="0"/>
                <a:cs typeface="Times New Roman" pitchFamily="18" charset="0"/>
              </a:rPr>
              <a:t> Тем</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әскер</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н</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ң </a:t>
            </a:r>
            <a:r>
              <a:rPr lang="ru-RU" sz="2400" dirty="0" smtClean="0">
                <a:latin typeface="Times New Roman" pitchFamily="18" charset="0"/>
                <a:cs typeface="Times New Roman" pitchFamily="18" charset="0"/>
              </a:rPr>
              <a:t>б</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рнеше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жойқын шапқыншылығына ұшырады.</a:t>
            </a:r>
            <a:endParaRPr lang="ru-RU"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l="5807" t="12422" r="32762" b="25563"/>
          <a:stretch>
            <a:fillRect/>
          </a:stretch>
        </p:blipFill>
        <p:spPr bwMode="auto">
          <a:xfrm>
            <a:off x="683568" y="2996952"/>
            <a:ext cx="7992888" cy="367240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3154680"/>
          </a:xfrm>
        </p:spPr>
        <p:txBody>
          <a:bodyPr>
            <a:noAutofit/>
          </a:bodyPr>
          <a:lstStyle/>
          <a:p>
            <a:r>
              <a:rPr lang="ru-RU" sz="2400" b="1" dirty="0" err="1" smtClean="0">
                <a:solidFill>
                  <a:srgbClr val="FF0000"/>
                </a:solidFill>
                <a:latin typeface="Times New Roman" pitchFamily="18" charset="0"/>
                <a:cs typeface="Times New Roman" pitchFamily="18" charset="0"/>
              </a:rPr>
              <a:t>Мемлекеттің құлауы.</a:t>
            </a:r>
            <a:r>
              <a:rPr lang="ru-RU" sz="2400" b="1" dirty="0" smtClean="0">
                <a:solidFill>
                  <a:srgbClr val="FF0000"/>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Х</a:t>
            </a:r>
            <a:r>
              <a:rPr lang="en-US" sz="2400" dirty="0" smtClean="0">
                <a:latin typeface="Times New Roman" pitchFamily="18" charset="0"/>
                <a:cs typeface="Times New Roman" pitchFamily="18" charset="0"/>
              </a:rPr>
              <a:t>IV </a:t>
            </a:r>
            <a:r>
              <a:rPr lang="ru-RU" sz="2400" dirty="0" err="1" smtClean="0">
                <a:latin typeface="Times New Roman" pitchFamily="18" charset="0"/>
                <a:cs typeface="Times New Roman" pitchFamily="18" charset="0"/>
              </a:rPr>
              <a:t>ғасырдың </a:t>
            </a:r>
            <a:r>
              <a:rPr lang="ru-RU" sz="2400" dirty="0" smtClean="0">
                <a:latin typeface="Times New Roman" pitchFamily="18" charset="0"/>
                <a:cs typeface="Times New Roman" pitchFamily="18" charset="0"/>
              </a:rPr>
              <a:t>70–80-</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dirty="0" err="1" smtClean="0">
                <a:latin typeface="Times New Roman" pitchFamily="18" charset="0"/>
                <a:cs typeface="Times New Roman" pitchFamily="18" charset="0"/>
              </a:rPr>
              <a:t>жылдары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Әмір </a:t>
            </a:r>
            <a:r>
              <a:rPr lang="ru-RU" sz="2400" dirty="0" smtClean="0">
                <a:latin typeface="Times New Roman" pitchFamily="18" charset="0"/>
                <a:cs typeface="Times New Roman" pitchFamily="18" charset="0"/>
              </a:rPr>
              <a:t>Тем</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рдің Ақ </a:t>
            </a:r>
            <a:r>
              <a:rPr lang="ru-RU" sz="2400" dirty="0" smtClean="0">
                <a:latin typeface="Times New Roman" pitchFamily="18" charset="0"/>
                <a:cs typeface="Times New Roman" pitchFamily="18" charset="0"/>
              </a:rPr>
              <a:t>Орда мен </a:t>
            </a:r>
            <a:r>
              <a:rPr lang="ru-RU" sz="2400" dirty="0" err="1" smtClean="0">
                <a:latin typeface="Times New Roman" pitchFamily="18" charset="0"/>
                <a:cs typeface="Times New Roman" pitchFamily="18" charset="0"/>
              </a:rPr>
              <a:t>Моғолстан</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err="1" smtClean="0">
                <a:latin typeface="Times New Roman" pitchFamily="18" charset="0"/>
                <a:cs typeface="Times New Roman" pitchFamily="18" charset="0"/>
              </a:rPr>
              <a:t>аумағына жасаған ондаған жорықтары нәтижес</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нде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err="1" smtClean="0">
                <a:latin typeface="Times New Roman" pitchFamily="18" charset="0"/>
                <a:cs typeface="Times New Roman" pitchFamily="18" charset="0"/>
              </a:rPr>
              <a:t>мемлекет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әлс</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реді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Тұрғындар аяусыз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қырылды немесе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тұтқынға түсті.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Көшпел</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лер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үш</a:t>
            </a:r>
            <a:r>
              <a:rPr lang="en-US" sz="2400" dirty="0" err="1" smtClean="0">
                <a:latin typeface="Times New Roman" pitchFamily="18" charset="0"/>
                <a:cs typeface="Times New Roman" pitchFamily="18" charset="0"/>
              </a:rPr>
              <a:t>i</a:t>
            </a:r>
            <a:r>
              <a:rPr lang="ru-RU" sz="2400" dirty="0" err="1" smtClean="0">
                <a:latin typeface="Times New Roman" pitchFamily="18" charset="0"/>
                <a:cs typeface="Times New Roman" pitchFamily="18" charset="0"/>
              </a:rPr>
              <a:t>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маңызы зор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Оңтүст</a:t>
            </a:r>
            <a:r>
              <a:rPr lang="en-US" sz="2400" dirty="0" err="1" smtClean="0">
                <a:latin typeface="Times New Roman" pitchFamily="18" charset="0"/>
                <a:cs typeface="Times New Roman" pitchFamily="18" charset="0"/>
              </a:rPr>
              <a:t>i</a:t>
            </a:r>
            <a:r>
              <a:rPr lang="ru-RU" sz="2400" dirty="0" smtClean="0">
                <a:latin typeface="Times New Roman" pitchFamily="18" charset="0"/>
                <a:cs typeface="Times New Roman" pitchFamily="18" charset="0"/>
              </a:rPr>
              <a:t>к </a:t>
            </a:r>
            <a:r>
              <a:rPr lang="ru-RU" sz="2400" dirty="0" err="1" smtClean="0">
                <a:latin typeface="Times New Roman" pitchFamily="18" charset="0"/>
                <a:cs typeface="Times New Roman" pitchFamily="18" charset="0"/>
              </a:rPr>
              <a:t>Қазақстан аумағы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оның қалалары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Сығанақ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Отырар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Сауран</a:t>
            </a:r>
            <a:r>
              <a:rPr lang="ru-RU" sz="2400" dirty="0" smtClean="0">
                <a:latin typeface="Times New Roman" pitchFamily="18" charset="0"/>
                <a:cs typeface="Times New Roman" pitchFamily="18" charset="0"/>
              </a:rPr>
              <a:t>, Ясы, Сайрам </a:t>
            </a:r>
            <a:r>
              <a:rPr lang="ru-RU" sz="2400" dirty="0" err="1" smtClean="0">
                <a:latin typeface="Times New Roman" pitchFamily="18" charset="0"/>
                <a:cs typeface="Times New Roman" pitchFamily="18" charset="0"/>
              </a:rPr>
              <a:t>күйреді</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l="3593" t="11438" r="31655" b="25563"/>
          <a:stretch>
            <a:fillRect/>
          </a:stretch>
        </p:blipFill>
        <p:spPr bwMode="auto">
          <a:xfrm>
            <a:off x="1547664" y="3284984"/>
            <a:ext cx="6912768" cy="334929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668</TotalTime>
  <Words>239</Words>
  <Application>Microsoft Office PowerPoint</Application>
  <PresentationFormat>Экран (4:3)</PresentationFormat>
  <Paragraphs>12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Солнцестояние</vt:lpstr>
      <vt:lpstr>Қазақстан  тарихы</vt:lpstr>
      <vt:lpstr>ХV ғасырдың 50–70-жылдары Алтын Орда мемлекетi толықтай құлады да, оның иеліктері орнын да бiрнеше жаңа түркі мемлекеттерi: 1.Ноғай Ордасы 2.Қырым хандығы  3.Қазан хандығы  4.Астрахан хандығы 5.Сiбiр хандықтары құрылды. Олар кейiн Орыс мемлекетiнiң құрамына ендi.</vt:lpstr>
      <vt:lpstr>Қазақстан аумағында Алтын Орда құлағаннан кейін бірнеше мемлекеттер  1.Ақ Орда 2.Моғолстан  3.Әбілқайыр хандығы 4.Ноғай ордасы Бұл мемлекеттерде түркі халықтары: қазақтар, өзбектер, қырғыздар, татарлар, ноғайлар т.б. қалыптасты.  Қазақ хандығы құрылуының тарихи алғышарты жасалды. </vt:lpstr>
      <vt:lpstr>ХІІІ ғасырдың ортасы – XV ғасырдың басында Шығыс Дешті Қыпшақ аумағында Ақ Орда мемлекеті өмір сүрді. </vt:lpstr>
      <vt:lpstr>Ақ Орданың орталығы – Сығанақ қаласы бол- ды. Мемлекетте түркi тiлдес тайпалар және жорық барысында келген монғолдар да болды. Монғол тайпалары ХIV ғасырға қарай толықтай түркiлендi.</vt:lpstr>
      <vt:lpstr>Саяси тарихы. Ақ Орданың саяси тарихын үш кезеңге бөлуге болады. Бiрiншi кезең Шығыс Дештi Қыпшақтың аумағын Алтын Орда билiгiнен босату жолындағы ұзаққа созылған күреспен сипаттала- ды. ХIV ғасырдың ортасында Ерзен мен Мүбәрак қожа хандар Алтын Ордаға тәуелдiлiктi түпкiлiктi түрде жойды. </vt:lpstr>
      <vt:lpstr>Екiншi кезең – бұл Ақ Орданың күшейген кезеңi. ХIV ғасырдың 60–70-жылдары билік құрған Ұрұс хан тұсында Ақ Орда айтарлықтай нығайып, бүкiл Алтын Орданы бiрiктiрушi ұлыс ретiнде көрiндi. </vt:lpstr>
      <vt:lpstr>Мемлекет тарихының үшiншi – соңғы кезеңi Мауараннахрдың билеушiсi Әмiр Темiр басқыншылығына қарсы күрес кезеңi. Осы күрестегі барша ауыртпалық Ақ Орда билеушісі Ұрұс ханға түстi. ХIV ғасырдың соңы – ХV ғасырдың басында Ақ Орда Әмiр Темiр әскерiнiң бiрнеше жойқын шапқыншылығына ұшырады.</vt:lpstr>
      <vt:lpstr>Мемлекеттің құлауы. ХIV ғасырдың 70–80- жылдары Әмір Темiрдің Ақ Орда мен Моғолстан аумағына жасаған ондаған жорықтары нәтижесiнде мемлекет әлсiреді. Тұрғындар аяусыз қырылды немесе тұтқынға түсті. Көшпелiлер үшiн маңызы зор Оңтүстiк Қазақстан аумағы, оның қалалары: Сығанақ, Отырар, Сауран, Ясы, Сайрам күйреді.</vt:lpstr>
      <vt:lpstr>ХIV ғасырдың соңы – ХV ғасырдың басында Әмір Темiрдiң басқыншылық соғыстары мен iшкi қырқыстар нәтижесiнде Ақ Орда айтарлықтай әлсiредi. 1423– 1428 жылдары Ұрұс ханның немересi Барақ Ақ Ордадағы билiкті бiраз уақыт нығайтты. 1425 жылы Барақ Әмір Темiрдiң немересi Ұлықбекке қарсы жорыққа шығып, Сығанақ қаласымен бiрге Сырдарияның орта ағысы бөлігін қайтарып алды. Бiрақ 1428 жылы Барақ қайтыс болып, Ақ Орда аумағындағы билiк Шайбани ұрпағы Әбiлқайырдың қолына өттi. Ұрұс хан мен Барақтың ұрпақтары өз билiктерiн өздерi мұрагерлік еткен жерлерде ғана – Қазақстанның оңтүстiк аймақтарында сақтап қалды. Әмір Темiрдiң Ақ Орда мен Моғолстанға басқыншылық саясаты қазақ тайпаларының бiрiгуi мен мемлекеттiк дамуын тежедi.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сынып. Дүниежүзі тарихы</dc:title>
  <dc:creator>АСЕЛЬ</dc:creator>
  <cp:lastModifiedBy>АСЕЛЬ</cp:lastModifiedBy>
  <cp:revision>305</cp:revision>
  <dcterms:created xsi:type="dcterms:W3CDTF">2020-09-01T12:02:05Z</dcterms:created>
  <dcterms:modified xsi:type="dcterms:W3CDTF">2021-02-15T16:06:07Z</dcterms:modified>
</cp:coreProperties>
</file>