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 id="2147483674" r:id="rId3"/>
  </p:sldMasterIdLst>
  <p:notesMasterIdLst>
    <p:notesMasterId r:id="rId21"/>
  </p:notesMasterIdLst>
  <p:sldIdLst>
    <p:sldId id="257" r:id="rId4"/>
    <p:sldId id="258" r:id="rId5"/>
    <p:sldId id="261" r:id="rId6"/>
    <p:sldId id="276" r:id="rId7"/>
    <p:sldId id="284" r:id="rId8"/>
    <p:sldId id="259" r:id="rId9"/>
    <p:sldId id="269" r:id="rId10"/>
    <p:sldId id="274" r:id="rId11"/>
    <p:sldId id="279" r:id="rId12"/>
    <p:sldId id="278" r:id="rId13"/>
    <p:sldId id="271" r:id="rId14"/>
    <p:sldId id="272" r:id="rId15"/>
    <p:sldId id="280" r:id="rId16"/>
    <p:sldId id="281" r:id="rId17"/>
    <p:sldId id="282" r:id="rId18"/>
    <p:sldId id="283" r:id="rId19"/>
    <p:sldId id="267"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FEC25E-50C9-4336-A1DD-EDC70F2E1527}" type="datetimeFigureOut">
              <a:rPr lang="ru-RU" smtClean="0"/>
              <a:t>17.01.2025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0F7E65-CA2C-40FB-B2D2-84AC84B04ED0}" type="slidenum">
              <a:rPr lang="ru-RU" smtClean="0"/>
              <a:t>‹#›</a:t>
            </a:fld>
            <a:endParaRPr lang="ru-RU"/>
          </a:p>
        </p:txBody>
      </p:sp>
    </p:spTree>
    <p:extLst>
      <p:ext uri="{BB962C8B-B14F-4D97-AF65-F5344CB8AC3E}">
        <p14:creationId xmlns:p14="http://schemas.microsoft.com/office/powerpoint/2010/main" val="678093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90F7E65-CA2C-40FB-B2D2-84AC84B04ED0}" type="slidenum">
              <a:rPr lang="ru-RU" smtClean="0"/>
              <a:t>11</a:t>
            </a:fld>
            <a:endParaRPr lang="ru-RU"/>
          </a:p>
        </p:txBody>
      </p:sp>
    </p:spTree>
    <p:extLst>
      <p:ext uri="{BB962C8B-B14F-4D97-AF65-F5344CB8AC3E}">
        <p14:creationId xmlns:p14="http://schemas.microsoft.com/office/powerpoint/2010/main" val="1252622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90F7E65-CA2C-40FB-B2D2-84AC84B04ED0}" type="slidenum">
              <a:rPr lang="ru-RU" smtClean="0"/>
              <a:t>16</a:t>
            </a:fld>
            <a:endParaRPr lang="ru-RU"/>
          </a:p>
        </p:txBody>
      </p:sp>
    </p:spTree>
    <p:extLst>
      <p:ext uri="{BB962C8B-B14F-4D97-AF65-F5344CB8AC3E}">
        <p14:creationId xmlns:p14="http://schemas.microsoft.com/office/powerpoint/2010/main" val="3389834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17.01.2025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17.01.2025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17.01.2025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6064428-99E6-4C8B-853B-BAF8AA6CF84F}"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2539675720"/>
      </p:ext>
    </p:extLst>
  </p:cSld>
  <p:clrMapOvr>
    <a:masterClrMapping/>
  </p:clrMapOvr>
  <p:transition advClick="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ru-RU">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6064428-99E6-4C8B-853B-BAF8AA6CF84F}" type="slidenum">
              <a:rPr lang="ru-RU">
                <a:solidFill>
                  <a:srgbClr val="000000"/>
                </a:solidFill>
              </a:rPr>
              <a:pPr>
                <a:defRPr/>
              </a:pPr>
              <a:t>‹#›</a:t>
            </a:fld>
            <a:endParaRPr lang="ru-RU">
              <a:solidFill>
                <a:srgbClr val="000000"/>
              </a:solidFill>
            </a:endParaRPr>
          </a:p>
        </p:txBody>
      </p:sp>
    </p:spTree>
    <p:extLst>
      <p:ext uri="{BB962C8B-B14F-4D97-AF65-F5344CB8AC3E}">
        <p14:creationId xmlns:p14="http://schemas.microsoft.com/office/powerpoint/2010/main" val="2539675720"/>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17.01.2025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17.01.2025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17.01.2025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17.01.2025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17.01.2025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17.01.2025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17.01.2025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17.01.2025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17.01.2025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25600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mn-lt"/>
              </a:defRPr>
            </a:lvl1pPr>
          </a:lstStyle>
          <a:p>
            <a:pPr fontAlgn="base">
              <a:spcBef>
                <a:spcPct val="0"/>
              </a:spcBef>
              <a:spcAft>
                <a:spcPct val="0"/>
              </a:spcAft>
              <a:defRPr/>
            </a:pPr>
            <a:endParaRPr lang="ru-RU">
              <a:solidFill>
                <a:srgbClr val="000000"/>
              </a:solidFill>
            </a:endParaRPr>
          </a:p>
        </p:txBody>
      </p:sp>
      <p:sp>
        <p:nvSpPr>
          <p:cNvPr id="2560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mn-lt"/>
              </a:defRPr>
            </a:lvl1pPr>
          </a:lstStyle>
          <a:p>
            <a:pPr fontAlgn="base">
              <a:spcBef>
                <a:spcPct val="0"/>
              </a:spcBef>
              <a:spcAft>
                <a:spcPct val="0"/>
              </a:spcAft>
              <a:defRPr/>
            </a:pPr>
            <a:endParaRPr lang="ru-RU">
              <a:solidFill>
                <a:srgbClr val="000000"/>
              </a:solidFill>
            </a:endParaRPr>
          </a:p>
        </p:txBody>
      </p:sp>
      <p:sp>
        <p:nvSpPr>
          <p:cNvPr id="2560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defRPr>
            </a:lvl1pPr>
          </a:lstStyle>
          <a:p>
            <a:pPr fontAlgn="base">
              <a:spcBef>
                <a:spcPct val="0"/>
              </a:spcBef>
              <a:spcAft>
                <a:spcPct val="0"/>
              </a:spcAft>
              <a:defRPr/>
            </a:pPr>
            <a:fld id="{0A749DAD-9D2E-4CC2-9299-7E627DBF80C9}" type="slidenum">
              <a:rPr lang="ru-RU">
                <a:solidFill>
                  <a:srgbClr val="000000"/>
                </a:solidFill>
              </a:rPr>
              <a:pPr fontAlgn="base">
                <a:spcBef>
                  <a:spcPct val="0"/>
                </a:spcBef>
                <a:spcAft>
                  <a:spcPct val="0"/>
                </a:spcAft>
                <a:defRPr/>
              </a:pPr>
              <a:t>‹#›</a:t>
            </a:fld>
            <a:endParaRPr lang="ru-RU">
              <a:solidFill>
                <a:srgbClr val="000000"/>
              </a:solidFill>
            </a:endParaRPr>
          </a:p>
        </p:txBody>
      </p:sp>
    </p:spTree>
  </p:cSld>
  <p:clrMap bg1="lt1" tx1="dk1" bg2="lt2" tx2="dk2" accent1="accent1" accent2="accent2" accent3="accent3" accent4="accent4" accent5="accent5" accent6="accent6" hlink="hlink" folHlink="folHlink"/>
  <p:sldLayoutIdLst>
    <p:sldLayoutId id="2147483663" r:id="rId1"/>
  </p:sldLayoutIdLst>
  <p:transition advClick="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25600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mn-lt"/>
              </a:defRPr>
            </a:lvl1pPr>
          </a:lstStyle>
          <a:p>
            <a:pPr fontAlgn="base">
              <a:spcBef>
                <a:spcPct val="0"/>
              </a:spcBef>
              <a:spcAft>
                <a:spcPct val="0"/>
              </a:spcAft>
              <a:defRPr/>
            </a:pPr>
            <a:endParaRPr lang="ru-RU">
              <a:solidFill>
                <a:srgbClr val="000000"/>
              </a:solidFill>
            </a:endParaRPr>
          </a:p>
        </p:txBody>
      </p:sp>
      <p:sp>
        <p:nvSpPr>
          <p:cNvPr id="2560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mn-lt"/>
              </a:defRPr>
            </a:lvl1pPr>
          </a:lstStyle>
          <a:p>
            <a:pPr fontAlgn="base">
              <a:spcBef>
                <a:spcPct val="0"/>
              </a:spcBef>
              <a:spcAft>
                <a:spcPct val="0"/>
              </a:spcAft>
              <a:defRPr/>
            </a:pPr>
            <a:endParaRPr lang="ru-RU">
              <a:solidFill>
                <a:srgbClr val="000000"/>
              </a:solidFill>
            </a:endParaRPr>
          </a:p>
        </p:txBody>
      </p:sp>
      <p:sp>
        <p:nvSpPr>
          <p:cNvPr id="2560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defRPr>
            </a:lvl1pPr>
          </a:lstStyle>
          <a:p>
            <a:pPr fontAlgn="base">
              <a:spcBef>
                <a:spcPct val="0"/>
              </a:spcBef>
              <a:spcAft>
                <a:spcPct val="0"/>
              </a:spcAft>
              <a:defRPr/>
            </a:pPr>
            <a:fld id="{0A749DAD-9D2E-4CC2-9299-7E627DBF80C9}" type="slidenum">
              <a:rPr lang="ru-RU">
                <a:solidFill>
                  <a:srgbClr val="000000"/>
                </a:solidFill>
              </a:rPr>
              <a:pPr fontAlgn="base">
                <a:spcBef>
                  <a:spcPct val="0"/>
                </a:spcBef>
                <a:spcAft>
                  <a:spcPct val="0"/>
                </a:spcAft>
                <a:defRPr/>
              </a:pPr>
              <a:t>‹#›</a:t>
            </a:fld>
            <a:endParaRPr lang="ru-RU">
              <a:solidFill>
                <a:srgbClr val="000000"/>
              </a:solidFill>
            </a:endParaRPr>
          </a:p>
        </p:txBody>
      </p:sp>
    </p:spTree>
  </p:cSld>
  <p:clrMap bg1="lt1" tx1="dk1" bg2="lt2" tx2="dk2" accent1="accent1" accent2="accent2" accent3="accent3" accent4="accent4" accent5="accent5" accent6="accent6" hlink="hlink" folHlink="folHlink"/>
  <p:sldLayoutIdLst>
    <p:sldLayoutId id="2147483675" r:id="rId1"/>
  </p:sldLayoutIdLst>
  <p:transition advClick="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WordArt 2"/>
          <p:cNvSpPr>
            <a:spLocks noChangeArrowheads="1" noChangeShapeType="1" noTextEdit="1"/>
          </p:cNvSpPr>
          <p:nvPr/>
        </p:nvSpPr>
        <p:spPr bwMode="auto">
          <a:xfrm>
            <a:off x="123986" y="2293749"/>
            <a:ext cx="8843802" cy="2696708"/>
          </a:xfrm>
          <a:prstGeom prst="rect">
            <a:avLst/>
          </a:prstGeom>
        </p:spPr>
        <p:txBody>
          <a:bodyPr wrap="none" fromWordArt="1">
            <a:prstTxWarp prst="textCanDown">
              <a:avLst>
                <a:gd name="adj" fmla="val 6933"/>
              </a:avLst>
            </a:prstTxWarp>
          </a:bodyPr>
          <a:lstStyle/>
          <a:p>
            <a:pPr algn="ctr">
              <a:defRPr/>
            </a:pPr>
            <a:r>
              <a:rPr lang="kk-KZ" sz="4400" dirty="0" smtClean="0"/>
              <a:t>Бірнеше </a:t>
            </a:r>
            <a:r>
              <a:rPr lang="kk-KZ" sz="4400" dirty="0"/>
              <a:t>объектінің бірігіп  </a:t>
            </a:r>
            <a:endParaRPr lang="kk-KZ" sz="4400" dirty="0" smtClean="0"/>
          </a:p>
          <a:p>
            <a:pPr algn="ctr">
              <a:defRPr/>
            </a:pPr>
            <a:r>
              <a:rPr lang="kk-KZ" sz="4400" dirty="0" smtClean="0"/>
              <a:t>орындайтын </a:t>
            </a:r>
            <a:r>
              <a:rPr lang="kk-KZ" sz="4400" dirty="0"/>
              <a:t>жұмысына берілген есептер </a:t>
            </a:r>
            <a:endParaRPr lang="ru-RU" sz="4400" kern="10" dirty="0">
              <a:ln w="19050">
                <a:solidFill>
                  <a:srgbClr val="0000FF"/>
                </a:solidFill>
                <a:round/>
                <a:headEnd/>
                <a:tailEnd/>
              </a:ln>
              <a:solidFill>
                <a:srgbClr val="FF0066"/>
              </a:solidFill>
              <a:effectLst>
                <a:outerShdw dist="35921" dir="2700000" algn="ctr" rotWithShape="0">
                  <a:srgbClr val="990000"/>
                </a:outerShdw>
              </a:effectLst>
              <a:latin typeface="Palatino Linotype" pitchFamily="18" charset="0"/>
              <a:cs typeface="Times New Roman"/>
            </a:endParaRPr>
          </a:p>
        </p:txBody>
      </p:sp>
      <p:sp>
        <p:nvSpPr>
          <p:cNvPr id="4" name="Прямоугольник 3"/>
          <p:cNvSpPr/>
          <p:nvPr/>
        </p:nvSpPr>
        <p:spPr>
          <a:xfrm>
            <a:off x="1964939" y="516832"/>
            <a:ext cx="5443251" cy="1015663"/>
          </a:xfrm>
          <a:prstGeom prst="rect">
            <a:avLst/>
          </a:prstGeom>
          <a:noFill/>
        </p:spPr>
        <p:txBody>
          <a:bodyPr>
            <a:spAutoFit/>
          </a:bodyPr>
          <a:lstStyle/>
          <a:p>
            <a:pPr algn="ctr">
              <a:defRPr/>
            </a:pPr>
            <a:r>
              <a:rPr lang="kk-KZ" sz="6000"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outerShdw blurRad="38100" dist="38100" dir="2700000" algn="tl">
                    <a:srgbClr val="000000">
                      <a:alpha val="43137"/>
                    </a:srgbClr>
                  </a:outerShdw>
                </a:effectLst>
                <a:latin typeface="Palatino Linotype" pitchFamily="18" charset="0"/>
              </a:rPr>
              <a:t> </a:t>
            </a:r>
            <a:endParaRPr lang="ru-RU" sz="6000"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outerShdw blurRad="38100" dist="38100" dir="2700000" algn="tl">
                  <a:srgbClr val="000000">
                    <a:alpha val="43137"/>
                  </a:srgbClr>
                </a:outerShdw>
              </a:effectLst>
              <a:latin typeface="Palatino Linotype" pitchFamily="18" charset="0"/>
            </a:endParaRPr>
          </a:p>
        </p:txBody>
      </p:sp>
      <p:sp>
        <p:nvSpPr>
          <p:cNvPr id="2" name="TextBox 1"/>
          <p:cNvSpPr txBox="1"/>
          <p:nvPr/>
        </p:nvSpPr>
        <p:spPr>
          <a:xfrm>
            <a:off x="3707904" y="5517232"/>
            <a:ext cx="1872629" cy="646331"/>
          </a:xfrm>
          <a:prstGeom prst="rect">
            <a:avLst/>
          </a:prstGeom>
          <a:noFill/>
        </p:spPr>
        <p:txBody>
          <a:bodyPr wrap="none" rtlCol="0">
            <a:spAutoFit/>
          </a:bodyPr>
          <a:lstStyle/>
          <a:p>
            <a:r>
              <a:rPr lang="ru-RU" sz="3600" b="1" dirty="0" smtClean="0"/>
              <a:t>5 </a:t>
            </a:r>
            <a:r>
              <a:rPr lang="ru-RU" sz="3600" b="1" dirty="0" err="1" smtClean="0"/>
              <a:t>сынып</a:t>
            </a:r>
            <a:endParaRPr lang="ru-RU" sz="36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ru-RU" altLang="ru-RU" smtClean="0"/>
          </a:p>
        </p:txBody>
      </p:sp>
      <p:sp>
        <p:nvSpPr>
          <p:cNvPr id="23555" name="Rectangle 3"/>
          <p:cNvSpPr>
            <a:spLocks noGrp="1" noChangeArrowheads="1"/>
          </p:cNvSpPr>
          <p:nvPr>
            <p:ph type="body" idx="1"/>
          </p:nvPr>
        </p:nvSpPr>
        <p:spPr/>
        <p:txBody>
          <a:bodyPr/>
          <a:lstStyle/>
          <a:p>
            <a:pPr eaLnBrk="1" hangingPunct="1"/>
            <a:endParaRPr lang="ru-RU" altLang="ru-RU" smtClean="0"/>
          </a:p>
        </p:txBody>
      </p:sp>
      <p:pic>
        <p:nvPicPr>
          <p:cNvPr id="23556" name="Picture 4"/>
          <p:cNvPicPr>
            <a:picLocks noChangeAspect="1" noChangeArrowheads="1"/>
          </p:cNvPicPr>
          <p:nvPr/>
        </p:nvPicPr>
        <p:blipFill>
          <a:blip r:embed="rId2">
            <a:extLst>
              <a:ext uri="{28A0092B-C50C-407E-A947-70E740481C1C}">
                <a14:useLocalDpi xmlns:a14="http://schemas.microsoft.com/office/drawing/2010/main" val="0"/>
              </a:ext>
            </a:extLst>
          </a:blip>
          <a:srcRect r="-27" b="92"/>
          <a:stretch>
            <a:fillRect/>
          </a:stretch>
        </p:blipFill>
        <p:spPr bwMode="auto">
          <a:xfrm>
            <a:off x="0" y="-34925"/>
            <a:ext cx="9144000" cy="689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Text Box 6"/>
          <p:cNvSpPr txBox="1">
            <a:spLocks noChangeArrowheads="1"/>
          </p:cNvSpPr>
          <p:nvPr/>
        </p:nvSpPr>
        <p:spPr bwMode="auto">
          <a:xfrm>
            <a:off x="900113" y="2492375"/>
            <a:ext cx="6840537" cy="1084595"/>
          </a:xfrm>
          <a:prstGeom prst="rect">
            <a:avLst/>
          </a:prstGeom>
          <a:noFill/>
          <a:ln w="9525">
            <a:noFill/>
            <a:miter lim="800000"/>
            <a:headEnd/>
            <a:tailEnd/>
          </a:ln>
          <a:effectLst/>
        </p:spPr>
        <p:txBody>
          <a:bodyPr lIns="98746" tIns="49373" rIns="98746" bIns="49373">
            <a:spAutoFit/>
          </a:bodyPr>
          <a:lstStyle/>
          <a:p>
            <a:pPr algn="ctr" defTabSz="987425">
              <a:defRPr/>
            </a:pPr>
            <a:endParaRPr lang="kk-KZ" sz="3200" b="1" i="1" dirty="0">
              <a:solidFill>
                <a:srgbClr val="0000FF"/>
              </a:solidFill>
              <a:effectLst>
                <a:outerShdw blurRad="38100" dist="38100" dir="2700000" algn="tl">
                  <a:srgbClr val="C0C0C0"/>
                </a:outerShdw>
              </a:effectLst>
              <a:latin typeface="Times New Roman" pitchFamily="18" charset="0"/>
            </a:endParaRPr>
          </a:p>
          <a:p>
            <a:pPr marL="342900" indent="-342900" defTabSz="987425">
              <a:defRPr/>
            </a:pPr>
            <a:r>
              <a:rPr lang="kk-KZ" sz="3200" b="1" i="1" dirty="0">
                <a:solidFill>
                  <a:srgbClr val="800000"/>
                </a:solidFill>
                <a:effectLst>
                  <a:outerShdw blurRad="38100" dist="38100" dir="2700000" algn="tl">
                    <a:srgbClr val="C0C0C0"/>
                  </a:outerShdw>
                </a:effectLst>
                <a:latin typeface="Times New Roman" pitchFamily="18" charset="0"/>
              </a:rPr>
              <a:t>                       </a:t>
            </a:r>
            <a:endParaRPr lang="ru-RU" sz="3200" b="1" i="1" dirty="0">
              <a:solidFill>
                <a:srgbClr val="800000"/>
              </a:solidFill>
              <a:effectLst>
                <a:outerShdw blurRad="38100" dist="38100" dir="2700000" algn="tl">
                  <a:srgbClr val="C0C0C0"/>
                </a:outerShdw>
              </a:effectLst>
              <a:latin typeface="Times New Roman" pitchFamily="18" charset="0"/>
            </a:endParaRPr>
          </a:p>
        </p:txBody>
      </p:sp>
      <mc:AlternateContent xmlns:mc="http://schemas.openxmlformats.org/markup-compatibility/2006" xmlns:a14="http://schemas.microsoft.com/office/drawing/2010/main">
        <mc:Choice Requires="a14">
          <p:sp>
            <p:nvSpPr>
              <p:cNvPr id="23560" name="Text Box 8"/>
              <p:cNvSpPr txBox="1">
                <a:spLocks noChangeArrowheads="1"/>
              </p:cNvSpPr>
              <p:nvPr/>
            </p:nvSpPr>
            <p:spPr bwMode="auto">
              <a:xfrm>
                <a:off x="1037604" y="1212888"/>
                <a:ext cx="6985000" cy="3460246"/>
              </a:xfrm>
              <a:prstGeom prst="rect">
                <a:avLst/>
              </a:prstGeom>
              <a:noFill/>
              <a:ln w="9525">
                <a:noFill/>
                <a:miter lim="800000"/>
                <a:headEnd/>
                <a:tailEnd/>
              </a:ln>
              <a:effectLst/>
            </p:spPr>
            <p:txBody>
              <a:bodyPr lIns="98746" tIns="49373" rIns="98746" bIns="49373">
                <a:spAutoFit/>
              </a:bodyPr>
              <a:lstStyle/>
              <a:p>
                <a:pPr algn="ctr" defTabSz="987425">
                  <a:defRPr/>
                </a:pPr>
                <a:r>
                  <a:rPr lang="kk-KZ" sz="4000" b="1" i="1" dirty="0" smtClean="0">
                    <a:solidFill>
                      <a:srgbClr val="00B050"/>
                    </a:solidFill>
                    <a:effectLst>
                      <a:outerShdw blurRad="38100" dist="38100" dir="2700000" algn="tl">
                        <a:srgbClr val="C0C0C0"/>
                      </a:outerShdw>
                    </a:effectLst>
                    <a:latin typeface="Times New Roman" pitchFamily="18" charset="0"/>
                  </a:rPr>
                  <a:t>Шешуі:</a:t>
                </a:r>
              </a:p>
              <a:p>
                <a:pPr algn="ctr" defTabSz="987425">
                  <a:defRPr/>
                </a:pPr>
                <a:endParaRPr lang="kk-KZ" sz="4000" i="1" dirty="0" smtClean="0">
                  <a:solidFill>
                    <a:srgbClr val="0000FF"/>
                  </a:solidFill>
                  <a:effectLst>
                    <a:outerShdw blurRad="38100" dist="38100" dir="2700000" algn="tl">
                      <a:srgbClr val="C0C0C0"/>
                    </a:outerShdw>
                  </a:effectLst>
                  <a:latin typeface="Times New Roman" pitchFamily="18" charset="0"/>
                </a:endParaRPr>
              </a:p>
              <a:p>
                <a:pPr algn="ctr" defTabSz="987425">
                  <a:defRPr/>
                </a:pPr>
                <a:endParaRPr lang="kk-KZ" sz="4000" b="1" i="1" dirty="0">
                  <a:solidFill>
                    <a:srgbClr val="0000FF"/>
                  </a:solidFill>
                  <a:effectLst>
                    <a:outerShdw blurRad="38100" dist="38100" dir="2700000" algn="tl">
                      <a:srgbClr val="C0C0C0"/>
                    </a:outerShdw>
                  </a:effectLst>
                  <a:latin typeface="Times New Roman" pitchFamily="18" charset="0"/>
                </a:endParaRPr>
              </a:p>
              <a:p>
                <a:pPr algn="ctr" defTabSz="987425">
                  <a:defRPr/>
                </a:pPr>
                <a14:m>
                  <m:oMath xmlns:m="http://schemas.openxmlformats.org/officeDocument/2006/math">
                    <m:r>
                      <a:rPr lang="ru-RU" sz="4000" b="1" i="1" smtClean="0">
                        <a:solidFill>
                          <a:schemeClr val="tx1"/>
                        </a:solidFill>
                        <a:effectLst>
                          <a:outerShdw blurRad="38100" dist="38100" dir="2700000" algn="tl">
                            <a:srgbClr val="C0C0C0"/>
                          </a:outerShdw>
                        </a:effectLst>
                        <a:latin typeface="Cambria Math"/>
                      </a:rPr>
                      <m:t>𝟏</m:t>
                    </m:r>
                    <m:r>
                      <a:rPr lang="kk-KZ" sz="4000" b="1" i="1" smtClean="0">
                        <a:solidFill>
                          <a:schemeClr val="tx1"/>
                        </a:solidFill>
                        <a:effectLst>
                          <a:outerShdw blurRad="38100" dist="38100" dir="2700000" algn="tl">
                            <a:srgbClr val="C0C0C0"/>
                          </a:outerShdw>
                        </a:effectLst>
                        <a:latin typeface="Cambria Math"/>
                      </a:rPr>
                      <m:t>:</m:t>
                    </m:r>
                    <m:f>
                      <m:fPr>
                        <m:ctrlPr>
                          <a:rPr lang="kk-KZ" sz="4000" b="1" i="1" smtClean="0">
                            <a:solidFill>
                              <a:schemeClr val="tx1"/>
                            </a:solidFill>
                            <a:effectLst>
                              <a:outerShdw blurRad="38100" dist="38100" dir="2700000" algn="tl">
                                <a:srgbClr val="C0C0C0"/>
                              </a:outerShdw>
                            </a:effectLst>
                            <a:latin typeface="Cambria Math" panose="02040503050406030204" pitchFamily="18" charset="0"/>
                          </a:rPr>
                        </m:ctrlPr>
                      </m:fPr>
                      <m:num>
                        <m:r>
                          <a:rPr lang="ru-RU" sz="4000" b="1" i="1" smtClean="0">
                            <a:solidFill>
                              <a:schemeClr val="tx1"/>
                            </a:solidFill>
                            <a:effectLst>
                              <a:outerShdw blurRad="38100" dist="38100" dir="2700000" algn="tl">
                                <a:srgbClr val="C0C0C0"/>
                              </a:outerShdw>
                            </a:effectLst>
                            <a:latin typeface="Cambria Math"/>
                          </a:rPr>
                          <m:t>𝟓</m:t>
                        </m:r>
                      </m:num>
                      <m:den>
                        <m:r>
                          <a:rPr lang="ru-RU" sz="4000" b="1" i="1" smtClean="0">
                            <a:solidFill>
                              <a:schemeClr val="tx1"/>
                            </a:solidFill>
                            <a:effectLst>
                              <a:outerShdw blurRad="38100" dist="38100" dir="2700000" algn="tl">
                                <a:srgbClr val="C0C0C0"/>
                              </a:outerShdw>
                            </a:effectLst>
                            <a:latin typeface="Cambria Math"/>
                          </a:rPr>
                          <m:t>𝟔𝟎</m:t>
                        </m:r>
                      </m:den>
                    </m:f>
                    <m:r>
                      <a:rPr lang="ru-RU" sz="4000" b="1" i="1" smtClean="0">
                        <a:solidFill>
                          <a:schemeClr val="tx1"/>
                        </a:solidFill>
                        <a:effectLst>
                          <a:outerShdw blurRad="38100" dist="38100" dir="2700000" algn="tl">
                            <a:srgbClr val="C0C0C0"/>
                          </a:outerShdw>
                        </a:effectLst>
                        <a:latin typeface="Cambria Math"/>
                      </a:rPr>
                      <m:t>=</m:t>
                    </m:r>
                    <m:r>
                      <a:rPr lang="ru-RU" sz="4000" b="1" i="1" smtClean="0">
                        <a:solidFill>
                          <a:schemeClr val="tx1"/>
                        </a:solidFill>
                        <a:effectLst>
                          <a:outerShdw blurRad="38100" dist="38100" dir="2700000" algn="tl">
                            <a:srgbClr val="C0C0C0"/>
                          </a:outerShdw>
                        </a:effectLst>
                        <a:latin typeface="Cambria Math"/>
                      </a:rPr>
                      <m:t>𝟏</m:t>
                    </m:r>
                    <m:r>
                      <a:rPr lang="ru-RU" sz="4000" b="1" i="1" smtClean="0">
                        <a:solidFill>
                          <a:schemeClr val="tx1"/>
                        </a:solidFill>
                        <a:effectLst>
                          <a:outerShdw blurRad="38100" dist="38100" dir="2700000" algn="tl">
                            <a:srgbClr val="C0C0C0"/>
                          </a:outerShdw>
                        </a:effectLst>
                        <a:latin typeface="Cambria Math"/>
                        <a:ea typeface="Cambria Math"/>
                      </a:rPr>
                      <m:t>×</m:t>
                    </m:r>
                    <m:f>
                      <m:fPr>
                        <m:ctrlPr>
                          <a:rPr lang="ru-RU" sz="4000" b="1" i="1" smtClean="0">
                            <a:solidFill>
                              <a:schemeClr val="tx1"/>
                            </a:solidFill>
                            <a:effectLst>
                              <a:outerShdw blurRad="38100" dist="38100" dir="2700000" algn="tl">
                                <a:srgbClr val="C0C0C0"/>
                              </a:outerShdw>
                            </a:effectLst>
                            <a:latin typeface="Cambria Math" panose="02040503050406030204" pitchFamily="18" charset="0"/>
                            <a:ea typeface="Cambria Math"/>
                          </a:rPr>
                        </m:ctrlPr>
                      </m:fPr>
                      <m:num>
                        <m:r>
                          <a:rPr lang="ru-RU" sz="4000" b="1" i="1" smtClean="0">
                            <a:solidFill>
                              <a:schemeClr val="tx1"/>
                            </a:solidFill>
                            <a:effectLst>
                              <a:outerShdw blurRad="38100" dist="38100" dir="2700000" algn="tl">
                                <a:srgbClr val="C0C0C0"/>
                              </a:outerShdw>
                            </a:effectLst>
                            <a:latin typeface="Cambria Math"/>
                            <a:ea typeface="Cambria Math"/>
                          </a:rPr>
                          <m:t>𝟔𝟎</m:t>
                        </m:r>
                      </m:num>
                      <m:den>
                        <m:r>
                          <a:rPr lang="ru-RU" sz="4000" b="1" i="1" smtClean="0">
                            <a:solidFill>
                              <a:schemeClr val="tx1"/>
                            </a:solidFill>
                            <a:effectLst>
                              <a:outerShdw blurRad="38100" dist="38100" dir="2700000" algn="tl">
                                <a:srgbClr val="C0C0C0"/>
                              </a:outerShdw>
                            </a:effectLst>
                            <a:latin typeface="Cambria Math"/>
                            <a:ea typeface="Cambria Math"/>
                          </a:rPr>
                          <m:t>𝟓</m:t>
                        </m:r>
                      </m:den>
                    </m:f>
                  </m:oMath>
                </a14:m>
                <a:r>
                  <a:rPr lang="ru-RU" sz="4000" b="1" i="1" dirty="0" smtClean="0">
                    <a:solidFill>
                      <a:schemeClr val="tx1"/>
                    </a:solidFill>
                    <a:effectLst>
                      <a:outerShdw blurRad="38100" dist="38100" dir="2700000" algn="tl">
                        <a:srgbClr val="C0C0C0"/>
                      </a:outerShdw>
                    </a:effectLst>
                    <a:latin typeface="Times New Roman" pitchFamily="18" charset="0"/>
                  </a:rPr>
                  <a:t>=12 мин</a:t>
                </a:r>
              </a:p>
              <a:p>
                <a:pPr algn="ctr" defTabSz="987425">
                  <a:defRPr/>
                </a:pPr>
                <a:r>
                  <a:rPr lang="ru-RU" sz="4000" b="1" i="1" dirty="0" err="1" smtClean="0">
                    <a:effectLst>
                      <a:outerShdw blurRad="38100" dist="38100" dir="2700000" algn="tl">
                        <a:srgbClr val="C0C0C0"/>
                      </a:outerShdw>
                    </a:effectLst>
                    <a:latin typeface="Times New Roman" pitchFamily="18" charset="0"/>
                  </a:rPr>
                  <a:t>Жауабы</a:t>
                </a:r>
                <a:r>
                  <a:rPr lang="kk-KZ" sz="4000" b="1" i="1" dirty="0" smtClean="0">
                    <a:effectLst>
                      <a:outerShdw blurRad="38100" dist="38100" dir="2700000" algn="tl">
                        <a:srgbClr val="C0C0C0"/>
                      </a:outerShdw>
                    </a:effectLst>
                    <a:latin typeface="Times New Roman" pitchFamily="18" charset="0"/>
                  </a:rPr>
                  <a:t>: 12 мин</a:t>
                </a:r>
                <a:endParaRPr lang="ru-RU" sz="4000" b="1" i="1" dirty="0">
                  <a:effectLst>
                    <a:outerShdw blurRad="38100" dist="38100" dir="2700000" algn="tl">
                      <a:srgbClr val="C0C0C0"/>
                    </a:outerShdw>
                  </a:effectLst>
                  <a:latin typeface="Times New Roman" pitchFamily="18" charset="0"/>
                </a:endParaRPr>
              </a:p>
            </p:txBody>
          </p:sp>
        </mc:Choice>
        <mc:Fallback xmlns="">
          <p:sp>
            <p:nvSpPr>
              <p:cNvPr id="23560" name="Text Box 8"/>
              <p:cNvSpPr txBox="1">
                <a:spLocks noRot="1" noChangeAspect="1" noMove="1" noResize="1" noEditPoints="1" noAdjustHandles="1" noChangeArrowheads="1" noChangeShapeType="1" noTextEdit="1"/>
              </p:cNvSpPr>
              <p:nvPr/>
            </p:nvSpPr>
            <p:spPr bwMode="auto">
              <a:xfrm>
                <a:off x="1037604" y="1212888"/>
                <a:ext cx="6985000" cy="3460246"/>
              </a:xfrm>
              <a:prstGeom prst="rect">
                <a:avLst/>
              </a:prstGeom>
              <a:blipFill rotWithShape="1">
                <a:blip r:embed="rId3"/>
                <a:stretch>
                  <a:fillRect t="-3345" b="-7746"/>
                </a:stretch>
              </a:blipFill>
              <a:ln w="9525">
                <a:noFill/>
                <a:miter lim="800000"/>
                <a:headEnd/>
                <a:tailEnd/>
              </a:ln>
              <a:effectLst/>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2" name="TextBox 1"/>
              <p:cNvSpPr txBox="1"/>
              <p:nvPr/>
            </p:nvSpPr>
            <p:spPr>
              <a:xfrm>
                <a:off x="2327176" y="1997047"/>
                <a:ext cx="4693096" cy="990656"/>
              </a:xfrm>
              <a:prstGeom prst="rect">
                <a:avLst/>
              </a:prstGeom>
              <a:noFill/>
            </p:spPr>
            <p:txBody>
              <a:bodyPr wrap="square" rtlCol="0">
                <a:spAutoFit/>
              </a:bodyPr>
              <a:lstStyle/>
              <a:p>
                <a14:m>
                  <m:oMath xmlns:m="http://schemas.openxmlformats.org/officeDocument/2006/math">
                    <m:f>
                      <m:fPr>
                        <m:ctrlPr>
                          <a:rPr lang="ru-RU" sz="4000" b="1" i="1" smtClean="0">
                            <a:latin typeface="Cambria Math" panose="02040503050406030204" pitchFamily="18" charset="0"/>
                          </a:rPr>
                        </m:ctrlPr>
                      </m:fPr>
                      <m:num>
                        <m:r>
                          <a:rPr lang="kk-KZ" sz="4000" b="1" i="1" smtClean="0">
                            <a:latin typeface="Cambria Math"/>
                          </a:rPr>
                          <m:t>𝟏</m:t>
                        </m:r>
                      </m:num>
                      <m:den>
                        <m:r>
                          <a:rPr lang="kk-KZ" sz="4000" b="1" i="1" smtClean="0">
                            <a:latin typeface="Cambria Math"/>
                          </a:rPr>
                          <m:t>𝟐𝟎</m:t>
                        </m:r>
                      </m:den>
                    </m:f>
                    <m:r>
                      <a:rPr lang="kk-KZ" sz="4000" b="1" i="1" smtClean="0">
                        <a:latin typeface="Cambria Math"/>
                      </a:rPr>
                      <m:t>+</m:t>
                    </m:r>
                    <m:f>
                      <m:fPr>
                        <m:ctrlPr>
                          <a:rPr lang="kk-KZ" sz="4000" b="1" i="1" smtClean="0">
                            <a:latin typeface="Cambria Math" panose="02040503050406030204" pitchFamily="18" charset="0"/>
                          </a:rPr>
                        </m:ctrlPr>
                      </m:fPr>
                      <m:num>
                        <m:r>
                          <a:rPr lang="kk-KZ" sz="4000" b="1" i="1" smtClean="0">
                            <a:latin typeface="Cambria Math"/>
                          </a:rPr>
                          <m:t>𝟏</m:t>
                        </m:r>
                      </m:num>
                      <m:den>
                        <m:r>
                          <a:rPr lang="kk-KZ" sz="4000" b="1" i="1" smtClean="0">
                            <a:latin typeface="Cambria Math"/>
                          </a:rPr>
                          <m:t>𝟑𝟎</m:t>
                        </m:r>
                      </m:den>
                    </m:f>
                    <m:r>
                      <a:rPr lang="ru-RU" sz="4000" b="1" i="1" smtClean="0">
                        <a:latin typeface="Cambria Math"/>
                      </a:rPr>
                      <m:t>=</m:t>
                    </m:r>
                    <m:f>
                      <m:fPr>
                        <m:ctrlPr>
                          <a:rPr lang="ru-RU" sz="4000" b="1" i="1" smtClean="0">
                            <a:latin typeface="Cambria Math" panose="02040503050406030204" pitchFamily="18" charset="0"/>
                          </a:rPr>
                        </m:ctrlPr>
                      </m:fPr>
                      <m:num>
                        <m:r>
                          <a:rPr lang="ru-RU" sz="4000" b="1" i="1" smtClean="0">
                            <a:latin typeface="Cambria Math"/>
                          </a:rPr>
                          <m:t>𝟑</m:t>
                        </m:r>
                        <m:r>
                          <a:rPr lang="ru-RU" sz="4000" b="1" i="1" smtClean="0">
                            <a:latin typeface="Cambria Math"/>
                          </a:rPr>
                          <m:t>+</m:t>
                        </m:r>
                        <m:r>
                          <a:rPr lang="ru-RU" sz="4000" b="1" i="1" smtClean="0">
                            <a:latin typeface="Cambria Math"/>
                          </a:rPr>
                          <m:t>𝟐</m:t>
                        </m:r>
                      </m:num>
                      <m:den>
                        <m:r>
                          <a:rPr lang="ru-RU" sz="4000" b="1" i="1" smtClean="0">
                            <a:latin typeface="Cambria Math"/>
                          </a:rPr>
                          <m:t>𝟔𝟎</m:t>
                        </m:r>
                      </m:den>
                    </m:f>
                  </m:oMath>
                </a14:m>
                <a:r>
                  <a:rPr lang="ru-RU" sz="4000" b="1" i="1" dirty="0" smtClean="0"/>
                  <a:t>=</a:t>
                </a:r>
                <a14:m>
                  <m:oMath xmlns:m="http://schemas.openxmlformats.org/officeDocument/2006/math">
                    <m:f>
                      <m:fPr>
                        <m:ctrlPr>
                          <a:rPr lang="ru-RU" sz="4000" b="1" i="1" dirty="0" smtClean="0">
                            <a:latin typeface="Cambria Math" panose="02040503050406030204" pitchFamily="18" charset="0"/>
                          </a:rPr>
                        </m:ctrlPr>
                      </m:fPr>
                      <m:num>
                        <m:r>
                          <a:rPr lang="ru-RU" sz="4000" b="1" i="1" dirty="0" smtClean="0">
                            <a:latin typeface="Cambria Math"/>
                          </a:rPr>
                          <m:t>𝟓</m:t>
                        </m:r>
                      </m:num>
                      <m:den>
                        <m:r>
                          <a:rPr lang="ru-RU" sz="4000" b="1" i="1" dirty="0" smtClean="0">
                            <a:latin typeface="Cambria Math"/>
                          </a:rPr>
                          <m:t>𝟔𝟎</m:t>
                        </m:r>
                      </m:den>
                    </m:f>
                  </m:oMath>
                </a14:m>
                <a:endParaRPr lang="ru-RU" sz="4000" b="1" i="1" dirty="0"/>
              </a:p>
            </p:txBody>
          </p:sp>
        </mc:Choice>
        <mc:Fallback xmlns="">
          <p:sp>
            <p:nvSpPr>
              <p:cNvPr id="2" name="TextBox 1"/>
              <p:cNvSpPr txBox="1">
                <a:spLocks noRot="1" noChangeAspect="1" noMove="1" noResize="1" noEditPoints="1" noAdjustHandles="1" noChangeArrowheads="1" noChangeShapeType="1" noTextEdit="1"/>
              </p:cNvSpPr>
              <p:nvPr/>
            </p:nvSpPr>
            <p:spPr>
              <a:xfrm>
                <a:off x="2327176" y="1997047"/>
                <a:ext cx="4693096" cy="990656"/>
              </a:xfrm>
              <a:prstGeom prst="rect">
                <a:avLst/>
              </a:prstGeom>
              <a:blipFill rotWithShape="1">
                <a:blip r:embed="rId4"/>
                <a:stretch>
                  <a:fillRect b="-11728"/>
                </a:stretch>
              </a:blipFill>
            </p:spPr>
            <p:txBody>
              <a:bodyPr/>
              <a:lstStyle/>
              <a:p>
                <a:r>
                  <a:rPr lang="ru-RU">
                    <a:noFill/>
                  </a:rPr>
                  <a:t> </a:t>
                </a:r>
              </a:p>
            </p:txBody>
          </p:sp>
        </mc:Fallback>
      </mc:AlternateContent>
    </p:spTree>
    <p:extLst>
      <p:ext uri="{BB962C8B-B14F-4D97-AF65-F5344CB8AC3E}">
        <p14:creationId xmlns:p14="http://schemas.microsoft.com/office/powerpoint/2010/main" val="2069362618"/>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3558"/>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23560"/>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3560">
                                            <p:txEl>
                                              <p:pRg st="0" end="0"/>
                                            </p:txEl>
                                          </p:spTgt>
                                        </p:tgtEl>
                                        <p:attrNameLst>
                                          <p:attrName>style.visibility</p:attrName>
                                        </p:attrNameLst>
                                      </p:cBhvr>
                                      <p:to>
                                        <p:strVal val="visible"/>
                                      </p:to>
                                    </p:set>
                                    <p:animEffect transition="in" filter="fade">
                                      <p:cBhvr>
                                        <p:cTn id="14" dur="1000"/>
                                        <p:tgtEl>
                                          <p:spTgt spid="23560">
                                            <p:txEl>
                                              <p:pRg st="0" end="0"/>
                                            </p:txEl>
                                          </p:spTgt>
                                        </p:tgtEl>
                                      </p:cBhvr>
                                    </p:animEffect>
                                    <p:anim calcmode="lin" valueType="num">
                                      <p:cBhvr>
                                        <p:cTn id="15" dur="1000" fill="hold"/>
                                        <p:tgtEl>
                                          <p:spTgt spid="23560">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3560">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3560">
                                            <p:txEl>
                                              <p:pRg st="3" end="3"/>
                                            </p:txEl>
                                          </p:spTgt>
                                        </p:tgtEl>
                                        <p:attrNameLst>
                                          <p:attrName>style.visibility</p:attrName>
                                        </p:attrNameLst>
                                      </p:cBhvr>
                                      <p:to>
                                        <p:strVal val="visible"/>
                                      </p:to>
                                    </p:set>
                                    <p:animEffect transition="in" filter="fade">
                                      <p:cBhvr>
                                        <p:cTn id="19" dur="1000"/>
                                        <p:tgtEl>
                                          <p:spTgt spid="23560">
                                            <p:txEl>
                                              <p:pRg st="3" end="3"/>
                                            </p:txEl>
                                          </p:spTgt>
                                        </p:tgtEl>
                                      </p:cBhvr>
                                    </p:animEffect>
                                    <p:anim calcmode="lin" valueType="num">
                                      <p:cBhvr>
                                        <p:cTn id="20" dur="1000" fill="hold"/>
                                        <p:tgtEl>
                                          <p:spTgt spid="23560">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3560">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3560">
                                            <p:txEl>
                                              <p:pRg st="4" end="4"/>
                                            </p:txEl>
                                          </p:spTgt>
                                        </p:tgtEl>
                                        <p:attrNameLst>
                                          <p:attrName>style.visibility</p:attrName>
                                        </p:attrNameLst>
                                      </p:cBhvr>
                                      <p:to>
                                        <p:strVal val="visible"/>
                                      </p:to>
                                    </p:set>
                                    <p:animEffect transition="in" filter="fade">
                                      <p:cBhvr>
                                        <p:cTn id="24" dur="1000"/>
                                        <p:tgtEl>
                                          <p:spTgt spid="23560">
                                            <p:txEl>
                                              <p:pRg st="4" end="4"/>
                                            </p:txEl>
                                          </p:spTgt>
                                        </p:tgtEl>
                                      </p:cBhvr>
                                    </p:animEffect>
                                    <p:anim calcmode="lin" valueType="num">
                                      <p:cBhvr>
                                        <p:cTn id="25" dur="1000" fill="hold"/>
                                        <p:tgtEl>
                                          <p:spTgt spid="23560">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2356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8" grpId="0" autoUpdateAnimBg="0"/>
      <p:bldP spid="23560"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235" y="404664"/>
            <a:ext cx="8229600" cy="1143000"/>
          </a:xfrm>
        </p:spPr>
        <p:txBody>
          <a:bodyPr/>
          <a:lstStyle/>
          <a:p>
            <a:r>
              <a:rPr lang="kk-KZ" i="1" u="sng" dirty="0" smtClean="0">
                <a:solidFill>
                  <a:srgbClr val="92D050"/>
                </a:solidFill>
              </a:rPr>
              <a:t>2-тапсырма</a:t>
            </a:r>
            <a:endParaRPr lang="ru-RU" i="1" u="sng" dirty="0">
              <a:solidFill>
                <a:srgbClr val="92D050"/>
              </a:solidFill>
            </a:endParaRPr>
          </a:p>
        </p:txBody>
      </p:sp>
      <p:sp>
        <p:nvSpPr>
          <p:cNvPr id="3" name="Прямоугольник 2"/>
          <p:cNvSpPr/>
          <p:nvPr/>
        </p:nvSpPr>
        <p:spPr>
          <a:xfrm>
            <a:off x="395536" y="1700808"/>
            <a:ext cx="7920880" cy="4832092"/>
          </a:xfrm>
          <a:prstGeom prst="rect">
            <a:avLst/>
          </a:prstGeom>
        </p:spPr>
        <p:txBody>
          <a:bodyPr wrap="square">
            <a:spAutoFit/>
          </a:bodyPr>
          <a:lstStyle/>
          <a:p>
            <a:r>
              <a:rPr lang="kk-KZ" sz="4400" dirty="0">
                <a:latin typeface="Times New Roman" panose="02020603050405020304" pitchFamily="18" charset="0"/>
                <a:cs typeface="Times New Roman" panose="02020603050405020304" pitchFamily="18" charset="0"/>
              </a:rPr>
              <a:t>Киіз үйдің құрылысын ұста 20 күнде, екінші ұста 12 күнде, үшінші ұста 15  күнде даярлайды.Киіз үйдің құрылысын үш ұста бірлесіп даярласа, оларға неше күн қажет болады?</a:t>
            </a:r>
            <a:endParaRPr lang="ru-RU"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3271938"/>
      </p:ext>
    </p:ext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ru-RU" altLang="ru-RU" smtClean="0"/>
          </a:p>
        </p:txBody>
      </p:sp>
      <p:sp>
        <p:nvSpPr>
          <p:cNvPr id="23555" name="Rectangle 3"/>
          <p:cNvSpPr>
            <a:spLocks noGrp="1" noChangeArrowheads="1"/>
          </p:cNvSpPr>
          <p:nvPr>
            <p:ph type="body" idx="1"/>
          </p:nvPr>
        </p:nvSpPr>
        <p:spPr/>
        <p:txBody>
          <a:bodyPr/>
          <a:lstStyle/>
          <a:p>
            <a:pPr eaLnBrk="1" hangingPunct="1"/>
            <a:endParaRPr lang="ru-RU" altLang="ru-RU" smtClean="0"/>
          </a:p>
        </p:txBody>
      </p:sp>
      <p:pic>
        <p:nvPicPr>
          <p:cNvPr id="23556" name="Picture 4"/>
          <p:cNvPicPr>
            <a:picLocks noChangeAspect="1" noChangeArrowheads="1"/>
          </p:cNvPicPr>
          <p:nvPr/>
        </p:nvPicPr>
        <p:blipFill>
          <a:blip r:embed="rId2">
            <a:extLst>
              <a:ext uri="{28A0092B-C50C-407E-A947-70E740481C1C}">
                <a14:useLocalDpi xmlns:a14="http://schemas.microsoft.com/office/drawing/2010/main" val="0"/>
              </a:ext>
            </a:extLst>
          </a:blip>
          <a:srcRect r="-27" b="92"/>
          <a:stretch>
            <a:fillRect/>
          </a:stretch>
        </p:blipFill>
        <p:spPr bwMode="auto">
          <a:xfrm>
            <a:off x="0" y="-34925"/>
            <a:ext cx="9144000" cy="689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Text Box 6"/>
          <p:cNvSpPr txBox="1">
            <a:spLocks noChangeArrowheads="1"/>
          </p:cNvSpPr>
          <p:nvPr/>
        </p:nvSpPr>
        <p:spPr bwMode="auto">
          <a:xfrm>
            <a:off x="900113" y="2492375"/>
            <a:ext cx="6840537" cy="1084595"/>
          </a:xfrm>
          <a:prstGeom prst="rect">
            <a:avLst/>
          </a:prstGeom>
          <a:noFill/>
          <a:ln w="9525">
            <a:noFill/>
            <a:miter lim="800000"/>
            <a:headEnd/>
            <a:tailEnd/>
          </a:ln>
          <a:effectLst/>
        </p:spPr>
        <p:txBody>
          <a:bodyPr lIns="98746" tIns="49373" rIns="98746" bIns="49373">
            <a:spAutoFit/>
          </a:bodyPr>
          <a:lstStyle/>
          <a:p>
            <a:pPr algn="ctr" defTabSz="987425">
              <a:defRPr/>
            </a:pPr>
            <a:endParaRPr lang="kk-KZ" sz="3200" b="1" i="1" dirty="0">
              <a:solidFill>
                <a:srgbClr val="0000FF"/>
              </a:solidFill>
              <a:effectLst>
                <a:outerShdw blurRad="38100" dist="38100" dir="2700000" algn="tl">
                  <a:srgbClr val="C0C0C0"/>
                </a:outerShdw>
              </a:effectLst>
              <a:latin typeface="Times New Roman" pitchFamily="18" charset="0"/>
            </a:endParaRPr>
          </a:p>
          <a:p>
            <a:pPr marL="342900" indent="-342900" defTabSz="987425">
              <a:defRPr/>
            </a:pPr>
            <a:r>
              <a:rPr lang="kk-KZ" sz="3200" b="1" i="1" dirty="0">
                <a:solidFill>
                  <a:srgbClr val="800000"/>
                </a:solidFill>
                <a:effectLst>
                  <a:outerShdw blurRad="38100" dist="38100" dir="2700000" algn="tl">
                    <a:srgbClr val="C0C0C0"/>
                  </a:outerShdw>
                </a:effectLst>
                <a:latin typeface="Times New Roman" pitchFamily="18" charset="0"/>
              </a:rPr>
              <a:t>                       </a:t>
            </a:r>
            <a:endParaRPr lang="ru-RU" sz="3200" b="1" i="1" dirty="0">
              <a:solidFill>
                <a:srgbClr val="800000"/>
              </a:solidFill>
              <a:effectLst>
                <a:outerShdw blurRad="38100" dist="38100" dir="2700000" algn="tl">
                  <a:srgbClr val="C0C0C0"/>
                </a:outerShdw>
              </a:effectLst>
              <a:latin typeface="Times New Roman" pitchFamily="18" charset="0"/>
            </a:endParaRPr>
          </a:p>
        </p:txBody>
      </p:sp>
      <p:sp>
        <p:nvSpPr>
          <p:cNvPr id="23560" name="Text Box 8"/>
          <p:cNvSpPr txBox="1">
            <a:spLocks noChangeArrowheads="1"/>
          </p:cNvSpPr>
          <p:nvPr/>
        </p:nvSpPr>
        <p:spPr bwMode="auto">
          <a:xfrm>
            <a:off x="900113" y="1265153"/>
            <a:ext cx="6985000" cy="715263"/>
          </a:xfrm>
          <a:prstGeom prst="rect">
            <a:avLst/>
          </a:prstGeom>
          <a:noFill/>
          <a:ln w="9525">
            <a:noFill/>
            <a:miter lim="800000"/>
            <a:headEnd/>
            <a:tailEnd/>
          </a:ln>
          <a:effectLst/>
        </p:spPr>
        <p:txBody>
          <a:bodyPr lIns="98746" tIns="49373" rIns="98746" bIns="49373">
            <a:spAutoFit/>
          </a:bodyPr>
          <a:lstStyle/>
          <a:p>
            <a:pPr algn="ctr" defTabSz="987425">
              <a:defRPr/>
            </a:pPr>
            <a:r>
              <a:rPr lang="kk-KZ" sz="4000" b="1" i="1" u="sng" dirty="0" smtClean="0">
                <a:solidFill>
                  <a:srgbClr val="92D050"/>
                </a:solidFill>
                <a:effectLst>
                  <a:outerShdw blurRad="38100" dist="38100" dir="2700000" algn="tl">
                    <a:srgbClr val="C0C0C0"/>
                  </a:outerShdw>
                </a:effectLst>
                <a:latin typeface="Times New Roman" pitchFamily="18" charset="0"/>
              </a:rPr>
              <a:t>Шешуі:</a:t>
            </a:r>
          </a:p>
        </p:txBody>
      </p:sp>
      <mc:AlternateContent xmlns:mc="http://schemas.openxmlformats.org/markup-compatibility/2006" xmlns:a14="http://schemas.microsoft.com/office/drawing/2010/main">
        <mc:Choice Requires="a14">
          <p:sp>
            <p:nvSpPr>
              <p:cNvPr id="2" name="TextBox 1"/>
              <p:cNvSpPr txBox="1"/>
              <p:nvPr/>
            </p:nvSpPr>
            <p:spPr>
              <a:xfrm>
                <a:off x="1475656" y="2444634"/>
                <a:ext cx="5400600" cy="2228046"/>
              </a:xfrm>
              <a:prstGeom prst="rect">
                <a:avLst/>
              </a:prstGeom>
              <a:noFill/>
            </p:spPr>
            <p:txBody>
              <a:bodyPr wrap="square" rtlCol="0">
                <a:spAutoFit/>
              </a:bodyPr>
              <a:lstStyle/>
              <a:p>
                <a14:m>
                  <m:oMath xmlns:m="http://schemas.openxmlformats.org/officeDocument/2006/math">
                    <m:f>
                      <m:fPr>
                        <m:ctrlPr>
                          <a:rPr lang="ru-RU" sz="3600" i="1" smtClean="0">
                            <a:latin typeface="Cambria Math" panose="02040503050406030204" pitchFamily="18" charset="0"/>
                          </a:rPr>
                        </m:ctrlPr>
                      </m:fPr>
                      <m:num>
                        <m:r>
                          <a:rPr lang="kk-KZ" sz="3600" b="0" i="1" smtClean="0">
                            <a:latin typeface="Cambria Math"/>
                          </a:rPr>
                          <m:t>1</m:t>
                        </m:r>
                      </m:num>
                      <m:den>
                        <m:r>
                          <a:rPr lang="kk-KZ" sz="3600" b="0" i="1" smtClean="0">
                            <a:latin typeface="Cambria Math"/>
                          </a:rPr>
                          <m:t>20</m:t>
                        </m:r>
                      </m:den>
                    </m:f>
                    <m:r>
                      <a:rPr lang="kk-KZ" sz="3600" b="0" i="1" smtClean="0">
                        <a:latin typeface="Cambria Math"/>
                      </a:rPr>
                      <m:t>+</m:t>
                    </m:r>
                    <m:f>
                      <m:fPr>
                        <m:ctrlPr>
                          <a:rPr lang="kk-KZ" sz="3600" b="0" i="1" smtClean="0">
                            <a:latin typeface="Cambria Math" panose="02040503050406030204" pitchFamily="18" charset="0"/>
                          </a:rPr>
                        </m:ctrlPr>
                      </m:fPr>
                      <m:num>
                        <m:r>
                          <a:rPr lang="kk-KZ" sz="3600" b="0" i="1" smtClean="0">
                            <a:latin typeface="Cambria Math"/>
                          </a:rPr>
                          <m:t>1</m:t>
                        </m:r>
                      </m:num>
                      <m:den>
                        <m:r>
                          <a:rPr lang="kk-KZ" sz="3600" b="0" i="1" smtClean="0">
                            <a:latin typeface="Cambria Math"/>
                          </a:rPr>
                          <m:t>12</m:t>
                        </m:r>
                      </m:den>
                    </m:f>
                    <m:r>
                      <a:rPr lang="kk-KZ" sz="3600" b="0" i="1" smtClean="0">
                        <a:latin typeface="Cambria Math"/>
                      </a:rPr>
                      <m:t>+</m:t>
                    </m:r>
                    <m:f>
                      <m:fPr>
                        <m:ctrlPr>
                          <a:rPr lang="kk-KZ" sz="3600" b="0" i="1" smtClean="0">
                            <a:latin typeface="Cambria Math" panose="02040503050406030204" pitchFamily="18" charset="0"/>
                          </a:rPr>
                        </m:ctrlPr>
                      </m:fPr>
                      <m:num>
                        <m:r>
                          <a:rPr lang="kk-KZ" sz="3600" b="0" i="1" smtClean="0">
                            <a:latin typeface="Cambria Math"/>
                          </a:rPr>
                          <m:t>1</m:t>
                        </m:r>
                      </m:num>
                      <m:den>
                        <m:r>
                          <a:rPr lang="kk-KZ" sz="3600" b="0" i="1" smtClean="0">
                            <a:latin typeface="Cambria Math"/>
                          </a:rPr>
                          <m:t>15</m:t>
                        </m:r>
                      </m:den>
                    </m:f>
                    <m:r>
                      <a:rPr lang="ru-RU" sz="3600" b="0" i="0" smtClean="0">
                        <a:latin typeface="Cambria Math"/>
                      </a:rPr>
                      <m:t>=</m:t>
                    </m:r>
                    <m:f>
                      <m:fPr>
                        <m:ctrlPr>
                          <a:rPr lang="ru-RU" sz="3600" b="0" i="1" smtClean="0">
                            <a:latin typeface="Cambria Math" panose="02040503050406030204" pitchFamily="18" charset="0"/>
                          </a:rPr>
                        </m:ctrlPr>
                      </m:fPr>
                      <m:num>
                        <m:r>
                          <a:rPr lang="kk-KZ" sz="3600" b="0" i="1" smtClean="0">
                            <a:latin typeface="Cambria Math"/>
                          </a:rPr>
                          <m:t>3</m:t>
                        </m:r>
                        <m:r>
                          <a:rPr lang="ru-RU" sz="3600" b="0" i="1" smtClean="0">
                            <a:latin typeface="Cambria Math"/>
                          </a:rPr>
                          <m:t>+</m:t>
                        </m:r>
                        <m:r>
                          <a:rPr lang="kk-KZ" sz="3600" b="0" i="1" smtClean="0">
                            <a:latin typeface="Cambria Math"/>
                          </a:rPr>
                          <m:t>5+4</m:t>
                        </m:r>
                      </m:num>
                      <m:den>
                        <m:r>
                          <a:rPr lang="kk-KZ" sz="3600" b="0" i="1" smtClean="0">
                            <a:latin typeface="Cambria Math"/>
                          </a:rPr>
                          <m:t>60</m:t>
                        </m:r>
                      </m:den>
                    </m:f>
                  </m:oMath>
                </a14:m>
                <a:r>
                  <a:rPr lang="ru-RU" sz="3600" dirty="0" smtClean="0"/>
                  <a:t>=</a:t>
                </a:r>
                <a14:m>
                  <m:oMath xmlns:m="http://schemas.openxmlformats.org/officeDocument/2006/math">
                    <m:f>
                      <m:fPr>
                        <m:ctrlPr>
                          <a:rPr lang="ru-RU" sz="3600" i="1" dirty="0" smtClean="0">
                            <a:latin typeface="Cambria Math" panose="02040503050406030204" pitchFamily="18" charset="0"/>
                          </a:rPr>
                        </m:ctrlPr>
                      </m:fPr>
                      <m:num>
                        <m:r>
                          <a:rPr lang="kk-KZ" sz="3600" b="0" i="1" dirty="0" smtClean="0">
                            <a:latin typeface="Cambria Math"/>
                          </a:rPr>
                          <m:t>12</m:t>
                        </m:r>
                      </m:num>
                      <m:den>
                        <m:r>
                          <a:rPr lang="kk-KZ" sz="3600" b="0" i="1" dirty="0" smtClean="0">
                            <a:latin typeface="Cambria Math"/>
                          </a:rPr>
                          <m:t>60</m:t>
                        </m:r>
                      </m:den>
                    </m:f>
                  </m:oMath>
                </a14:m>
                <a:r>
                  <a:rPr lang="ru-RU" sz="3600" dirty="0" smtClean="0"/>
                  <a:t> </a:t>
                </a:r>
              </a:p>
              <a:p>
                <a14:m>
                  <m:oMath xmlns:m="http://schemas.openxmlformats.org/officeDocument/2006/math">
                    <m:r>
                      <a:rPr lang="kk-KZ" sz="3600" b="0" i="1" smtClean="0">
                        <a:latin typeface="Cambria Math"/>
                      </a:rPr>
                      <m:t>1:</m:t>
                    </m:r>
                    <m:f>
                      <m:fPr>
                        <m:ctrlPr>
                          <a:rPr lang="kk-KZ" sz="3600" b="0" i="1" smtClean="0">
                            <a:latin typeface="Cambria Math" panose="02040503050406030204" pitchFamily="18" charset="0"/>
                          </a:rPr>
                        </m:ctrlPr>
                      </m:fPr>
                      <m:num>
                        <m:r>
                          <a:rPr lang="kk-KZ" sz="3600" b="0" i="1" smtClean="0">
                            <a:latin typeface="Cambria Math"/>
                          </a:rPr>
                          <m:t>12</m:t>
                        </m:r>
                      </m:num>
                      <m:den>
                        <m:r>
                          <a:rPr lang="kk-KZ" sz="3600" b="0" i="1" smtClean="0">
                            <a:latin typeface="Cambria Math"/>
                          </a:rPr>
                          <m:t>60</m:t>
                        </m:r>
                      </m:den>
                    </m:f>
                  </m:oMath>
                </a14:m>
                <a:r>
                  <a:rPr lang="ru-RU" sz="3600" dirty="0" smtClean="0"/>
                  <a:t> =5</a:t>
                </a:r>
              </a:p>
              <a:p>
                <a:r>
                  <a:rPr lang="kk-KZ" sz="3600" dirty="0" smtClean="0"/>
                  <a:t>Жауабы: 5 күнде</a:t>
                </a:r>
                <a:endParaRPr lang="ru-RU" sz="3600" dirty="0"/>
              </a:p>
            </p:txBody>
          </p:sp>
        </mc:Choice>
        <mc:Fallback xmlns="">
          <p:sp>
            <p:nvSpPr>
              <p:cNvPr id="2" name="TextBox 1"/>
              <p:cNvSpPr txBox="1">
                <a:spLocks noRot="1" noChangeAspect="1" noMove="1" noResize="1" noEditPoints="1" noAdjustHandles="1" noChangeArrowheads="1" noChangeShapeType="1" noTextEdit="1"/>
              </p:cNvSpPr>
              <p:nvPr/>
            </p:nvSpPr>
            <p:spPr>
              <a:xfrm>
                <a:off x="1475656" y="2444634"/>
                <a:ext cx="5400600" cy="2228046"/>
              </a:xfrm>
              <a:prstGeom prst="rect">
                <a:avLst/>
              </a:prstGeom>
              <a:blipFill rotWithShape="1">
                <a:blip r:embed="rId3"/>
                <a:stretch>
                  <a:fillRect l="-3386" b="-9290"/>
                </a:stretch>
              </a:blipFill>
            </p:spPr>
            <p:txBody>
              <a:bodyPr/>
              <a:lstStyle/>
              <a:p>
                <a:r>
                  <a:rPr lang="ru-RU">
                    <a:noFill/>
                  </a:rPr>
                  <a:t> </a:t>
                </a:r>
              </a:p>
            </p:txBody>
          </p:sp>
        </mc:Fallback>
      </mc:AlternateContent>
    </p:spTree>
    <p:extLst>
      <p:ext uri="{BB962C8B-B14F-4D97-AF65-F5344CB8AC3E}">
        <p14:creationId xmlns:p14="http://schemas.microsoft.com/office/powerpoint/2010/main" val="594042839"/>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35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23560"/>
                                        </p:tgtEl>
                                        <p:attrNameLst>
                                          <p:attrName>style.visibility</p:attrName>
                                        </p:attrNameLst>
                                      </p:cBhvr>
                                      <p:to>
                                        <p:strVal val="visible"/>
                                      </p:to>
                                    </p:set>
                                    <p:animEffect transition="in" filter="fade">
                                      <p:cBhvr>
                                        <p:cTn id="11" dur="1000"/>
                                        <p:tgtEl>
                                          <p:spTgt spid="23560"/>
                                        </p:tgtEl>
                                      </p:cBhvr>
                                    </p:animEffect>
                                    <p:anim calcmode="lin" valueType="num">
                                      <p:cBhvr>
                                        <p:cTn id="12" dur="1000" fill="hold"/>
                                        <p:tgtEl>
                                          <p:spTgt spid="23560"/>
                                        </p:tgtEl>
                                        <p:attrNameLst>
                                          <p:attrName>ppt_x</p:attrName>
                                        </p:attrNameLst>
                                      </p:cBhvr>
                                      <p:tavLst>
                                        <p:tav tm="0">
                                          <p:val>
                                            <p:strVal val="#ppt_x"/>
                                          </p:val>
                                        </p:tav>
                                        <p:tav tm="100000">
                                          <p:val>
                                            <p:strVal val="#ppt_x"/>
                                          </p:val>
                                        </p:tav>
                                      </p:tavLst>
                                    </p:anim>
                                    <p:anim calcmode="lin" valueType="num">
                                      <p:cBhvr>
                                        <p:cTn id="13" dur="1000" fill="hold"/>
                                        <p:tgtEl>
                                          <p:spTgt spid="23560"/>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2">
                                            <p:txEl>
                                              <p:pRg st="0" end="0"/>
                                            </p:txEl>
                                          </p:spTgt>
                                        </p:tgtEl>
                                        <p:attrNameLst>
                                          <p:attrName>style.visibility</p:attrName>
                                        </p:attrNameLst>
                                      </p:cBhvr>
                                      <p:to>
                                        <p:strVal val="visible"/>
                                      </p:to>
                                    </p:set>
                                    <p:animEffect transition="in" filter="fade">
                                      <p:cBhvr>
                                        <p:cTn id="18" dur="1000"/>
                                        <p:tgtEl>
                                          <p:spTgt spid="2">
                                            <p:txEl>
                                              <p:pRg st="0" end="0"/>
                                            </p:txEl>
                                          </p:spTgt>
                                        </p:tgtEl>
                                      </p:cBhvr>
                                    </p:animEffect>
                                    <p:anim calcmode="lin" valueType="num">
                                      <p:cBhvr>
                                        <p:cTn id="19"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2">
                                            <p:txEl>
                                              <p:pRg st="0" end="0"/>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Effect transition="in" filter="fade">
                                      <p:cBhvr>
                                        <p:cTn id="23" dur="1000"/>
                                        <p:tgtEl>
                                          <p:spTgt spid="2">
                                            <p:txEl>
                                              <p:pRg st="1" end="1"/>
                                            </p:txEl>
                                          </p:spTgt>
                                        </p:tgtEl>
                                      </p:cBhvr>
                                    </p:animEffect>
                                    <p:anim calcmode="lin" valueType="num">
                                      <p:cBhvr>
                                        <p:cTn id="24"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2">
                                            <p:txEl>
                                              <p:pRg st="1" end="1"/>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fade">
                                      <p:cBhvr>
                                        <p:cTn id="28" dur="1000"/>
                                        <p:tgtEl>
                                          <p:spTgt spid="2">
                                            <p:txEl>
                                              <p:pRg st="2" end="2"/>
                                            </p:txEl>
                                          </p:spTgt>
                                        </p:tgtEl>
                                      </p:cBhvr>
                                    </p:animEffect>
                                    <p:anim calcmode="lin" valueType="num">
                                      <p:cBhvr>
                                        <p:cTn id="2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8" grpId="0" autoUpdateAnimBg="0"/>
      <p:bldP spid="2356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ru-RU" altLang="ru-RU" smtClean="0"/>
          </a:p>
        </p:txBody>
      </p:sp>
      <p:sp>
        <p:nvSpPr>
          <p:cNvPr id="23555" name="Rectangle 3"/>
          <p:cNvSpPr>
            <a:spLocks noGrp="1" noChangeArrowheads="1"/>
          </p:cNvSpPr>
          <p:nvPr>
            <p:ph type="body" idx="1"/>
          </p:nvPr>
        </p:nvSpPr>
        <p:spPr/>
        <p:txBody>
          <a:bodyPr/>
          <a:lstStyle/>
          <a:p>
            <a:pPr eaLnBrk="1" hangingPunct="1"/>
            <a:endParaRPr lang="ru-RU" altLang="ru-RU" smtClean="0"/>
          </a:p>
        </p:txBody>
      </p:sp>
      <p:pic>
        <p:nvPicPr>
          <p:cNvPr id="23556" name="Picture 4"/>
          <p:cNvPicPr>
            <a:picLocks noChangeAspect="1" noChangeArrowheads="1"/>
          </p:cNvPicPr>
          <p:nvPr/>
        </p:nvPicPr>
        <p:blipFill>
          <a:blip r:embed="rId2">
            <a:extLst>
              <a:ext uri="{28A0092B-C50C-407E-A947-70E740481C1C}">
                <a14:useLocalDpi xmlns:a14="http://schemas.microsoft.com/office/drawing/2010/main" val="0"/>
              </a:ext>
            </a:extLst>
          </a:blip>
          <a:srcRect r="-27" b="92"/>
          <a:stretch>
            <a:fillRect/>
          </a:stretch>
        </p:blipFill>
        <p:spPr bwMode="auto">
          <a:xfrm>
            <a:off x="0" y="-82224"/>
            <a:ext cx="9144000" cy="689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Text Box 6"/>
          <p:cNvSpPr txBox="1">
            <a:spLocks noChangeArrowheads="1"/>
          </p:cNvSpPr>
          <p:nvPr/>
        </p:nvSpPr>
        <p:spPr bwMode="auto">
          <a:xfrm>
            <a:off x="467544" y="1744241"/>
            <a:ext cx="6840537" cy="1084595"/>
          </a:xfrm>
          <a:prstGeom prst="rect">
            <a:avLst/>
          </a:prstGeom>
          <a:noFill/>
          <a:ln w="9525">
            <a:noFill/>
            <a:miter lim="800000"/>
            <a:headEnd/>
            <a:tailEnd/>
          </a:ln>
          <a:effectLst/>
        </p:spPr>
        <p:txBody>
          <a:bodyPr lIns="98746" tIns="49373" rIns="98746" bIns="49373">
            <a:spAutoFit/>
          </a:bodyPr>
          <a:lstStyle/>
          <a:p>
            <a:pPr algn="ctr" defTabSz="987425">
              <a:defRPr/>
            </a:pPr>
            <a:endParaRPr lang="kk-KZ" sz="3200" b="1" i="1" dirty="0">
              <a:solidFill>
                <a:srgbClr val="0000FF"/>
              </a:solidFill>
              <a:effectLst>
                <a:outerShdw blurRad="38100" dist="38100" dir="2700000" algn="tl">
                  <a:srgbClr val="C0C0C0"/>
                </a:outerShdw>
              </a:effectLst>
              <a:latin typeface="Times New Roman" pitchFamily="18" charset="0"/>
            </a:endParaRPr>
          </a:p>
          <a:p>
            <a:pPr marL="342900" indent="-342900" defTabSz="987425">
              <a:defRPr/>
            </a:pPr>
            <a:r>
              <a:rPr lang="kk-KZ" sz="3200" b="1" i="1" dirty="0">
                <a:solidFill>
                  <a:srgbClr val="800000"/>
                </a:solidFill>
                <a:effectLst>
                  <a:outerShdw blurRad="38100" dist="38100" dir="2700000" algn="tl">
                    <a:srgbClr val="C0C0C0"/>
                  </a:outerShdw>
                </a:effectLst>
                <a:latin typeface="Times New Roman" pitchFamily="18" charset="0"/>
              </a:rPr>
              <a:t>                       </a:t>
            </a:r>
            <a:endParaRPr lang="ru-RU" sz="3200" b="1" i="1" dirty="0">
              <a:solidFill>
                <a:srgbClr val="800000"/>
              </a:solidFill>
              <a:effectLst>
                <a:outerShdw blurRad="38100" dist="38100" dir="2700000" algn="tl">
                  <a:srgbClr val="C0C0C0"/>
                </a:outerShdw>
              </a:effectLst>
              <a:latin typeface="Times New Roman" pitchFamily="18" charset="0"/>
            </a:endParaRPr>
          </a:p>
        </p:txBody>
      </p:sp>
      <p:sp>
        <p:nvSpPr>
          <p:cNvPr id="23560" name="Text Box 8"/>
          <p:cNvSpPr txBox="1">
            <a:spLocks noChangeArrowheads="1"/>
          </p:cNvSpPr>
          <p:nvPr/>
        </p:nvSpPr>
        <p:spPr bwMode="auto">
          <a:xfrm>
            <a:off x="1036969" y="404664"/>
            <a:ext cx="6985000" cy="715263"/>
          </a:xfrm>
          <a:prstGeom prst="rect">
            <a:avLst/>
          </a:prstGeom>
          <a:noFill/>
          <a:ln w="9525">
            <a:noFill/>
            <a:miter lim="800000"/>
            <a:headEnd/>
            <a:tailEnd/>
          </a:ln>
          <a:effectLst/>
        </p:spPr>
        <p:txBody>
          <a:bodyPr lIns="98746" tIns="49373" rIns="98746" bIns="49373">
            <a:spAutoFit/>
          </a:bodyPr>
          <a:lstStyle/>
          <a:p>
            <a:pPr algn="ctr" defTabSz="987425">
              <a:defRPr/>
            </a:pPr>
            <a:r>
              <a:rPr lang="en-US" sz="4000" b="1" i="1" u="sng" dirty="0" smtClean="0">
                <a:solidFill>
                  <a:srgbClr val="92D050"/>
                </a:solidFill>
                <a:effectLst>
                  <a:outerShdw blurRad="38100" dist="38100" dir="2700000" algn="tl">
                    <a:srgbClr val="C0C0C0"/>
                  </a:outerShdw>
                </a:effectLst>
                <a:latin typeface="Times New Roman" pitchFamily="18" charset="0"/>
              </a:rPr>
              <a:t>3-</a:t>
            </a:r>
            <a:r>
              <a:rPr lang="kk-KZ" sz="4000" b="1" i="1" u="sng" dirty="0" smtClean="0">
                <a:solidFill>
                  <a:srgbClr val="92D050"/>
                </a:solidFill>
                <a:effectLst>
                  <a:outerShdw blurRad="38100" dist="38100" dir="2700000" algn="tl">
                    <a:srgbClr val="C0C0C0"/>
                  </a:outerShdw>
                </a:effectLst>
                <a:latin typeface="Times New Roman" pitchFamily="18" charset="0"/>
              </a:rPr>
              <a:t>тапсырма</a:t>
            </a:r>
          </a:p>
        </p:txBody>
      </p:sp>
      <p:sp>
        <p:nvSpPr>
          <p:cNvPr id="3" name="Прямоугольник 2"/>
          <p:cNvSpPr/>
          <p:nvPr/>
        </p:nvSpPr>
        <p:spPr>
          <a:xfrm>
            <a:off x="1262839" y="1628800"/>
            <a:ext cx="6618321" cy="3785652"/>
          </a:xfrm>
          <a:prstGeom prst="rect">
            <a:avLst/>
          </a:prstGeom>
        </p:spPr>
        <p:txBody>
          <a:bodyPr wrap="square">
            <a:spAutoFit/>
          </a:bodyPr>
          <a:lstStyle/>
          <a:p>
            <a:r>
              <a:rPr lang="kk-KZ" sz="4000" dirty="0">
                <a:latin typeface="Times New Roman" panose="02020603050405020304" pitchFamily="18" charset="0"/>
                <a:cs typeface="Times New Roman" panose="02020603050405020304" pitchFamily="18" charset="0"/>
              </a:rPr>
              <a:t>Бір қойды арыстан 2 күн, қасқыр 3 күн,ал ит 6 күн жейді. Егер бір қойды арыстан, қасқыр және ит бірлесіп жесе, неше күнде жейді?</a:t>
            </a:r>
            <a:endParaRPr lang="ru-R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6926527"/>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35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23560"/>
                                        </p:tgtEl>
                                        <p:attrNameLst>
                                          <p:attrName>style.visibility</p:attrName>
                                        </p:attrNameLst>
                                      </p:cBhvr>
                                      <p:to>
                                        <p:strVal val="visible"/>
                                      </p:to>
                                    </p:set>
                                    <p:animEffect transition="in" filter="barn(inVertical)">
                                      <p:cBhvr>
                                        <p:cTn id="11" dur="500"/>
                                        <p:tgtEl>
                                          <p:spTgt spid="23560"/>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barn(inVertical)">
                                      <p:cBhvr>
                                        <p:cTn id="16"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8" grpId="0" autoUpdateAnimBg="0"/>
      <p:bldP spid="2356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ru-RU" altLang="ru-RU" dirty="0" smtClean="0"/>
              <a:t>4</a:t>
            </a:r>
          </a:p>
        </p:txBody>
      </p:sp>
      <p:sp>
        <p:nvSpPr>
          <p:cNvPr id="23555" name="Rectangle 3"/>
          <p:cNvSpPr>
            <a:spLocks noGrp="1" noChangeArrowheads="1"/>
          </p:cNvSpPr>
          <p:nvPr>
            <p:ph type="body" idx="1"/>
          </p:nvPr>
        </p:nvSpPr>
        <p:spPr/>
        <p:txBody>
          <a:bodyPr/>
          <a:lstStyle/>
          <a:p>
            <a:pPr eaLnBrk="1" hangingPunct="1"/>
            <a:endParaRPr lang="ru-RU" altLang="ru-RU" smtClean="0"/>
          </a:p>
        </p:txBody>
      </p:sp>
      <p:pic>
        <p:nvPicPr>
          <p:cNvPr id="23556" name="Picture 4"/>
          <p:cNvPicPr>
            <a:picLocks noChangeAspect="1" noChangeArrowheads="1"/>
          </p:cNvPicPr>
          <p:nvPr/>
        </p:nvPicPr>
        <p:blipFill>
          <a:blip r:embed="rId2">
            <a:extLst>
              <a:ext uri="{28A0092B-C50C-407E-A947-70E740481C1C}">
                <a14:useLocalDpi xmlns:a14="http://schemas.microsoft.com/office/drawing/2010/main" val="0"/>
              </a:ext>
            </a:extLst>
          </a:blip>
          <a:srcRect r="-27" b="92"/>
          <a:stretch>
            <a:fillRect/>
          </a:stretch>
        </p:blipFill>
        <p:spPr bwMode="auto">
          <a:xfrm>
            <a:off x="0" y="-34925"/>
            <a:ext cx="9144000" cy="689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Text Box 6"/>
          <p:cNvSpPr txBox="1">
            <a:spLocks noChangeArrowheads="1"/>
          </p:cNvSpPr>
          <p:nvPr/>
        </p:nvSpPr>
        <p:spPr bwMode="auto">
          <a:xfrm>
            <a:off x="900113" y="2492375"/>
            <a:ext cx="6840537" cy="1084595"/>
          </a:xfrm>
          <a:prstGeom prst="rect">
            <a:avLst/>
          </a:prstGeom>
          <a:noFill/>
          <a:ln w="9525">
            <a:noFill/>
            <a:miter lim="800000"/>
            <a:headEnd/>
            <a:tailEnd/>
          </a:ln>
          <a:effectLst/>
        </p:spPr>
        <p:txBody>
          <a:bodyPr lIns="98746" tIns="49373" rIns="98746" bIns="49373">
            <a:spAutoFit/>
          </a:bodyPr>
          <a:lstStyle/>
          <a:p>
            <a:pPr algn="ctr" defTabSz="987425">
              <a:defRPr/>
            </a:pPr>
            <a:endParaRPr lang="kk-KZ" sz="3200" b="1" i="1" dirty="0">
              <a:solidFill>
                <a:srgbClr val="0000FF"/>
              </a:solidFill>
              <a:effectLst>
                <a:outerShdw blurRad="38100" dist="38100" dir="2700000" algn="tl">
                  <a:srgbClr val="C0C0C0"/>
                </a:outerShdw>
              </a:effectLst>
              <a:latin typeface="Times New Roman" pitchFamily="18" charset="0"/>
            </a:endParaRPr>
          </a:p>
          <a:p>
            <a:pPr marL="342900" indent="-342900" defTabSz="987425">
              <a:defRPr/>
            </a:pPr>
            <a:r>
              <a:rPr lang="kk-KZ" sz="3200" b="1" i="1" dirty="0">
                <a:solidFill>
                  <a:srgbClr val="800000"/>
                </a:solidFill>
                <a:effectLst>
                  <a:outerShdw blurRad="38100" dist="38100" dir="2700000" algn="tl">
                    <a:srgbClr val="C0C0C0"/>
                  </a:outerShdw>
                </a:effectLst>
                <a:latin typeface="Times New Roman" pitchFamily="18" charset="0"/>
              </a:rPr>
              <a:t>                       </a:t>
            </a:r>
            <a:endParaRPr lang="ru-RU" sz="3200" b="1" i="1" dirty="0">
              <a:solidFill>
                <a:srgbClr val="800000"/>
              </a:solidFill>
              <a:effectLst>
                <a:outerShdw blurRad="38100" dist="38100" dir="2700000" algn="tl">
                  <a:srgbClr val="C0C0C0"/>
                </a:outerShdw>
              </a:effectLst>
              <a:latin typeface="Times New Roman" pitchFamily="18" charset="0"/>
            </a:endParaRPr>
          </a:p>
        </p:txBody>
      </p:sp>
      <p:sp>
        <p:nvSpPr>
          <p:cNvPr id="23560" name="Text Box 8"/>
          <p:cNvSpPr txBox="1">
            <a:spLocks noChangeArrowheads="1"/>
          </p:cNvSpPr>
          <p:nvPr/>
        </p:nvSpPr>
        <p:spPr bwMode="auto">
          <a:xfrm>
            <a:off x="1042988" y="1341438"/>
            <a:ext cx="6985000" cy="715263"/>
          </a:xfrm>
          <a:prstGeom prst="rect">
            <a:avLst/>
          </a:prstGeom>
          <a:noFill/>
          <a:ln w="9525">
            <a:noFill/>
            <a:miter lim="800000"/>
            <a:headEnd/>
            <a:tailEnd/>
          </a:ln>
          <a:effectLst/>
        </p:spPr>
        <p:txBody>
          <a:bodyPr lIns="98746" tIns="49373" rIns="98746" bIns="49373">
            <a:spAutoFit/>
          </a:bodyPr>
          <a:lstStyle/>
          <a:p>
            <a:pPr algn="ctr" defTabSz="987425">
              <a:defRPr/>
            </a:pPr>
            <a:r>
              <a:rPr lang="kk-KZ" sz="4000" b="1" i="1" dirty="0" smtClean="0">
                <a:solidFill>
                  <a:srgbClr val="92D050"/>
                </a:solidFill>
                <a:effectLst>
                  <a:outerShdw blurRad="38100" dist="38100" dir="2700000" algn="tl">
                    <a:srgbClr val="C0C0C0"/>
                  </a:outerShdw>
                </a:effectLst>
                <a:latin typeface="Times New Roman" pitchFamily="18" charset="0"/>
              </a:rPr>
              <a:t>Шешуі</a:t>
            </a:r>
          </a:p>
        </p:txBody>
      </p:sp>
      <mc:AlternateContent xmlns:mc="http://schemas.openxmlformats.org/markup-compatibility/2006" xmlns:a14="http://schemas.microsoft.com/office/drawing/2010/main">
        <mc:Choice Requires="a14">
          <p:sp>
            <p:nvSpPr>
              <p:cNvPr id="2" name="TextBox 1"/>
              <p:cNvSpPr txBox="1"/>
              <p:nvPr/>
            </p:nvSpPr>
            <p:spPr>
              <a:xfrm>
                <a:off x="1475656" y="2444634"/>
                <a:ext cx="6552332" cy="2541208"/>
              </a:xfrm>
              <a:prstGeom prst="rect">
                <a:avLst/>
              </a:prstGeom>
              <a:noFill/>
            </p:spPr>
            <p:txBody>
              <a:bodyPr wrap="square" rtlCol="0">
                <a:spAutoFit/>
              </a:bodyPr>
              <a:lstStyle/>
              <a:p>
                <a14:m>
                  <m:oMath xmlns:m="http://schemas.openxmlformats.org/officeDocument/2006/math">
                    <m:f>
                      <m:fPr>
                        <m:ctrlPr>
                          <a:rPr lang="ru-RU" sz="3600" i="1" smtClean="0">
                            <a:latin typeface="Cambria Math" panose="02040503050406030204" pitchFamily="18" charset="0"/>
                          </a:rPr>
                        </m:ctrlPr>
                      </m:fPr>
                      <m:num>
                        <m:r>
                          <a:rPr lang="kk-KZ" sz="3600" b="0" i="1" smtClean="0">
                            <a:latin typeface="Cambria Math"/>
                          </a:rPr>
                          <m:t>1</m:t>
                        </m:r>
                      </m:num>
                      <m:den>
                        <m:r>
                          <a:rPr lang="kk-KZ" sz="3600" b="1" i="1" smtClean="0">
                            <a:latin typeface="Cambria Math"/>
                          </a:rPr>
                          <m:t>𝟐</m:t>
                        </m:r>
                      </m:den>
                    </m:f>
                    <m:r>
                      <a:rPr lang="kk-KZ" sz="3600" b="0" i="1" smtClean="0">
                        <a:latin typeface="Cambria Math"/>
                      </a:rPr>
                      <m:t>+</m:t>
                    </m:r>
                    <m:f>
                      <m:fPr>
                        <m:ctrlPr>
                          <a:rPr lang="kk-KZ" sz="3600" b="0" i="1" smtClean="0">
                            <a:latin typeface="Cambria Math" panose="02040503050406030204" pitchFamily="18" charset="0"/>
                          </a:rPr>
                        </m:ctrlPr>
                      </m:fPr>
                      <m:num>
                        <m:r>
                          <a:rPr lang="kk-KZ" sz="3600" b="0" i="1" smtClean="0">
                            <a:latin typeface="Cambria Math"/>
                          </a:rPr>
                          <m:t>1</m:t>
                        </m:r>
                      </m:num>
                      <m:den>
                        <m:r>
                          <a:rPr lang="kk-KZ" sz="3600" b="0" i="1" smtClean="0">
                            <a:latin typeface="Cambria Math"/>
                          </a:rPr>
                          <m:t>3</m:t>
                        </m:r>
                      </m:den>
                    </m:f>
                    <m:r>
                      <a:rPr lang="kk-KZ" sz="3600" b="0" i="1" smtClean="0">
                        <a:latin typeface="Cambria Math"/>
                      </a:rPr>
                      <m:t>+</m:t>
                    </m:r>
                    <m:f>
                      <m:fPr>
                        <m:ctrlPr>
                          <a:rPr lang="kk-KZ" sz="3600" b="0" i="1" smtClean="0">
                            <a:latin typeface="Cambria Math" panose="02040503050406030204" pitchFamily="18" charset="0"/>
                          </a:rPr>
                        </m:ctrlPr>
                      </m:fPr>
                      <m:num>
                        <m:r>
                          <a:rPr lang="kk-KZ" sz="3600" b="0" i="1" smtClean="0">
                            <a:latin typeface="Cambria Math"/>
                          </a:rPr>
                          <m:t>1</m:t>
                        </m:r>
                      </m:num>
                      <m:den>
                        <m:r>
                          <a:rPr lang="kk-KZ" sz="3600" b="0" i="1" smtClean="0">
                            <a:latin typeface="Cambria Math"/>
                          </a:rPr>
                          <m:t>6</m:t>
                        </m:r>
                      </m:den>
                    </m:f>
                    <m:r>
                      <a:rPr lang="ru-RU" sz="3600" b="0" i="0" smtClean="0">
                        <a:latin typeface="Cambria Math"/>
                      </a:rPr>
                      <m:t>=</m:t>
                    </m:r>
                    <m:r>
                      <a:rPr lang="kk-KZ" sz="3600" b="1" i="1" smtClean="0">
                        <a:solidFill>
                          <a:srgbClr val="FF0000"/>
                        </a:solidFill>
                        <a:latin typeface="Cambria Math"/>
                      </a:rPr>
                      <m:t> </m:t>
                    </m:r>
                    <m:f>
                      <m:fPr>
                        <m:ctrlPr>
                          <a:rPr lang="ru-RU" sz="3600" b="0" i="1" smtClean="0">
                            <a:latin typeface="Cambria Math" panose="02040503050406030204" pitchFamily="18" charset="0"/>
                          </a:rPr>
                        </m:ctrlPr>
                      </m:fPr>
                      <m:num>
                        <m:r>
                          <a:rPr lang="ru-RU" sz="3600" b="0" i="1" smtClean="0">
                            <a:latin typeface="Cambria Math"/>
                          </a:rPr>
                          <m:t>3+2+1</m:t>
                        </m:r>
                      </m:num>
                      <m:den>
                        <m:r>
                          <a:rPr lang="ru-RU" sz="3600" b="0" i="1" smtClean="0">
                            <a:latin typeface="Cambria Math"/>
                          </a:rPr>
                          <m:t>6</m:t>
                        </m:r>
                      </m:den>
                    </m:f>
                    <m:r>
                      <a:rPr lang="ru-RU" sz="3600" b="0" i="1" smtClean="0">
                        <a:latin typeface="Cambria Math"/>
                      </a:rPr>
                      <m:t>=</m:t>
                    </m:r>
                    <m:f>
                      <m:fPr>
                        <m:ctrlPr>
                          <a:rPr lang="ru-RU" sz="3600" b="0" i="1" smtClean="0">
                            <a:latin typeface="Cambria Math" panose="02040503050406030204" pitchFamily="18" charset="0"/>
                          </a:rPr>
                        </m:ctrlPr>
                      </m:fPr>
                      <m:num>
                        <m:r>
                          <a:rPr lang="ru-RU" sz="3600" b="0" i="1" smtClean="0">
                            <a:latin typeface="Cambria Math"/>
                          </a:rPr>
                          <m:t>6</m:t>
                        </m:r>
                      </m:num>
                      <m:den>
                        <m:r>
                          <a:rPr lang="ru-RU" sz="3600" b="0" i="1" smtClean="0">
                            <a:latin typeface="Cambria Math"/>
                          </a:rPr>
                          <m:t>6</m:t>
                        </m:r>
                      </m:den>
                    </m:f>
                  </m:oMath>
                </a14:m>
                <a:r>
                  <a:rPr lang="kk-KZ" sz="3600" b="0" dirty="0" smtClean="0"/>
                  <a:t>=1</a:t>
                </a:r>
              </a:p>
              <a:p>
                <a:endParaRPr lang="kk-KZ" sz="3600" b="0" dirty="0" smtClean="0"/>
              </a:p>
              <a:p>
                <a:r>
                  <a:rPr lang="kk-KZ" sz="3600" dirty="0" smtClean="0"/>
                  <a:t>1:1</a:t>
                </a:r>
                <a:r>
                  <a:rPr lang="ru-RU" sz="3600" dirty="0" smtClean="0"/>
                  <a:t>=1 </a:t>
                </a:r>
                <a:r>
                  <a:rPr lang="kk-KZ" sz="3600" dirty="0" smtClean="0"/>
                  <a:t>күн </a:t>
                </a:r>
                <a:endParaRPr lang="kk-KZ" sz="3600" b="0" dirty="0" smtClean="0"/>
              </a:p>
              <a:p>
                <a:r>
                  <a:rPr lang="kk-KZ" sz="3600" b="1" dirty="0" smtClean="0">
                    <a:latin typeface="Times New Roman" panose="02020603050405020304" pitchFamily="18" charset="0"/>
                    <a:cs typeface="Times New Roman" panose="02020603050405020304" pitchFamily="18" charset="0"/>
                  </a:rPr>
                  <a:t>Жауабы: 1 күн</a:t>
                </a:r>
                <a:endParaRPr lang="ru-RU" sz="3600" b="1" dirty="0">
                  <a:latin typeface="Times New Roman" panose="02020603050405020304" pitchFamily="18" charset="0"/>
                  <a:cs typeface="Times New Roman" panose="02020603050405020304"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1475656" y="2444634"/>
                <a:ext cx="6552332" cy="2541208"/>
              </a:xfrm>
              <a:prstGeom prst="rect">
                <a:avLst/>
              </a:prstGeom>
              <a:blipFill rotWithShape="1">
                <a:blip r:embed="rId3"/>
                <a:stretch>
                  <a:fillRect l="-2791" b="-7914"/>
                </a:stretch>
              </a:blipFill>
            </p:spPr>
            <p:txBody>
              <a:bodyPr/>
              <a:lstStyle/>
              <a:p>
                <a:r>
                  <a:rPr lang="ru-RU">
                    <a:noFill/>
                  </a:rPr>
                  <a:t> </a:t>
                </a:r>
              </a:p>
            </p:txBody>
          </p:sp>
        </mc:Fallback>
      </mc:AlternateContent>
    </p:spTree>
    <p:extLst>
      <p:ext uri="{BB962C8B-B14F-4D97-AF65-F5344CB8AC3E}">
        <p14:creationId xmlns:p14="http://schemas.microsoft.com/office/powerpoint/2010/main" val="1298663101"/>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3558"/>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23560"/>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fade">
                                      <p:cBhvr>
                                        <p:cTn id="14" dur="1000"/>
                                        <p:tgtEl>
                                          <p:spTgt spid="2">
                                            <p:txEl>
                                              <p:pRg st="0" end="0"/>
                                            </p:txEl>
                                          </p:spTgt>
                                        </p:tgtEl>
                                      </p:cBhvr>
                                    </p:animEffect>
                                    <p:anim calcmode="lin" valueType="num">
                                      <p:cBhvr>
                                        <p:cTn id="15"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fade">
                                      <p:cBhvr>
                                        <p:cTn id="24" dur="1000"/>
                                        <p:tgtEl>
                                          <p:spTgt spid="2">
                                            <p:txEl>
                                              <p:pRg st="3" end="3"/>
                                            </p:txEl>
                                          </p:spTgt>
                                        </p:tgtEl>
                                      </p:cBhvr>
                                    </p:animEffect>
                                    <p:anim calcmode="lin" valueType="num">
                                      <p:cBhvr>
                                        <p:cTn id="2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8" grpId="0" autoUpdateAnimBg="0"/>
      <p:bldP spid="23560"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ru-RU" altLang="ru-RU" smtClean="0"/>
          </a:p>
        </p:txBody>
      </p:sp>
      <p:sp>
        <p:nvSpPr>
          <p:cNvPr id="23555" name="Rectangle 3"/>
          <p:cNvSpPr>
            <a:spLocks noGrp="1" noChangeArrowheads="1"/>
          </p:cNvSpPr>
          <p:nvPr>
            <p:ph type="body" idx="1"/>
          </p:nvPr>
        </p:nvSpPr>
        <p:spPr/>
        <p:txBody>
          <a:bodyPr/>
          <a:lstStyle/>
          <a:p>
            <a:pPr eaLnBrk="1" hangingPunct="1"/>
            <a:endParaRPr lang="ru-RU" altLang="ru-RU" smtClean="0"/>
          </a:p>
        </p:txBody>
      </p:sp>
      <p:pic>
        <p:nvPicPr>
          <p:cNvPr id="23556" name="Picture 4"/>
          <p:cNvPicPr>
            <a:picLocks noChangeAspect="1" noChangeArrowheads="1"/>
          </p:cNvPicPr>
          <p:nvPr/>
        </p:nvPicPr>
        <p:blipFill>
          <a:blip r:embed="rId2">
            <a:extLst>
              <a:ext uri="{28A0092B-C50C-407E-A947-70E740481C1C}">
                <a14:useLocalDpi xmlns:a14="http://schemas.microsoft.com/office/drawing/2010/main" val="0"/>
              </a:ext>
            </a:extLst>
          </a:blip>
          <a:srcRect r="-27" b="92"/>
          <a:stretch>
            <a:fillRect/>
          </a:stretch>
        </p:blipFill>
        <p:spPr bwMode="auto">
          <a:xfrm>
            <a:off x="0" y="-149917"/>
            <a:ext cx="9144000" cy="689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Text Box 6"/>
          <p:cNvSpPr txBox="1">
            <a:spLocks noChangeArrowheads="1"/>
          </p:cNvSpPr>
          <p:nvPr/>
        </p:nvSpPr>
        <p:spPr bwMode="auto">
          <a:xfrm>
            <a:off x="683567" y="1744241"/>
            <a:ext cx="6840537" cy="1084595"/>
          </a:xfrm>
          <a:prstGeom prst="rect">
            <a:avLst/>
          </a:prstGeom>
          <a:noFill/>
          <a:ln w="9525">
            <a:noFill/>
            <a:miter lim="800000"/>
            <a:headEnd/>
            <a:tailEnd/>
          </a:ln>
          <a:effectLst/>
        </p:spPr>
        <p:txBody>
          <a:bodyPr lIns="98746" tIns="49373" rIns="98746" bIns="49373">
            <a:spAutoFit/>
          </a:bodyPr>
          <a:lstStyle/>
          <a:p>
            <a:pPr algn="ctr" defTabSz="987425">
              <a:defRPr/>
            </a:pPr>
            <a:endParaRPr lang="kk-KZ" sz="3200" b="1" i="1" dirty="0">
              <a:solidFill>
                <a:srgbClr val="0000FF"/>
              </a:solidFill>
              <a:effectLst>
                <a:outerShdw blurRad="38100" dist="38100" dir="2700000" algn="tl">
                  <a:srgbClr val="C0C0C0"/>
                </a:outerShdw>
              </a:effectLst>
              <a:latin typeface="Times New Roman" pitchFamily="18" charset="0"/>
            </a:endParaRPr>
          </a:p>
          <a:p>
            <a:pPr marL="342900" indent="-342900" defTabSz="987425">
              <a:defRPr/>
            </a:pPr>
            <a:r>
              <a:rPr lang="kk-KZ" sz="3200" b="1" i="1" dirty="0">
                <a:solidFill>
                  <a:srgbClr val="800000"/>
                </a:solidFill>
                <a:effectLst>
                  <a:outerShdw blurRad="38100" dist="38100" dir="2700000" algn="tl">
                    <a:srgbClr val="C0C0C0"/>
                  </a:outerShdw>
                </a:effectLst>
                <a:latin typeface="Times New Roman" pitchFamily="18" charset="0"/>
              </a:rPr>
              <a:t>                       </a:t>
            </a:r>
            <a:endParaRPr lang="ru-RU" sz="3200" b="1" i="1" dirty="0">
              <a:solidFill>
                <a:srgbClr val="800000"/>
              </a:solidFill>
              <a:effectLst>
                <a:outerShdw blurRad="38100" dist="38100" dir="2700000" algn="tl">
                  <a:srgbClr val="C0C0C0"/>
                </a:outerShdw>
              </a:effectLst>
              <a:latin typeface="Times New Roman" pitchFamily="18" charset="0"/>
            </a:endParaRPr>
          </a:p>
        </p:txBody>
      </p:sp>
      <p:sp>
        <p:nvSpPr>
          <p:cNvPr id="23560" name="Text Box 8"/>
          <p:cNvSpPr txBox="1">
            <a:spLocks noChangeArrowheads="1"/>
          </p:cNvSpPr>
          <p:nvPr/>
        </p:nvSpPr>
        <p:spPr bwMode="auto">
          <a:xfrm>
            <a:off x="860267" y="375233"/>
            <a:ext cx="6985000" cy="715263"/>
          </a:xfrm>
          <a:prstGeom prst="rect">
            <a:avLst/>
          </a:prstGeom>
          <a:noFill/>
          <a:ln w="9525">
            <a:noFill/>
            <a:miter lim="800000"/>
            <a:headEnd/>
            <a:tailEnd/>
          </a:ln>
          <a:effectLst/>
        </p:spPr>
        <p:txBody>
          <a:bodyPr lIns="98746" tIns="49373" rIns="98746" bIns="49373">
            <a:spAutoFit/>
          </a:bodyPr>
          <a:lstStyle/>
          <a:p>
            <a:pPr algn="ctr" defTabSz="987425">
              <a:defRPr/>
            </a:pPr>
            <a:r>
              <a:rPr lang="kk-KZ" sz="4000" b="1" i="1" u="sng" dirty="0">
                <a:solidFill>
                  <a:srgbClr val="92D050"/>
                </a:solidFill>
                <a:effectLst>
                  <a:outerShdw blurRad="38100" dist="38100" dir="2700000" algn="tl">
                    <a:srgbClr val="C0C0C0"/>
                  </a:outerShdw>
                </a:effectLst>
                <a:latin typeface="Times New Roman" pitchFamily="18" charset="0"/>
              </a:rPr>
              <a:t>4</a:t>
            </a:r>
            <a:r>
              <a:rPr lang="en-US" sz="4000" b="1" i="1" u="sng" dirty="0" smtClean="0">
                <a:solidFill>
                  <a:srgbClr val="92D050"/>
                </a:solidFill>
                <a:effectLst>
                  <a:outerShdw blurRad="38100" dist="38100" dir="2700000" algn="tl">
                    <a:srgbClr val="C0C0C0"/>
                  </a:outerShdw>
                </a:effectLst>
                <a:latin typeface="Times New Roman" pitchFamily="18" charset="0"/>
              </a:rPr>
              <a:t>-</a:t>
            </a:r>
            <a:r>
              <a:rPr lang="kk-KZ" sz="4000" b="1" i="1" u="sng" dirty="0" smtClean="0">
                <a:solidFill>
                  <a:srgbClr val="92D050"/>
                </a:solidFill>
                <a:effectLst>
                  <a:outerShdw blurRad="38100" dist="38100" dir="2700000" algn="tl">
                    <a:srgbClr val="C0C0C0"/>
                  </a:outerShdw>
                </a:effectLst>
                <a:latin typeface="Times New Roman" pitchFamily="18" charset="0"/>
              </a:rPr>
              <a:t>тапсырма</a:t>
            </a:r>
          </a:p>
        </p:txBody>
      </p:sp>
      <p:sp>
        <p:nvSpPr>
          <p:cNvPr id="3" name="Прямоугольник 2"/>
          <p:cNvSpPr/>
          <p:nvPr/>
        </p:nvSpPr>
        <p:spPr>
          <a:xfrm>
            <a:off x="467544" y="1090496"/>
            <a:ext cx="7920879" cy="4832092"/>
          </a:xfrm>
          <a:prstGeom prst="rect">
            <a:avLst/>
          </a:prstGeom>
        </p:spPr>
        <p:txBody>
          <a:bodyPr wrap="square">
            <a:spAutoFit/>
          </a:bodyPr>
          <a:lstStyle/>
          <a:p>
            <a:r>
              <a:rPr lang="kk-KZ" sz="4400" dirty="0">
                <a:latin typeface="Times New Roman" panose="02020603050405020304" pitchFamily="18" charset="0"/>
                <a:cs typeface="Times New Roman" panose="02020603050405020304" pitchFamily="18" charset="0"/>
              </a:rPr>
              <a:t>Хауыз бірініші және екінші құбырдан аққан сумен 6 сағатта толады.Хауызға су екінші құбырдан ғана ақса, хауыз 10 сағатта толады. Хауызға су </a:t>
            </a:r>
            <a:r>
              <a:rPr lang="kk-KZ" sz="4400" dirty="0" smtClean="0">
                <a:latin typeface="Times New Roman" panose="02020603050405020304" pitchFamily="18" charset="0"/>
                <a:cs typeface="Times New Roman" panose="02020603050405020304" pitchFamily="18" charset="0"/>
              </a:rPr>
              <a:t>бірінші </a:t>
            </a:r>
            <a:r>
              <a:rPr lang="kk-KZ" sz="4400" dirty="0">
                <a:latin typeface="Times New Roman" panose="02020603050405020304" pitchFamily="18" charset="0"/>
                <a:cs typeface="Times New Roman" panose="02020603050405020304" pitchFamily="18" charset="0"/>
              </a:rPr>
              <a:t>құбырдан ғана ақса, хауыз неше сағатта толады?</a:t>
            </a:r>
            <a:endParaRPr lang="ru-RU"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9131181"/>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35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23560"/>
                                        </p:tgtEl>
                                        <p:attrNameLst>
                                          <p:attrName>style.visibility</p:attrName>
                                        </p:attrNameLst>
                                      </p:cBhvr>
                                      <p:to>
                                        <p:strVal val="visible"/>
                                      </p:to>
                                    </p:set>
                                    <p:animEffect transition="in" filter="barn(inVertical)">
                                      <p:cBhvr>
                                        <p:cTn id="11" dur="500"/>
                                        <p:tgtEl>
                                          <p:spTgt spid="235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8" grpId="0" autoUpdateAnimBg="0"/>
      <p:bldP spid="2356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ru-RU" altLang="ru-RU" dirty="0" smtClean="0"/>
              <a:t>4</a:t>
            </a:r>
          </a:p>
        </p:txBody>
      </p:sp>
      <p:sp>
        <p:nvSpPr>
          <p:cNvPr id="23555" name="Rectangle 3"/>
          <p:cNvSpPr>
            <a:spLocks noGrp="1" noChangeArrowheads="1"/>
          </p:cNvSpPr>
          <p:nvPr>
            <p:ph type="body" idx="1"/>
          </p:nvPr>
        </p:nvSpPr>
        <p:spPr/>
        <p:txBody>
          <a:bodyPr/>
          <a:lstStyle/>
          <a:p>
            <a:pPr eaLnBrk="1" hangingPunct="1"/>
            <a:endParaRPr lang="ru-RU" altLang="ru-RU" smtClean="0"/>
          </a:p>
        </p:txBody>
      </p:sp>
      <p:pic>
        <p:nvPicPr>
          <p:cNvPr id="23556" name="Picture 4"/>
          <p:cNvPicPr>
            <a:picLocks noChangeAspect="1" noChangeArrowheads="1"/>
          </p:cNvPicPr>
          <p:nvPr/>
        </p:nvPicPr>
        <p:blipFill>
          <a:blip r:embed="rId3">
            <a:extLst>
              <a:ext uri="{28A0092B-C50C-407E-A947-70E740481C1C}">
                <a14:useLocalDpi xmlns:a14="http://schemas.microsoft.com/office/drawing/2010/main" val="0"/>
              </a:ext>
            </a:extLst>
          </a:blip>
          <a:srcRect r="-27" b="92"/>
          <a:stretch>
            <a:fillRect/>
          </a:stretch>
        </p:blipFill>
        <p:spPr bwMode="auto">
          <a:xfrm>
            <a:off x="0" y="-34925"/>
            <a:ext cx="9144000" cy="689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Text Box 6"/>
          <p:cNvSpPr txBox="1">
            <a:spLocks noChangeArrowheads="1"/>
          </p:cNvSpPr>
          <p:nvPr/>
        </p:nvSpPr>
        <p:spPr bwMode="auto">
          <a:xfrm>
            <a:off x="900113" y="2492375"/>
            <a:ext cx="6840537" cy="1084595"/>
          </a:xfrm>
          <a:prstGeom prst="rect">
            <a:avLst/>
          </a:prstGeom>
          <a:noFill/>
          <a:ln w="9525">
            <a:noFill/>
            <a:miter lim="800000"/>
            <a:headEnd/>
            <a:tailEnd/>
          </a:ln>
          <a:effectLst/>
        </p:spPr>
        <p:txBody>
          <a:bodyPr lIns="98746" tIns="49373" rIns="98746" bIns="49373">
            <a:spAutoFit/>
          </a:bodyPr>
          <a:lstStyle/>
          <a:p>
            <a:pPr algn="ctr" defTabSz="987425">
              <a:defRPr/>
            </a:pPr>
            <a:endParaRPr lang="kk-KZ" sz="3200" b="1" i="1" dirty="0">
              <a:solidFill>
                <a:srgbClr val="0000FF"/>
              </a:solidFill>
              <a:effectLst>
                <a:outerShdw blurRad="38100" dist="38100" dir="2700000" algn="tl">
                  <a:srgbClr val="C0C0C0"/>
                </a:outerShdw>
              </a:effectLst>
              <a:latin typeface="Times New Roman" pitchFamily="18" charset="0"/>
            </a:endParaRPr>
          </a:p>
          <a:p>
            <a:pPr marL="342900" indent="-342900" defTabSz="987425">
              <a:defRPr/>
            </a:pPr>
            <a:r>
              <a:rPr lang="kk-KZ" sz="3200" b="1" i="1" dirty="0">
                <a:solidFill>
                  <a:srgbClr val="800000"/>
                </a:solidFill>
                <a:effectLst>
                  <a:outerShdw blurRad="38100" dist="38100" dir="2700000" algn="tl">
                    <a:srgbClr val="C0C0C0"/>
                  </a:outerShdw>
                </a:effectLst>
                <a:latin typeface="Times New Roman" pitchFamily="18" charset="0"/>
              </a:rPr>
              <a:t>                       </a:t>
            </a:r>
            <a:endParaRPr lang="ru-RU" sz="3200" b="1" i="1" dirty="0">
              <a:solidFill>
                <a:srgbClr val="800000"/>
              </a:solidFill>
              <a:effectLst>
                <a:outerShdw blurRad="38100" dist="38100" dir="2700000" algn="tl">
                  <a:srgbClr val="C0C0C0"/>
                </a:outerShdw>
              </a:effectLst>
              <a:latin typeface="Times New Roman" pitchFamily="18" charset="0"/>
            </a:endParaRPr>
          </a:p>
        </p:txBody>
      </p:sp>
      <p:sp>
        <p:nvSpPr>
          <p:cNvPr id="23560" name="Text Box 8"/>
          <p:cNvSpPr txBox="1">
            <a:spLocks noChangeArrowheads="1"/>
          </p:cNvSpPr>
          <p:nvPr/>
        </p:nvSpPr>
        <p:spPr bwMode="auto">
          <a:xfrm>
            <a:off x="1187624" y="772734"/>
            <a:ext cx="6985000" cy="715263"/>
          </a:xfrm>
          <a:prstGeom prst="rect">
            <a:avLst/>
          </a:prstGeom>
          <a:noFill/>
          <a:ln w="9525">
            <a:noFill/>
            <a:miter lim="800000"/>
            <a:headEnd/>
            <a:tailEnd/>
          </a:ln>
          <a:effectLst/>
        </p:spPr>
        <p:txBody>
          <a:bodyPr lIns="98746" tIns="49373" rIns="98746" bIns="49373">
            <a:spAutoFit/>
          </a:bodyPr>
          <a:lstStyle/>
          <a:p>
            <a:pPr algn="ctr" defTabSz="987425">
              <a:defRPr/>
            </a:pPr>
            <a:r>
              <a:rPr lang="kk-KZ" sz="4000" b="1" i="1" dirty="0" smtClean="0">
                <a:solidFill>
                  <a:srgbClr val="92D050"/>
                </a:solidFill>
                <a:effectLst>
                  <a:outerShdw blurRad="38100" dist="38100" dir="2700000" algn="tl">
                    <a:srgbClr val="C0C0C0"/>
                  </a:outerShdw>
                </a:effectLst>
                <a:latin typeface="Times New Roman" pitchFamily="18" charset="0"/>
              </a:rPr>
              <a:t>Шешуі</a:t>
            </a:r>
          </a:p>
        </p:txBody>
      </p:sp>
      <mc:AlternateContent xmlns:mc="http://schemas.openxmlformats.org/markup-compatibility/2006" xmlns:a14="http://schemas.microsoft.com/office/drawing/2010/main">
        <mc:Choice Requires="a14">
          <p:sp>
            <p:nvSpPr>
              <p:cNvPr id="2" name="TextBox 1"/>
              <p:cNvSpPr txBox="1"/>
              <p:nvPr/>
            </p:nvSpPr>
            <p:spPr>
              <a:xfrm>
                <a:off x="1475656" y="1487997"/>
                <a:ext cx="6552332" cy="440107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ru-RU" sz="3600" i="1" smtClean="0">
                              <a:latin typeface="Cambria Math" panose="02040503050406030204" pitchFamily="18" charset="0"/>
                            </a:rPr>
                          </m:ctrlPr>
                        </m:fPr>
                        <m:num>
                          <m:r>
                            <a:rPr lang="kk-KZ" sz="3600" b="0" i="1" smtClean="0">
                              <a:latin typeface="Cambria Math"/>
                            </a:rPr>
                            <m:t>1</m:t>
                          </m:r>
                        </m:num>
                        <m:den>
                          <m:r>
                            <a:rPr lang="kk-KZ" sz="3600" b="1" i="1" smtClean="0">
                              <a:latin typeface="Cambria Math"/>
                            </a:rPr>
                            <m:t>х</m:t>
                          </m:r>
                        </m:den>
                      </m:f>
                      <m:r>
                        <a:rPr lang="kk-KZ" sz="3600" b="0" i="1" smtClean="0">
                          <a:latin typeface="Cambria Math"/>
                        </a:rPr>
                        <m:t>+</m:t>
                      </m:r>
                      <m:f>
                        <m:fPr>
                          <m:ctrlPr>
                            <a:rPr lang="kk-KZ" sz="3600" b="0" i="1" smtClean="0">
                              <a:latin typeface="Cambria Math" panose="02040503050406030204" pitchFamily="18" charset="0"/>
                            </a:rPr>
                          </m:ctrlPr>
                        </m:fPr>
                        <m:num>
                          <m:r>
                            <a:rPr lang="kk-KZ" sz="3600" b="0" i="1" smtClean="0">
                              <a:latin typeface="Cambria Math"/>
                            </a:rPr>
                            <m:t>1</m:t>
                          </m:r>
                        </m:num>
                        <m:den>
                          <m:r>
                            <a:rPr lang="kk-KZ" sz="3600" b="0" i="1" smtClean="0">
                              <a:latin typeface="Cambria Math"/>
                            </a:rPr>
                            <m:t>10</m:t>
                          </m:r>
                        </m:den>
                      </m:f>
                      <m:r>
                        <a:rPr lang="ru-RU" sz="3600" b="0" i="1" smtClean="0">
                          <a:latin typeface="Cambria Math"/>
                        </a:rPr>
                        <m:t>=</m:t>
                      </m:r>
                      <m:f>
                        <m:fPr>
                          <m:ctrlPr>
                            <a:rPr lang="kk-KZ" sz="3600" b="0" i="1" smtClean="0">
                              <a:latin typeface="Cambria Math" panose="02040503050406030204" pitchFamily="18" charset="0"/>
                            </a:rPr>
                          </m:ctrlPr>
                        </m:fPr>
                        <m:num>
                          <m:r>
                            <a:rPr lang="kk-KZ" sz="3600" b="0" i="1" smtClean="0">
                              <a:latin typeface="Cambria Math"/>
                            </a:rPr>
                            <m:t>1</m:t>
                          </m:r>
                        </m:num>
                        <m:den>
                          <m:r>
                            <a:rPr lang="kk-KZ" sz="3600" b="0" i="1" smtClean="0">
                              <a:latin typeface="Cambria Math"/>
                            </a:rPr>
                            <m:t>6</m:t>
                          </m:r>
                        </m:den>
                      </m:f>
                    </m:oMath>
                  </m:oMathPara>
                </a14:m>
                <a:endParaRPr lang="kk-KZ" sz="3600" b="0" dirty="0" smtClean="0"/>
              </a:p>
              <a:p>
                <a:pPr/>
                <a14:m>
                  <m:oMathPara xmlns:m="http://schemas.openxmlformats.org/officeDocument/2006/math">
                    <m:oMathParaPr>
                      <m:jc m:val="centerGroup"/>
                    </m:oMathParaPr>
                    <m:oMath xmlns:m="http://schemas.openxmlformats.org/officeDocument/2006/math">
                      <m:f>
                        <m:fPr>
                          <m:ctrlPr>
                            <a:rPr lang="kk-KZ" sz="3600" b="0" i="1" smtClean="0">
                              <a:latin typeface="Cambria Math" panose="02040503050406030204" pitchFamily="18" charset="0"/>
                            </a:rPr>
                          </m:ctrlPr>
                        </m:fPr>
                        <m:num>
                          <m:r>
                            <a:rPr lang="ru-RU" sz="3600" b="0" i="1" smtClean="0">
                              <a:latin typeface="Cambria Math"/>
                            </a:rPr>
                            <m:t>30+3х</m:t>
                          </m:r>
                        </m:num>
                        <m:den>
                          <m:r>
                            <a:rPr lang="ru-RU" sz="3600" b="0" i="1" smtClean="0">
                              <a:latin typeface="Cambria Math"/>
                            </a:rPr>
                            <m:t>30х</m:t>
                          </m:r>
                        </m:den>
                      </m:f>
                      <m:r>
                        <a:rPr lang="ru-RU" sz="3600" b="0" i="1" smtClean="0">
                          <a:latin typeface="Cambria Math"/>
                        </a:rPr>
                        <m:t>=</m:t>
                      </m:r>
                      <m:f>
                        <m:fPr>
                          <m:ctrlPr>
                            <a:rPr lang="ru-RU" sz="3600" b="0" i="1" smtClean="0">
                              <a:latin typeface="Cambria Math" panose="02040503050406030204" pitchFamily="18" charset="0"/>
                            </a:rPr>
                          </m:ctrlPr>
                        </m:fPr>
                        <m:num>
                          <m:r>
                            <a:rPr lang="ru-RU" sz="3600" b="0" i="1" smtClean="0">
                              <a:latin typeface="Cambria Math"/>
                            </a:rPr>
                            <m:t>5х</m:t>
                          </m:r>
                        </m:num>
                        <m:den>
                          <m:r>
                            <a:rPr lang="ru-RU" sz="3600" b="0" i="1" smtClean="0">
                              <a:latin typeface="Cambria Math"/>
                            </a:rPr>
                            <m:t>30х</m:t>
                          </m:r>
                        </m:den>
                      </m:f>
                    </m:oMath>
                  </m:oMathPara>
                </a14:m>
                <a:endParaRPr lang="kk-KZ" sz="3600" b="0" dirty="0" smtClean="0"/>
              </a:p>
              <a:p>
                <a:pPr/>
                <a14:m>
                  <m:oMathPara xmlns:m="http://schemas.openxmlformats.org/officeDocument/2006/math">
                    <m:oMathParaPr>
                      <m:jc m:val="centerGroup"/>
                    </m:oMathParaPr>
                    <m:oMath xmlns:m="http://schemas.openxmlformats.org/officeDocument/2006/math">
                      <m:r>
                        <a:rPr lang="ru-RU" sz="3600" b="0" i="1" smtClean="0">
                          <a:latin typeface="Cambria Math"/>
                        </a:rPr>
                        <m:t>5х−3х=30</m:t>
                      </m:r>
                    </m:oMath>
                  </m:oMathPara>
                </a14:m>
                <a:endParaRPr lang="ru-RU" sz="3600" b="0" dirty="0" smtClean="0"/>
              </a:p>
              <a:p>
                <a:pPr/>
                <a14:m>
                  <m:oMathPara xmlns:m="http://schemas.openxmlformats.org/officeDocument/2006/math">
                    <m:oMathParaPr>
                      <m:jc m:val="centerGroup"/>
                    </m:oMathParaPr>
                    <m:oMath xmlns:m="http://schemas.openxmlformats.org/officeDocument/2006/math">
                      <m:r>
                        <a:rPr lang="ru-RU" sz="3600" b="0" i="1" smtClean="0">
                          <a:latin typeface="Cambria Math"/>
                        </a:rPr>
                        <m:t>2х=30</m:t>
                      </m:r>
                    </m:oMath>
                  </m:oMathPara>
                </a14:m>
                <a:endParaRPr lang="ru-RU" sz="3600" b="0" dirty="0" smtClean="0"/>
              </a:p>
              <a:p>
                <a:pPr/>
                <a14:m>
                  <m:oMathPara xmlns:m="http://schemas.openxmlformats.org/officeDocument/2006/math">
                    <m:oMathParaPr>
                      <m:jc m:val="centerGroup"/>
                    </m:oMathParaPr>
                    <m:oMath xmlns:m="http://schemas.openxmlformats.org/officeDocument/2006/math">
                      <m:r>
                        <a:rPr lang="ru-RU" sz="3600" b="0" i="1" smtClean="0">
                          <a:latin typeface="Cambria Math"/>
                        </a:rPr>
                        <m:t>х=15</m:t>
                      </m:r>
                    </m:oMath>
                  </m:oMathPara>
                </a14:m>
                <a:endParaRPr lang="ru-RU" sz="3600" b="0" dirty="0" smtClean="0"/>
              </a:p>
              <a:p>
                <a:endParaRPr lang="ru-RU" sz="3600" b="0" dirty="0" smtClean="0"/>
              </a:p>
            </p:txBody>
          </p:sp>
        </mc:Choice>
        <mc:Fallback xmlns="">
          <p:sp>
            <p:nvSpPr>
              <p:cNvPr id="2" name="TextBox 1"/>
              <p:cNvSpPr txBox="1">
                <a:spLocks noRot="1" noChangeAspect="1" noMove="1" noResize="1" noEditPoints="1" noAdjustHandles="1" noChangeArrowheads="1" noChangeShapeType="1" noTextEdit="1"/>
              </p:cNvSpPr>
              <p:nvPr/>
            </p:nvSpPr>
            <p:spPr>
              <a:xfrm>
                <a:off x="1475656" y="1487997"/>
                <a:ext cx="6552332" cy="4401077"/>
              </a:xfrm>
              <a:prstGeom prst="rect">
                <a:avLst/>
              </a:prstGeom>
              <a:blipFill rotWithShape="1">
                <a:blip r:embed="rId4"/>
                <a:stretch>
                  <a:fillRect/>
                </a:stretch>
              </a:blipFill>
            </p:spPr>
            <p:txBody>
              <a:bodyPr/>
              <a:lstStyle/>
              <a:p>
                <a:r>
                  <a:rPr lang="ru-RU">
                    <a:noFill/>
                  </a:rPr>
                  <a:t> </a:t>
                </a:r>
              </a:p>
            </p:txBody>
          </p:sp>
        </mc:Fallback>
      </mc:AlternateContent>
      <p:sp>
        <p:nvSpPr>
          <p:cNvPr id="3" name="Прямоугольник 2"/>
          <p:cNvSpPr/>
          <p:nvPr/>
        </p:nvSpPr>
        <p:spPr>
          <a:xfrm>
            <a:off x="1331640" y="5473575"/>
            <a:ext cx="2626873" cy="461665"/>
          </a:xfrm>
          <a:prstGeom prst="rect">
            <a:avLst/>
          </a:prstGeom>
        </p:spPr>
        <p:txBody>
          <a:bodyPr wrap="none">
            <a:spAutoFit/>
          </a:bodyPr>
          <a:lstStyle/>
          <a:p>
            <a:pPr algn="ctr" defTabSz="987425">
              <a:defRPr/>
            </a:pPr>
            <a:r>
              <a:rPr lang="kk-KZ" sz="2400" b="1" i="1" dirty="0" smtClean="0">
                <a:solidFill>
                  <a:srgbClr val="92D050"/>
                </a:solidFill>
                <a:effectLst>
                  <a:outerShdw blurRad="38100" dist="38100" dir="2700000" algn="tl">
                    <a:srgbClr val="C0C0C0"/>
                  </a:outerShdw>
                </a:effectLst>
                <a:latin typeface="Times New Roman" pitchFamily="18" charset="0"/>
              </a:rPr>
              <a:t>Жауабы: 15 сағат</a:t>
            </a:r>
            <a:endParaRPr lang="kk-KZ" sz="2400" b="1" i="1" dirty="0">
              <a:solidFill>
                <a:srgbClr val="92D050"/>
              </a:solidFill>
              <a:effectLst>
                <a:outerShdw blurRad="38100" dist="38100" dir="2700000" algn="tl">
                  <a:srgbClr val="C0C0C0"/>
                </a:outerShdw>
              </a:effectLst>
              <a:latin typeface="Times New Roman" pitchFamily="18" charset="0"/>
            </a:endParaRPr>
          </a:p>
        </p:txBody>
      </p:sp>
    </p:spTree>
    <p:extLst>
      <p:ext uri="{BB962C8B-B14F-4D97-AF65-F5344CB8AC3E}">
        <p14:creationId xmlns:p14="http://schemas.microsoft.com/office/powerpoint/2010/main" val="3843123580"/>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3558"/>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23560"/>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barn(inVertical)">
                                      <p:cBhvr>
                                        <p:cTn id="14" dur="500"/>
                                        <p:tgtEl>
                                          <p:spTgt spid="2">
                                            <p:txEl>
                                              <p:pRg st="0" end="0"/>
                                            </p:txEl>
                                          </p:spTgt>
                                        </p:tgtEl>
                                      </p:cBhvr>
                                    </p:animEffect>
                                  </p:childTnLst>
                                </p:cTn>
                              </p:par>
                              <p:par>
                                <p:cTn id="15" presetID="16" presetClass="entr" presetSubtype="21"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barn(inVertical)">
                                      <p:cBhvr>
                                        <p:cTn id="20" dur="500"/>
                                        <p:tgtEl>
                                          <p:spTgt spid="2">
                                            <p:txEl>
                                              <p:pRg st="2" end="2"/>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Effect transition="in" filter="barn(inVertical)">
                                      <p:cBhvr>
                                        <p:cTn id="23" dur="500"/>
                                        <p:tgtEl>
                                          <p:spTgt spid="2">
                                            <p:txEl>
                                              <p:pRg st="3" end="3"/>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Effect transition="in" filter="barn(inVertical)">
                                      <p:cBhvr>
                                        <p:cTn id="26"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8" grpId="0" autoUpdateAnimBg="0"/>
      <p:bldP spid="23560"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p:txBody>
          <a:bodyPr/>
          <a:lstStyle/>
          <a:p>
            <a:endParaRPr lang="ru-RU" altLang="ru-RU" smtClean="0"/>
          </a:p>
        </p:txBody>
      </p:sp>
      <p:sp>
        <p:nvSpPr>
          <p:cNvPr id="14339" name="Содержимое 2"/>
          <p:cNvSpPr>
            <a:spLocks noGrp="1"/>
          </p:cNvSpPr>
          <p:nvPr>
            <p:ph idx="1"/>
          </p:nvPr>
        </p:nvSpPr>
        <p:spPr/>
        <p:txBody>
          <a:bodyPr/>
          <a:lstStyle/>
          <a:p>
            <a:endParaRPr lang="ru-RU" altLang="ru-RU" smtClean="0"/>
          </a:p>
        </p:txBody>
      </p:sp>
      <p:pic>
        <p:nvPicPr>
          <p:cNvPr id="14340" name="Picture 4" descr="flower110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04" y="-33443"/>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Прямоугольник 2"/>
          <p:cNvSpPr/>
          <p:nvPr/>
        </p:nvSpPr>
        <p:spPr>
          <a:xfrm>
            <a:off x="114569" y="2967335"/>
            <a:ext cx="8914877"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kk-KZ" sz="5400" b="1" cap="none" spc="0" dirty="0" smtClean="0">
                <a:ln w="11430"/>
                <a:solidFill>
                  <a:srgbClr val="92D050"/>
                </a:solidFill>
                <a:effectLst>
                  <a:outerShdw blurRad="80000" dist="40000" dir="5040000" algn="tl">
                    <a:srgbClr val="000000">
                      <a:alpha val="30000"/>
                    </a:srgbClr>
                  </a:outerShdw>
                </a:effectLst>
              </a:rPr>
              <a:t>Назарларыңызға рахмет!</a:t>
            </a:r>
            <a:endParaRPr lang="ru-RU" sz="5400" b="1" cap="none" spc="0" dirty="0">
              <a:ln w="11430"/>
              <a:solidFill>
                <a:srgbClr val="92D050"/>
              </a:solidFill>
              <a:effectLst>
                <a:outerShdw blurRad="80000" dist="40000" dir="5040000" algn="tl">
                  <a:srgbClr val="000000">
                    <a:alpha val="30000"/>
                  </a:srgbClr>
                </a:outerShdw>
              </a:effectLst>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2"/>
          <p:cNvSpPr>
            <a:spLocks noChangeArrowheads="1"/>
          </p:cNvSpPr>
          <p:nvPr/>
        </p:nvSpPr>
        <p:spPr bwMode="auto">
          <a:xfrm>
            <a:off x="2343150" y="5949950"/>
            <a:ext cx="5759450" cy="8382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3598 w 21600"/>
              <a:gd name="T13" fmla="*/ 3598 h 21600"/>
              <a:gd name="T14" fmla="*/ 18002 w 21600"/>
              <a:gd name="T15" fmla="*/ 18002 h 21600"/>
            </a:gdLst>
            <a:ahLst/>
            <a:cxnLst>
              <a:cxn ang="T8">
                <a:pos x="T0" y="T1"/>
              </a:cxn>
              <a:cxn ang="T9">
                <a:pos x="T2" y="T3"/>
              </a:cxn>
              <a:cxn ang="T10">
                <a:pos x="T4" y="T5"/>
              </a:cxn>
              <a:cxn ang="T11">
                <a:pos x="T6" y="T7"/>
              </a:cxn>
            </a:cxnLst>
            <a:rect l="T12" t="T13" r="T14" b="T15"/>
            <a:pathLst>
              <a:path w="21600" h="21600">
                <a:moveTo>
                  <a:pt x="0" y="0"/>
                </a:moveTo>
                <a:lnTo>
                  <a:pt x="3595" y="21600"/>
                </a:lnTo>
                <a:lnTo>
                  <a:pt x="18005" y="21600"/>
                </a:lnTo>
                <a:lnTo>
                  <a:pt x="21600" y="0"/>
                </a:lnTo>
                <a:lnTo>
                  <a:pt x="0" y="0"/>
                </a:lnTo>
                <a:close/>
              </a:path>
            </a:pathLst>
          </a:custGeom>
          <a:gradFill rotWithShape="0">
            <a:gsLst>
              <a:gs pos="0">
                <a:srgbClr val="D6B19C"/>
              </a:gs>
              <a:gs pos="30000">
                <a:srgbClr val="D49E6C"/>
              </a:gs>
              <a:gs pos="70000">
                <a:srgbClr val="A65528"/>
              </a:gs>
              <a:gs pos="100000">
                <a:srgbClr val="663012"/>
              </a:gs>
            </a:gsLst>
            <a:path path="rect">
              <a:fillToRect l="100000" b="100000"/>
            </a:path>
          </a:gradFill>
          <a:ln w="76200">
            <a:solidFill>
              <a:srgbClr val="000000"/>
            </a:solidFill>
            <a:miter lim="800000"/>
            <a:headEnd/>
            <a:tailEnd/>
          </a:ln>
        </p:spPr>
        <p:txBody>
          <a:bodyPr lIns="77221" tIns="38611" rIns="77221" bIns="38611"/>
          <a:lstStyle/>
          <a:p>
            <a:endParaRPr lang="ru-RU"/>
          </a:p>
        </p:txBody>
      </p:sp>
      <p:sp>
        <p:nvSpPr>
          <p:cNvPr id="20487" name="AutoShape 7" descr="Водяные капли"/>
          <p:cNvSpPr>
            <a:spLocks noChangeArrowheads="1"/>
          </p:cNvSpPr>
          <p:nvPr/>
        </p:nvSpPr>
        <p:spPr bwMode="auto">
          <a:xfrm>
            <a:off x="214313" y="1000125"/>
            <a:ext cx="5929312" cy="4968875"/>
          </a:xfrm>
          <a:prstGeom prst="moon">
            <a:avLst>
              <a:gd name="adj" fmla="val 39060"/>
            </a:avLst>
          </a:prstGeom>
          <a:blipFill dpi="0" rotWithShape="0">
            <a:blip r:embed="rId2"/>
            <a:srcRect/>
            <a:tile tx="0" ty="0" sx="100000" sy="100000" flip="none" algn="tl"/>
          </a:blipFill>
          <a:ln w="57150">
            <a:solidFill>
              <a:srgbClr val="000000"/>
            </a:solidFill>
            <a:miter lim="800000"/>
            <a:headEnd/>
            <a:tailEnd/>
          </a:ln>
          <a:effectLst>
            <a:outerShdw dist="35921" dir="2700000" algn="ctr" rotWithShape="0">
              <a:srgbClr val="808080"/>
            </a:outerShdw>
          </a:effectLst>
        </p:spPr>
        <p:txBody>
          <a:bodyPr lIns="77221" tIns="38611" rIns="77221" bIns="38611"/>
          <a:lstStyle>
            <a:lvl1pPr defTabSz="771525" eaLnBrk="0" hangingPunct="0">
              <a:defRPr sz="9600" b="1">
                <a:solidFill>
                  <a:schemeClr val="tx1"/>
                </a:solidFill>
                <a:latin typeface="Times New Roman" pitchFamily="18" charset="0"/>
              </a:defRPr>
            </a:lvl1pPr>
            <a:lvl2pPr marL="742950" indent="-285750" defTabSz="771525" eaLnBrk="0" hangingPunct="0">
              <a:defRPr sz="9600" b="1">
                <a:solidFill>
                  <a:schemeClr val="tx1"/>
                </a:solidFill>
                <a:latin typeface="Times New Roman" pitchFamily="18" charset="0"/>
              </a:defRPr>
            </a:lvl2pPr>
            <a:lvl3pPr marL="1143000" indent="-228600" defTabSz="771525" eaLnBrk="0" hangingPunct="0">
              <a:defRPr sz="9600" b="1">
                <a:solidFill>
                  <a:schemeClr val="tx1"/>
                </a:solidFill>
                <a:latin typeface="Times New Roman" pitchFamily="18" charset="0"/>
              </a:defRPr>
            </a:lvl3pPr>
            <a:lvl4pPr marL="1600200" indent="-228600" defTabSz="771525" eaLnBrk="0" hangingPunct="0">
              <a:defRPr sz="9600" b="1">
                <a:solidFill>
                  <a:schemeClr val="tx1"/>
                </a:solidFill>
                <a:latin typeface="Times New Roman" pitchFamily="18" charset="0"/>
              </a:defRPr>
            </a:lvl4pPr>
            <a:lvl5pPr marL="2057400" indent="-228600" defTabSz="771525" eaLnBrk="0" hangingPunct="0">
              <a:defRPr sz="9600" b="1">
                <a:solidFill>
                  <a:schemeClr val="tx1"/>
                </a:solidFill>
                <a:latin typeface="Times New Roman" pitchFamily="18" charset="0"/>
              </a:defRPr>
            </a:lvl5pPr>
            <a:lvl6pPr marL="2514600" indent="-228600" defTabSz="771525" eaLnBrk="0" fontAlgn="base" hangingPunct="0">
              <a:spcBef>
                <a:spcPct val="0"/>
              </a:spcBef>
              <a:spcAft>
                <a:spcPct val="0"/>
              </a:spcAft>
              <a:defRPr sz="9600" b="1">
                <a:solidFill>
                  <a:schemeClr val="tx1"/>
                </a:solidFill>
                <a:latin typeface="Times New Roman" pitchFamily="18" charset="0"/>
              </a:defRPr>
            </a:lvl6pPr>
            <a:lvl7pPr marL="2971800" indent="-228600" defTabSz="771525" eaLnBrk="0" fontAlgn="base" hangingPunct="0">
              <a:spcBef>
                <a:spcPct val="0"/>
              </a:spcBef>
              <a:spcAft>
                <a:spcPct val="0"/>
              </a:spcAft>
              <a:defRPr sz="9600" b="1">
                <a:solidFill>
                  <a:schemeClr val="tx1"/>
                </a:solidFill>
                <a:latin typeface="Times New Roman" pitchFamily="18" charset="0"/>
              </a:defRPr>
            </a:lvl7pPr>
            <a:lvl8pPr marL="3429000" indent="-228600" defTabSz="771525" eaLnBrk="0" fontAlgn="base" hangingPunct="0">
              <a:spcBef>
                <a:spcPct val="0"/>
              </a:spcBef>
              <a:spcAft>
                <a:spcPct val="0"/>
              </a:spcAft>
              <a:defRPr sz="9600" b="1">
                <a:solidFill>
                  <a:schemeClr val="tx1"/>
                </a:solidFill>
                <a:latin typeface="Times New Roman" pitchFamily="18" charset="0"/>
              </a:defRPr>
            </a:lvl8pPr>
            <a:lvl9pPr marL="3886200" indent="-228600" defTabSz="771525" eaLnBrk="0" fontAlgn="base" hangingPunct="0">
              <a:spcBef>
                <a:spcPct val="0"/>
              </a:spcBef>
              <a:spcAft>
                <a:spcPct val="0"/>
              </a:spcAft>
              <a:defRPr sz="9600" b="1">
                <a:solidFill>
                  <a:schemeClr val="tx1"/>
                </a:solidFill>
                <a:latin typeface="Times New Roman" pitchFamily="18" charset="0"/>
              </a:defRPr>
            </a:lvl9pPr>
          </a:lstStyle>
          <a:p>
            <a:pPr eaLnBrk="1" hangingPunct="1"/>
            <a:endParaRPr lang="kk-KZ" altLang="ru-RU" sz="2000" dirty="0">
              <a:cs typeface="Arial" charset="0"/>
            </a:endParaRPr>
          </a:p>
          <a:p>
            <a:pPr eaLnBrk="1" hangingPunct="1"/>
            <a:endParaRPr lang="kk-KZ" altLang="ru-RU" sz="2400" dirty="0">
              <a:solidFill>
                <a:srgbClr val="FF0000"/>
              </a:solidFill>
              <a:cs typeface="Arial" charset="0"/>
            </a:endParaRPr>
          </a:p>
          <a:p>
            <a:pPr eaLnBrk="1" hangingPunct="1"/>
            <a:r>
              <a:rPr lang="kk-KZ" altLang="ru-RU" sz="2400" dirty="0">
                <a:solidFill>
                  <a:srgbClr val="FF0000"/>
                </a:solidFill>
                <a:cs typeface="Arial" charset="0"/>
              </a:rPr>
              <a:t>Сабақтың мақсаты:</a:t>
            </a:r>
          </a:p>
        </p:txBody>
      </p:sp>
      <p:sp>
        <p:nvSpPr>
          <p:cNvPr id="20484" name="AutoShape 4"/>
          <p:cNvSpPr>
            <a:spLocks noChangeArrowheads="1"/>
          </p:cNvSpPr>
          <p:nvPr/>
        </p:nvSpPr>
        <p:spPr bwMode="auto">
          <a:xfrm>
            <a:off x="0" y="0"/>
            <a:ext cx="4427538" cy="1714500"/>
          </a:xfrm>
          <a:prstGeom prst="cloudCallout">
            <a:avLst>
              <a:gd name="adj1" fmla="val 20491"/>
              <a:gd name="adj2" fmla="val 31347"/>
            </a:avLst>
          </a:prstGeom>
          <a:gradFill rotWithShape="0">
            <a:gsLst>
              <a:gs pos="0">
                <a:srgbClr val="FFEFD1"/>
              </a:gs>
              <a:gs pos="32500">
                <a:srgbClr val="F0EBD5"/>
              </a:gs>
              <a:gs pos="50000">
                <a:srgbClr val="D1C39F"/>
              </a:gs>
              <a:gs pos="67500">
                <a:srgbClr val="F0EBD5"/>
              </a:gs>
              <a:gs pos="100000">
                <a:srgbClr val="FFEFD1"/>
              </a:gs>
            </a:gsLst>
            <a:lin ang="18900000" scaled="1"/>
          </a:gradFill>
          <a:ln w="28575">
            <a:solidFill>
              <a:srgbClr val="000000"/>
            </a:solidFill>
            <a:round/>
            <a:headEnd/>
            <a:tailEnd/>
          </a:ln>
        </p:spPr>
        <p:txBody>
          <a:bodyPr lIns="77221" tIns="38611" rIns="77221" bIns="38611"/>
          <a:lstStyle>
            <a:lvl1pPr defTabSz="771525" eaLnBrk="0" hangingPunct="0">
              <a:defRPr sz="9600" b="1">
                <a:solidFill>
                  <a:schemeClr val="tx1"/>
                </a:solidFill>
                <a:latin typeface="Times New Roman" pitchFamily="18" charset="0"/>
              </a:defRPr>
            </a:lvl1pPr>
            <a:lvl2pPr marL="742950" indent="-285750" defTabSz="771525" eaLnBrk="0" hangingPunct="0">
              <a:defRPr sz="9600" b="1">
                <a:solidFill>
                  <a:schemeClr val="tx1"/>
                </a:solidFill>
                <a:latin typeface="Times New Roman" pitchFamily="18" charset="0"/>
              </a:defRPr>
            </a:lvl2pPr>
            <a:lvl3pPr marL="1143000" indent="-228600" defTabSz="771525" eaLnBrk="0" hangingPunct="0">
              <a:defRPr sz="9600" b="1">
                <a:solidFill>
                  <a:schemeClr val="tx1"/>
                </a:solidFill>
                <a:latin typeface="Times New Roman" pitchFamily="18" charset="0"/>
              </a:defRPr>
            </a:lvl3pPr>
            <a:lvl4pPr marL="1600200" indent="-228600" defTabSz="771525" eaLnBrk="0" hangingPunct="0">
              <a:defRPr sz="9600" b="1">
                <a:solidFill>
                  <a:schemeClr val="tx1"/>
                </a:solidFill>
                <a:latin typeface="Times New Roman" pitchFamily="18" charset="0"/>
              </a:defRPr>
            </a:lvl4pPr>
            <a:lvl5pPr marL="2057400" indent="-228600" defTabSz="771525" eaLnBrk="0" hangingPunct="0">
              <a:defRPr sz="9600" b="1">
                <a:solidFill>
                  <a:schemeClr val="tx1"/>
                </a:solidFill>
                <a:latin typeface="Times New Roman" pitchFamily="18" charset="0"/>
              </a:defRPr>
            </a:lvl5pPr>
            <a:lvl6pPr marL="2514600" indent="-228600" defTabSz="771525" eaLnBrk="0" fontAlgn="base" hangingPunct="0">
              <a:spcBef>
                <a:spcPct val="0"/>
              </a:spcBef>
              <a:spcAft>
                <a:spcPct val="0"/>
              </a:spcAft>
              <a:defRPr sz="9600" b="1">
                <a:solidFill>
                  <a:schemeClr val="tx1"/>
                </a:solidFill>
                <a:latin typeface="Times New Roman" pitchFamily="18" charset="0"/>
              </a:defRPr>
            </a:lvl6pPr>
            <a:lvl7pPr marL="2971800" indent="-228600" defTabSz="771525" eaLnBrk="0" fontAlgn="base" hangingPunct="0">
              <a:spcBef>
                <a:spcPct val="0"/>
              </a:spcBef>
              <a:spcAft>
                <a:spcPct val="0"/>
              </a:spcAft>
              <a:defRPr sz="9600" b="1">
                <a:solidFill>
                  <a:schemeClr val="tx1"/>
                </a:solidFill>
                <a:latin typeface="Times New Roman" pitchFamily="18" charset="0"/>
              </a:defRPr>
            </a:lvl7pPr>
            <a:lvl8pPr marL="3429000" indent="-228600" defTabSz="771525" eaLnBrk="0" fontAlgn="base" hangingPunct="0">
              <a:spcBef>
                <a:spcPct val="0"/>
              </a:spcBef>
              <a:spcAft>
                <a:spcPct val="0"/>
              </a:spcAft>
              <a:defRPr sz="9600" b="1">
                <a:solidFill>
                  <a:schemeClr val="tx1"/>
                </a:solidFill>
                <a:latin typeface="Times New Roman" pitchFamily="18" charset="0"/>
              </a:defRPr>
            </a:lvl8pPr>
            <a:lvl9pPr marL="3886200" indent="-228600" defTabSz="771525" eaLnBrk="0" fontAlgn="base" hangingPunct="0">
              <a:spcBef>
                <a:spcPct val="0"/>
              </a:spcBef>
              <a:spcAft>
                <a:spcPct val="0"/>
              </a:spcAft>
              <a:defRPr sz="9600" b="1">
                <a:solidFill>
                  <a:schemeClr val="tx1"/>
                </a:solidFill>
                <a:latin typeface="Times New Roman" pitchFamily="18" charset="0"/>
              </a:defRPr>
            </a:lvl9pPr>
          </a:lstStyle>
          <a:p>
            <a:pPr algn="ctr" eaLnBrk="1" hangingPunct="1"/>
            <a:r>
              <a:rPr lang="kk-KZ" altLang="ru-RU" sz="1600" dirty="0"/>
              <a:t>Біле бер,  қанша білсең – тағы тіле,</a:t>
            </a:r>
          </a:p>
          <a:p>
            <a:pPr algn="ctr" eaLnBrk="1" hangingPunct="1"/>
            <a:r>
              <a:rPr lang="kk-KZ" altLang="ru-RU" sz="1600" dirty="0"/>
              <a:t>Жетерсің  мұратыңа  біле, біле.»</a:t>
            </a:r>
          </a:p>
          <a:p>
            <a:pPr algn="ctr" eaLnBrk="1" hangingPunct="1"/>
            <a:r>
              <a:rPr lang="kk-KZ" altLang="ru-RU" sz="1600" dirty="0"/>
              <a:t>Жүсіп Баласағұн</a:t>
            </a:r>
            <a:endParaRPr lang="ru-RU" altLang="ru-RU" sz="1600" dirty="0"/>
          </a:p>
        </p:txBody>
      </p:sp>
      <p:sp>
        <p:nvSpPr>
          <p:cNvPr id="20491" name="AutoShape 11"/>
          <p:cNvSpPr>
            <a:spLocks noChangeArrowheads="1"/>
          </p:cNvSpPr>
          <p:nvPr/>
        </p:nvSpPr>
        <p:spPr bwMode="auto">
          <a:xfrm>
            <a:off x="3779913" y="1512093"/>
            <a:ext cx="4896544" cy="3944938"/>
          </a:xfrm>
          <a:prstGeom prst="flowChartOnlineStorage">
            <a:avLst/>
          </a:prstGeom>
          <a:gradFill rotWithShape="0">
            <a:gsLst>
              <a:gs pos="0">
                <a:srgbClr val="B6EBFE"/>
              </a:gs>
              <a:gs pos="100000">
                <a:srgbClr val="0DBEFD"/>
              </a:gs>
            </a:gsLst>
            <a:lin ang="2700000" scaled="1"/>
          </a:gradFill>
          <a:ln w="38100">
            <a:solidFill>
              <a:srgbClr val="000000"/>
            </a:solidFill>
            <a:miter lim="800000"/>
            <a:headEnd/>
            <a:tailEnd/>
          </a:ln>
        </p:spPr>
        <p:txBody>
          <a:bodyPr lIns="77221" tIns="38611" rIns="77221" bIns="38611"/>
          <a:lstStyle>
            <a:lvl1pPr eaLnBrk="0" hangingPunct="0">
              <a:defRPr sz="9600" b="1">
                <a:solidFill>
                  <a:schemeClr val="tx1"/>
                </a:solidFill>
                <a:latin typeface="Times New Roman" pitchFamily="18" charset="0"/>
              </a:defRPr>
            </a:lvl1pPr>
            <a:lvl2pPr marL="742950" indent="-285750" eaLnBrk="0" hangingPunct="0">
              <a:defRPr sz="9600" b="1">
                <a:solidFill>
                  <a:schemeClr val="tx1"/>
                </a:solidFill>
                <a:latin typeface="Times New Roman" pitchFamily="18" charset="0"/>
              </a:defRPr>
            </a:lvl2pPr>
            <a:lvl3pPr marL="1143000" indent="-228600" eaLnBrk="0" hangingPunct="0">
              <a:defRPr sz="9600" b="1">
                <a:solidFill>
                  <a:schemeClr val="tx1"/>
                </a:solidFill>
                <a:latin typeface="Times New Roman" pitchFamily="18" charset="0"/>
              </a:defRPr>
            </a:lvl3pPr>
            <a:lvl4pPr marL="1600200" indent="-228600" eaLnBrk="0" hangingPunct="0">
              <a:defRPr sz="9600" b="1">
                <a:solidFill>
                  <a:schemeClr val="tx1"/>
                </a:solidFill>
                <a:latin typeface="Times New Roman" pitchFamily="18" charset="0"/>
              </a:defRPr>
            </a:lvl4pPr>
            <a:lvl5pPr marL="2057400" indent="-228600" eaLnBrk="0" hangingPunct="0">
              <a:defRPr sz="9600" b="1">
                <a:solidFill>
                  <a:schemeClr val="tx1"/>
                </a:solidFill>
                <a:latin typeface="Times New Roman" pitchFamily="18" charset="0"/>
              </a:defRPr>
            </a:lvl5pPr>
            <a:lvl6pPr marL="2514600" indent="-228600" eaLnBrk="0" fontAlgn="base" hangingPunct="0">
              <a:spcBef>
                <a:spcPct val="0"/>
              </a:spcBef>
              <a:spcAft>
                <a:spcPct val="0"/>
              </a:spcAft>
              <a:defRPr sz="9600" b="1">
                <a:solidFill>
                  <a:schemeClr val="tx1"/>
                </a:solidFill>
                <a:latin typeface="Times New Roman" pitchFamily="18" charset="0"/>
              </a:defRPr>
            </a:lvl6pPr>
            <a:lvl7pPr marL="2971800" indent="-228600" eaLnBrk="0" fontAlgn="base" hangingPunct="0">
              <a:spcBef>
                <a:spcPct val="0"/>
              </a:spcBef>
              <a:spcAft>
                <a:spcPct val="0"/>
              </a:spcAft>
              <a:defRPr sz="9600" b="1">
                <a:solidFill>
                  <a:schemeClr val="tx1"/>
                </a:solidFill>
                <a:latin typeface="Times New Roman" pitchFamily="18" charset="0"/>
              </a:defRPr>
            </a:lvl7pPr>
            <a:lvl8pPr marL="3429000" indent="-228600" eaLnBrk="0" fontAlgn="base" hangingPunct="0">
              <a:spcBef>
                <a:spcPct val="0"/>
              </a:spcBef>
              <a:spcAft>
                <a:spcPct val="0"/>
              </a:spcAft>
              <a:defRPr sz="9600" b="1">
                <a:solidFill>
                  <a:schemeClr val="tx1"/>
                </a:solidFill>
                <a:latin typeface="Times New Roman" pitchFamily="18" charset="0"/>
              </a:defRPr>
            </a:lvl8pPr>
            <a:lvl9pPr marL="3886200" indent="-228600" eaLnBrk="0" fontAlgn="base" hangingPunct="0">
              <a:spcBef>
                <a:spcPct val="0"/>
              </a:spcBef>
              <a:spcAft>
                <a:spcPct val="0"/>
              </a:spcAft>
              <a:defRPr sz="9600" b="1">
                <a:solidFill>
                  <a:schemeClr val="tx1"/>
                </a:solidFill>
                <a:latin typeface="Times New Roman" pitchFamily="18" charset="0"/>
              </a:defRPr>
            </a:lvl9pPr>
          </a:lstStyle>
          <a:p>
            <a:pPr algn="ctr" eaLnBrk="1" hangingPunct="1"/>
            <a:r>
              <a:rPr lang="kk-KZ" sz="2400" dirty="0"/>
              <a:t>5.5.1.3 жай бөлшектерге арифметикалық амалдар қолданып мәтінді есептер шығару (мысалы, бірлесіп жұмыс жасауға қатысты есептер және тағы басқа);</a:t>
            </a:r>
            <a:endParaRPr lang="ru-RU" altLang="ru-RU" sz="2400" i="1" dirty="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487"/>
                                        </p:tgtEl>
                                        <p:attrNameLst>
                                          <p:attrName>style.visibility</p:attrName>
                                        </p:attrNameLst>
                                      </p:cBhvr>
                                      <p:to>
                                        <p:strVal val="visible"/>
                                      </p:to>
                                    </p:set>
                                    <p:animEffect transition="in" filter="fade">
                                      <p:cBhvr>
                                        <p:cTn id="7" dur="1000"/>
                                        <p:tgtEl>
                                          <p:spTgt spid="20487"/>
                                        </p:tgtEl>
                                      </p:cBhvr>
                                    </p:animEffect>
                                    <p:anim calcmode="lin" valueType="num">
                                      <p:cBhvr>
                                        <p:cTn id="8" dur="1000" fill="hold"/>
                                        <p:tgtEl>
                                          <p:spTgt spid="20487"/>
                                        </p:tgtEl>
                                        <p:attrNameLst>
                                          <p:attrName>ppt_x</p:attrName>
                                        </p:attrNameLst>
                                      </p:cBhvr>
                                      <p:tavLst>
                                        <p:tav tm="0">
                                          <p:val>
                                            <p:strVal val="#ppt_x"/>
                                          </p:val>
                                        </p:tav>
                                        <p:tav tm="100000">
                                          <p:val>
                                            <p:strVal val="#ppt_x"/>
                                          </p:val>
                                        </p:tav>
                                      </p:tavLst>
                                    </p:anim>
                                    <p:anim calcmode="lin" valueType="num">
                                      <p:cBhvr>
                                        <p:cTn id="9" dur="1000" fill="hold"/>
                                        <p:tgtEl>
                                          <p:spTgt spid="20487"/>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0" presetClass="entr" presetSubtype="0" fill="hold" grpId="0" nodeType="afterEffect">
                                  <p:stCondLst>
                                    <p:cond delay="0"/>
                                  </p:stCondLst>
                                  <p:iterate type="lt">
                                    <p:tmPct val="10000"/>
                                  </p:iterate>
                                  <p:childTnLst>
                                    <p:set>
                                      <p:cBhvr>
                                        <p:cTn id="12" dur="1" fill="hold">
                                          <p:stCondLst>
                                            <p:cond delay="0"/>
                                          </p:stCondLst>
                                        </p:cTn>
                                        <p:tgtEl>
                                          <p:spTgt spid="20484">
                                            <p:bg/>
                                          </p:spTgt>
                                        </p:tgtEl>
                                        <p:attrNameLst>
                                          <p:attrName>style.visibility</p:attrName>
                                        </p:attrNameLst>
                                      </p:cBhvr>
                                      <p:to>
                                        <p:strVal val="visible"/>
                                      </p:to>
                                    </p:set>
                                    <p:animEffect transition="in" filter="fade">
                                      <p:cBhvr>
                                        <p:cTn id="13" dur="1000"/>
                                        <p:tgtEl>
                                          <p:spTgt spid="20484">
                                            <p:bg/>
                                          </p:spTgt>
                                        </p:tgtEl>
                                      </p:cBhvr>
                                    </p:animEffect>
                                    <p:anim calcmode="lin" valueType="num">
                                      <p:cBhvr>
                                        <p:cTn id="14" dur="1000" fill="hold"/>
                                        <p:tgtEl>
                                          <p:spTgt spid="20484">
                                            <p:bg/>
                                          </p:spTgt>
                                        </p:tgtEl>
                                        <p:attrNameLst>
                                          <p:attrName>ppt_x</p:attrName>
                                        </p:attrNameLst>
                                      </p:cBhvr>
                                      <p:tavLst>
                                        <p:tav tm="0">
                                          <p:val>
                                            <p:strVal val="#ppt_x-.1"/>
                                          </p:val>
                                        </p:tav>
                                        <p:tav tm="100000">
                                          <p:val>
                                            <p:strVal val="#ppt_x"/>
                                          </p:val>
                                        </p:tav>
                                      </p:tavLst>
                                    </p:anim>
                                    <p:anim calcmode="lin" valueType="num">
                                      <p:cBhvr>
                                        <p:cTn id="15" dur="1000" fill="hold"/>
                                        <p:tgtEl>
                                          <p:spTgt spid="20484">
                                            <p:bg/>
                                          </p:spTgt>
                                        </p:tgtEl>
                                        <p:attrNameLst>
                                          <p:attrName>ppt_y</p:attrName>
                                        </p:attrNameLst>
                                      </p:cBhvr>
                                      <p:tavLst>
                                        <p:tav tm="0">
                                          <p:val>
                                            <p:strVal val="#ppt_y"/>
                                          </p:val>
                                        </p:tav>
                                        <p:tav tm="100000">
                                          <p:val>
                                            <p:strVal val="#ppt_y"/>
                                          </p:val>
                                        </p:tav>
                                      </p:tavLst>
                                    </p:anim>
                                  </p:childTnLst>
                                </p:cTn>
                              </p:par>
                              <p:par>
                                <p:cTn id="16" presetID="40" presetClass="entr" presetSubtype="0" fill="hold" grpId="0" nodeType="withEffect">
                                  <p:stCondLst>
                                    <p:cond delay="0"/>
                                  </p:stCondLst>
                                  <p:iterate type="lt">
                                    <p:tmPct val="10000"/>
                                  </p:iterate>
                                  <p:childTnLst>
                                    <p:set>
                                      <p:cBhvr>
                                        <p:cTn id="17" dur="1" fill="hold">
                                          <p:stCondLst>
                                            <p:cond delay="0"/>
                                          </p:stCondLst>
                                        </p:cTn>
                                        <p:tgtEl>
                                          <p:spTgt spid="20484">
                                            <p:txEl>
                                              <p:pRg st="0" end="0"/>
                                            </p:txEl>
                                          </p:spTgt>
                                        </p:tgtEl>
                                        <p:attrNameLst>
                                          <p:attrName>style.visibility</p:attrName>
                                        </p:attrNameLst>
                                      </p:cBhvr>
                                      <p:to>
                                        <p:strVal val="visible"/>
                                      </p:to>
                                    </p:set>
                                    <p:animEffect transition="in" filter="fade">
                                      <p:cBhvr>
                                        <p:cTn id="18" dur="1000"/>
                                        <p:tgtEl>
                                          <p:spTgt spid="20484">
                                            <p:txEl>
                                              <p:pRg st="0" end="0"/>
                                            </p:txEl>
                                          </p:spTgt>
                                        </p:tgtEl>
                                      </p:cBhvr>
                                    </p:animEffect>
                                    <p:anim calcmode="lin" valueType="num">
                                      <p:cBhvr>
                                        <p:cTn id="19" dur="1000" fill="hold"/>
                                        <p:tgtEl>
                                          <p:spTgt spid="20484">
                                            <p:txEl>
                                              <p:pRg st="0" end="0"/>
                                            </p:txEl>
                                          </p:spTgt>
                                        </p:tgtEl>
                                        <p:attrNameLst>
                                          <p:attrName>ppt_x</p:attrName>
                                        </p:attrNameLst>
                                      </p:cBhvr>
                                      <p:tavLst>
                                        <p:tav tm="0">
                                          <p:val>
                                            <p:strVal val="#ppt_x-.1"/>
                                          </p:val>
                                        </p:tav>
                                        <p:tav tm="100000">
                                          <p:val>
                                            <p:strVal val="#ppt_x"/>
                                          </p:val>
                                        </p:tav>
                                      </p:tavLst>
                                    </p:anim>
                                    <p:anim calcmode="lin" valueType="num">
                                      <p:cBhvr>
                                        <p:cTn id="20" dur="1000" fill="hold"/>
                                        <p:tgtEl>
                                          <p:spTgt spid="20484">
                                            <p:txEl>
                                              <p:pRg st="0" end="0"/>
                                            </p:txEl>
                                          </p:spTgt>
                                        </p:tgtEl>
                                        <p:attrNameLst>
                                          <p:attrName>ppt_y</p:attrName>
                                        </p:attrNameLst>
                                      </p:cBhvr>
                                      <p:tavLst>
                                        <p:tav tm="0">
                                          <p:val>
                                            <p:strVal val="#ppt_y"/>
                                          </p:val>
                                        </p:tav>
                                        <p:tav tm="100000">
                                          <p:val>
                                            <p:strVal val="#ppt_y"/>
                                          </p:val>
                                        </p:tav>
                                      </p:tavLst>
                                    </p:anim>
                                  </p:childTnLst>
                                </p:cTn>
                              </p:par>
                              <p:par>
                                <p:cTn id="21" presetID="40" presetClass="entr" presetSubtype="0" fill="hold" grpId="0" nodeType="withEffect">
                                  <p:stCondLst>
                                    <p:cond delay="0"/>
                                  </p:stCondLst>
                                  <p:iterate type="lt">
                                    <p:tmPct val="10000"/>
                                  </p:iterate>
                                  <p:childTnLst>
                                    <p:set>
                                      <p:cBhvr>
                                        <p:cTn id="22" dur="1" fill="hold">
                                          <p:stCondLst>
                                            <p:cond delay="0"/>
                                          </p:stCondLst>
                                        </p:cTn>
                                        <p:tgtEl>
                                          <p:spTgt spid="20484">
                                            <p:txEl>
                                              <p:pRg st="1" end="1"/>
                                            </p:txEl>
                                          </p:spTgt>
                                        </p:tgtEl>
                                        <p:attrNameLst>
                                          <p:attrName>style.visibility</p:attrName>
                                        </p:attrNameLst>
                                      </p:cBhvr>
                                      <p:to>
                                        <p:strVal val="visible"/>
                                      </p:to>
                                    </p:set>
                                    <p:animEffect transition="in" filter="fade">
                                      <p:cBhvr>
                                        <p:cTn id="23" dur="1000"/>
                                        <p:tgtEl>
                                          <p:spTgt spid="20484">
                                            <p:txEl>
                                              <p:pRg st="1" end="1"/>
                                            </p:txEl>
                                          </p:spTgt>
                                        </p:tgtEl>
                                      </p:cBhvr>
                                    </p:animEffect>
                                    <p:anim calcmode="lin" valueType="num">
                                      <p:cBhvr>
                                        <p:cTn id="24" dur="1000" fill="hold"/>
                                        <p:tgtEl>
                                          <p:spTgt spid="20484">
                                            <p:txEl>
                                              <p:pRg st="1" end="1"/>
                                            </p:txEl>
                                          </p:spTgt>
                                        </p:tgtEl>
                                        <p:attrNameLst>
                                          <p:attrName>ppt_x</p:attrName>
                                        </p:attrNameLst>
                                      </p:cBhvr>
                                      <p:tavLst>
                                        <p:tav tm="0">
                                          <p:val>
                                            <p:strVal val="#ppt_x-.1"/>
                                          </p:val>
                                        </p:tav>
                                        <p:tav tm="100000">
                                          <p:val>
                                            <p:strVal val="#ppt_x"/>
                                          </p:val>
                                        </p:tav>
                                      </p:tavLst>
                                    </p:anim>
                                    <p:anim calcmode="lin" valueType="num">
                                      <p:cBhvr>
                                        <p:cTn id="25" dur="1000" fill="hold"/>
                                        <p:tgtEl>
                                          <p:spTgt spid="20484">
                                            <p:txEl>
                                              <p:pRg st="1" end="1"/>
                                            </p:txEl>
                                          </p:spTgt>
                                        </p:tgtEl>
                                        <p:attrNameLst>
                                          <p:attrName>ppt_y</p:attrName>
                                        </p:attrNameLst>
                                      </p:cBhvr>
                                      <p:tavLst>
                                        <p:tav tm="0">
                                          <p:val>
                                            <p:strVal val="#ppt_y"/>
                                          </p:val>
                                        </p:tav>
                                        <p:tav tm="100000">
                                          <p:val>
                                            <p:strVal val="#ppt_y"/>
                                          </p:val>
                                        </p:tav>
                                      </p:tavLst>
                                    </p:anim>
                                  </p:childTnLst>
                                </p:cTn>
                              </p:par>
                              <p:par>
                                <p:cTn id="26" presetID="40" presetClass="entr" presetSubtype="0" fill="hold" grpId="0" nodeType="withEffect">
                                  <p:stCondLst>
                                    <p:cond delay="0"/>
                                  </p:stCondLst>
                                  <p:iterate type="lt">
                                    <p:tmPct val="10000"/>
                                  </p:iterate>
                                  <p:childTnLst>
                                    <p:set>
                                      <p:cBhvr>
                                        <p:cTn id="27" dur="1" fill="hold">
                                          <p:stCondLst>
                                            <p:cond delay="0"/>
                                          </p:stCondLst>
                                        </p:cTn>
                                        <p:tgtEl>
                                          <p:spTgt spid="20484">
                                            <p:txEl>
                                              <p:pRg st="2" end="2"/>
                                            </p:txEl>
                                          </p:spTgt>
                                        </p:tgtEl>
                                        <p:attrNameLst>
                                          <p:attrName>style.visibility</p:attrName>
                                        </p:attrNameLst>
                                      </p:cBhvr>
                                      <p:to>
                                        <p:strVal val="visible"/>
                                      </p:to>
                                    </p:set>
                                    <p:animEffect transition="in" filter="fade">
                                      <p:cBhvr>
                                        <p:cTn id="28" dur="1000"/>
                                        <p:tgtEl>
                                          <p:spTgt spid="20484">
                                            <p:txEl>
                                              <p:pRg st="2" end="2"/>
                                            </p:txEl>
                                          </p:spTgt>
                                        </p:tgtEl>
                                      </p:cBhvr>
                                    </p:animEffect>
                                    <p:anim calcmode="lin" valueType="num">
                                      <p:cBhvr>
                                        <p:cTn id="29" dur="1000" fill="hold"/>
                                        <p:tgtEl>
                                          <p:spTgt spid="20484">
                                            <p:txEl>
                                              <p:pRg st="2" end="2"/>
                                            </p:txEl>
                                          </p:spTgt>
                                        </p:tgtEl>
                                        <p:attrNameLst>
                                          <p:attrName>ppt_x</p:attrName>
                                        </p:attrNameLst>
                                      </p:cBhvr>
                                      <p:tavLst>
                                        <p:tav tm="0">
                                          <p:val>
                                            <p:strVal val="#ppt_x-.1"/>
                                          </p:val>
                                        </p:tav>
                                        <p:tav tm="100000">
                                          <p:val>
                                            <p:strVal val="#ppt_x"/>
                                          </p:val>
                                        </p:tav>
                                      </p:tavLst>
                                    </p:anim>
                                    <p:anim calcmode="lin" valueType="num">
                                      <p:cBhvr>
                                        <p:cTn id="30" dur="1000" fill="hold"/>
                                        <p:tgtEl>
                                          <p:spTgt spid="20484">
                                            <p:txEl>
                                              <p:pRg st="2" end="2"/>
                                            </p:txEl>
                                          </p:spTgt>
                                        </p:tgtEl>
                                        <p:attrNameLst>
                                          <p:attrName>ppt_y</p:attrName>
                                        </p:attrNameLst>
                                      </p:cBhvr>
                                      <p:tavLst>
                                        <p:tav tm="0">
                                          <p:val>
                                            <p:strVal val="#ppt_y"/>
                                          </p:val>
                                        </p:tav>
                                        <p:tav tm="100000">
                                          <p:val>
                                            <p:strVal val="#ppt_y"/>
                                          </p:val>
                                        </p:tav>
                                      </p:tavLst>
                                    </p:anim>
                                  </p:childTnLst>
                                </p:cTn>
                              </p:par>
                            </p:childTnLst>
                          </p:cTn>
                        </p:par>
                        <p:par>
                          <p:cTn id="31" fill="hold" nodeType="afterGroup">
                            <p:stCondLst>
                              <p:cond delay="4800"/>
                            </p:stCondLst>
                            <p:childTnLst>
                              <p:par>
                                <p:cTn id="32" presetID="7" presetClass="entr" presetSubtype="2" fill="hold" grpId="0" nodeType="afterEffect">
                                  <p:stCondLst>
                                    <p:cond delay="0"/>
                                  </p:stCondLst>
                                  <p:childTnLst>
                                    <p:set>
                                      <p:cBhvr>
                                        <p:cTn id="33" dur="1" fill="hold">
                                          <p:stCondLst>
                                            <p:cond delay="0"/>
                                          </p:stCondLst>
                                        </p:cTn>
                                        <p:tgtEl>
                                          <p:spTgt spid="20491"/>
                                        </p:tgtEl>
                                        <p:attrNameLst>
                                          <p:attrName>style.visibility</p:attrName>
                                        </p:attrNameLst>
                                      </p:cBhvr>
                                      <p:to>
                                        <p:strVal val="visible"/>
                                      </p:to>
                                    </p:set>
                                    <p:anim calcmode="lin" valueType="num">
                                      <p:cBhvr additive="base">
                                        <p:cTn id="34" dur="2000" fill="hold"/>
                                        <p:tgtEl>
                                          <p:spTgt spid="20491"/>
                                        </p:tgtEl>
                                        <p:attrNameLst>
                                          <p:attrName>ppt_x</p:attrName>
                                        </p:attrNameLst>
                                      </p:cBhvr>
                                      <p:tavLst>
                                        <p:tav tm="0">
                                          <p:val>
                                            <p:strVal val="1+#ppt_w/2"/>
                                          </p:val>
                                        </p:tav>
                                        <p:tav tm="100000">
                                          <p:val>
                                            <p:strVal val="#ppt_x"/>
                                          </p:val>
                                        </p:tav>
                                      </p:tavLst>
                                    </p:anim>
                                    <p:anim calcmode="lin" valueType="num">
                                      <p:cBhvr additive="base">
                                        <p:cTn id="35" dur="2000" fill="hold"/>
                                        <p:tgtEl>
                                          <p:spTgt spid="20491"/>
                                        </p:tgtEl>
                                        <p:attrNameLst>
                                          <p:attrName>ppt_y</p:attrName>
                                        </p:attrNameLst>
                                      </p:cBhvr>
                                      <p:tavLst>
                                        <p:tav tm="0">
                                          <p:val>
                                            <p:strVal val="#ppt_y"/>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nodeType="clickEffect">
                                  <p:stCondLst>
                                    <p:cond delay="0"/>
                                  </p:stCondLst>
                                  <p:iterate type="lt">
                                    <p:tmPct val="0"/>
                                  </p:iterate>
                                  <p:childTnLst>
                                    <p:set>
                                      <p:cBhvr>
                                        <p:cTn id="39" dur="1" fill="hold">
                                          <p:stCondLst>
                                            <p:cond delay="0"/>
                                          </p:stCondLst>
                                        </p:cTn>
                                        <p:tgtEl>
                                          <p:spTgt spid="20484">
                                            <p:txEl>
                                              <p:pRg st="0" end="0"/>
                                            </p:txEl>
                                          </p:spTgt>
                                        </p:tgtEl>
                                        <p:attrNameLst>
                                          <p:attrName>style.visibility</p:attrName>
                                        </p:attrNameLst>
                                      </p:cBhvr>
                                      <p:to>
                                        <p:strVal val="visible"/>
                                      </p:to>
                                    </p:set>
                                    <p:animEffect transition="in" filter="blinds(horizontal)">
                                      <p:cBhvr>
                                        <p:cTn id="40" dur="500"/>
                                        <p:tgtEl>
                                          <p:spTgt spid="20484">
                                            <p:txEl>
                                              <p:pRg st="0" end="0"/>
                                            </p:txEl>
                                          </p:spTgt>
                                        </p:tgtEl>
                                      </p:cBhvr>
                                    </p:animEffect>
                                  </p:childTnLst>
                                </p:cTn>
                              </p:par>
                              <p:par>
                                <p:cTn id="41" presetID="3" presetClass="entr" presetSubtype="10" fill="hold" nodeType="withEffect">
                                  <p:stCondLst>
                                    <p:cond delay="0"/>
                                  </p:stCondLst>
                                  <p:iterate type="lt">
                                    <p:tmPct val="0"/>
                                  </p:iterate>
                                  <p:childTnLst>
                                    <p:set>
                                      <p:cBhvr>
                                        <p:cTn id="42" dur="1" fill="hold">
                                          <p:stCondLst>
                                            <p:cond delay="0"/>
                                          </p:stCondLst>
                                        </p:cTn>
                                        <p:tgtEl>
                                          <p:spTgt spid="20484">
                                            <p:txEl>
                                              <p:pRg st="1" end="1"/>
                                            </p:txEl>
                                          </p:spTgt>
                                        </p:tgtEl>
                                        <p:attrNameLst>
                                          <p:attrName>style.visibility</p:attrName>
                                        </p:attrNameLst>
                                      </p:cBhvr>
                                      <p:to>
                                        <p:strVal val="visible"/>
                                      </p:to>
                                    </p:set>
                                    <p:animEffect transition="in" filter="blinds(horizontal)">
                                      <p:cBhvr>
                                        <p:cTn id="43" dur="500"/>
                                        <p:tgtEl>
                                          <p:spTgt spid="20484">
                                            <p:txEl>
                                              <p:pRg st="1" end="1"/>
                                            </p:txEl>
                                          </p:spTgt>
                                        </p:tgtEl>
                                      </p:cBhvr>
                                    </p:animEffect>
                                  </p:childTnLst>
                                </p:cTn>
                              </p:par>
                              <p:par>
                                <p:cTn id="44" presetID="3" presetClass="entr" presetSubtype="10" fill="hold" nodeType="withEffect">
                                  <p:stCondLst>
                                    <p:cond delay="0"/>
                                  </p:stCondLst>
                                  <p:iterate type="lt">
                                    <p:tmPct val="0"/>
                                  </p:iterate>
                                  <p:childTnLst>
                                    <p:set>
                                      <p:cBhvr>
                                        <p:cTn id="45" dur="1" fill="hold">
                                          <p:stCondLst>
                                            <p:cond delay="0"/>
                                          </p:stCondLst>
                                        </p:cTn>
                                        <p:tgtEl>
                                          <p:spTgt spid="20484">
                                            <p:txEl>
                                              <p:pRg st="2" end="2"/>
                                            </p:txEl>
                                          </p:spTgt>
                                        </p:tgtEl>
                                        <p:attrNameLst>
                                          <p:attrName>style.visibility</p:attrName>
                                        </p:attrNameLst>
                                      </p:cBhvr>
                                      <p:to>
                                        <p:strVal val="visible"/>
                                      </p:to>
                                    </p:set>
                                    <p:animEffect transition="in" filter="blinds(horizontal)">
                                      <p:cBhvr>
                                        <p:cTn id="46" dur="500"/>
                                        <p:tgtEl>
                                          <p:spTgt spid="2048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7" grpId="0" animBg="1"/>
      <p:bldP spid="20484" grpId="0" build="allAtOnce" animBg="1"/>
      <p:bldP spid="2049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ru-RU" altLang="ru-RU" smtClean="0"/>
          </a:p>
        </p:txBody>
      </p:sp>
      <p:sp>
        <p:nvSpPr>
          <p:cNvPr id="23555" name="Rectangle 3"/>
          <p:cNvSpPr>
            <a:spLocks noGrp="1" noChangeArrowheads="1"/>
          </p:cNvSpPr>
          <p:nvPr>
            <p:ph type="body" idx="1"/>
          </p:nvPr>
        </p:nvSpPr>
        <p:spPr/>
        <p:txBody>
          <a:bodyPr/>
          <a:lstStyle/>
          <a:p>
            <a:pPr eaLnBrk="1" hangingPunct="1"/>
            <a:endParaRPr lang="ru-RU" altLang="ru-RU" smtClean="0"/>
          </a:p>
        </p:txBody>
      </p:sp>
      <p:pic>
        <p:nvPicPr>
          <p:cNvPr id="23556" name="Picture 4"/>
          <p:cNvPicPr>
            <a:picLocks noChangeAspect="1" noChangeArrowheads="1"/>
          </p:cNvPicPr>
          <p:nvPr/>
        </p:nvPicPr>
        <p:blipFill>
          <a:blip r:embed="rId2">
            <a:extLst>
              <a:ext uri="{28A0092B-C50C-407E-A947-70E740481C1C}">
                <a14:useLocalDpi xmlns:a14="http://schemas.microsoft.com/office/drawing/2010/main" val="0"/>
              </a:ext>
            </a:extLst>
          </a:blip>
          <a:srcRect r="-27" b="92"/>
          <a:stretch>
            <a:fillRect/>
          </a:stretch>
        </p:blipFill>
        <p:spPr bwMode="auto">
          <a:xfrm>
            <a:off x="0" y="-34925"/>
            <a:ext cx="9144000" cy="689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Text Box 6"/>
          <p:cNvSpPr txBox="1">
            <a:spLocks noChangeArrowheads="1"/>
          </p:cNvSpPr>
          <p:nvPr/>
        </p:nvSpPr>
        <p:spPr bwMode="auto">
          <a:xfrm>
            <a:off x="900113" y="2492375"/>
            <a:ext cx="6840537" cy="1084595"/>
          </a:xfrm>
          <a:prstGeom prst="rect">
            <a:avLst/>
          </a:prstGeom>
          <a:noFill/>
          <a:ln w="9525">
            <a:noFill/>
            <a:miter lim="800000"/>
            <a:headEnd/>
            <a:tailEnd/>
          </a:ln>
          <a:effectLst/>
        </p:spPr>
        <p:txBody>
          <a:bodyPr lIns="98746" tIns="49373" rIns="98746" bIns="49373">
            <a:spAutoFit/>
          </a:bodyPr>
          <a:lstStyle/>
          <a:p>
            <a:pPr algn="ctr" defTabSz="987425">
              <a:defRPr/>
            </a:pPr>
            <a:endParaRPr lang="kk-KZ" sz="3200" b="1" i="1" dirty="0">
              <a:solidFill>
                <a:srgbClr val="0000FF"/>
              </a:solidFill>
              <a:effectLst>
                <a:outerShdw blurRad="38100" dist="38100" dir="2700000" algn="tl">
                  <a:srgbClr val="C0C0C0"/>
                </a:outerShdw>
              </a:effectLst>
              <a:latin typeface="Times New Roman" pitchFamily="18" charset="0"/>
            </a:endParaRPr>
          </a:p>
          <a:p>
            <a:pPr marL="342900" indent="-342900" defTabSz="987425">
              <a:defRPr/>
            </a:pPr>
            <a:r>
              <a:rPr lang="kk-KZ" sz="3200" b="1" i="1" dirty="0">
                <a:solidFill>
                  <a:srgbClr val="800000"/>
                </a:solidFill>
                <a:effectLst>
                  <a:outerShdw blurRad="38100" dist="38100" dir="2700000" algn="tl">
                    <a:srgbClr val="C0C0C0"/>
                  </a:outerShdw>
                </a:effectLst>
                <a:latin typeface="Times New Roman" pitchFamily="18" charset="0"/>
              </a:rPr>
              <a:t>                       </a:t>
            </a:r>
            <a:endParaRPr lang="ru-RU" sz="3200" b="1" i="1" dirty="0">
              <a:solidFill>
                <a:srgbClr val="800000"/>
              </a:solidFill>
              <a:effectLst>
                <a:outerShdw blurRad="38100" dist="38100" dir="2700000" algn="tl">
                  <a:srgbClr val="C0C0C0"/>
                </a:outerShdw>
              </a:effectLst>
              <a:latin typeface="Times New Roman" pitchFamily="18" charset="0"/>
            </a:endParaRPr>
          </a:p>
        </p:txBody>
      </p:sp>
      <p:sp>
        <p:nvSpPr>
          <p:cNvPr id="23560" name="Text Box 8"/>
          <p:cNvSpPr txBox="1">
            <a:spLocks noChangeArrowheads="1"/>
          </p:cNvSpPr>
          <p:nvPr/>
        </p:nvSpPr>
        <p:spPr bwMode="auto">
          <a:xfrm>
            <a:off x="539552" y="1231234"/>
            <a:ext cx="8064896" cy="2808144"/>
          </a:xfrm>
          <a:prstGeom prst="rect">
            <a:avLst/>
          </a:prstGeom>
          <a:noFill/>
          <a:ln w="9525">
            <a:noFill/>
            <a:miter lim="800000"/>
            <a:headEnd/>
            <a:tailEnd/>
          </a:ln>
          <a:effectLst/>
        </p:spPr>
        <p:txBody>
          <a:bodyPr wrap="square" lIns="98746" tIns="49373" rIns="98746" bIns="49373">
            <a:spAutoFit/>
          </a:bodyPr>
          <a:lstStyle/>
          <a:p>
            <a:pPr algn="just"/>
            <a:r>
              <a:rPr lang="kk-KZ" sz="4400" dirty="0">
                <a:latin typeface="Times New Roman" panose="02020603050405020304" pitchFamily="18" charset="0"/>
                <a:cs typeface="Times New Roman" panose="02020603050405020304" pitchFamily="18" charset="0"/>
              </a:rPr>
              <a:t>Күнделікті тұрмыста екі немесе бірнеше жұмысшы бірлесіп бір тапсырманы орындайтын жағдайлар жиі кездеседі. </a:t>
            </a:r>
            <a:endParaRPr lang="ru-RU" sz="4400" dirty="0">
              <a:latin typeface="Times New Roman" panose="02020603050405020304" pitchFamily="18" charset="0"/>
              <a:cs typeface="Times New Roman" panose="02020603050405020304" pitchFamily="18" charset="0"/>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3558"/>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23560"/>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3560">
                                            <p:txEl>
                                              <p:pRg st="0" end="0"/>
                                            </p:txEl>
                                          </p:spTgt>
                                        </p:tgtEl>
                                        <p:attrNameLst>
                                          <p:attrName>style.visibility</p:attrName>
                                        </p:attrNameLst>
                                      </p:cBhvr>
                                      <p:to>
                                        <p:strVal val="visible"/>
                                      </p:to>
                                    </p:set>
                                    <p:animEffect transition="in" filter="fade">
                                      <p:cBhvr>
                                        <p:cTn id="14" dur="1000"/>
                                        <p:tgtEl>
                                          <p:spTgt spid="23560">
                                            <p:txEl>
                                              <p:pRg st="0" end="0"/>
                                            </p:txEl>
                                          </p:spTgt>
                                        </p:tgtEl>
                                      </p:cBhvr>
                                    </p:animEffect>
                                    <p:anim calcmode="lin" valueType="num">
                                      <p:cBhvr>
                                        <p:cTn id="15" dur="1000" fill="hold"/>
                                        <p:tgtEl>
                                          <p:spTgt spid="23560">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3560">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8" grpId="0" autoUpdateAnimBg="0"/>
      <p:bldP spid="23560"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D:\beka-2907@mail.ru\Бiлім\Бiлім\555555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Горизонтальный свиток 4"/>
          <p:cNvSpPr/>
          <p:nvPr/>
        </p:nvSpPr>
        <p:spPr>
          <a:xfrm>
            <a:off x="225265" y="333375"/>
            <a:ext cx="8816975" cy="6421438"/>
          </a:xfrm>
          <a:prstGeom prst="horizontalScroll">
            <a:avLst/>
          </a:prstGeom>
          <a:pattFill prst="pct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srgbClr val="FF0000"/>
              </a:solidFill>
            </a:endParaRPr>
          </a:p>
        </p:txBody>
      </p:sp>
      <p:sp>
        <p:nvSpPr>
          <p:cNvPr id="2" name="Заголовок 1"/>
          <p:cNvSpPr>
            <a:spLocks noGrp="1"/>
          </p:cNvSpPr>
          <p:nvPr>
            <p:ph type="ctrTitle"/>
          </p:nvPr>
        </p:nvSpPr>
        <p:spPr>
          <a:xfrm>
            <a:off x="1187624" y="1851906"/>
            <a:ext cx="7488832" cy="3384376"/>
          </a:xfrm>
        </p:spPr>
        <p:txBody>
          <a:bodyPr>
            <a:noAutofit/>
          </a:bodyPr>
          <a:lstStyle/>
          <a:p>
            <a:pPr algn="just"/>
            <a:r>
              <a:rPr lang="kk-KZ" sz="3600" b="1" dirty="0">
                <a:solidFill>
                  <a:schemeClr val="tx1">
                    <a:lumMod val="95000"/>
                    <a:lumOff val="5000"/>
                  </a:schemeClr>
                </a:solidFill>
                <a:latin typeface="Times New Roman" panose="02020603050405020304" pitchFamily="18" charset="0"/>
                <a:cs typeface="Times New Roman" panose="02020603050405020304" pitchFamily="18" charset="0"/>
              </a:rPr>
              <a:t>Мысалы, шебер мен оның үйренушісі бірлесіп бір тапсырманы орындайды немесе екі дос бірге бөлісіп кәмпит жеуі мүмкін, құрылысшылардың екі бригадасы бірлесіп бір үй салады. Сол сияқты екі немесе үш құбырдан қатар аққан сумен хауыз толады және т.с.с.</a:t>
            </a:r>
            <a:endParaRPr lang="ru-RU" sz="3600" b="1" dirty="0">
              <a:solidFill>
                <a:schemeClr val="tx1">
                  <a:lumMod val="95000"/>
                  <a:lumOff val="5000"/>
                </a:schemeClr>
              </a:solidFill>
            </a:endParaRPr>
          </a:p>
        </p:txBody>
      </p:sp>
    </p:spTree>
    <p:extLst>
      <p:ext uri="{BB962C8B-B14F-4D97-AF65-F5344CB8AC3E}">
        <p14:creationId xmlns:p14="http://schemas.microsoft.com/office/powerpoint/2010/main" val="335761539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ru-RU" altLang="ru-RU" smtClean="0"/>
          </a:p>
        </p:txBody>
      </p:sp>
      <p:sp>
        <p:nvSpPr>
          <p:cNvPr id="23555" name="Rectangle 3"/>
          <p:cNvSpPr>
            <a:spLocks noGrp="1" noChangeArrowheads="1"/>
          </p:cNvSpPr>
          <p:nvPr>
            <p:ph type="body" idx="1"/>
          </p:nvPr>
        </p:nvSpPr>
        <p:spPr/>
        <p:txBody>
          <a:bodyPr/>
          <a:lstStyle/>
          <a:p>
            <a:pPr eaLnBrk="1" hangingPunct="1"/>
            <a:endParaRPr lang="ru-RU" altLang="ru-RU" smtClean="0"/>
          </a:p>
        </p:txBody>
      </p:sp>
      <p:pic>
        <p:nvPicPr>
          <p:cNvPr id="23556" name="Picture 4"/>
          <p:cNvPicPr>
            <a:picLocks noChangeAspect="1" noChangeArrowheads="1"/>
          </p:cNvPicPr>
          <p:nvPr/>
        </p:nvPicPr>
        <p:blipFill>
          <a:blip r:embed="rId2">
            <a:extLst>
              <a:ext uri="{28A0092B-C50C-407E-A947-70E740481C1C}">
                <a14:useLocalDpi xmlns:a14="http://schemas.microsoft.com/office/drawing/2010/main" val="0"/>
              </a:ext>
            </a:extLst>
          </a:blip>
          <a:srcRect r="-27" b="92"/>
          <a:stretch>
            <a:fillRect/>
          </a:stretch>
        </p:blipFill>
        <p:spPr bwMode="auto">
          <a:xfrm>
            <a:off x="0" y="-34925"/>
            <a:ext cx="9144000" cy="689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Text Box 6"/>
          <p:cNvSpPr txBox="1">
            <a:spLocks noChangeArrowheads="1"/>
          </p:cNvSpPr>
          <p:nvPr/>
        </p:nvSpPr>
        <p:spPr bwMode="auto">
          <a:xfrm>
            <a:off x="900113" y="2492375"/>
            <a:ext cx="6840537" cy="1084595"/>
          </a:xfrm>
          <a:prstGeom prst="rect">
            <a:avLst/>
          </a:prstGeom>
          <a:noFill/>
          <a:ln w="9525">
            <a:noFill/>
            <a:miter lim="800000"/>
            <a:headEnd/>
            <a:tailEnd/>
          </a:ln>
          <a:effectLst/>
        </p:spPr>
        <p:txBody>
          <a:bodyPr lIns="98746" tIns="49373" rIns="98746" bIns="49373">
            <a:spAutoFit/>
          </a:bodyPr>
          <a:lstStyle/>
          <a:p>
            <a:pPr algn="ctr" defTabSz="987425">
              <a:defRPr/>
            </a:pPr>
            <a:endParaRPr lang="kk-KZ" sz="3200" b="1" i="1" dirty="0">
              <a:solidFill>
                <a:srgbClr val="0000FF"/>
              </a:solidFill>
              <a:effectLst>
                <a:outerShdw blurRad="38100" dist="38100" dir="2700000" algn="tl">
                  <a:srgbClr val="C0C0C0"/>
                </a:outerShdw>
              </a:effectLst>
              <a:latin typeface="Times New Roman" pitchFamily="18" charset="0"/>
            </a:endParaRPr>
          </a:p>
          <a:p>
            <a:pPr marL="342900" indent="-342900" defTabSz="987425">
              <a:defRPr/>
            </a:pPr>
            <a:r>
              <a:rPr lang="kk-KZ" sz="3200" b="1" i="1" dirty="0">
                <a:solidFill>
                  <a:srgbClr val="800000"/>
                </a:solidFill>
                <a:effectLst>
                  <a:outerShdw blurRad="38100" dist="38100" dir="2700000" algn="tl">
                    <a:srgbClr val="C0C0C0"/>
                  </a:outerShdw>
                </a:effectLst>
                <a:latin typeface="Times New Roman" pitchFamily="18" charset="0"/>
              </a:rPr>
              <a:t>                       </a:t>
            </a:r>
            <a:endParaRPr lang="ru-RU" sz="3200" b="1" i="1" dirty="0">
              <a:solidFill>
                <a:srgbClr val="800000"/>
              </a:solidFill>
              <a:effectLst>
                <a:outerShdw blurRad="38100" dist="38100" dir="2700000" algn="tl">
                  <a:srgbClr val="C0C0C0"/>
                </a:outerShdw>
              </a:effectLst>
              <a:latin typeface="Times New Roman" pitchFamily="18" charset="0"/>
            </a:endParaRPr>
          </a:p>
        </p:txBody>
      </p:sp>
      <p:sp>
        <p:nvSpPr>
          <p:cNvPr id="23560" name="Text Box 8"/>
          <p:cNvSpPr txBox="1">
            <a:spLocks noChangeArrowheads="1"/>
          </p:cNvSpPr>
          <p:nvPr/>
        </p:nvSpPr>
        <p:spPr bwMode="auto">
          <a:xfrm>
            <a:off x="323528" y="1268760"/>
            <a:ext cx="8064896" cy="4408582"/>
          </a:xfrm>
          <a:prstGeom prst="rect">
            <a:avLst/>
          </a:prstGeom>
          <a:noFill/>
          <a:ln w="9525">
            <a:noFill/>
            <a:miter lim="800000"/>
            <a:headEnd/>
            <a:tailEnd/>
          </a:ln>
          <a:effectLst/>
        </p:spPr>
        <p:txBody>
          <a:bodyPr wrap="square" lIns="98746" tIns="49373" rIns="98746" bIns="49373">
            <a:spAutoFit/>
          </a:bodyPr>
          <a:lstStyle/>
          <a:p>
            <a:pPr algn="ctr" defTabSz="987425">
              <a:defRPr/>
            </a:pPr>
            <a:r>
              <a:rPr lang="kk-KZ" sz="4000" b="1" i="1" u="sng" dirty="0" smtClean="0">
                <a:solidFill>
                  <a:schemeClr val="tx2">
                    <a:lumMod val="95000"/>
                    <a:lumOff val="5000"/>
                  </a:schemeClr>
                </a:solidFill>
                <a:effectLst>
                  <a:outerShdw blurRad="38100" dist="38100" dir="2700000" algn="tl">
                    <a:srgbClr val="C0C0C0"/>
                  </a:outerShdw>
                </a:effectLst>
                <a:latin typeface="Times New Roman" pitchFamily="18" charset="0"/>
              </a:rPr>
              <a:t>Бірлесіп орындалатын жұмыстарға есептер шығарғанда: </a:t>
            </a:r>
            <a:r>
              <a:rPr lang="kk-KZ" sz="4000" b="1" dirty="0" smtClean="0">
                <a:solidFill>
                  <a:schemeClr val="tx2">
                    <a:lumMod val="95000"/>
                    <a:lumOff val="5000"/>
                  </a:schemeClr>
                </a:solidFill>
                <a:effectLst>
                  <a:outerShdw blurRad="38100" dist="38100" dir="2700000" algn="tl">
                    <a:srgbClr val="C0C0C0"/>
                  </a:outerShdw>
                </a:effectLst>
                <a:latin typeface="Times New Roman" pitchFamily="18" charset="0"/>
              </a:rPr>
              <a:t>орындалатын жұмыс мөлшері, хауыздың көлемі, қашықтық және т.с.с. </a:t>
            </a:r>
            <a:r>
              <a:rPr lang="kk-KZ" sz="4000" b="1" dirty="0">
                <a:solidFill>
                  <a:schemeClr val="tx2">
                    <a:lumMod val="95000"/>
                    <a:lumOff val="5000"/>
                  </a:schemeClr>
                </a:solidFill>
                <a:effectLst>
                  <a:outerShdw blurRad="38100" dist="38100" dir="2700000" algn="tl">
                    <a:srgbClr val="C0C0C0"/>
                  </a:outerShdw>
                </a:effectLst>
                <a:latin typeface="Times New Roman" pitchFamily="18" charset="0"/>
              </a:rPr>
              <a:t>ш</a:t>
            </a:r>
            <a:r>
              <a:rPr lang="kk-KZ" sz="4000" b="1" dirty="0" smtClean="0">
                <a:solidFill>
                  <a:schemeClr val="tx2">
                    <a:lumMod val="95000"/>
                    <a:lumOff val="5000"/>
                  </a:schemeClr>
                </a:solidFill>
                <a:effectLst>
                  <a:outerShdw blurRad="38100" dist="38100" dir="2700000" algn="tl">
                    <a:srgbClr val="C0C0C0"/>
                  </a:outerShdw>
                </a:effectLst>
                <a:latin typeface="Times New Roman" pitchFamily="18" charset="0"/>
              </a:rPr>
              <a:t>амалар 1 бірілік ретінде алынады. </a:t>
            </a:r>
            <a:r>
              <a:rPr lang="kk-KZ" sz="4000" b="1" i="1" dirty="0" smtClean="0">
                <a:solidFill>
                  <a:srgbClr val="0000FF"/>
                </a:solidFill>
                <a:effectLst>
                  <a:outerShdw blurRad="38100" dist="38100" dir="2700000" algn="tl">
                    <a:srgbClr val="C0C0C0"/>
                  </a:outerShdw>
                </a:effectLst>
                <a:latin typeface="Times New Roman" pitchFamily="18" charset="0"/>
              </a:rPr>
              <a:t>   </a:t>
            </a:r>
            <a:endParaRPr lang="ru-RU" sz="4000" b="1" i="1" dirty="0">
              <a:solidFill>
                <a:srgbClr val="0000FF"/>
              </a:solidFill>
              <a:effectLst>
                <a:outerShdw blurRad="38100" dist="38100" dir="2700000" algn="tl">
                  <a:srgbClr val="C0C0C0"/>
                </a:outerShdw>
              </a:effectLst>
              <a:latin typeface="Times New Roman" pitchFamily="18" charset="0"/>
            </a:endParaRPr>
          </a:p>
        </p:txBody>
      </p:sp>
    </p:spTree>
    <p:extLst>
      <p:ext uri="{BB962C8B-B14F-4D97-AF65-F5344CB8AC3E}">
        <p14:creationId xmlns:p14="http://schemas.microsoft.com/office/powerpoint/2010/main" val="1776217471"/>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3558"/>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23560"/>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3560">
                                            <p:txEl>
                                              <p:pRg st="0" end="0"/>
                                            </p:txEl>
                                          </p:spTgt>
                                        </p:tgtEl>
                                        <p:attrNameLst>
                                          <p:attrName>style.visibility</p:attrName>
                                        </p:attrNameLst>
                                      </p:cBhvr>
                                      <p:to>
                                        <p:strVal val="visible"/>
                                      </p:to>
                                    </p:set>
                                    <p:anim calcmode="lin" valueType="num">
                                      <p:cBhvr additive="base">
                                        <p:cTn id="14" dur="500" fill="hold"/>
                                        <p:tgtEl>
                                          <p:spTgt spid="23560">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356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8" grpId="0" autoUpdateAnimBg="0"/>
      <p:bldP spid="23560"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D:\beka-2907@mail.ru\Бiлім\Бiлім\555555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281" y="-151378"/>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Горизонтальный свиток 4"/>
          <p:cNvSpPr/>
          <p:nvPr/>
        </p:nvSpPr>
        <p:spPr>
          <a:xfrm>
            <a:off x="0" y="66903"/>
            <a:ext cx="8816975" cy="6421438"/>
          </a:xfrm>
          <a:prstGeom prst="horizontalScroll">
            <a:avLst/>
          </a:prstGeom>
          <a:pattFill prst="pct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srgbClr val="FF0000"/>
              </a:solidFill>
            </a:endParaRPr>
          </a:p>
        </p:txBody>
      </p:sp>
      <p:sp>
        <p:nvSpPr>
          <p:cNvPr id="2" name="Заголовок 1"/>
          <p:cNvSpPr>
            <a:spLocks noGrp="1"/>
          </p:cNvSpPr>
          <p:nvPr>
            <p:ph type="ctrTitle"/>
          </p:nvPr>
        </p:nvSpPr>
        <p:spPr/>
        <p:txBody>
          <a:bodyPr>
            <a:normAutofit fontScale="90000"/>
          </a:bodyPr>
          <a:lstStyle/>
          <a:p>
            <a:r>
              <a:rPr lang="kk-KZ" b="1" i="1" u="sng" dirty="0" smtClean="0"/>
              <a:t/>
            </a:r>
            <a:br>
              <a:rPr lang="kk-KZ" b="1" i="1" u="sng" dirty="0" smtClean="0"/>
            </a:br>
            <a:r>
              <a:rPr lang="kk-KZ" b="1" i="1" u="sng" dirty="0" smtClean="0"/>
              <a:t>1-мысал</a:t>
            </a:r>
            <a:r>
              <a:rPr lang="ru-RU" dirty="0"/>
              <a:t/>
            </a:r>
            <a:br>
              <a:rPr lang="ru-RU" dirty="0"/>
            </a:br>
            <a:r>
              <a:rPr lang="kk-KZ" dirty="0"/>
              <a:t>Цистернаны бензинмен бірінші насос 24 минутта толтырса, екінші насос 40 минутта толтырады. Екі насостан қатар аққан бензинмен цистерна қанша уақытта толтырылады? </a:t>
            </a:r>
            <a:r>
              <a:rPr lang="ru-RU" dirty="0"/>
              <a:t/>
            </a:r>
            <a:br>
              <a:rPr lang="ru-RU" dirty="0"/>
            </a:br>
            <a:endParaRPr lang="ru-RU" dirty="0"/>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31640" y="1556792"/>
            <a:ext cx="184731" cy="369332"/>
          </a:xfrm>
          <a:prstGeom prst="rect">
            <a:avLst/>
          </a:prstGeom>
          <a:noFill/>
        </p:spPr>
        <p:txBody>
          <a:bodyPr wrap="none" rtlCol="0">
            <a:spAutoFit/>
          </a:bodyPr>
          <a:lstStyle/>
          <a:p>
            <a:endParaRPr lang="ru-RU" dirty="0"/>
          </a:p>
        </p:txBody>
      </p:sp>
      <mc:AlternateContent xmlns:mc="http://schemas.openxmlformats.org/markup-compatibility/2006" xmlns:a14="http://schemas.microsoft.com/office/drawing/2010/main">
        <mc:Choice Requires="a14">
          <p:sp>
            <p:nvSpPr>
              <p:cNvPr id="8" name="Прямоугольник 7"/>
              <p:cNvSpPr/>
              <p:nvPr/>
            </p:nvSpPr>
            <p:spPr>
              <a:xfrm>
                <a:off x="107504" y="692696"/>
                <a:ext cx="9036496" cy="4815421"/>
              </a:xfrm>
              <a:prstGeom prst="rect">
                <a:avLst/>
              </a:prstGeom>
            </p:spPr>
            <p:txBody>
              <a:bodyPr wrap="square">
                <a:spAutoFit/>
              </a:bodyPr>
              <a:lstStyle/>
              <a:p>
                <a:r>
                  <a:rPr lang="kk-KZ" sz="2400" dirty="0"/>
                  <a:t>Шешуі (үлгі): 1 – цистернаның сыйымдылығы</a:t>
                </a:r>
                <a:r>
                  <a:rPr lang="kk-KZ" sz="2400" dirty="0" smtClean="0"/>
                  <a:t>.</a:t>
                </a:r>
              </a:p>
              <a:p>
                <a:endParaRPr lang="ru-RU" sz="2400" dirty="0"/>
              </a:p>
              <a:p>
                <a:pPr lvl="0"/>
                <a14:m>
                  <m:oMath xmlns:m="http://schemas.openxmlformats.org/officeDocument/2006/math">
                    <m:r>
                      <a:rPr lang="kk-KZ" sz="2400" i="1">
                        <a:latin typeface="Cambria Math"/>
                      </a:rPr>
                      <m:t>1:24</m:t>
                    </m:r>
                    <m:r>
                      <a:rPr lang="ru-RU" sz="2400" i="1">
                        <a:latin typeface="Cambria Math"/>
                      </a:rPr>
                      <m:t>=</m:t>
                    </m:r>
                    <m:f>
                      <m:fPr>
                        <m:ctrlPr>
                          <a:rPr lang="ru-RU" sz="2400" i="1">
                            <a:latin typeface="Cambria Math" panose="02040503050406030204" pitchFamily="18" charset="0"/>
                          </a:rPr>
                        </m:ctrlPr>
                      </m:fPr>
                      <m:num>
                        <m:r>
                          <a:rPr lang="ru-RU" sz="2400" i="1">
                            <a:latin typeface="Cambria Math"/>
                          </a:rPr>
                          <m:t>1</m:t>
                        </m:r>
                      </m:num>
                      <m:den>
                        <m:r>
                          <a:rPr lang="ru-RU" sz="2400" i="1">
                            <a:latin typeface="Cambria Math"/>
                          </a:rPr>
                          <m:t>24</m:t>
                        </m:r>
                      </m:den>
                    </m:f>
                  </m:oMath>
                </a14:m>
                <a:r>
                  <a:rPr lang="ru-RU" sz="2400" dirty="0"/>
                  <a:t> – </a:t>
                </a:r>
                <a:r>
                  <a:rPr lang="kk-KZ" sz="2400" dirty="0"/>
                  <a:t>бірінші насос 1 минутта бензинмен толтырады</a:t>
                </a:r>
                <a:r>
                  <a:rPr lang="kk-KZ" sz="2400" dirty="0" smtClean="0"/>
                  <a:t>.</a:t>
                </a:r>
              </a:p>
              <a:p>
                <a:pPr lvl="0"/>
                <a:endParaRPr lang="ru-RU" sz="2400" dirty="0"/>
              </a:p>
              <a:p>
                <a:pPr lvl="0"/>
                <a14:m>
                  <m:oMath xmlns:m="http://schemas.openxmlformats.org/officeDocument/2006/math">
                    <m:r>
                      <a:rPr lang="kk-KZ" sz="2400" i="1">
                        <a:latin typeface="Cambria Math"/>
                      </a:rPr>
                      <m:t>1:40</m:t>
                    </m:r>
                    <m:r>
                      <a:rPr lang="ru-RU" sz="2400" i="1">
                        <a:latin typeface="Cambria Math"/>
                      </a:rPr>
                      <m:t>=</m:t>
                    </m:r>
                    <m:f>
                      <m:fPr>
                        <m:ctrlPr>
                          <a:rPr lang="ru-RU" sz="2400" i="1">
                            <a:latin typeface="Cambria Math" panose="02040503050406030204" pitchFamily="18" charset="0"/>
                          </a:rPr>
                        </m:ctrlPr>
                      </m:fPr>
                      <m:num>
                        <m:r>
                          <a:rPr lang="ru-RU" sz="2400" i="1">
                            <a:latin typeface="Cambria Math"/>
                          </a:rPr>
                          <m:t>1</m:t>
                        </m:r>
                      </m:num>
                      <m:den>
                        <m:r>
                          <a:rPr lang="ru-RU" sz="2400" i="1">
                            <a:latin typeface="Cambria Math"/>
                          </a:rPr>
                          <m:t>40</m:t>
                        </m:r>
                      </m:den>
                    </m:f>
                  </m:oMath>
                </a14:m>
                <a:r>
                  <a:rPr lang="ru-RU" sz="2400" dirty="0"/>
                  <a:t>- </a:t>
                </a:r>
                <a:r>
                  <a:rPr lang="kk-KZ" sz="2400" dirty="0"/>
                  <a:t>екінші  насос 1 минутта бензинмен толтырады</a:t>
                </a:r>
                <a:r>
                  <a:rPr lang="kk-KZ" sz="2400" dirty="0" smtClean="0"/>
                  <a:t>.</a:t>
                </a:r>
              </a:p>
              <a:p>
                <a:pPr lvl="0"/>
                <a:endParaRPr lang="ru-RU" sz="2400" dirty="0"/>
              </a:p>
              <a:p>
                <a:pPr lvl="0"/>
                <a:r>
                  <a:rPr lang="kk-KZ" sz="2400" dirty="0"/>
                  <a:t>  </a:t>
                </a:r>
                <a14:m>
                  <m:oMath xmlns:m="http://schemas.openxmlformats.org/officeDocument/2006/math">
                    <m:f>
                      <m:fPr>
                        <m:ctrlPr>
                          <a:rPr lang="ru-RU" sz="2400" i="1">
                            <a:latin typeface="Cambria Math" panose="02040503050406030204" pitchFamily="18" charset="0"/>
                          </a:rPr>
                        </m:ctrlPr>
                      </m:fPr>
                      <m:num>
                        <m:r>
                          <a:rPr lang="kk-KZ" sz="2400" i="1">
                            <a:latin typeface="Cambria Math"/>
                          </a:rPr>
                          <m:t>1</m:t>
                        </m:r>
                      </m:num>
                      <m:den>
                        <m:r>
                          <a:rPr lang="kk-KZ" sz="2400" i="1">
                            <a:latin typeface="Cambria Math"/>
                          </a:rPr>
                          <m:t>24</m:t>
                        </m:r>
                      </m:den>
                    </m:f>
                    <m:r>
                      <a:rPr lang="kk-KZ" sz="2400" i="1">
                        <a:latin typeface="Cambria Math"/>
                      </a:rPr>
                      <m:t>+</m:t>
                    </m:r>
                    <m:f>
                      <m:fPr>
                        <m:ctrlPr>
                          <a:rPr lang="ru-RU" sz="2400" i="1">
                            <a:latin typeface="Cambria Math" panose="02040503050406030204" pitchFamily="18" charset="0"/>
                          </a:rPr>
                        </m:ctrlPr>
                      </m:fPr>
                      <m:num>
                        <m:r>
                          <a:rPr lang="kk-KZ" sz="2400" i="1">
                            <a:latin typeface="Cambria Math"/>
                          </a:rPr>
                          <m:t>1</m:t>
                        </m:r>
                      </m:num>
                      <m:den>
                        <m:r>
                          <a:rPr lang="kk-KZ" sz="2400" i="1">
                            <a:latin typeface="Cambria Math"/>
                          </a:rPr>
                          <m:t>40</m:t>
                        </m:r>
                      </m:den>
                    </m:f>
                    <m:r>
                      <a:rPr lang="kk-KZ" sz="2400" i="1">
                        <a:latin typeface="Cambria Math"/>
                      </a:rPr>
                      <m:t>=</m:t>
                    </m:r>
                    <m:f>
                      <m:fPr>
                        <m:ctrlPr>
                          <a:rPr lang="ru-RU" sz="2400" i="1">
                            <a:latin typeface="Cambria Math" panose="02040503050406030204" pitchFamily="18" charset="0"/>
                          </a:rPr>
                        </m:ctrlPr>
                      </m:fPr>
                      <m:num>
                        <m:r>
                          <a:rPr lang="kk-KZ" sz="2400" i="1">
                            <a:latin typeface="Cambria Math"/>
                          </a:rPr>
                          <m:t>5+3</m:t>
                        </m:r>
                      </m:num>
                      <m:den>
                        <m:r>
                          <a:rPr lang="kk-KZ" sz="2400" i="1">
                            <a:latin typeface="Cambria Math"/>
                          </a:rPr>
                          <m:t>120</m:t>
                        </m:r>
                      </m:den>
                    </m:f>
                    <m:r>
                      <a:rPr lang="kk-KZ" sz="2400" i="1">
                        <a:latin typeface="Cambria Math"/>
                      </a:rPr>
                      <m:t>=</m:t>
                    </m:r>
                    <m:f>
                      <m:fPr>
                        <m:ctrlPr>
                          <a:rPr lang="ru-RU" sz="2400" i="1">
                            <a:latin typeface="Cambria Math" panose="02040503050406030204" pitchFamily="18" charset="0"/>
                          </a:rPr>
                        </m:ctrlPr>
                      </m:fPr>
                      <m:num>
                        <m:r>
                          <a:rPr lang="kk-KZ" sz="2400" i="1">
                            <a:latin typeface="Cambria Math"/>
                          </a:rPr>
                          <m:t>1</m:t>
                        </m:r>
                      </m:num>
                      <m:den>
                        <m:r>
                          <a:rPr lang="kk-KZ" sz="2400" i="1">
                            <a:latin typeface="Cambria Math"/>
                          </a:rPr>
                          <m:t>15</m:t>
                        </m:r>
                      </m:den>
                    </m:f>
                  </m:oMath>
                </a14:m>
                <a:r>
                  <a:rPr lang="kk-KZ" sz="2400" dirty="0"/>
                  <a:t>  (цистерна) – 1 минутта екі насостан қатар қатар аққан бензинмен толтырады</a:t>
                </a:r>
                <a:r>
                  <a:rPr lang="kk-KZ" sz="2400" dirty="0" smtClean="0"/>
                  <a:t>.</a:t>
                </a:r>
              </a:p>
              <a:p>
                <a:pPr lvl="0"/>
                <a:endParaRPr lang="ru-RU" sz="2400" dirty="0"/>
              </a:p>
              <a:p>
                <a:pPr lvl="0"/>
                <a14:m>
                  <m:oMath xmlns:m="http://schemas.openxmlformats.org/officeDocument/2006/math">
                    <m:r>
                      <a:rPr lang="kk-KZ" sz="2400" i="1">
                        <a:latin typeface="Cambria Math"/>
                      </a:rPr>
                      <m:t>1:</m:t>
                    </m:r>
                    <m:f>
                      <m:fPr>
                        <m:ctrlPr>
                          <a:rPr lang="ru-RU" sz="2400" i="1">
                            <a:latin typeface="Cambria Math" panose="02040503050406030204" pitchFamily="18" charset="0"/>
                          </a:rPr>
                        </m:ctrlPr>
                      </m:fPr>
                      <m:num>
                        <m:r>
                          <a:rPr lang="kk-KZ" sz="2400" i="1">
                            <a:latin typeface="Cambria Math"/>
                          </a:rPr>
                          <m:t>1</m:t>
                        </m:r>
                      </m:num>
                      <m:den>
                        <m:r>
                          <a:rPr lang="kk-KZ" sz="2400" i="1">
                            <a:latin typeface="Cambria Math"/>
                          </a:rPr>
                          <m:t>15</m:t>
                        </m:r>
                      </m:den>
                    </m:f>
                  </m:oMath>
                </a14:m>
                <a:r>
                  <a:rPr lang="kk-KZ" sz="2400" dirty="0"/>
                  <a:t>=15 (мин)-екі насос қатар жұмыс істегенде цистерна бензинмен толтырылады</a:t>
                </a:r>
                <a:r>
                  <a:rPr lang="kk-KZ" dirty="0"/>
                  <a:t>.</a:t>
                </a:r>
                <a:endParaRPr lang="ru-RU" dirty="0"/>
              </a:p>
            </p:txBody>
          </p:sp>
        </mc:Choice>
        <mc:Fallback xmlns="">
          <p:sp>
            <p:nvSpPr>
              <p:cNvPr id="8" name="Прямоугольник 7"/>
              <p:cNvSpPr>
                <a:spLocks noRot="1" noChangeAspect="1" noMove="1" noResize="1" noEditPoints="1" noAdjustHandles="1" noChangeArrowheads="1" noChangeShapeType="1" noTextEdit="1"/>
              </p:cNvSpPr>
              <p:nvPr/>
            </p:nvSpPr>
            <p:spPr>
              <a:xfrm>
                <a:off x="107504" y="692696"/>
                <a:ext cx="9036496" cy="4815421"/>
              </a:xfrm>
              <a:prstGeom prst="rect">
                <a:avLst/>
              </a:prstGeom>
              <a:blipFill rotWithShape="1">
                <a:blip r:embed="rId2"/>
                <a:stretch>
                  <a:fillRect l="-1080" t="-1013" r="-1687" b="-1899"/>
                </a:stretch>
              </a:blipFill>
            </p:spPr>
            <p:txBody>
              <a:bodyPr/>
              <a:lstStyle/>
              <a:p>
                <a:r>
                  <a:rPr lang="ru-RU">
                    <a:noFill/>
                  </a:rPr>
                  <a:t> </a:t>
                </a:r>
              </a:p>
            </p:txBody>
          </p:sp>
        </mc:Fallback>
      </mc:AlternateContent>
    </p:spTree>
    <p:extLst>
      <p:ext uri="{BB962C8B-B14F-4D97-AF65-F5344CB8AC3E}">
        <p14:creationId xmlns:p14="http://schemas.microsoft.com/office/powerpoint/2010/main" val="137939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fade">
                                      <p:cBhvr>
                                        <p:cTn id="12" dur="1000"/>
                                        <p:tgtEl>
                                          <p:spTgt spid="8">
                                            <p:txEl>
                                              <p:pRg st="2" end="2"/>
                                            </p:txEl>
                                          </p:spTgt>
                                        </p:tgtEl>
                                      </p:cBhvr>
                                    </p:animEffect>
                                    <p:anim calcmode="lin" valueType="num">
                                      <p:cBhvr>
                                        <p:cTn id="13"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8">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Effect transition="in" filter="fade">
                                      <p:cBhvr>
                                        <p:cTn id="17" dur="1000"/>
                                        <p:tgtEl>
                                          <p:spTgt spid="8">
                                            <p:txEl>
                                              <p:pRg st="4" end="4"/>
                                            </p:txEl>
                                          </p:spTgt>
                                        </p:tgtEl>
                                      </p:cBhvr>
                                    </p:animEffect>
                                    <p:anim calcmode="lin" valueType="num">
                                      <p:cBhvr>
                                        <p:cTn id="18"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8">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8">
                                            <p:txEl>
                                              <p:pRg st="6" end="6"/>
                                            </p:txEl>
                                          </p:spTgt>
                                        </p:tgtEl>
                                        <p:attrNameLst>
                                          <p:attrName>style.visibility</p:attrName>
                                        </p:attrNameLst>
                                      </p:cBhvr>
                                      <p:to>
                                        <p:strVal val="visible"/>
                                      </p:to>
                                    </p:set>
                                    <p:animEffect transition="in" filter="fade">
                                      <p:cBhvr>
                                        <p:cTn id="22" dur="1000"/>
                                        <p:tgtEl>
                                          <p:spTgt spid="8">
                                            <p:txEl>
                                              <p:pRg st="6" end="6"/>
                                            </p:txEl>
                                          </p:spTgt>
                                        </p:tgtEl>
                                      </p:cBhvr>
                                    </p:animEffect>
                                    <p:anim calcmode="lin" valueType="num">
                                      <p:cBhvr>
                                        <p:cTn id="23"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6" end="6"/>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8">
                                            <p:txEl>
                                              <p:pRg st="8" end="8"/>
                                            </p:txEl>
                                          </p:spTgt>
                                        </p:tgtEl>
                                        <p:attrNameLst>
                                          <p:attrName>style.visibility</p:attrName>
                                        </p:attrNameLst>
                                      </p:cBhvr>
                                      <p:to>
                                        <p:strVal val="visible"/>
                                      </p:to>
                                    </p:set>
                                    <p:animEffect transition="in" filter="fade">
                                      <p:cBhvr>
                                        <p:cTn id="27" dur="1000"/>
                                        <p:tgtEl>
                                          <p:spTgt spid="8">
                                            <p:txEl>
                                              <p:pRg st="8" end="8"/>
                                            </p:txEl>
                                          </p:spTgt>
                                        </p:tgtEl>
                                      </p:cBhvr>
                                    </p:animEffect>
                                    <p:anim calcmode="lin" valueType="num">
                                      <p:cBhvr>
                                        <p:cTn id="28" dur="1000" fill="hold"/>
                                        <p:tgtEl>
                                          <p:spTgt spid="8">
                                            <p:txEl>
                                              <p:pRg st="8" end="8"/>
                                            </p:txEl>
                                          </p:spTgt>
                                        </p:tgtEl>
                                        <p:attrNameLst>
                                          <p:attrName>ppt_x</p:attrName>
                                        </p:attrNameLst>
                                      </p:cBhvr>
                                      <p:tavLst>
                                        <p:tav tm="0">
                                          <p:val>
                                            <p:strVal val="#ppt_x"/>
                                          </p:val>
                                        </p:tav>
                                        <p:tav tm="100000">
                                          <p:val>
                                            <p:strVal val="#ppt_x"/>
                                          </p:val>
                                        </p:tav>
                                      </p:tavLst>
                                    </p:anim>
                                    <p:anim calcmode="lin" valueType="num">
                                      <p:cBhvr>
                                        <p:cTn id="29" dur="1000" fill="hold"/>
                                        <p:tgtEl>
                                          <p:spTgt spid="8">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ru-RU" altLang="ru-RU" smtClean="0"/>
          </a:p>
        </p:txBody>
      </p:sp>
      <p:sp>
        <p:nvSpPr>
          <p:cNvPr id="23555" name="Rectangle 3"/>
          <p:cNvSpPr>
            <a:spLocks noGrp="1" noChangeArrowheads="1"/>
          </p:cNvSpPr>
          <p:nvPr>
            <p:ph type="body" idx="1"/>
          </p:nvPr>
        </p:nvSpPr>
        <p:spPr/>
        <p:txBody>
          <a:bodyPr/>
          <a:lstStyle/>
          <a:p>
            <a:pPr eaLnBrk="1" hangingPunct="1"/>
            <a:endParaRPr lang="ru-RU" altLang="ru-RU" smtClean="0"/>
          </a:p>
        </p:txBody>
      </p:sp>
      <p:pic>
        <p:nvPicPr>
          <p:cNvPr id="23556" name="Picture 4"/>
          <p:cNvPicPr>
            <a:picLocks noChangeAspect="1" noChangeArrowheads="1"/>
          </p:cNvPicPr>
          <p:nvPr/>
        </p:nvPicPr>
        <p:blipFill>
          <a:blip r:embed="rId2">
            <a:extLst>
              <a:ext uri="{28A0092B-C50C-407E-A947-70E740481C1C}">
                <a14:useLocalDpi xmlns:a14="http://schemas.microsoft.com/office/drawing/2010/main" val="0"/>
              </a:ext>
            </a:extLst>
          </a:blip>
          <a:srcRect r="-27" b="92"/>
          <a:stretch>
            <a:fillRect/>
          </a:stretch>
        </p:blipFill>
        <p:spPr bwMode="auto">
          <a:xfrm>
            <a:off x="0" y="-34925"/>
            <a:ext cx="9144000" cy="689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Text Box 6"/>
          <p:cNvSpPr txBox="1">
            <a:spLocks noChangeArrowheads="1"/>
          </p:cNvSpPr>
          <p:nvPr/>
        </p:nvSpPr>
        <p:spPr bwMode="auto">
          <a:xfrm>
            <a:off x="900113" y="2492375"/>
            <a:ext cx="6840537" cy="1084595"/>
          </a:xfrm>
          <a:prstGeom prst="rect">
            <a:avLst/>
          </a:prstGeom>
          <a:noFill/>
          <a:ln w="9525">
            <a:noFill/>
            <a:miter lim="800000"/>
            <a:headEnd/>
            <a:tailEnd/>
          </a:ln>
          <a:effectLst/>
        </p:spPr>
        <p:txBody>
          <a:bodyPr lIns="98746" tIns="49373" rIns="98746" bIns="49373">
            <a:spAutoFit/>
          </a:bodyPr>
          <a:lstStyle/>
          <a:p>
            <a:pPr algn="ctr" defTabSz="987425">
              <a:defRPr/>
            </a:pPr>
            <a:endParaRPr lang="kk-KZ" sz="3200" b="1" i="1" dirty="0">
              <a:solidFill>
                <a:srgbClr val="0000FF"/>
              </a:solidFill>
              <a:effectLst>
                <a:outerShdw blurRad="38100" dist="38100" dir="2700000" algn="tl">
                  <a:srgbClr val="C0C0C0"/>
                </a:outerShdw>
              </a:effectLst>
              <a:latin typeface="Times New Roman" pitchFamily="18" charset="0"/>
            </a:endParaRPr>
          </a:p>
          <a:p>
            <a:pPr marL="342900" indent="-342900" defTabSz="987425">
              <a:defRPr/>
            </a:pPr>
            <a:r>
              <a:rPr lang="kk-KZ" sz="3200" b="1" i="1" dirty="0">
                <a:solidFill>
                  <a:srgbClr val="800000"/>
                </a:solidFill>
                <a:effectLst>
                  <a:outerShdw blurRad="38100" dist="38100" dir="2700000" algn="tl">
                    <a:srgbClr val="C0C0C0"/>
                  </a:outerShdw>
                </a:effectLst>
                <a:latin typeface="Times New Roman" pitchFamily="18" charset="0"/>
              </a:rPr>
              <a:t>                       </a:t>
            </a:r>
            <a:endParaRPr lang="ru-RU" sz="3200" b="1" i="1" dirty="0">
              <a:solidFill>
                <a:srgbClr val="800000"/>
              </a:solidFill>
              <a:effectLst>
                <a:outerShdw blurRad="38100" dist="38100" dir="2700000" algn="tl">
                  <a:srgbClr val="C0C0C0"/>
                </a:outerShdw>
              </a:effectLst>
              <a:latin typeface="Times New Roman" pitchFamily="18" charset="0"/>
            </a:endParaRPr>
          </a:p>
        </p:txBody>
      </p:sp>
      <p:sp>
        <p:nvSpPr>
          <p:cNvPr id="23560" name="Text Box 8"/>
          <p:cNvSpPr txBox="1">
            <a:spLocks noChangeArrowheads="1"/>
          </p:cNvSpPr>
          <p:nvPr/>
        </p:nvSpPr>
        <p:spPr bwMode="auto">
          <a:xfrm>
            <a:off x="539552" y="1341438"/>
            <a:ext cx="8208912" cy="3793029"/>
          </a:xfrm>
          <a:prstGeom prst="rect">
            <a:avLst/>
          </a:prstGeom>
          <a:noFill/>
          <a:ln w="9525">
            <a:noFill/>
            <a:miter lim="800000"/>
            <a:headEnd/>
            <a:tailEnd/>
          </a:ln>
          <a:effectLst/>
        </p:spPr>
        <p:txBody>
          <a:bodyPr wrap="square" lIns="98746" tIns="49373" rIns="98746" bIns="49373">
            <a:spAutoFit/>
          </a:bodyPr>
          <a:lstStyle/>
          <a:p>
            <a:pPr algn="ctr" defTabSz="987425">
              <a:defRPr/>
            </a:pPr>
            <a:r>
              <a:rPr lang="kk-KZ" sz="4000" b="1" i="1" dirty="0" smtClean="0">
                <a:solidFill>
                  <a:srgbClr val="FF0000"/>
                </a:solidFill>
                <a:effectLst>
                  <a:outerShdw blurRad="38100" dist="38100" dir="2700000" algn="tl">
                    <a:srgbClr val="C0C0C0"/>
                  </a:outerShdw>
                </a:effectLst>
                <a:latin typeface="Times New Roman" pitchFamily="18" charset="0"/>
              </a:rPr>
              <a:t>Жауабы:</a:t>
            </a:r>
            <a:endParaRPr lang="kk-KZ" sz="4000" dirty="0"/>
          </a:p>
          <a:p>
            <a:pPr algn="ctr" defTabSz="987425">
              <a:defRPr/>
            </a:pPr>
            <a:r>
              <a:rPr lang="kk-KZ" sz="4000" dirty="0" smtClean="0">
                <a:solidFill>
                  <a:schemeClr val="accent2">
                    <a:lumMod val="50000"/>
                  </a:schemeClr>
                </a:solidFill>
                <a:latin typeface="Times New Roman" panose="02020603050405020304" pitchFamily="18" charset="0"/>
                <a:cs typeface="Times New Roman" panose="02020603050405020304" pitchFamily="18" charset="0"/>
              </a:rPr>
              <a:t>Екі </a:t>
            </a:r>
            <a:r>
              <a:rPr lang="kk-KZ" sz="4000" dirty="0">
                <a:solidFill>
                  <a:schemeClr val="accent2">
                    <a:lumMod val="50000"/>
                  </a:schemeClr>
                </a:solidFill>
                <a:latin typeface="Times New Roman" panose="02020603050405020304" pitchFamily="18" charset="0"/>
                <a:cs typeface="Times New Roman" panose="02020603050405020304" pitchFamily="18" charset="0"/>
              </a:rPr>
              <a:t>насос қатар жұмыс істегенде цистернаны 15 минутта бензинмен толтырады.</a:t>
            </a:r>
            <a:endParaRPr lang="kk-KZ" sz="4000" i="1" dirty="0" smtClean="0">
              <a:solidFill>
                <a:schemeClr val="accent2">
                  <a:lumMod val="50000"/>
                </a:schemeClr>
              </a:solidFill>
              <a:effectLst>
                <a:outerShdw blurRad="38100" dist="38100" dir="2700000" algn="tl">
                  <a:srgbClr val="C0C0C0"/>
                </a:outerShdw>
              </a:effectLst>
              <a:latin typeface="Times New Roman" pitchFamily="18" charset="0"/>
              <a:cs typeface="Times New Roman" panose="02020603050405020304" pitchFamily="18" charset="0"/>
            </a:endParaRPr>
          </a:p>
          <a:p>
            <a:pPr algn="ctr" defTabSz="987425">
              <a:defRPr/>
            </a:pPr>
            <a:endParaRPr lang="kk-KZ" sz="4000" b="1" i="1" dirty="0" smtClean="0">
              <a:solidFill>
                <a:schemeClr val="tx1"/>
              </a:solidFill>
              <a:effectLst>
                <a:outerShdw blurRad="38100" dist="38100" dir="2700000" algn="tl">
                  <a:srgbClr val="C0C0C0"/>
                </a:outerShdw>
              </a:effectLst>
              <a:latin typeface="Times New Roman" pitchFamily="18" charset="0"/>
            </a:endParaRPr>
          </a:p>
          <a:p>
            <a:pPr algn="ctr" defTabSz="987425">
              <a:defRPr/>
            </a:pPr>
            <a:endParaRPr lang="ru-RU" sz="4000" b="1" i="1" dirty="0">
              <a:solidFill>
                <a:schemeClr val="tx1"/>
              </a:solidFill>
              <a:effectLst>
                <a:outerShdw blurRad="38100" dist="38100" dir="2700000" algn="tl">
                  <a:srgbClr val="C0C0C0"/>
                </a:outerShdw>
              </a:effectLst>
              <a:latin typeface="Times New Roman" pitchFamily="18" charset="0"/>
            </a:endParaRPr>
          </a:p>
        </p:txBody>
      </p:sp>
    </p:spTree>
    <p:extLst>
      <p:ext uri="{BB962C8B-B14F-4D97-AF65-F5344CB8AC3E}">
        <p14:creationId xmlns:p14="http://schemas.microsoft.com/office/powerpoint/2010/main" val="85640729"/>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3558"/>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23560"/>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3560">
                                            <p:txEl>
                                              <p:pRg st="0" end="0"/>
                                            </p:txEl>
                                          </p:spTgt>
                                        </p:tgtEl>
                                        <p:attrNameLst>
                                          <p:attrName>style.visibility</p:attrName>
                                        </p:attrNameLst>
                                      </p:cBhvr>
                                      <p:to>
                                        <p:strVal val="visible"/>
                                      </p:to>
                                    </p:set>
                                    <p:animEffect transition="in" filter="fade">
                                      <p:cBhvr>
                                        <p:cTn id="14" dur="1000"/>
                                        <p:tgtEl>
                                          <p:spTgt spid="23560">
                                            <p:txEl>
                                              <p:pRg st="0" end="0"/>
                                            </p:txEl>
                                          </p:spTgt>
                                        </p:tgtEl>
                                      </p:cBhvr>
                                    </p:animEffect>
                                    <p:anim calcmode="lin" valueType="num">
                                      <p:cBhvr>
                                        <p:cTn id="15" dur="1000" fill="hold"/>
                                        <p:tgtEl>
                                          <p:spTgt spid="23560">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3560">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3560">
                                            <p:txEl>
                                              <p:pRg st="1" end="1"/>
                                            </p:txEl>
                                          </p:spTgt>
                                        </p:tgtEl>
                                        <p:attrNameLst>
                                          <p:attrName>style.visibility</p:attrName>
                                        </p:attrNameLst>
                                      </p:cBhvr>
                                      <p:to>
                                        <p:strVal val="visible"/>
                                      </p:to>
                                    </p:set>
                                    <p:animEffect transition="in" filter="fade">
                                      <p:cBhvr>
                                        <p:cTn id="19" dur="1000"/>
                                        <p:tgtEl>
                                          <p:spTgt spid="23560">
                                            <p:txEl>
                                              <p:pRg st="1" end="1"/>
                                            </p:txEl>
                                          </p:spTgt>
                                        </p:tgtEl>
                                      </p:cBhvr>
                                    </p:animEffect>
                                    <p:anim calcmode="lin" valueType="num">
                                      <p:cBhvr>
                                        <p:cTn id="20" dur="1000" fill="hold"/>
                                        <p:tgtEl>
                                          <p:spTgt spid="23560">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23560">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8" grpId="0" autoUpdateAnimBg="0"/>
      <p:bldP spid="23560"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ru-RU" altLang="ru-RU" smtClean="0"/>
          </a:p>
        </p:txBody>
      </p:sp>
      <p:sp>
        <p:nvSpPr>
          <p:cNvPr id="23555" name="Rectangle 3"/>
          <p:cNvSpPr>
            <a:spLocks noGrp="1" noChangeArrowheads="1"/>
          </p:cNvSpPr>
          <p:nvPr>
            <p:ph type="body" idx="1"/>
          </p:nvPr>
        </p:nvSpPr>
        <p:spPr/>
        <p:txBody>
          <a:bodyPr/>
          <a:lstStyle/>
          <a:p>
            <a:pPr eaLnBrk="1" hangingPunct="1"/>
            <a:endParaRPr lang="ru-RU" altLang="ru-RU" smtClean="0"/>
          </a:p>
        </p:txBody>
      </p:sp>
      <p:pic>
        <p:nvPicPr>
          <p:cNvPr id="23556" name="Picture 4"/>
          <p:cNvPicPr>
            <a:picLocks noChangeAspect="1" noChangeArrowheads="1"/>
          </p:cNvPicPr>
          <p:nvPr/>
        </p:nvPicPr>
        <p:blipFill>
          <a:blip r:embed="rId2">
            <a:extLst>
              <a:ext uri="{28A0092B-C50C-407E-A947-70E740481C1C}">
                <a14:useLocalDpi xmlns:a14="http://schemas.microsoft.com/office/drawing/2010/main" val="0"/>
              </a:ext>
            </a:extLst>
          </a:blip>
          <a:srcRect r="-27" b="92"/>
          <a:stretch>
            <a:fillRect/>
          </a:stretch>
        </p:blipFill>
        <p:spPr bwMode="auto">
          <a:xfrm>
            <a:off x="0" y="-34925"/>
            <a:ext cx="9144000" cy="689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Text Box 6"/>
          <p:cNvSpPr txBox="1">
            <a:spLocks noChangeArrowheads="1"/>
          </p:cNvSpPr>
          <p:nvPr/>
        </p:nvSpPr>
        <p:spPr bwMode="auto">
          <a:xfrm>
            <a:off x="900113" y="2492375"/>
            <a:ext cx="6840537" cy="1084595"/>
          </a:xfrm>
          <a:prstGeom prst="rect">
            <a:avLst/>
          </a:prstGeom>
          <a:noFill/>
          <a:ln w="9525">
            <a:noFill/>
            <a:miter lim="800000"/>
            <a:headEnd/>
            <a:tailEnd/>
          </a:ln>
          <a:effectLst/>
        </p:spPr>
        <p:txBody>
          <a:bodyPr lIns="98746" tIns="49373" rIns="98746" bIns="49373">
            <a:spAutoFit/>
          </a:bodyPr>
          <a:lstStyle/>
          <a:p>
            <a:pPr algn="ctr" defTabSz="987425">
              <a:defRPr/>
            </a:pPr>
            <a:endParaRPr lang="kk-KZ" sz="3200" b="1" i="1" dirty="0">
              <a:solidFill>
                <a:srgbClr val="0000FF"/>
              </a:solidFill>
              <a:effectLst>
                <a:outerShdw blurRad="38100" dist="38100" dir="2700000" algn="tl">
                  <a:srgbClr val="C0C0C0"/>
                </a:outerShdw>
              </a:effectLst>
              <a:latin typeface="Times New Roman" pitchFamily="18" charset="0"/>
            </a:endParaRPr>
          </a:p>
          <a:p>
            <a:pPr marL="342900" indent="-342900" defTabSz="987425">
              <a:defRPr/>
            </a:pPr>
            <a:r>
              <a:rPr lang="kk-KZ" sz="3200" b="1" i="1" dirty="0">
                <a:solidFill>
                  <a:srgbClr val="800000"/>
                </a:solidFill>
                <a:effectLst>
                  <a:outerShdw blurRad="38100" dist="38100" dir="2700000" algn="tl">
                    <a:srgbClr val="C0C0C0"/>
                  </a:outerShdw>
                </a:effectLst>
                <a:latin typeface="Times New Roman" pitchFamily="18" charset="0"/>
              </a:rPr>
              <a:t>                       </a:t>
            </a:r>
            <a:endParaRPr lang="ru-RU" sz="3200" b="1" i="1" dirty="0">
              <a:solidFill>
                <a:srgbClr val="800000"/>
              </a:solidFill>
              <a:effectLst>
                <a:outerShdw blurRad="38100" dist="38100" dir="2700000" algn="tl">
                  <a:srgbClr val="C0C0C0"/>
                </a:outerShdw>
              </a:effectLst>
              <a:latin typeface="Times New Roman" pitchFamily="18" charset="0"/>
            </a:endParaRPr>
          </a:p>
        </p:txBody>
      </p:sp>
      <p:sp>
        <p:nvSpPr>
          <p:cNvPr id="23560" name="Text Box 8"/>
          <p:cNvSpPr txBox="1">
            <a:spLocks noChangeArrowheads="1"/>
          </p:cNvSpPr>
          <p:nvPr/>
        </p:nvSpPr>
        <p:spPr bwMode="auto">
          <a:xfrm>
            <a:off x="755577" y="1341438"/>
            <a:ext cx="8064896" cy="4531693"/>
          </a:xfrm>
          <a:prstGeom prst="rect">
            <a:avLst/>
          </a:prstGeom>
          <a:noFill/>
          <a:ln w="9525">
            <a:noFill/>
            <a:miter lim="800000"/>
            <a:headEnd/>
            <a:tailEnd/>
          </a:ln>
          <a:effectLst/>
        </p:spPr>
        <p:txBody>
          <a:bodyPr wrap="square" lIns="98746" tIns="49373" rIns="98746" bIns="49373">
            <a:spAutoFit/>
          </a:bodyPr>
          <a:lstStyle/>
          <a:p>
            <a:r>
              <a:rPr lang="kk-KZ" sz="3200" b="1" i="1" dirty="0">
                <a:solidFill>
                  <a:srgbClr val="92D050"/>
                </a:solidFill>
              </a:rPr>
              <a:t>1-тапсырма</a:t>
            </a:r>
            <a:endParaRPr lang="ru-RU" dirty="0">
              <a:solidFill>
                <a:srgbClr val="92D050"/>
              </a:solidFill>
            </a:endParaRPr>
          </a:p>
          <a:p>
            <a:r>
              <a:rPr lang="kk-KZ" sz="3200" b="1" dirty="0">
                <a:latin typeface="Times New Roman" panose="02020603050405020304" pitchFamily="18" charset="0"/>
                <a:cs typeface="Times New Roman" panose="02020603050405020304" pitchFamily="18" charset="0"/>
              </a:rPr>
              <a:t>Жүйектегі бүлдіргенді Еңлік 20 минут, ал Әйгерім 30 минут тереді. Жүйектегі бүлдіргенді Еңлік пен Әйгерім бірлесіп терді. Қыздар жүйектегі бүлдіргенді неше минутта теріп болады ? </a:t>
            </a:r>
            <a:endParaRPr lang="ru-RU" sz="3200" dirty="0"/>
          </a:p>
          <a:p>
            <a:r>
              <a:rPr lang="kk-KZ" sz="3200" dirty="0">
                <a:latin typeface="Times New Roman" panose="02020603050405020304" pitchFamily="18" charset="0"/>
                <a:cs typeface="Times New Roman" panose="02020603050405020304" pitchFamily="18" charset="0"/>
              </a:rPr>
              <a:t>А) 15 минутта                   С) 18 минутта</a:t>
            </a:r>
            <a:endParaRPr lang="ru-RU" sz="3200" dirty="0">
              <a:latin typeface="Times New Roman" panose="02020603050405020304" pitchFamily="18" charset="0"/>
              <a:cs typeface="Times New Roman" panose="02020603050405020304" pitchFamily="18" charset="0"/>
            </a:endParaRPr>
          </a:p>
          <a:p>
            <a:r>
              <a:rPr lang="kk-KZ" sz="3200" dirty="0">
                <a:latin typeface="Times New Roman" panose="02020603050405020304" pitchFamily="18" charset="0"/>
                <a:cs typeface="Times New Roman" panose="02020603050405020304" pitchFamily="18" charset="0"/>
              </a:rPr>
              <a:t>В) 10 минутта                   Д) 12 минутта</a:t>
            </a:r>
            <a:endParaRPr lang="kk-KZ" sz="3200" b="1" i="1" dirty="0" smtClean="0">
              <a:solidFill>
                <a:srgbClr val="0000FF"/>
              </a:solidFill>
              <a:effectLst>
                <a:outerShdw blurRad="38100" dist="38100" dir="2700000" algn="tl">
                  <a:srgbClr val="C0C0C0"/>
                </a:outerShdw>
              </a:effectLst>
              <a:latin typeface="Times New Roman" pitchFamily="18" charset="0"/>
              <a:cs typeface="Times New Roman" panose="02020603050405020304" pitchFamily="18" charset="0"/>
            </a:endParaRPr>
          </a:p>
          <a:p>
            <a:pPr algn="ctr" defTabSz="987425">
              <a:defRPr/>
            </a:pPr>
            <a:endParaRPr lang="ru-RU" sz="3200" b="1" i="1" dirty="0">
              <a:solidFill>
                <a:srgbClr val="0000FF"/>
              </a:solidFill>
              <a:effectLst>
                <a:outerShdw blurRad="38100" dist="38100" dir="2700000" algn="tl">
                  <a:srgbClr val="C0C0C0"/>
                </a:outerShdw>
              </a:effectLst>
              <a:latin typeface="Times New Roman" pitchFamily="18" charset="0"/>
            </a:endParaRPr>
          </a:p>
        </p:txBody>
      </p:sp>
    </p:spTree>
    <p:extLst>
      <p:ext uri="{BB962C8B-B14F-4D97-AF65-F5344CB8AC3E}">
        <p14:creationId xmlns:p14="http://schemas.microsoft.com/office/powerpoint/2010/main" val="4066220602"/>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3558"/>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235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8" grpId="0" autoUpdateAnimBg="0"/>
      <p:bldP spid="23560" grpId="0" autoUpdateAnimBg="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ysDot"/>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96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ysDot"/>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96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ysDot"/>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96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ysDot"/>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96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1482</TotalTime>
  <Words>329</Words>
  <Application>Microsoft Office PowerPoint</Application>
  <PresentationFormat>Экран (4:3)</PresentationFormat>
  <Paragraphs>83</Paragraphs>
  <Slides>17</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3</vt:i4>
      </vt:variant>
      <vt:variant>
        <vt:lpstr>Заголовки слайдов</vt:lpstr>
      </vt:variant>
      <vt:variant>
        <vt:i4>17</vt:i4>
      </vt:variant>
    </vt:vector>
  </HeadingPairs>
  <TitlesOfParts>
    <vt:vector size="25" baseType="lpstr">
      <vt:lpstr>Arial</vt:lpstr>
      <vt:lpstr>Calibri</vt:lpstr>
      <vt:lpstr>Cambria Math</vt:lpstr>
      <vt:lpstr>Palatino Linotype</vt:lpstr>
      <vt:lpstr>Times New Roman</vt:lpstr>
      <vt:lpstr>Тема Office</vt:lpstr>
      <vt:lpstr>1_Оформление по умолчанию</vt:lpstr>
      <vt:lpstr>7_Оформление по умолчанию</vt:lpstr>
      <vt:lpstr>Презентация PowerPoint</vt:lpstr>
      <vt:lpstr>Презентация PowerPoint</vt:lpstr>
      <vt:lpstr>Презентация PowerPoint</vt:lpstr>
      <vt:lpstr>Мысалы, шебер мен оның үйренушісі бірлесіп бір тапсырманы орындайды немесе екі дос бірге бөлісіп кәмпит жеуі мүмкін, құрылысшылардың екі бригадасы бірлесіп бір үй салады. Сол сияқты екі немесе үш құбырдан қатар аққан сумен хауыз толады және т.с.с.</vt:lpstr>
      <vt:lpstr>Презентация PowerPoint</vt:lpstr>
      <vt:lpstr> 1-мысал Цистернаны бензинмен бірінші насос 24 минутта толтырса, екінші насос 40 минутта толтырады. Екі насостан қатар аққан бензинмен цистерна қанша уақытта толтырылады?  </vt:lpstr>
      <vt:lpstr>Презентация PowerPoint</vt:lpstr>
      <vt:lpstr>Презентация PowerPoint</vt:lpstr>
      <vt:lpstr>Презентация PowerPoint</vt:lpstr>
      <vt:lpstr>Презентация PowerPoint</vt:lpstr>
      <vt:lpstr>2-тапсырма</vt:lpstr>
      <vt:lpstr>Презентация PowerPoint</vt:lpstr>
      <vt:lpstr>Презентация PowerPoint</vt:lpstr>
      <vt:lpstr>4</vt:lpstr>
      <vt:lpstr>Презентация PowerPoint</vt:lpstr>
      <vt:lpstr>4</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cp:lastModifiedBy>
  <cp:revision>60</cp:revision>
  <dcterms:created xsi:type="dcterms:W3CDTF">2020-10-01T02:36:15Z</dcterms:created>
  <dcterms:modified xsi:type="dcterms:W3CDTF">2025-01-17T10:56:50Z</dcterms:modified>
</cp:coreProperties>
</file>