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ru-ru" sz="1800" b="0" i="0" u="none" strike="noStrike" kern="1" spc="0" baseline="0">
        <a:solidFill>
          <a:schemeClr val="tx1"/>
        </a:solidFill>
        <a:effectLst/>
        <a:latin typeface="Century Schoolbook" pitchFamily="1" charset="-52"/>
        <a:ea typeface="Century Schoolbook" pitchFamily="1" charset="-52"/>
        <a:cs typeface="Century Schoolbook" pitchFamily="1" charset="-5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612767281" val="982" rev64="64" revOS="4"/>
      <pr:smFileRevision xmlns:pr="smNativeData" xmlns:p14="http://schemas.microsoft.com/office/powerpoint/2010/main" xmlns="" dt="1612767281" val="101"/>
      <pr:guideOptions xmlns:pr="smNativeData" xmlns:p14="http://schemas.microsoft.com/office/powerpoint/2010/main" xmlns="" dt="1612767281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" d="100"/>
        <a:sy n="14" d="100"/>
      </p:scale>
      <p:origin x="0" y="0"/>
    </p:cViewPr>
  </p:sorterViewPr>
  <p:notesViewPr>
    <p:cSldViewPr>
      <p:cViewPr>
        <p:scale>
          <a:sx n="27" d="100"/>
          <a:sy n="27" d="100"/>
        </p:scale>
        <p:origin x="4534" y="198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QDgAAOBMAAAg0AADfHgAAEAAAACYAAAAIAAAAAYAAAAAAAAA="/>
              </a:ext>
            </a:extLst>
          </p:cNvSpPr>
          <p:nvPr>
            <p:ph type="ctrTitle"/>
          </p:nvPr>
        </p:nvSpPr>
        <p:spPr>
          <a:xfrm>
            <a:off x="2286000" y="3124200"/>
            <a:ext cx="6172200" cy="1894205"/>
          </a:xfrm>
        </p:spPr>
        <p:txBody>
          <a:bodyPr/>
          <a:lstStyle>
            <a:lvl1pPr>
              <a:defRPr lang="ru-ru" b="1" cap="small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Подзаголовок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QDgAAxx4AAAg0AAA3JwAAEAAAACYAAAAIAAAAAYAAAAAAAAA="/>
              </a:ext>
            </a:extLst>
          </p:cNvSpPr>
          <p:nvPr>
            <p:ph type="subTitle" idx="1"/>
          </p:nvPr>
        </p:nvSpPr>
        <p:spPr>
          <a:xfrm>
            <a:off x="2286000" y="5003165"/>
            <a:ext cx="6172200" cy="1371600"/>
          </a:xfrm>
        </p:spPr>
        <p:txBody>
          <a:bodyPr/>
          <a:lstStyle>
            <a:lvl1pPr marL="0" indent="0" algn="l">
              <a:buNone/>
              <a:defRPr lang="ru-ru" sz="1800" b="1">
                <a:solidFill>
                  <a:schemeClr val="tx2"/>
                </a:solidFill>
              </a:defRPr>
            </a:lvl1pPr>
            <a:lvl2pPr marL="457200" indent="0" algn="ctr">
              <a:buNone/>
              <a:defRPr lang="ru-ru"/>
            </a:lvl2pPr>
            <a:lvl3pPr marL="914400" indent="0" algn="ctr">
              <a:buNone/>
              <a:defRPr lang="ru-ru"/>
            </a:lvl3pPr>
            <a:lvl4pPr marL="1371600" indent="0" algn="ctr">
              <a:buNone/>
              <a:defRPr lang="ru-ru"/>
            </a:lvl4pPr>
            <a:lvl5pPr marL="1828800" indent="0" algn="ctr">
              <a:buNone/>
              <a:defRPr lang="ru-ru"/>
            </a:lvl5pPr>
            <a:lvl6pPr marL="2286000" indent="0" algn="ctr">
              <a:buNone/>
              <a:defRPr lang="ru-ru"/>
            </a:lvl6pPr>
            <a:lvl7pPr marL="2743200" indent="0" algn="ctr">
              <a:buNone/>
              <a:defRPr lang="ru-ru"/>
            </a:lvl7pPr>
            <a:lvl8pPr marL="3200400" indent="0" algn="ctr">
              <a:buNone/>
              <a:defRPr lang="ru-ru" cap="small"/>
            </a:lvl8pPr>
            <a:lvl9pPr marL="3657600" indent="0" algn="ctr">
              <a:buNone/>
              <a:defRPr lang="ru-ru"/>
            </a:lvl9pPr>
          </a:lstStyle>
          <a:p>
            <a:pPr>
              <a:defRPr lang="ru-ru"/>
            </a:pPr>
            <a:r>
              <a:t>Образец подзаголовка</a:t>
            </a:r>
            <a:endParaRPr lang="en-us"/>
          </a:p>
        </p:txBody>
      </p:sp>
      <p:sp>
        <p:nvSpPr>
          <p:cNvPr id="4" name="Дата 2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gNQAAXQEAAPg3AABtDwAAEAAAACYAAAAIAAAAAQAAAAAAAAA="/>
              </a:ext>
            </a:extLst>
          </p:cNvSpPr>
          <p:nvPr>
            <p:ph type="dt" sz="half" idx="10"/>
          </p:nvPr>
        </p:nvSpPr>
        <p:spPr>
          <a:xfrm rot="5400000">
            <a:off x="7764780" y="1174115"/>
            <a:ext cx="2286000" cy="381000"/>
          </a:xfrm>
        </p:spPr>
        <p:txBody>
          <a:bodyPr/>
          <a:lstStyle/>
          <a:p>
            <a:pPr>
              <a:defRPr lang="ru-ru"/>
            </a:pPr>
            <a:fld id="{0377B805-4BEE-224E-A0CF-BD1BF68156E8}" type="datetime1">
              <a:t>17.02.2025</a:t>
            </a:fld>
            <a:endParaRPr/>
          </a:p>
        </p:txBody>
      </p:sp>
      <p:sp>
        <p:nvSpPr>
          <p:cNvPr id="5" name="Нижний колонтитул 1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bNQAAqA8AAPg3AAAoJgAAEAAAACYAAAAIAAAAAQAAAAAAAAA="/>
              </a:ext>
            </a:extLst>
          </p:cNvSpPr>
          <p:nvPr>
            <p:ph type="ftr" sz="quarter" idx="11"/>
          </p:nvPr>
        </p:nvSpPr>
        <p:spPr>
          <a:xfrm rot="5400000">
            <a:off x="7077710" y="4181475"/>
            <a:ext cx="3657600" cy="384175"/>
          </a:xfrm>
        </p:spPr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Прямоугольник 9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v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w68A////AQAAAAAAAAAAAAAAAAAAAAAAAAAAAAAAAAAAAAAAAAAA////AH9/fwD/850DzMzMAMDA/wB/f38AAAAAAAAAAAAAAAAAAAAAAAAAAAAhAAAAGAAAABQAAABYAgAAAAAAABgGAAAwKgAAEAAAACYAAAAIAAAA//////////8="/>
              </a:ext>
            </a:extLst>
          </p:cNvSpPr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3AF">
              <a:alpha val="53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7" name="Прямоугольник 11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9nOAP///whB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2c4A////AQAAAAAAAAAAAAAAAAAAAAAAAAAAAAAAAAAAAAAAAAAA////AH9/fwD/850DzMzMAMDA/wB/f38AAAAAAAAAAAAAAAAAAAAAAAAAAAAhAAAAGAAAABQAAACzAQAAAAAAAFgCAAAwKgAAEAAAACYAAAAIAAAA//////////8="/>
              </a:ext>
            </a:extLst>
          </p:cNvSpPr>
          <p:nvPr/>
        </p:nvSpPr>
        <p:spPr>
          <a:xfrm>
            <a:off x="276225" y="0"/>
            <a:ext cx="104775" cy="6858000"/>
          </a:xfrm>
          <a:prstGeom prst="rect">
            <a:avLst/>
          </a:prstGeom>
          <a:solidFill>
            <a:srgbClr val="FFD9CE">
              <a:alpha val="35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8" name="Прямоугольник 13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9nOAP///wgf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2c4A////AQAAAAAAAAAAAAAAAAAAAAAAAAAAAAAAAAAAAAAAAAAA////AH9/fwD/850DzMzMAMDA/wB/f38AAAAAAAAAAAAAAAAAAAAAAAAAAAAhAAAAGAAAABQAAAAYBgAAAAAAADYHAAAwKgAAEAAAACYAAAAIAAAA//////////8="/>
              </a:ext>
            </a:extLst>
          </p:cNvSpPr>
          <p:nvPr/>
        </p:nvSpPr>
        <p:spPr>
          <a:xfrm>
            <a:off x="990600" y="0"/>
            <a:ext cx="181610" cy="6858000"/>
          </a:xfrm>
          <a:prstGeom prst="rect">
            <a:avLst/>
          </a:prstGeom>
          <a:solidFill>
            <a:srgbClr val="FFD9CE">
              <a:alpha val="6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9" name="Прямоугольник 18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+3oAP///wge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7egA////AQAAAAAAAAAAAAAAAAAAAAAAAAAAAAAAAAAAAAAAAAAA////AH9/fwD/850DzMzMAMDA/wB/f38AAAAAAAAAAAAAAAAAAAAAAAAAAAAhAAAAGAAAABQAAAAFBwAAAAAAAHAIAAAwKgAAEAAAACYAAAAIAAAA//////////8="/>
              </a:ext>
            </a:extLst>
          </p:cNvSpPr>
          <p:nvPr/>
        </p:nvSpPr>
        <p:spPr>
          <a:xfrm>
            <a:off x="1141095" y="0"/>
            <a:ext cx="230505" cy="6858000"/>
          </a:xfrm>
          <a:prstGeom prst="rect">
            <a:avLst/>
          </a:prstGeom>
          <a:solidFill>
            <a:srgbClr val="FFEDE8">
              <a:alpha val="7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0" name="Прямая соединительная линия 10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bAAAAAAAAABQAAAAAAAAAwMD/AAAAAAAAAAAAAAAAAAAAAABkAAAAAAAAAH9/fwAKAAAAHwAAAFQAAAD+hjcF////AQAAAAAAAAAAAAAAAAAAAAAAAAAAAAAAAAAAAAAAAAAA/sOvAH9/fwD/850DzMzMAMDA/wB/f38AAAAAAAAAAAAAAAAAAAAAAAAAAAAhAAAAGAAAABQAAACnAAAAAAAAAKcAAAAwKgAAEAAAACYAAAAIAAAA//////////8="/>
              </a:ext>
            </a:extLst>
          </p:cNvSpPr>
          <p:nvPr/>
        </p:nvSpPr>
        <p:spPr>
          <a:xfrm>
            <a:off x="10604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EC3AF">
                <a:alpha val="7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1" name="Прямая соединительная линия 17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/t6A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BAAAAAMAAAAEAAAAAAAAAAAAAAAAAAAAAAAAAAeAAAAaAAAAAAAAAAAAAAAAAAAAAAAAAAAAAAAECcAABAnAAAAAAAAAAAAAAAAAAAAAAAAAAAAAAAAAAARAAAAAAAAABQAAAAAAAAAwMD/AAAAAAAAAAAAAAAAAAAAAABkAAAAAAAAAH9/fwAKAAAAHwAAAFQAAAD+hjcF////AQAAAAAAAAAAAAAAAAAAAAAAAAAAAAAAAAAAAAAAAAAA/+3oAH9/fwD/850DzMzMAMDA/wB/f38AAAAAAAAAAAAAAAAAAAAAAAAAAAAhAAAAGAAAABQAAACgBQAAAAAAAKAFAAAwKgAAEAAAACYAAAAIAAAA//////////8="/>
              </a:ext>
            </a:extLst>
          </p:cNvSpPr>
          <p:nvPr/>
        </p:nvSpPr>
        <p:spPr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FEDE8">
                <a:alpha val="8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2" name="Прямая соединительная линия 19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sOvAH9/fwD/850DzMzMAMDA/wB/f38AAAAAAAAAAAAAAAAAAAAAAAAAAAAhAAAAGAAAABQAAABBBQAAAAAAAEEFAAAwKgAAEAAAACYAAAAIAAAA//////////8="/>
              </a:ext>
            </a:extLst>
          </p:cNvSpPr>
          <p:nvPr/>
        </p:nvSpPr>
        <p:spPr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3" name="Прямая соединительная линия 15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t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SAAAAAAAAABQAAAAAAAAAwMD/AAAAAAAAAAAAAAAAAAAAAABkAAAAAAAAAH9/fwAKAAAAHwAAAFQAAAD+hjcF////AQAAAAAAAAAAAAAAAAAAAAAAAAAAAAAAAAAAAAAAAAAA/sOvAH9/fwD/850DzMzMAMDA/wB/f38AAAAAAAAAAAAAAAAAAAAAAAAAAAAhAAAAGAAAABQAAACfCgAAAAAAAJ8KAAAwKgAAEAAAACYAAAAIAAAA//////////8="/>
              </a:ext>
            </a:extLst>
          </p:cNvSpPr>
          <p:nvPr/>
        </p:nvSpPr>
        <p:spPr>
          <a:xfrm>
            <a:off x="172656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rgbClr val="FEC3AF">
                <a:alpha val="82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4" name="Прямая соединительная линия 14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sOvAH9/fwD/850DzMzMAMDA/wB/f38AAAAAAAAAAAAAAAAAAAAAAAAAAAAhAAAAGAAAABQAAACQBgAAAAAAAJAGAAAwKgAAEAAAACYAAAAIAAAA//////////8="/>
              </a:ext>
            </a:extLst>
          </p:cNvSpPr>
          <p:nvPr/>
        </p:nvSpPr>
        <p:spPr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5" name="Прямая соединительная линия 21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gAAABQAAAAy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sOvAH9/fwD/850DzMzMAMDA/wB/f38AAAAAAAAAAAAAAAAAAAAAAAAAAAAhAAAAGAAAABQAAAAROAAAAAAAABE4AAAwKgAAEAAAACYAAAAIAAAA//////////8="/>
              </a:ext>
            </a:extLst>
          </p:cNvSpPr>
          <p:nvPr/>
        </p:nvSpPr>
        <p:spPr>
          <a:xfrm>
            <a:off x="9114155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6" name="Прямоугольник 26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y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CDQtNAMAAAAEAAAAAAAAAAAAAAAAAAAAAAAAAAeAAAAaAAAAAAAAAAAAAAAAAAAAAAAAAAAAAAAECcAABAnAAAAAAAAAAAAAAAAAAAAAAAAAAAAAAAAAAAAAAAAAAAAABQAAAAAAAAAwMD/AAAAAABkAAAAMgAAAAAAAABkAAAAAAAAAH9/fwAKAAAAHwAAAFQAAAD+w68A////AQAAAAAAAAAAAAAAAAAAAAAAAAAAAAAAAAAAAAAAAAAA////AH9/fwD/850DzMzMAMDA/wB/f38AAAAAAAAAAAAAAAAAAAAAAAAAAAAhAAAAGAAAABQAAACABwAAAAAAAPgHAAAwKgAAEAAAACYAAAAIAAAA//////////8="/>
              </a:ext>
            </a:extLst>
          </p:cNvSpPr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3AF">
              <a:alpha val="5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7" name="Овал 20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DAAwAAGBUAALgLAAAQHQAAEAAAACYAAAAIAAAA//////////8="/>
              </a:ext>
            </a:extLst>
          </p:cNvSpPr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8" name="Овал 22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AOCAAA8B0AAAEMAADiIQAAEAAAACYAAAAIAAAA//////////8="/>
              </a:ext>
            </a:extLst>
          </p:cNvSpPr>
          <p:nvPr/>
        </p:nvSpPr>
        <p:spPr>
          <a:xfrm>
            <a:off x="1309370" y="4866640"/>
            <a:ext cx="641985" cy="6413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9" name="Овал 23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C2BgAA1iEAAI4HAACuIgAAEAAAACYAAAAIAAAA//////////8="/>
              </a:ext>
            </a:extLst>
          </p:cNvSpPr>
          <p:nvPr/>
        </p:nvSpPr>
        <p:spPr>
          <a:xfrm>
            <a:off x="1090930" y="5500370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20" name="Овал 25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A9CgAAmyMAAO0LAABLJQAAEAAAACYAAAAIAAAA//////////8="/>
              </a:ext>
            </a:extLst>
          </p:cNvSpPr>
          <p:nvPr/>
        </p:nvSpPr>
        <p:spPr>
          <a:xfrm>
            <a:off x="1664335" y="578802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21" name="Овал 24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C4CwAAqBsAAPgNAADoHQAAEAAAACYAAAAIAAAA//////////8="/>
              </a:ext>
            </a:extLst>
          </p:cNvSpPr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22" name="Номер слайда 2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nCAAAUh4AAOcLAACBIQAAEAAAACYAAAAIAAAAAQAAAAAAAAA="/>
              </a:ext>
            </a:extLst>
          </p:cNvSpPr>
          <p:nvPr>
            <p:ph type="sldNum" sz="quarter" idx="12"/>
          </p:nvPr>
        </p:nvSpPr>
        <p:spPr>
          <a:xfrm>
            <a:off x="1325245" y="4928870"/>
            <a:ext cx="609600" cy="517525"/>
          </a:xfrm>
        </p:spPr>
        <p:txBody>
          <a:bodyPr/>
          <a:lstStyle/>
          <a:p>
            <a:pPr>
              <a:defRPr lang="ru-ru"/>
            </a:pPr>
            <a:fld id="{0377BAB0-FEEE-224C-A0CF-0819F481565D}" type="slidenum"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Вертикальный текст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MAwAADTJw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80C4-8AEE-2276-A0CF-7C23CE815629}" type="datetime1">
              <a:t>17.02.2025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0377E4E3-ADEE-2212-A0CF-5B47AA81560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IKAAAsQEAABgzAACwJQAAEAAAACYAAAAIAAAAAwAAAAAAAAA="/>
              </a:ext>
            </a:extLst>
          </p:cNvSpPr>
          <p:nvPr>
            <p:ph type="title"/>
          </p:nvPr>
        </p:nvSpPr>
        <p:spPr>
          <a:xfrm>
            <a:off x="6629400" y="274955"/>
            <a:ext cx="1676400" cy="5851525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Вертикальный текст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NgnAACwJQAAEAAAACYAAAAIAAAAAwAAAAAAAAA="/>
              </a:ext>
            </a:extLst>
          </p:cNvSpPr>
          <p:nvPr>
            <p:ph idx="1"/>
          </p:nvPr>
        </p:nvSpPr>
        <p:spPr>
          <a:xfrm>
            <a:off x="457200" y="274955"/>
            <a:ext cx="6019800" cy="585152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9B93-DDEE-226D-A0CF-2B38D581567E}" type="datetime1">
              <a:t>17.02.2025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Номер слайд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037794DA-94EE-2262-A0CF-6237DA81563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Содержимое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MAwAADTJw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4"/>
          </p:nvPr>
        </p:nvSpPr>
        <p:spPr/>
        <p:txBody>
          <a:bodyPr/>
          <a:lstStyle/>
          <a:p>
            <a:pPr>
              <a:defRPr lang="ru-ru"/>
            </a:pPr>
            <a:fld id="{03779C56-18EE-226A-A0CF-EE3FD28156BB}" type="datetime1">
              <a:t>17.02.2025</a:t>
            </a:fld>
            <a:endParaRPr/>
          </a:p>
        </p:txBody>
      </p:sp>
      <p:sp>
        <p:nvSpPr>
          <p:cNvPr id="5" name="Номер слайда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 lang="ru-ru"/>
            </a:pPr>
            <a:fld id="{0377B0FD-B3EE-2246-A0CF-4513FE815610}" type="slidenum">
              <a:t>‹#›</a:t>
            </a:fld>
            <a:endParaRPr/>
          </a:p>
        </p:txBody>
      </p:sp>
      <p:sp>
        <p:nvSpPr>
          <p:cNvPr id="6" name="Нижний колонтитул 9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6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QDgAA0BEAAAg0AAByHgAAEAAAACYAAAAIAAAAAYAAAAAAAAA="/>
              </a:ext>
            </a:extLst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lang="ru-ru" sz="3000" b="1" cap="small" baseline="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QDgAA0h4AAAg0AABCJwAAEAAAACYAAAAIAAAAAYAAAAAAAAA="/>
              </a:ext>
            </a:extLst>
          </p:cNvSpPr>
          <p:nvPr>
            <p:ph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lang="ru-ru" sz="1800" b="1">
                <a:solidFill>
                  <a:schemeClr val="tx2"/>
                </a:solidFill>
              </a:defRPr>
            </a:lvl1pPr>
            <a:lvl2pPr>
              <a:buNone/>
              <a:defRPr lang="ru-ru" sz="1800">
                <a:solidFill>
                  <a:srgbClr val="FFFFFF"/>
                </a:solidFill>
              </a:defRPr>
            </a:lvl2pPr>
            <a:lvl3pPr>
              <a:buNone/>
              <a:defRPr lang="ru-ru" sz="1600">
                <a:solidFill>
                  <a:srgbClr val="FFFFFF"/>
                </a:solidFill>
              </a:defRPr>
            </a:lvl3pPr>
            <a:lvl4pPr>
              <a:buNone/>
              <a:defRPr lang="ru-ru" sz="1400">
                <a:solidFill>
                  <a:srgbClr val="FFFFFF"/>
                </a:solidFill>
              </a:defRPr>
            </a:lvl4pPr>
            <a:lvl5pPr>
              <a:buNone/>
              <a:defRPr lang="ru-ru" sz="1400">
                <a:solidFill>
                  <a:srgbClr val="FFFFFF"/>
                </a:solidFill>
              </a:defRPr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4" name="Дата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eNQAAVwEAAPY3AABnDwAAEAAAACYAAAAIAAAAAQAAAAAAAAA="/>
              </a:ext>
            </a:extLst>
          </p:cNvSpPr>
          <p:nvPr>
            <p:ph type="dt" sz="half" idx="10"/>
          </p:nvPr>
        </p:nvSpPr>
        <p:spPr>
          <a:xfrm rot="5400000">
            <a:off x="7763510" y="1170305"/>
            <a:ext cx="2286000" cy="381000"/>
          </a:xfrm>
        </p:spPr>
        <p:txBody>
          <a:bodyPr/>
          <a:lstStyle/>
          <a:p>
            <a:pPr>
              <a:defRPr lang="ru-ru"/>
            </a:pPr>
            <a:fld id="{0377B8DF-91EE-224E-A0CF-671BF6815632}" type="datetime1">
              <a:t>17.02.2025</a:t>
            </a:fld>
            <a:endParaRPr/>
          </a:p>
        </p:txBody>
      </p:sp>
      <p:sp>
        <p:nvSpPr>
          <p:cNvPr id="5" name="Нижний колонтитул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bNQAAow8AAPg3AAAjJgAAEAAAACYAAAAIAAAAAQAAAAAAAAA="/>
              </a:ext>
            </a:extLst>
          </p:cNvSpPr>
          <p:nvPr>
            <p:ph type="ftr" sz="quarter" idx="11"/>
          </p:nvPr>
        </p:nvSpPr>
        <p:spPr>
          <a:xfrm rot="5400000">
            <a:off x="7077710" y="4178300"/>
            <a:ext cx="3657600" cy="384175"/>
          </a:xfrm>
        </p:spPr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6" name="Прямоугольник 8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v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w68AAAAAAQAAAAAAAAAAAAAAAAAAAAAAAAAAAAAAAAAAAAAAAAAA////AH9/fwAAAAADzMzMAMDA/wB/f38AAAAAAAAAAAAAAAAAAAAAAAAAAAAhAAAAGAAAABQAAABYAgAAAAAAABgGAAAwKgAAEAAAACYAAAAIAAAA//////////8="/>
              </a:ext>
            </a:extLst>
          </p:cNvSpPr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FEC3AF">
              <a:alpha val="53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7" name="Прямоугольник 9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9nOAP///whB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2c4AAAAAAQAAAAAAAAAAAAAAAAAAAAAAAAAAAAAAAAAAAAAAAAAA////AH9/fwAAAAADzMzMAMDA/wB/f38AAAAAAAAAAAAAAAAAAAAAAAAAAAAhAAAAGAAAABQAAACzAQAAAAAAAFgCAAAwKgAAEAAAACYAAAAIAAAA//////////8="/>
              </a:ext>
            </a:extLst>
          </p:cNvSpPr>
          <p:nvPr/>
        </p:nvSpPr>
        <p:spPr>
          <a:xfrm>
            <a:off x="276225" y="0"/>
            <a:ext cx="104775" cy="6858000"/>
          </a:xfrm>
          <a:prstGeom prst="rect">
            <a:avLst/>
          </a:prstGeom>
          <a:solidFill>
            <a:srgbClr val="FFD9CE">
              <a:alpha val="35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8" name="Прямоугольник 10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9nOAP///wgf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2c4AAAAAAQAAAAAAAAAAAAAAAAAAAAAAAAAAAAAAAAAAAAAAAAAA////AH9/fwAAAAADzMzMAMDA/wB/f38AAAAAAAAAAAAAAAAAAAAAAAAAAAAhAAAAGAAAABQAAAAYBgAAAAAAADYHAAAwKgAAEAAAACYAAAAIAAAA//////////8="/>
              </a:ext>
            </a:extLst>
          </p:cNvSpPr>
          <p:nvPr/>
        </p:nvSpPr>
        <p:spPr>
          <a:xfrm>
            <a:off x="990600" y="0"/>
            <a:ext cx="181610" cy="6858000"/>
          </a:xfrm>
          <a:prstGeom prst="rect">
            <a:avLst/>
          </a:prstGeom>
          <a:solidFill>
            <a:srgbClr val="FFD9CE">
              <a:alpha val="6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9" name="Прямоугольник 11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+3oAP///wge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7egAAAAAAQAAAAAAAAAAAAAAAAAAAAAAAAAAAAAAAAAAAAAAAAAA////AH9/fwAAAAADzMzMAMDA/wB/f38AAAAAAAAAAAAAAAAAAAAAAAAAAAAhAAAAGAAAABQAAAAFBwAAAAAAAHAIAAAwKgAAEAAAACYAAAAIAAAA//////////8="/>
              </a:ext>
            </a:extLst>
          </p:cNvSpPr>
          <p:nvPr/>
        </p:nvSpPr>
        <p:spPr>
          <a:xfrm>
            <a:off x="1141095" y="0"/>
            <a:ext cx="230505" cy="6858000"/>
          </a:xfrm>
          <a:prstGeom prst="rect">
            <a:avLst/>
          </a:prstGeom>
          <a:solidFill>
            <a:srgbClr val="FFEDE8">
              <a:alpha val="7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0" name="Прямая соединительная линия 12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bAAAAAAAAABQAAAAAAAAAwMD/AAAAAAAAAAAAAAAAAAAAAABkAAAAAAAAAH9/fwAKAAAAHwAAAFQAAAAAAAAFAAAAAQAAAAAAAAAAAAAAAAAAAAAAAAAAAAAAAAAAAAAAAAAA/sOvAH9/fwAAAAADzMzMAMDA/wB/f38AAAAAAAAAAAAAAAAAAAAAAAAAAAAhAAAAGAAAABQAAACnAAAAAAAAAKcAAAAwKgAAEAAAACYAAAAIAAAA//////////8="/>
              </a:ext>
            </a:extLst>
          </p:cNvSpPr>
          <p:nvPr/>
        </p:nvSpPr>
        <p:spPr>
          <a:xfrm>
            <a:off x="10604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EC3AF">
                <a:alpha val="7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1" name="Прямая соединительная линия 13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/t6A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RAAAAAAAAABQAAAAAAAAAwMD/AAAAAAAAAAAAAAAAAAAAAABkAAAAAAAAAH9/fwAKAAAAHwAAAFQAAAAAAAAFAAAAAQAAAAAAAAAAAAAAAAAAAAAAAAAAAAAAAAAAAAAAAAAA/+3oAH9/fwAAAAADzMzMAMDA/wB/f38AAAAAAAAAAAAAAAAAAAAAAAAAAAAhAAAAGAAAABQAAACgBQAAAAAAAKAFAAAwKgAAEAAAACYAAAAIAAAA//////////8="/>
              </a:ext>
            </a:extLst>
          </p:cNvSpPr>
          <p:nvPr/>
        </p:nvSpPr>
        <p:spPr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FEDE8">
                <a:alpha val="8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2" name="Прямая соединительная линия 14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BBBQAAAAAAAEEFAAAwKgAAEAAAACYAAAAIAAAA//////////8="/>
              </a:ext>
            </a:extLst>
          </p:cNvSpPr>
          <p:nvPr/>
        </p:nvSpPr>
        <p:spPr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3" name="Прямая соединительная линия 15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t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SAAAAAAAAABQAAAAAAAAAwMD/AAAAAAAAAAAAAAAAAAAAAABkAAAAAAAAAH9/fwAKAAAAHwAAAFQAAAAAAAAFAAAAAQAAAAAAAAAAAAAAAAAAAAAAAAAAAAAAAAAAAAAAAAAA/sOvAH9/fwAAAAADzMzMAMDA/wB/f38AAAAAAAAAAAAAAAAAAAAAAAAAAAAhAAAAGAAAABQAAACfCgAAAAAAAJ8KAAAwKgAAEAAAACYAAAAIAAAA//////////8="/>
              </a:ext>
            </a:extLst>
          </p:cNvSpPr>
          <p:nvPr/>
        </p:nvSpPr>
        <p:spPr>
          <a:xfrm>
            <a:off x="172656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rgbClr val="FEC3AF">
                <a:alpha val="82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4" name="Прямая соединительная линия 16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CQBgAAAAAAAJAGAAAwKgAAEAAAACYAAAAIAAAA//////////8="/>
              </a:ext>
            </a:extLst>
          </p:cNvSpPr>
          <p:nvPr/>
        </p:nvSpPr>
        <p:spPr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5" name="Прямоугольник 17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y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D+w68AAAAAAQAAAAAAAAAAAAAAAAAAAAAAAAAAAAAAAAAAAAAAAAAA////AH9/fwAAAAADzMzMAMDA/wB/f38AAAAAAAAAAAAAAAAAAAAAAAAAAAAhAAAAGAAAABQAAACABwAAAAAAAPgHAAAwKgAAEAAAACYAAAAIAAAA//////////8="/>
              </a:ext>
            </a:extLst>
          </p:cNvSpPr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FEC3AF">
              <a:alpha val="5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6" name="Овал 18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DAAwAAGBUAALgLAAAQHQAAEAAAACYAAAAIAAAA//////////8="/>
              </a:ext>
            </a:extLst>
          </p:cNvSpPr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7" name="Овал 19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AmCAAA8B0AABgMAADiIQAAEAAAACYAAAAIAAAA//////////8="/>
              </a:ext>
            </a:extLst>
          </p:cNvSpPr>
          <p:nvPr/>
        </p:nvSpPr>
        <p:spPr>
          <a:xfrm>
            <a:off x="1324610" y="4866640"/>
            <a:ext cx="641350" cy="6413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8" name="Овал 20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C2BgAA1iEAAI4HAACuIgAAEAAAACYAAAAIAAAA//////////8="/>
              </a:ext>
            </a:extLst>
          </p:cNvSpPr>
          <p:nvPr/>
        </p:nvSpPr>
        <p:spPr>
          <a:xfrm>
            <a:off x="1090930" y="5500370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9" name="Овал 21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A9CgAAoCMAAO0LAABQJQAAEAAAACYAAAAIAAAA//////////8="/>
              </a:ext>
            </a:extLst>
          </p:cNvSpPr>
          <p:nvPr/>
        </p:nvSpPr>
        <p:spPr>
          <a:xfrm>
            <a:off x="1664335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20" name="Овал 22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OSoVb4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CPCwAAjxsAAM8NAADPHQAAEAAAACYAAAAIAAAA//////////8="/>
              </a:ext>
            </a:extLst>
          </p:cNvSpPr>
          <p:nvPr/>
        </p:nvSpPr>
        <p:spPr>
          <a:xfrm>
            <a:off x="1878965" y="4479925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21" name="Прямая соединительная линия 25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gAAABQAAAAy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D3NwAAAAAAAPc3AAAwKgAAEAAAACYAAAAIAAAA//////////8="/>
              </a:ext>
            </a:extLst>
          </p:cNvSpPr>
          <p:nvPr/>
        </p:nvSpPr>
        <p:spPr>
          <a:xfrm>
            <a:off x="9097645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22" name="Номер слайд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/CAAAUh4AAP8LAACBIQAAEAAAACYAAAAIAAAAAQAAAAAAAAA="/>
              </a:ext>
            </a:extLst>
          </p:cNvSpPr>
          <p:nvPr>
            <p:ph type="sldNum" sz="quarter" idx="12"/>
          </p:nvPr>
        </p:nvSpPr>
        <p:spPr>
          <a:xfrm>
            <a:off x="1340485" y="4928870"/>
            <a:ext cx="609600" cy="517525"/>
          </a:xfrm>
        </p:spPr>
        <p:txBody>
          <a:bodyPr/>
          <a:lstStyle/>
          <a:p>
            <a:pPr>
              <a:defRPr lang="ru-ru"/>
            </a:pPr>
            <a:fld id="{0377D9C9-87EE-222F-A0CF-717A97815624}" type="slidenum"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Дата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A685-CBEE-2250-A0CF-3D05E8815668}" type="datetime1">
              <a:t>17.02.2025</a:t>
            </a:fld>
            <a:endParaRPr/>
          </a:p>
        </p:txBody>
      </p:sp>
      <p:sp>
        <p:nvSpPr>
          <p:cNvPr id="4" name="Нижний колонтитул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5" name="Номер слайд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0377C5E1-AFEE-2233-A0CF-59668B81560C}" type="slidenum">
              <a:t>‹#›</a:t>
            </a:fld>
            <a:endParaRPr/>
          </a:p>
        </p:txBody>
      </p:sp>
      <p:sp>
        <p:nvSpPr>
          <p:cNvPr id="6" name="Содержимое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FAZAAD4JQAAEAAAACYAAAAIAAAAAQAAAAAAAAA="/>
              </a:ext>
            </a:extLst>
          </p:cNvSpPr>
          <p:nvPr>
            <p:ph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7" name="Содержимое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BFGgAA2AkAAMUwAAD4JQAAEAAAACYAAAAIAAAAAQAAAAAAAAA="/>
              </a:ext>
            </a:extLst>
          </p:cNvSpPr>
          <p:nvPr>
            <p:ph idx="2"/>
          </p:nvPr>
        </p:nvSpPr>
        <p:spPr>
          <a:xfrm>
            <a:off x="4270375" y="1600200"/>
            <a:ext cx="3657600" cy="4572000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rgEAADgxAAC2CAAAEAAAACYAAAAIAAAAAQAAAAAAAAA="/>
              </a:ext>
            </a:extLst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Дат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EBB7-F9EE-221D-A0CF-0F48A581565A}" type="datetime1">
              <a:t>17.02.2025</a:t>
            </a:fld>
            <a:endParaRPr/>
          </a:p>
        </p:txBody>
      </p:sp>
      <p:sp>
        <p:nvSpPr>
          <p:cNvPr id="4" name="Нижний колонтитул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5" name="Номер слайда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0377A666-28EE-2250-A0CF-DE05E881568B}" type="slidenum">
              <a:t>‹#›</a:t>
            </a:fld>
            <a:endParaRPr/>
          </a:p>
        </p:txBody>
      </p:sp>
      <p:sp>
        <p:nvSpPr>
          <p:cNvPr id="6" name="Содержимое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iA4AAFAZAABwJgAAEAAAACYAAAAIAAAAAQAAAAAAAAA="/>
              </a:ext>
            </a:extLst>
          </p:cNvSpPr>
          <p:nvPr>
            <p:ph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7" name="Содержимое 1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lGgAAiA4AAGUxAABwJgAAEAAAACYAAAAIAAAAAQAAAAAAAAA="/>
              </a:ext>
            </a:extLst>
          </p:cNvSpPr>
          <p:nvPr>
            <p:ph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8" name="Текст 1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QAAAA0AAAAAkAAAAEgAAACQAAAASAAAAAAAAAABAAAAAAAAAAEAAABQAAAAhbacS3FV1T8AAAAAAADwvwAAAAAAAOA/AAAAAAAA4D8AAAAAAADgPwAAAAAAAOA/AAAAAAAA4D8AAAAAAADgPwAAAAAAAOA/AAAAAAAA4D8CAAAAjAAAAAEAAAAAAAAA/oY3D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DQAgAAqAkAAFAZAAC1DQAAEAAAACYAAAAIAAAAgaEAAH8AIAA="/>
              </a:ext>
            </a:extLst>
          </p:cNvSpPr>
          <p:nvPr>
            <p:ph idx="1"/>
          </p:nvPr>
        </p:nvSpPr>
        <p:spPr>
          <a:xfrm>
            <a:off x="457200" y="1569720"/>
            <a:ext cx="3657600" cy="65849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indent="0">
              <a:buNone/>
              <a:defRPr lang="ru-ru" sz="2000" b="1">
                <a:solidFill>
                  <a:srgbClr val="FFFFFF"/>
                </a:solidFill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9" name="Текст 1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QAAAA0AAAAAkAAAAEgAAACQAAAASAAAAAAAAAABAAAAAAAAAAEAAABQAAAAhbacS3FV1T8AAAAAAADwvwAAAAAAAOA/AAAAAAAA4D8AAAAAAADgPwAAAAAAAOA/AAAAAAAA4D8AAAAAAADgPwAAAAAAAOA/AAAAAAAA4D8CAAAAjAAAAAEAAAAAAAAA/oY3D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C4GgAAqAkAADgxAAC1DQAAEAAAACYAAAAIAAAAgaEAAH8AIAA="/>
              </a:ext>
            </a:extLst>
          </p:cNvSpPr>
          <p:nvPr>
            <p:ph idx="3"/>
          </p:nvPr>
        </p:nvSpPr>
        <p:spPr>
          <a:xfrm>
            <a:off x="4343400" y="1569720"/>
            <a:ext cx="3657600" cy="65849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indent="0">
              <a:buNone/>
              <a:defRPr lang="ru-ru" sz="2000" b="1">
                <a:solidFill>
                  <a:srgbClr val="FFFFFF"/>
                </a:solidFill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3" name="Дата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FC35-7BEE-220A-A0CF-8D5FB28156D8}" type="datetime1">
              <a:t>17.02.2025</a:t>
            </a:fld>
            <a:endParaRPr/>
          </a:p>
        </p:txBody>
      </p:sp>
      <p:sp>
        <p:nvSpPr>
          <p:cNvPr id="4" name="Номер слайда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 lang="ru-ru"/>
            </a:pPr>
            <a:fld id="{0377CD07-49EE-223B-A0CF-BF6E838156EA}" type="slidenum">
              <a:t>‹#›</a:t>
            </a:fld>
            <a:endParaRPr/>
          </a:p>
        </p:txBody>
      </p:sp>
      <p:sp>
        <p:nvSpPr>
          <p:cNvPr id="5" name="Нижний колонтитул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2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DAE0-AEEE-222C-A0CF-58799481560D}" type="datetime1">
              <a:t>17.02.2025</a:t>
            </a:fld>
            <a:endParaRPr/>
          </a:p>
        </p:txBody>
      </p:sp>
      <p:sp>
        <p:nvSpPr>
          <p:cNvPr id="3" name="Нижний колонтитул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  <p:sp>
        <p:nvSpPr>
          <p:cNvPr id="4" name="Номер слайда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ru-ru"/>
            </a:pPr>
            <a:fld id="{0377F6F5-BBEE-2200-A0CF-4D55B881561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9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8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HAAAAAAAAABQAAAAAAAAAwMD/AAAAAAAAAAAAAAAAAAAAAABkAAAAAAAAAH9/fwAKAAAAHwAAAFQAAAAAAAAFAAAAAQAAAAAAAAAAAAAAAAAAAAAAAAAAAAAAAAAAAAAAAAAA/sOvAH9/fwAAAAADzMzMAMDA/wB/f38AAAAAAAAAAAAAAAAAAAAAAAAAAAAhAAAAGAAAABQAAADoNQAAAAAAAOg1AAAwKgAAEAAAACYAAAAIAAAA//////////8="/>
              </a:ext>
            </a:extLst>
          </p:cNvSpPr>
          <p:nvPr/>
        </p:nvSpPr>
        <p:spPr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FEC3AF">
                <a:alpha val="9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3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+JgAAsAEAAI4pAACAKAAAEAAAACYAAAAIAAAAAYIAAAAAAAA="/>
              </a:ext>
            </a:extLst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lang="ru-ru" sz="2000" b="1" cap="small" baseline="0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4" name="Текст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oKQAAsAEAAE0zAABYIAAAEAAAACYAAAAIAAAAAYAAAAAAAAA="/>
              </a:ext>
            </a:extLst>
          </p:cNvSpPr>
          <p:nvPr>
            <p:ph idx="2"/>
          </p:nvPr>
        </p:nvSpPr>
        <p:spPr>
          <a:xfrm>
            <a:off x="6812280" y="274320"/>
            <a:ext cx="1527175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lang="ru-ru" sz="1200"/>
            </a:lvl1pPr>
            <a:lvl2pPr>
              <a:buNone/>
              <a:defRPr lang="ru-ru" sz="1200"/>
            </a:lvl2pPr>
            <a:lvl3pPr>
              <a:buNone/>
              <a:defRPr lang="ru-ru" sz="1000"/>
            </a:lvl3pPr>
            <a:lvl4pPr>
              <a:buNone/>
              <a:defRPr lang="ru-ru" sz="900"/>
            </a:lvl4pPr>
            <a:lvl5pPr>
              <a:buNone/>
              <a:defRPr lang="ru-ru" sz="900"/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5" name="Прямая соединительная линия 7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8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BwJgAAAAAAAHAmAAAwKgAAEAAAACYAAAAIAAAA//////////8="/>
              </a:ext>
            </a:extLst>
          </p:cNvSpPr>
          <p:nvPr/>
        </p:nvSpPr>
        <p:spPr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6" name="Прямая соединительная линия 8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U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X9/fwAAAAADzMzMAMDA/wB/f38AAAAAAAAAAAAAAAAAAAAAAAAAAAAhAAAAGAAAABQAAAAYJgAAAAAAABgmAAAwKgAAEAAAACYAAAAIAAAA//////////8="/>
              </a:ext>
            </a:extLst>
          </p:cNvSpPr>
          <p:nvPr/>
        </p:nvSpPr>
        <p:spPr>
          <a:xfrm>
            <a:off x="6192520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7" name="Прямая соединительная линия 10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e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X9/fwAAAAADzMzMAMDA/wB/f38AAAAAAAAAAAAAAAAAAAAAAAAAAAAhAAAAGAAAABQAAABQNwAAAAAAAFA3AAAwKgAAEAAAACYAAAAIAAAA//////////8="/>
              </a:ext>
            </a:extLst>
          </p:cNvSpPr>
          <p:nvPr/>
        </p:nvSpPr>
        <p:spPr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8" name="Прямоугольник 11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O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w68AAAAAAQAAAAAAAAAAAAAAAAAAAAAAAAAAAAAAAAAAAAAAAAAA////AH9/fwAAAAADzMzMAMDA/wB/f38AAAAAAAAAAAAAAAAAAAAAAAAAAAAhAAAAGAAAABQAAABgNgAAAAAAAEA4AAAwKgAAEAAAACYAAAAIAAAA//////////8="/>
              </a:ext>
            </a:extLst>
          </p:cNvSpPr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F">
              <a:alpha val="86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9" name="Прямая соединительная линия 12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X9/fwAAAAADzMzMAMDA/wB/f38AAAAAAAAAAAAAAAAAAAAAAAAAAAAhAAAAGAAAABQAAADYNgAAAAAAANg2AAAwKgAAEAAAACYAAAAIAAAA//////////8="/>
              </a:ext>
            </a:extLst>
          </p:cNvSpPr>
          <p:nvPr/>
        </p:nvSpPr>
        <p:spPr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0" name="Овал 13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AtMgAAKCMAAI01AACIJgAAEAAAACYAAAAIAAAA//////////8="/>
              </a:ext>
            </a:extLst>
          </p:cNvSpPr>
          <p:nvPr/>
        </p:nvSpPr>
        <p:spPr>
          <a:xfrm>
            <a:off x="8156575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1" name="Содержимое 1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gAQAAsAEAAJAkAACdKAAAEAAAACYAAAAIAAAAAQAAAAAAAAA="/>
              </a:ext>
            </a:extLst>
          </p:cNvSpPr>
          <p:nvPr>
            <p:ph idx="1"/>
          </p:nvPr>
        </p:nvSpPr>
        <p:spPr>
          <a:xfrm>
            <a:off x="304800" y="274320"/>
            <a:ext cx="5638800" cy="632777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4"/>
          </p:nvPr>
        </p:nvSpPr>
        <p:spPr/>
        <p:txBody>
          <a:bodyPr/>
          <a:lstStyle/>
          <a:p>
            <a:pPr>
              <a:defRPr lang="ru-ru"/>
            </a:pPr>
            <a:fld id="{0377AAC8-86EE-225C-A0CF-7009E4815625}" type="datetime1">
              <a:t>17.02.2025</a:t>
            </a:fld>
            <a:endParaRPr/>
          </a:p>
        </p:txBody>
      </p:sp>
      <p:sp>
        <p:nvSpPr>
          <p:cNvPr id="13" name="Номер слайда 2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 lang="ru-ru"/>
            </a:pPr>
            <a:fld id="{0377F332-7CEE-2205-A0CF-8A50BD8156DF}" type="slidenum">
              <a:t>‹#›</a:t>
            </a:fld>
            <a:endParaRPr/>
          </a:p>
        </p:txBody>
      </p:sp>
      <p:sp>
        <p:nvSpPr>
          <p:cNvPr id="14" name="Нижний колонтитул 2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6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8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8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DoNQAAAAAAAOg1AAAwKgAAEAAAACYAAAAIAAAA//////////8="/>
              </a:ext>
            </a:extLst>
          </p:cNvSpPr>
          <p:nvPr/>
        </p:nvSpPr>
        <p:spPr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3" name="Овал 12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AAAAAQAAAAAAAAAAAAAAAAAAAAAAAAAAAAAAAAAAAAAAAAAA////AH9/fwAAAAADzMzMAMDA/wB/f38AAAAAAAAAAAAAAAAAAAAAAAAAAAAhAAAAGAAAABQAAAAtMgAAKCMAAI01AACIJgAAEAAAACYAAAAIAAAA//////////8="/>
              </a:ext>
            </a:extLst>
          </p:cNvSpPr>
          <p:nvPr/>
        </p:nvSpPr>
        <p:spPr>
          <a:xfrm>
            <a:off x="8156575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4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cJgAAsAEAAGwpAACAKAAAEAAAACYAAAAIAAAAAYIAAAAAAAA="/>
              </a:ext>
            </a:extLst>
          </p:cNvSpPr>
          <p:nvPr>
            <p:ph type="title"/>
          </p:nvPr>
        </p:nvSpPr>
        <p:spPr>
          <a:xfrm rot="5400000">
            <a:off x="3350260" y="3200400"/>
            <a:ext cx="6309360" cy="457200"/>
          </a:xfrm>
        </p:spPr>
        <p:txBody>
          <a:bodyPr/>
          <a:lstStyle>
            <a:lvl1pPr algn="l">
              <a:buNone/>
              <a:defRPr lang="ru-ru" sz="2000" b="1" cap="small"/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5" name="Рисунок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EAAAAAAAAA//OdCv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FAAAAAAAAAAwMD/AAAAAABkAAAAMgAAAAAAAABkAAAAAAAAAH9/fwAKAAAAHwAAAFQAAAAAAAADAAAAAQAAAAAAAAAAAAAAAAAAAAAAAAAAAAAAAAAAAAAAAAAA////AH9/fwAAAAADzMzMAMDA/wB/f38AAAAAAAAAAAAAAAAAAAAAAAAAAAAhAAAAGAAAABQAAAAAAAAAAAAAAPglAAAwKgAAEAAAACYAAAAIAAAAAYAAAP//wQc="/>
              </a:ext>
            </a:extLst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>
            <a:noFill/>
          </a:ln>
          <a:effectLst/>
        </p:spPr>
        <p:txBody>
          <a:bodyPr/>
          <a:lstStyle>
            <a:lvl1pPr marL="0" indent="0" algn="ctr">
              <a:buNone/>
              <a:defRPr lang="ru-ru" sz="3200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Вставка рисунка</a:t>
            </a:r>
            <a:endParaRPr lang="en-us"/>
          </a:p>
        </p:txBody>
      </p:sp>
      <p:sp>
        <p:nvSpPr>
          <p:cNvPr id="6" name="Текст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fKQAAoQEAAP8yAAAeIAAAEAAAACYAAAAIAAAAPbAAAAAAAAA="/>
              </a:ext>
            </a:extLst>
          </p:cNvSpPr>
          <p:nvPr>
            <p:ph idx="2"/>
          </p:nvPr>
        </p:nvSpPr>
        <p:spPr>
          <a:xfrm>
            <a:off x="6765925" y="264795"/>
            <a:ext cx="1524000" cy="49561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None/>
              <a:defRPr lang="ru-ru" sz="1200"/>
            </a:lvl1pPr>
            <a:lvl2pPr>
              <a:defRPr lang="ru-ru" sz="1200"/>
            </a:lvl2pPr>
            <a:lvl3pPr>
              <a:defRPr lang="ru-ru" sz="1000"/>
            </a:lvl3pPr>
            <a:lvl4pPr>
              <a:defRPr lang="ru-ru" sz="900"/>
            </a:lvl4pPr>
            <a:lvl5pPr>
              <a:defRPr lang="ru-ru" sz="900"/>
            </a:lvl5pPr>
            <a:lvl6pPr>
              <a:defRPr lang="ru-ru"/>
            </a:lvl6pPr>
            <a:lvl7pPr>
              <a:buFont typeface="Wingdings" pitchFamily="2" charset="2"/>
              <a:defRPr lang="ru-ru"/>
            </a:lvl7pPr>
            <a:lvl8pPr>
              <a:defRPr lang="ru-ru" cap="small"/>
            </a:lvl8pPr>
            <a:lvl9pPr>
              <a:defRPr lang="ru-ru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7" name="Прямая соединительная линия 9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NwAAAAAAAFA3AAAwKgAAEAAAACYAAAAIAAAA//////////8="/>
              </a:ext>
            </a:extLst>
          </p:cNvSpPr>
          <p:nvPr/>
        </p:nvSpPr>
        <p:spPr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8" name="Прямоугольник 10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w68AAAAAAQAAAAAAAAAAAAAAAAAAAAAAAAAAAAAAAAAAAAAAAAAA////AH9/fwAAAAADzMzMAMDA/wB/f38AAAAAAAAAAAAAAAAAAAAAAAAAAAAhAAAAGAAAABQAAABgNgAAAAAAAEA4AAAwKgAAEAAAACYAAAAIAAAA//////////8="/>
              </a:ext>
            </a:extLst>
          </p:cNvSpPr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F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9" name="Прямая соединительная линия 11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X9/fwAAAAADzMzMAMDA/wB/f38AAAAAAAAAAAAAAAAAAAAAAAAAAAAhAAAAGAAAABQAAADYNgAAAAAAANg2AAAwKgAAEAAAACYAAAAIAAAA//////////8="/>
              </a:ext>
            </a:extLst>
          </p:cNvSpPr>
          <p:nvPr/>
        </p:nvSpPr>
        <p:spPr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0" name="Прямая соединительная линия 18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8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sOvAH9/fwAAAAADzMzMAMDA/wB/f38AAAAAAAAAAAAAAAAAAAAAAAAAAAAhAAAAGAAAABQAAABwJgAAAAAAAHAmAAAwKgAAEAAAACYAAAAIAAAA//////////8="/>
              </a:ext>
            </a:extLst>
          </p:cNvSpPr>
          <p:nvPr/>
        </p:nvSpPr>
        <p:spPr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1" name="Прямая соединительная линия 19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U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BX9/fwAAAAADzMzMAMDA/wB/f38AAAAAAAAAAAAAAAAAAAAAAAAAAAAhAAAAGAAAABQAAAAYJgAAAAAAABgmAAAwKgAAEAAAACYAAAAIAAAA//////////8="/>
              </a:ext>
            </a:extLst>
          </p:cNvSpPr>
          <p:nvPr/>
        </p:nvSpPr>
        <p:spPr>
          <a:xfrm>
            <a:off x="6192520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2" name="Дата 1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AAAAAAAAAAA=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ru-ru"/>
            </a:pPr>
            <a:fld id="{0377B437-79EE-2242-A0CF-8F17FA8156DA}" type="datetime1">
              <a:t>17.02.2025</a:t>
            </a:fld>
            <a:endParaRPr/>
          </a:p>
        </p:txBody>
      </p:sp>
      <p:sp>
        <p:nvSpPr>
          <p:cNvPr id="13" name="Номер слайда 1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AAAAAAAAAAA="/>
              </a:ext>
            </a:extLst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 lang="ru-ru"/>
            </a:pPr>
            <a:fld id="{0377BCDE-90EE-224A-A0CF-661FF2815633}" type="slidenum">
              <a:t>‹#›</a:t>
            </a:fld>
            <a:endParaRPr/>
          </a:p>
        </p:txBody>
      </p:sp>
      <p:sp>
        <p:nvSpPr>
          <p:cNvPr id="14" name="Нижний колонтитул 2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AAAAAAAAAAA="/>
              </a:ext>
            </a:extLst>
          </p:cNvSpPr>
          <p:nvPr>
            <p:ph type="ftr" sz="quarter" idx="12"/>
          </p:nvPr>
        </p:nvSpPr>
        <p:spPr/>
        <p:txBody>
          <a:bodyPr/>
          <a:lstStyle/>
          <a:p>
            <a:pPr>
              <a:defRPr lang="ru-ru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15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A8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HAAAAAAAAABQAAAAAAAAAwMD/AAAAAAAAAAAAAAAAAAAAAABkAAAAAAAAAH9/fwAKAAAAHwAAAFQAAAD+hjcF////AQAAAAAAAAAAAAAAAAAAAAAAAAAAAAAAAAAAAAAAAAAA/sOvAH9/fwD/850DzMzMAMDA/wB/f38AAAAAAAAAAAAAAAAAAAAAAAAAAAAhAAAAGAAAABQAAADoNQAAAAAAAOg1AAAwKgAAEAAAACYAAAAIAAAA//////////8="/>
              </a:ext>
            </a:extLst>
          </p:cNvSpPr>
          <p:nvPr/>
        </p:nvSpPr>
        <p:spPr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rgbClr val="FEC3AF">
                <a:alpha val="93000"/>
              </a:srgbClr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3" name="Заголовок 2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sQEAAMAwAAC5CAAAEAAAACYAAAAIAAAAgy8AAP//wQE="/>
              </a:ext>
            </a:extLst>
          </p:cNvSpPr>
          <p:nvPr>
            <p:ph type="title"/>
          </p:nvPr>
        </p:nvSpPr>
        <p:spPr>
          <a:xfrm>
            <a:off x="457200" y="274955"/>
            <a:ext cx="7467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ru-ru" cap="small"/>
            </a:pPr>
            <a:r>
              <a:t>Образец заголовка</a:t>
            </a:r>
            <a:endParaRPr lang="en-us" cap="small"/>
          </a:p>
        </p:txBody>
      </p:sp>
      <p:sp>
        <p:nvSpPr>
          <p:cNvPr id="4" name="Текст 1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QAgAA2AkAAMAwAADTJwAAEAAAACYAAAAIAAAAAy8AAP//wQE="/>
              </a:ext>
            </a:extLst>
          </p:cNvSpPr>
          <p:nvPr>
            <p:ph type="body" idx="1"/>
          </p:nvPr>
        </p:nvSpPr>
        <p:spPr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Второй уровень</a:t>
            </a:r>
          </a:p>
          <a:p>
            <a:pPr lvl="2">
              <a:defRPr lang="ru-ru"/>
            </a:pPr>
            <a:r>
              <a:t>Третий уровень</a:t>
            </a:r>
          </a:p>
          <a:p>
            <a:pPr lvl="3">
              <a:defRPr lang="ru-ru"/>
            </a:pPr>
            <a:r>
              <a:t>Четвертый уровень</a:t>
            </a:r>
          </a:p>
          <a:p>
            <a:pPr lvl="4">
              <a:defRPr lang="ru-ru"/>
            </a:pPr>
            <a:r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yMwAApgEAAA42AAAGDgAAEAAAACYAAAAIAAAAg48AAP//wQE="/>
              </a:ext>
            </a:extLst>
          </p:cNvSpPr>
          <p:nvPr>
            <p:ph type="dt" sz="half" idx="2"/>
          </p:nvPr>
        </p:nvSpPr>
        <p:spPr>
          <a:xfrm rot="5400000">
            <a:off x="7589520" y="1082040"/>
            <a:ext cx="2011680" cy="3835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>
              <a:defRPr lang="ru-ru" sz="1200">
                <a:solidFill>
                  <a:schemeClr val="tx2"/>
                </a:solidFill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fld id="{03778962-2CEE-227F-A0CF-DA2AC781568F}" type="datetime1">
              <a:t>17.02.2025</a:t>
            </a:fld>
            <a:endParaRPr/>
          </a:p>
        </p:txBody>
      </p:sp>
      <p:sp>
        <p:nvSpPr>
          <p:cNvPr id="6" name="Нижний колонтитул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C4MwAARQ4AAPg1AAD1IQAAEAAAACYAAAAIAAAAg48AAP//wQE="/>
              </a:ext>
            </a:extLst>
          </p:cNvSpPr>
          <p:nvPr>
            <p:ph type="ftr" sz="quarter" idx="3"/>
          </p:nvPr>
        </p:nvSpPr>
        <p:spPr>
          <a:xfrm rot="5400000">
            <a:off x="6990080" y="3736975"/>
            <a:ext cx="3200400" cy="3657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l">
              <a:defRPr lang="ru-ru" sz="1200">
                <a:solidFill>
                  <a:schemeClr val="tx2"/>
                </a:solidFill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7" name="Прямая соединительная линия 6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7DrwBaAAAAAgAAABQAAAAy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sOvAH9/fwD/850DzMzMAMDA/wB/f38AAAAAAAAAAAAAAAAAAAAAAAAAAAAhAAAAGAAAABQAAAB4AAAAAAAAAHgAAAAwKgAAEAAAACYAAAAIAAAA//////////8="/>
              </a:ext>
            </a:extLst>
          </p:cNvSpPr>
          <p:nvPr/>
        </p:nvSpPr>
        <p:spPr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rgbClr val="FEC3AF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8" name="Прямая соединительная линия 8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e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oY3BX9/fwD/850DzMzMAMDA/wB/f38AAAAAAAAAAAAAAAAAAAAAAAAAAAAhAAAAGAAAABQAAABQNwAAAAAAAFA3AAAwKgAAEAAAACYAAAAIAAAA//////////8="/>
              </a:ext>
            </a:extLst>
          </p:cNvSpPr>
          <p:nvPr/>
        </p:nvSpPr>
        <p:spPr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9" name="Прямоугольник 9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sOvAP///wgO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w68A////AQAAAAAAAAAAAAAAAAAAAAAAAAAAAAAAAAAAAAAAAAAA////AH9/fwD/850DzMzMAMDA/wB/f38AAAAAAAAAAAAAAAAAAAAAAAAAAAAhAAAAGAAAABQAAABgNgAAAAAAAEA4AAAwKgAAEAAAACYAAAAIAAAA//////////8="/>
              </a:ext>
            </a:extLst>
          </p:cNvSpPr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FEC3AF">
              <a:alpha val="86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0" name="Прямая соединительная линия 10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BAAAAAAAAAP6GNww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oY3BX9/fwD/850DzMzMAMDA/wB/f38AAAAAAAAAAAAAAAAAAAAAAAAAAAAhAAAAGAAAABQAAADYNgAAAAAAANg2AAAwKgAAEAAAACYAAAAIAAAA//////////8="/>
              </a:ext>
            </a:extLst>
          </p:cNvSpPr>
          <p:nvPr/>
        </p:nvSpPr>
        <p:spPr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en-us"/>
          </a:p>
        </p:txBody>
      </p:sp>
      <p:sp>
        <p:nvSpPr>
          <p:cNvPr id="11" name="Овал 11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AAAAAAAAAAP///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////AH9/fwD/850DzMzMAMDA/wB/f38AAAAAAAAAAAAAAAAAAAAAAAAAAAAhAAAAGAAAABQAAAAtMgAAKCMAAI01AACIJgAAEAAAACYAAAAIAAAA//////////8="/>
              </a:ext>
            </a:extLst>
          </p:cNvSpPr>
          <p:nvPr/>
        </p:nvSpPr>
        <p:spPr>
          <a:xfrm>
            <a:off x="8156575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endParaRPr lang="en-us"/>
          </a:p>
        </p:txBody>
      </p:sp>
      <p:sp>
        <p:nvSpPr>
          <p:cNvPr id="12" name="Номер слайда 2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CMgAARiMAAMI1AAB7JgAAEAAAACYAAAAIAAAAg48AAP//wQE="/>
              </a:ext>
            </a:extLst>
          </p:cNvSpPr>
          <p:nvPr>
            <p:ph type="sldNum" sz="quarter" idx="4"/>
          </p:nvPr>
        </p:nvSpPr>
        <p:spPr>
          <a:xfrm>
            <a:off x="8129270" y="5734050"/>
            <a:ext cx="609600" cy="5213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>
              <a:defRPr lang="ru-ru" sz="1400" b="1">
                <a:solidFill>
                  <a:srgbClr val="FFFFFF"/>
                </a:solidFill>
              </a:defRPr>
            </a:lvl1pPr>
            <a:lvl2pPr>
              <a:defRPr lang="ru-ru"/>
            </a:lvl2pPr>
            <a:lvl3pPr>
              <a:defRPr lang="ru-ru"/>
            </a:lvl3pPr>
            <a:lvl4pPr>
              <a:defRPr lang="ru-ru"/>
            </a:lvl4pPr>
            <a:lvl5pPr>
              <a:defRPr lang="ru-ru"/>
            </a:lvl5pPr>
            <a:lvl6pPr>
              <a:defRPr lang="ru-ru"/>
            </a:lvl6pPr>
            <a:lvl7pPr>
              <a:defRPr lang="ru-ru"/>
            </a:lvl7pPr>
            <a:lvl8pPr>
              <a:defRPr lang="ru-ru"/>
            </a:lvl8pPr>
            <a:lvl9pPr>
              <a:defRPr lang="ru-ru"/>
            </a:lvl9pPr>
          </a:lstStyle>
          <a:p>
            <a:pPr>
              <a:defRPr lang="ru-ru"/>
            </a:pPr>
            <a:fld id="{0377D96D-23EE-222F-A0CF-D57A97815680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3000" b="0" i="0" u="none" strike="noStrike" kern="1" cap="small" spc="0" baseline="0">
          <a:solidFill>
            <a:schemeClr val="tx2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9pPr>
    </p:titleStyle>
    <p:bodyStyle>
      <a:lvl1pPr marL="274320" marR="0" indent="-274320" algn="l" defTabSz="91440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ts val="1680"/>
        <a:buFont typeface="Wingdings" charset="2"/>
        <a:buChar char=""/>
        <a:tabLst/>
        <a:defRPr lang="ru-ru" sz="24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1pPr>
      <a:lvl2pPr marL="640080" marR="0" indent="-274320" algn="l" defTabSz="91440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ts val="1680"/>
        <a:buFont typeface="Wingdings 2" pitchFamily="1" charset="2"/>
        <a:buChar char=""/>
        <a:tabLst/>
        <a:defRPr lang="ru-ru" sz="21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2pPr>
      <a:lvl3pPr marL="914400" marR="0" indent="-182880" algn="l" defTabSz="914400">
        <a:lnSpc>
          <a:spcPct val="100000"/>
        </a:lnSpc>
        <a:spcBef>
          <a:spcPts val="430"/>
        </a:spcBef>
        <a:spcAft>
          <a:spcPts val="0"/>
        </a:spcAft>
        <a:buClr>
          <a:schemeClr val="accent1"/>
        </a:buClr>
        <a:buSzPts val="1080"/>
        <a:buFont typeface="Wingdings" charset="2"/>
        <a:buChar char=""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3pPr>
      <a:lvl4pPr marL="1188720" marR="0" indent="-182880" algn="l" defTabSz="914400">
        <a:lnSpc>
          <a:spcPct val="100000"/>
        </a:lnSpc>
        <a:spcBef>
          <a:spcPts val="430"/>
        </a:spcBef>
        <a:spcAft>
          <a:spcPts val="0"/>
        </a:spcAft>
        <a:buClr>
          <a:schemeClr val="accent1"/>
        </a:buClr>
        <a:buSzPts val="1080"/>
        <a:buFont typeface="Wingdings" charset="2"/>
        <a:buChar char=""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4pPr>
      <a:lvl5pPr marL="1463040" marR="0" indent="-182880" algn="l" defTabSz="914400">
        <a:lnSpc>
          <a:spcPct val="100000"/>
        </a:lnSpc>
        <a:spcBef>
          <a:spcPts val="380"/>
        </a:spcBef>
        <a:spcAft>
          <a:spcPts val="0"/>
        </a:spcAft>
        <a:buClr>
          <a:schemeClr val="accent2"/>
        </a:buClr>
        <a:buSzPts val="1085"/>
        <a:buFont typeface="Wingdings 2" pitchFamily="1" charset="2"/>
        <a:buChar char=""/>
        <a:tabLst/>
        <a:defRPr lang="ru-ru" sz="16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5pPr>
      <a:lvl6pPr marL="1737360" marR="0" indent="-18288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Tx/>
        <a:buFontTx/>
        <a:buChar char="•"/>
        <a:tabLst/>
        <a:defRPr lang="ru-ru" sz="1600" b="0" i="0" u="none" strike="noStrike" kern="1" spc="0" baseline="0">
          <a:solidFill>
            <a:schemeClr val="tx2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6pPr>
      <a:lvl7pPr marL="2011680" marR="0" indent="-18288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Tx/>
        <a:buFont typeface="Wingdings" pitchFamily="2" charset="2"/>
        <a:buChar char=""/>
        <a:tabLst/>
        <a:defRPr lang="ru-ru" sz="1400" b="0" i="0" u="none" strike="noStrike" kern="1" spc="0" baseline="0">
          <a:solidFill>
            <a:schemeClr val="tx2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7pPr>
      <a:lvl8pPr marL="2286000" marR="0" indent="-18288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SzTx/>
        <a:buFontTx/>
        <a:buChar char="•"/>
        <a:tabLst/>
        <a:defRPr lang="ru-ru" sz="1400" b="0" i="0" u="none" strike="noStrike" kern="1" cap="small" spc="0" baseline="0">
          <a:solidFill>
            <a:schemeClr val="tx2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8pPr>
      <a:lvl9pPr marL="2560320" marR="0" indent="-18288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SzTx/>
        <a:buFontTx/>
        <a:buChar char="•"/>
        <a:tabLst/>
        <a:defRPr lang="ru-ru" sz="1400" b="0" i="0" u="none" strike="noStrike" kern="1" spc="0" baseline="0">
          <a:solidFill>
            <a:schemeClr val="tx2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800" b="0" i="0" u="none" strike="noStrike" kern="1" spc="0" baseline="0">
          <a:solidFill>
            <a:schemeClr val="tx1"/>
          </a:solidFill>
          <a:effectLst/>
          <a:latin typeface="Century Schoolbook" pitchFamily="1" charset="-52"/>
          <a:ea typeface="Century Schoolbook" pitchFamily="1" charset="-52"/>
          <a:cs typeface="Century Schoolbook" pitchFamily="1" charset="-5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AQDgAAOBMAAAg0AADfHgAAEAAAACYAAAAIAAAAAAAAAAAAAAA="/>
              </a:ext>
            </a:extLst>
          </p:cNvSpPr>
          <p:nvPr>
            <p:ph type="ctrTitle"/>
          </p:nvPr>
        </p:nvSpPr>
        <p:spPr>
          <a:xfrm>
            <a:off x="2706370" y="1635125"/>
            <a:ext cx="6172200" cy="1894205"/>
          </a:xfrm>
        </p:spPr>
        <p:txBody>
          <a:bodyPr/>
          <a:lstStyle/>
          <a:p>
            <a:pPr>
              <a:defRPr lang="ru-ru" cap="small"/>
            </a:pPr>
            <a:r>
              <a:rPr lang="kk-kz" sz="4000" cap="small" dirty="0"/>
              <a:t>Ферменттер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Қасиеттері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lang="ru-ru"/>
            </a:pPr>
            <a:r>
              <a:t>Ферменттік реакциялар жылдамдығына температураның әсері;</a:t>
            </a:r>
          </a:p>
          <a:p>
            <a:pPr>
              <a:defRPr lang="ru-ru"/>
            </a:pPr>
            <a:r>
              <a:t>Ортаның рН көрсеткішінің әсері;</a:t>
            </a:r>
          </a:p>
          <a:p>
            <a:pPr>
              <a:defRPr lang="ru-ru"/>
            </a:pPr>
            <a:r>
              <a:t>Фермент әсерінің ерекшелігі;</a:t>
            </a:r>
          </a:p>
          <a:p>
            <a:pPr>
              <a:defRPr lang="ru-ru"/>
            </a:pPr>
            <a:r>
              <a:t>Фермент активаторлары мен ингибиторлары;</a:t>
            </a:r>
          </a:p>
          <a:p>
            <a:pPr>
              <a:defRPr lang="ru-ru"/>
            </a:pPr>
            <a:r>
              <a:t>Проферменттер және оларды активтендіру;</a:t>
            </a:r>
          </a:p>
          <a:p>
            <a:pPr>
              <a:defRPr lang="ru-ru"/>
            </a:pPr>
            <a:r>
              <a:t>Изоферменттер;</a:t>
            </a:r>
          </a:p>
          <a:p>
            <a:pPr>
              <a:defRPr lang="ru-ru"/>
            </a:pPr>
            <a:r>
              <a:t>Мультиферменттік жүйе.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Ферменттер кинетикасы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C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Ферменттік реакциялар кинетикасы деп реакция жүру жылдамдығын айтады.</a:t>
            </a:r>
          </a:p>
          <a:p>
            <a:pPr>
              <a:defRPr lang="ru-ru"/>
            </a:pPr>
            <a:r>
              <a:t>Реакция жылдамдығын белгілі бір уақыт өлшемінде фермент әсерімен түзілген өнім</a:t>
            </a:r>
            <a:br/>
            <a:r>
              <a:t>бойынша (немесе субстраттың жойылу мөлшері бойынша) есептейді.</a:t>
            </a:r>
          </a:p>
          <a:p>
            <a:pPr>
              <a:defRPr lang="ru-ru"/>
            </a:pPr>
            <a:r>
              <a:t>Л.Михаэлис пен М.Ментен  бойынша:</a:t>
            </a:r>
            <a:br/>
            <a:r>
              <a:t>фермент концентрациясы тұрақты кезде</a:t>
            </a:r>
            <a:br/>
            <a:r>
              <a:t>реакция жылдамдығы субстрат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Проферменттер 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C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rPr lang="ru-ru" b="1"/>
              <a:t>Проферментте</a:t>
            </a:r>
            <a:r>
              <a:t>р(лат. </a:t>
            </a:r>
            <a:r>
              <a:rPr lang="en-us"/>
              <a:t>pro – </a:t>
            </a:r>
            <a:r>
              <a:t>алдыңғы, бұрынғы және фермент деген сөзден шыққан) – ферменттердің активті емес түрі. Безді эпителийде бірқатар протеолиттік ферменттер белсенді емескүйде - проферменттер (зимогендер) түрінде синтезделеді. Осының арқасында проферменттер түзілген жасушалар мен тканьдер өздерін өздері бүлдіріп бұзбайды. Проферменттердің белсенді түрге (ферментке) айналуын физиологиялық және биохимиялық жағдайлар реттейді. Проферменттің белсендіру үдерісі жүреді: пептидтік байланысты үзу арқылы профермент молекуласынан</a:t>
            </a:r>
            <a:br/>
            <a:r>
              <a:t>бір немесе бірнеше пептид бөлініп ажырайды, осының нәтижесінде ферменттің сәйкес конформациясы қалыптасады және оның белсенді бөлігі ашылады.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DrBgAAEAAAACYAAAAIAAAAAQAAAAAAAAA="/>
              </a:ext>
            </a:extLst>
          </p:cNvSpPr>
          <p:nvPr>
            <p:ph type="title"/>
          </p:nvPr>
        </p:nvSpPr>
        <p:spPr>
          <a:xfrm>
            <a:off x="457200" y="274955"/>
            <a:ext cx="7467600" cy="849630"/>
          </a:xfrm>
        </p:spPr>
        <p:txBody>
          <a:bodyPr/>
          <a:lstStyle/>
          <a:p>
            <a:pPr>
              <a:defRPr lang="ru-ru" cap="small"/>
            </a:pPr>
            <a:r>
              <a:rPr lang="kk-kz" cap="small"/>
              <a:t>Изоферменттер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C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550"/>
              </a:spcBef>
              <a:defRPr lang="ru-ru" sz="2210"/>
            </a:pPr>
            <a:r>
              <a:rPr lang="ru-ru" b="1"/>
              <a:t>Изоферменттер</a:t>
            </a:r>
            <a:r>
              <a:t> (грек. </a:t>
            </a:r>
            <a:r>
              <a:rPr lang="en-us"/>
              <a:t>isos – </a:t>
            </a:r>
            <a:r>
              <a:t>тең, бірдей және</a:t>
            </a:r>
            <a:br/>
            <a:r>
              <a:t>фермент деген сөзден шыққан) – бір ферменттің әр</a:t>
            </a:r>
            <a:br/>
            <a:r>
              <a:t>түрі, олардың полипептидтік құрылысында бірбірінен өзгешелігі болады. Олар бір түрге жататын ағзада немесе жеке жасушада кездеседі, олардың катализдік активтілігі әр түрлі болады.</a:t>
            </a:r>
            <a:br/>
            <a:r>
              <a:t>Адам ағзасының әр түрлі тканьдерінде лактатдегидрогенның 5 изотүрі табылды (ЛДГ1, ЛДГ2, ЛДГ3, ЛДГ4, ЛДГ5).Жануарлар, өсімдіктер және микроағзалардың жеке бастарының шыққан тегін анықтау үшін белгілі бір изоферменттің бар екені немесе жоқ болуы генетикалық белгі болып табылады.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Мультиферменттік жүйе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lang="ru-ru"/>
            </a:pPr>
            <a:r>
              <a:t>Бұл көптеген әр түрлі ферменттерден құралған</a:t>
            </a:r>
            <a:br/>
            <a:r>
              <a:t>комплекс. Әрбір жеке мультиферменттік жүйе 2 ферменттен 20 ферментке дейінгі топтан құралады. Мультиферменттік жүйеде</a:t>
            </a:r>
            <a:br/>
            <a:r>
              <a:t>бірінші фермент катализдеген реакция өнімі екінші фермент катализдейтін келесі реакция үшін субстрат болады, т.с.с.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CAAAAAAAAA="/>
              </a:ext>
            </a:extLst>
          </p:cNvSpPr>
          <p:nvPr>
            <p:ph type="title"/>
          </p:nvPr>
        </p:nvSpPr>
        <p:spPr/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defRPr lang="ru-ru" sz="2700" cap="small"/>
            </a:pPr>
            <a:r>
              <a:rPr lang="ru-ru" b="1" cap="small"/>
              <a:t>Ферменттердің практикалық маңызы</a:t>
            </a:r>
            <a:r>
              <a:t/>
            </a:r>
            <a:br/>
            <a:endParaRPr/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LgYAAMAwAADTJwAAEAAAACYAAAAIAAAAASAAAAAAAAA="/>
              </a:ext>
            </a:extLst>
          </p:cNvSpPr>
          <p:nvPr>
            <p:ph type="body" idx="1"/>
          </p:nvPr>
        </p:nvSpPr>
        <p:spPr>
          <a:xfrm>
            <a:off x="457200" y="1004570"/>
            <a:ext cx="7467600" cy="546925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Бактериалдық ашу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Физиологиялық реттегіш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Катализ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Жасушалық метаболизм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Макромолекулалар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Генетикалық аппарат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Тамақтану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Мембраналар ультрақұрылысы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Коферменттер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Фармокология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Биосинтез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Реакциялар кинетикасы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Энергия айналуы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Биохимиялық эволюция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Тума зат алмасу бұзылуы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Пайдаланылған әдебиеттер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lang="ru-ru"/>
            </a:pPr>
            <a:r>
              <a:t/>
            </a:r>
            <a:br/>
            <a:r>
              <a:t>1. Сейтембетов Т.С., Толеуов Б.И., Сейтембетова А.Ж.. Биологическая химия.-Караганды, 2011.</a:t>
            </a:r>
          </a:p>
          <a:p>
            <a:pPr>
              <a:defRPr lang="ru-ru"/>
            </a:pPr>
            <a:r>
              <a:t>2. Сейтембетов Т.С., Толеуов Б.И., Сейтембетова А.Ж.. Биологическая химия.-Караганды,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Жоспар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AAAAAAAAAA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>
              <a:defRPr lang="ru-ru"/>
            </a:pPr>
            <a:r>
              <a:rPr lang="kk-kz"/>
              <a:t>Ферменттер</a:t>
            </a:r>
          </a:p>
          <a:p>
            <a:pPr>
              <a:defRPr lang="ru-ru"/>
            </a:pPr>
            <a:r>
              <a:rPr lang="kk-kz"/>
              <a:t>Олардың қызметтері</a:t>
            </a:r>
          </a:p>
          <a:p>
            <a:pPr>
              <a:defRPr lang="ru-ru"/>
            </a:pPr>
            <a:r>
              <a:rPr lang="kk-kz"/>
              <a:t>Құрылысы</a:t>
            </a:r>
          </a:p>
          <a:p>
            <a:pPr>
              <a:defRPr lang="ru-ru"/>
            </a:pPr>
            <a:r>
              <a:rPr lang="kk-kz"/>
              <a:t>Классификациясы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Ферменттер 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C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rPr lang="ru-ru" b="1"/>
              <a:t>Фермент</a:t>
            </a:r>
            <a:r>
              <a:t> белокты зат, ол организмдегі түрлі химиялық реакцияларды тездетуші,</a:t>
            </a:r>
            <a:r>
              <a:rPr lang="ru-ru" b="1"/>
              <a:t>биологиялық катализаторлар</a:t>
            </a:r>
          </a:p>
          <a:p>
            <a:pPr>
              <a:defRPr lang="ru-ru"/>
            </a:pPr>
            <a:r>
              <a:t>Ферменттерді және олар катализдейтін реакцияларды зерттейтін биохимия бөлімі </a:t>
            </a:r>
            <a:r>
              <a:rPr lang="ru-ru" b="1"/>
              <a:t>энзимология</a:t>
            </a:r>
            <a:r>
              <a:t> деп аталады. ХІХ ғасырдың ортасында кейбір фермент препараттары (уыттан - амилаза, қарын сөлінен пепсин, т.б.) бөлініп алынды.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JgUAABkkAAD0HQAAEAAAACYAAAAIAAAAASAAAAAAAAA="/>
              </a:ext>
            </a:extLst>
          </p:cNvSpPr>
          <p:nvPr>
            <p:ph type="body" idx="1"/>
          </p:nvPr>
        </p:nvSpPr>
        <p:spPr>
          <a:xfrm>
            <a:off x="457200" y="836930"/>
            <a:ext cx="5410835" cy="403225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Ең алғаш таза ферментті 1926 ж. жас биохимик Дж.Самнер кристалл түрінде алды. Зерттеліп табылған ферменттердің саны 6000-ға жуық. Олардың бәрі де белокты заттар. Ферменттердің бәрі де үлкен молекулалы қосылыстар, олардың молекулалық массасы 10мыңнан 1млн-ға жетеді.</a:t>
            </a:r>
          </a:p>
        </p:txBody>
      </p:sp>
      <p:pic>
        <p:nvPicPr>
          <p:cNvPr id="3" name="Рисунок 3" descr="47539457_Wendell_M.jpg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MeAgYBMAAAAlAAAAEQAAAC0AAAAAkAAAAEgAAACQAAAASAAAAAAAAAAAAAAAAAAAAAEAAABQAAAAAAAAAAAA4D8AAAAAAADgPwAAAAAAAOA/AAAAAAAA4D8AAAAAAADgPwAAAAAAAOA/AAAAAAAA4D8AAAAAAADgPwAAAAAAAOA/AAAAAAAA4D8CAAAAjAAAAAAAAAAAAAAA/oY3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/oY3Bf///wEAAAAAAAAAAAAAAAAAAAAAAAAAAAAAAAAAAAAAAAAAAAAAAAJ/f38A//OdA8zMzADAwP8Af39/AAAAAAAAAAAAAAAAAP///wAAAAAAIQAAABgAAAAUAAAAVCIAAOgKAABmNQAAxSE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5580380" y="1772920"/>
            <a:ext cx="3100070" cy="371665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3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BEEwAAKQEAAMUiAAAiCQAAEAAAACYAAAAIAAAA//////////8="/>
              </a:ext>
            </a:extLst>
          </p:cNvSpPr>
          <p:nvPr/>
        </p:nvSpPr>
        <p:spPr>
          <a:xfrm>
            <a:off x="3131820" y="188595"/>
            <a:ext cx="2520315" cy="1296035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ферменттер</a:t>
            </a:r>
          </a:p>
        </p:txBody>
      </p:sp>
      <p:sp>
        <p:nvSpPr>
          <p:cNvPr id="3" name="Овал 4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BvAgAABQoAALkPAACNEQAAEAAAACYAAAAIAAAA//////////8="/>
              </a:ext>
            </a:extLst>
          </p:cNvSpPr>
          <p:nvPr/>
        </p:nvSpPr>
        <p:spPr>
          <a:xfrm>
            <a:off x="395605" y="1628775"/>
            <a:ext cx="2160270" cy="1224280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қарапайым</a:t>
            </a:r>
          </a:p>
        </p:txBody>
      </p:sp>
      <p:sp>
        <p:nvSpPr>
          <p:cNvPr id="4" name="Овал 5"/>
          <p:cNvSpPr>
            <a:extLst>
              <a:ext uri="smNativeData">
                <pr:smNativeData xmlns:pr="smNativeData" xmlns:p14="http://schemas.microsoft.com/office/powerpoint/2010/main" xmlns="" val="SMDATA_13_MeAgYBMAAAAlAAAAZgAAAA0AAAAAkAAAAEgAAACQAAAASAAAAAAAAAABAAAAAAAAAAEAAABQAAAAAAAAAAAA8D8AAAAAAADw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BtJQAAlAkAALcyAAAbEQAAEAAAACYAAAAIAAAA//////////8="/>
              </a:ext>
            </a:extLst>
          </p:cNvSpPr>
          <p:nvPr/>
        </p:nvSpPr>
        <p:spPr>
          <a:xfrm>
            <a:off x="6083935" y="1557020"/>
            <a:ext cx="2160270" cy="1223645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күрделі</a:t>
            </a:r>
          </a:p>
        </p:txBody>
      </p:sp>
      <p:sp>
        <p:nvSpPr>
          <p:cNvPr id="5" name="Прямоугольник 7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CMAQAAoxgAAJwQAADQJgAAEAAAACYAAAAIAAAA//////////8="/>
              </a:ext>
            </a:extLst>
          </p:cNvSpPr>
          <p:nvPr/>
        </p:nvSpPr>
        <p:spPr>
          <a:xfrm>
            <a:off x="251460" y="4004945"/>
            <a:ext cx="2448560" cy="2304415"/>
          </a:xfrm>
          <a:prstGeom prst="rect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 sz="1400"/>
              <a:t>рибонуклеза,пепсин,трипсин,химотрипсин, папаин, амилаза-гидролаза класы</a:t>
            </a:r>
            <a:endParaRPr lang="ru-ru" sz="1400"/>
          </a:p>
        </p:txBody>
      </p:sp>
      <p:sp>
        <p:nvSpPr>
          <p:cNvPr id="6" name="Прямоугольник 8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AKFQAAGBUAABkkAAD3GQAAEAAAACYAAAAIAAAA//////////8="/>
              </a:ext>
            </a:extLst>
          </p:cNvSpPr>
          <p:nvPr/>
        </p:nvSpPr>
        <p:spPr>
          <a:xfrm>
            <a:off x="3420110" y="3429000"/>
            <a:ext cx="2447925" cy="791845"/>
          </a:xfrm>
          <a:prstGeom prst="rect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Апофермент</a:t>
            </a:r>
          </a:p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ақуызды бөлік</a:t>
            </a:r>
          </a:p>
        </p:txBody>
      </p:sp>
      <p:sp>
        <p:nvSpPr>
          <p:cNvPr id="7" name="Прямоугольник 9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AzJwAAGBUAAEM2AAD3GQAAEAAAACYAAAAIAAAA//////////8="/>
              </a:ext>
            </a:extLst>
          </p:cNvSpPr>
          <p:nvPr/>
        </p:nvSpPr>
        <p:spPr>
          <a:xfrm>
            <a:off x="6372225" y="3429000"/>
            <a:ext cx="2448560" cy="791845"/>
          </a:xfrm>
          <a:prstGeom prst="rect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Кофермент</a:t>
            </a:r>
          </a:p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ақуызсыз бөлік</a:t>
            </a:r>
          </a:p>
        </p:txBody>
      </p:sp>
      <p:sp>
        <p:nvSpPr>
          <p:cNvPr id="8" name="Прямоугольник 10"/>
          <p:cNvSpPr>
            <a:extLst>
              <a:ext uri="smNativeData">
                <pr:smNativeData xmlns:pr="smNativeData" xmlns:p14="http://schemas.microsoft.com/office/powerpoint/2010/main" xmlns="" val="SMDATA_13_MeAgYBMAAAAlAAAAZAAAAA0AAAAAkAAAAEgAAACQAAAASAAAAAAAAAABAAAAAAAAAAEAAABQAAAAAAAAAAAA4D8AAAAAAADgPwAAAAAAAOA/AAAAAAAA4D8AAAAAAADgPwAAAAAAAOA/AAAAAAAA4D8AAAAAAADgPwAAAAAAAOA/AAAAAAAA4D8CAAAAjAAAAAEAAAAAAAAA/oY3DP///wgAAAAAAAAAAAAAAAAAAAAAAAAAAAAAAAAAAAAAZAAAAAEAAABAAAAAAAAAAAAAAAAAAAAAAAAAAAAAAAAAAAAAAAAAAAAAAAAAAAAAAAAAAAAAAAAAAAAAAAAAAAAAAAAAAAAAAAAAAAAAAAAAAAAAAAAAAAAAAAAAAAAAFAAAADwAAAABAAAAAAAAAL1jKQAo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+hjcF////AQAAAAAAAAAAAAAAAAAAAAAAAAAAAAAAAAAAAAAAAAAAvWMpAH9/fwD/850DzMzMAMDA/wB/f38AAAAAAAAAAAAAAAAAAAAAAAAAAAAhAAAAGAAAABQAAAAzJwAAER0AAEM2AAAKJQAAEAAAACYAAAAIAAAA//////////8="/>
              </a:ext>
            </a:extLst>
          </p:cNvSpPr>
          <p:nvPr/>
        </p:nvSpPr>
        <p:spPr>
          <a:xfrm>
            <a:off x="6372225" y="4725035"/>
            <a:ext cx="2448560" cy="1296035"/>
          </a:xfrm>
          <a:prstGeom prst="rect">
            <a:avLst/>
          </a:prstGeom>
          <a:solidFill>
            <a:schemeClr val="accent1"/>
          </a:solidFill>
          <a:ln w="25400" cap="flat" cmpd="sng" algn="ctr">
            <a:solidFill>
              <a:srgbClr val="BD6329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пиридиндік, флавиндік,ТПФ,</a:t>
            </a:r>
          </a:p>
          <a:p>
            <a:pPr algn="ctr">
              <a:defRPr lang="ru-ru">
                <a:solidFill>
                  <a:srgbClr val="FFFFFF"/>
                </a:solidFill>
                <a:latin typeface="Century Schoolbook" pitchFamily="1" charset="-52"/>
                <a:ea typeface="Century Schoolbook" pitchFamily="1" charset="-52"/>
                <a:cs typeface="Century Schoolbook" pitchFamily="1" charset="-52"/>
              </a:defRPr>
            </a:pPr>
            <a:r>
              <a:rPr lang="kk-kz"/>
              <a:t>кобамидтік,липой қышқылы</a:t>
            </a:r>
          </a:p>
        </p:txBody>
      </p:sp>
      <p:cxnSp>
        <p:nvCxnSpPr>
          <p:cNvPr id="9" name="Shape 12"/>
          <p:cNvCxnSpPr>
            <a:stCxn id="2" idx="2"/>
            <a:endCxn id="3" idx="0"/>
            <a:extLst>
              <a:ext uri="smNativeData">
                <pr:smNativeData xmlns:pr="smNativeData" xmlns:p14="http://schemas.microsoft.com/office/powerpoint/2010/main" xmlns="" val="SMDATA_13_MeAgYBMAAAAlAAAADg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KAnj74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AUCQAAJgUAAEQTAAAFCgAAEAAAACYAAAAIAAAA//////////8="/>
              </a:ext>
            </a:extLst>
          </p:cNvCxnSpPr>
          <p:nvPr/>
        </p:nvCxnSpPr>
        <p:spPr>
          <a:xfrm rot="10800000">
            <a:off x="1475740" y="836930"/>
            <a:ext cx="1656080" cy="791845"/>
          </a:xfrm>
          <a:prstGeom prst="bentConnector2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10" name="Shape 14"/>
          <p:cNvCxnSpPr>
            <a:stCxn id="2" idx="6"/>
            <a:endCxn id="4" idx="0"/>
            <a:extLst>
              <a:ext uri="smNativeData">
                <pr:smNativeData xmlns:pr="smNativeData" xmlns:p14="http://schemas.microsoft.com/office/powerpoint/2010/main" xmlns="" val="SMDATA_13_MeAgYBMAAAAlAAAADg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DFIgAAJgUAABIsAACUCQAAEAAAACYAAAAIAAAA//////////8="/>
              </a:ext>
            </a:extLst>
          </p:cNvCxnSpPr>
          <p:nvPr/>
        </p:nvCxnSpPr>
        <p:spPr>
          <a:xfrm>
            <a:off x="5652135" y="836930"/>
            <a:ext cx="1511935" cy="720090"/>
          </a:xfrm>
          <a:prstGeom prst="bentConnector2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cxnSp>
      <p:sp>
        <p:nvSpPr>
          <p:cNvPr id="11" name="Прямая соединительная линия 25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AUCQAAjREAABQJAACjGAAAEAAAACYAAAAIAAAA//////////8="/>
              </a:ext>
            </a:extLst>
          </p:cNvSpPr>
          <p:nvPr/>
        </p:nvSpPr>
        <p:spPr>
          <a:xfrm>
            <a:off x="1475740" y="2853055"/>
            <a:ext cx="0" cy="1151890"/>
          </a:xfrm>
          <a:prstGeom prst="line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Прямая соединительная линия 28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CRHAAAARAAAGAnAAAYFQAAEAAAACYAAAAIAAAA//////////8="/>
              </a:ext>
            </a:extLst>
          </p:cNvSpPr>
          <p:nvPr/>
        </p:nvSpPr>
        <p:spPr>
          <a:xfrm flipH="1">
            <a:off x="4643755" y="2601595"/>
            <a:ext cx="1757045" cy="827405"/>
          </a:xfrm>
          <a:prstGeom prst="line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Прямая соединительная линия 30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PAAKLI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ASLAAAGxEAALsuAAAYFQAAEAAAACYAAAAIAAAA//////////8="/>
              </a:ext>
            </a:extLst>
          </p:cNvSpPr>
          <p:nvPr/>
        </p:nvSpPr>
        <p:spPr>
          <a:xfrm>
            <a:off x="7164070" y="2780665"/>
            <a:ext cx="432435" cy="648335"/>
          </a:xfrm>
          <a:prstGeom prst="line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Прямая соединительная линия 32"/>
          <p:cNvSpPr>
            <a:extLst>
              <a:ext uri="smNativeData">
                <pr:smNativeData xmlns:pr="smNativeData" xmlns:p14="http://schemas.microsoft.com/office/powerpoint/2010/main" xmlns="" val="SMDATA_13_MeAgYB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9sCwAUAAAAAQAAABQAAAAUAAAAFAAAAAE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2wLAH9/fwD/850DzMzMAMDA/wB/f38AAAAAAAAAAAAAAAAAAAAAAAAAAAAhAAAAGAAAABQAAAC7LgAA9xkAALsuAAARHQAAEAAAACYAAAAIAAAA//////////8="/>
              </a:ext>
            </a:extLst>
          </p:cNvSpPr>
          <p:nvPr/>
        </p:nvSpPr>
        <p:spPr>
          <a:xfrm>
            <a:off x="7596505" y="4220845"/>
            <a:ext cx="0" cy="504190"/>
          </a:xfrm>
          <a:prstGeom prst="line">
            <a:avLst/>
          </a:prstGeom>
          <a:noFill/>
          <a:ln w="12700" cap="flat" cmpd="sng" algn="ctr">
            <a:solidFill>
              <a:srgbClr val="FF6C0B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 cap="small"/>
            </a:pPr>
            <a:r>
              <a:rPr lang="kk-kz" cap="small"/>
              <a:t>Химиялық құрамы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2AkAAMAwAADTJwAAEAAAACYAAAAIAAAAACAAAAAAAAA="/>
              </a:ext>
            </a:extLst>
          </p:cNvSpPr>
          <p:nvPr>
            <p:ph type="body" idx="1"/>
          </p:nvPr>
        </p:nvSpPr>
        <p:spPr/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Ферменттер де химиялық кұрамы бойынша екі топка бөлінеді. Олар қарапайым ферменттер және күрделі ферменттер.</a:t>
            </a:r>
          </a:p>
          <a:p>
            <a:pPr>
              <a:defRPr lang="ru-ru"/>
            </a:pPr>
            <a:r>
              <a:t>Қарапайым ферменттер дегеніміз  — қарапайым белоктар, олар гидролиз кезінде амин қышқылдарына ғана ажырап бөлінеді. Қарапайым ферменттерге мыналар жатады: рибонуклеаза, пепсин, трипсин, химотрипсин, папаин, амилазалар жоне гидролаза класына жататын басқа да ферменттер.</a:t>
            </a:r>
          </a:p>
          <a:p>
            <a:pPr>
              <a:defRPr lang="ru-ru"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6wYAAMAwAADTJwAAEAAAACYAAAAIAAAAASAAAAAAAAA="/>
              </a:ext>
            </a:extLst>
          </p:cNvSpPr>
          <p:nvPr>
            <p:ph type="body" idx="1"/>
          </p:nvPr>
        </p:nvSpPr>
        <p:spPr>
          <a:xfrm>
            <a:off x="457200" y="1124585"/>
            <a:ext cx="7467600" cy="534924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spcBef>
                <a:spcPts val="550"/>
              </a:spcBef>
              <a:defRPr lang="ru-ru" sz="2210"/>
            </a:pPr>
            <a:r>
              <a:t>Күрделі ферменттер дегеніміз  — күрделі белоктар. Күрделі ферменттер екі бөліктен: белоктық, және белоктық емес бөліктен тұрады. Ферменттердің белоктық бөлігі апофермент деп, ал белоктық емес бөлігі простетикалық топ немесе кофактор деп ата-лады. Апофермснт кофакторсыз (простетикалық топсыз) активті болмайды. Күрделі ферменттердін, кофакторлары металл иондары немесе белоктық емес органикалық заттар. Мұндағы металл иондары активаторлар деп аталады. Активаторлар мына иондар: </a:t>
            </a:r>
            <a:r>
              <a:rPr lang="en-us"/>
              <a:t>N8+, </a:t>
            </a:r>
            <a:r>
              <a:t>К+, Ғе</a:t>
            </a:r>
            <a:r>
              <a:rPr lang="ru-ru" baseline="30000"/>
              <a:t>2</a:t>
            </a:r>
            <a:r>
              <a:t>+, Ғе</a:t>
            </a:r>
            <a:r>
              <a:rPr lang="ru-ru" baseline="30000"/>
              <a:t>3+</a:t>
            </a:r>
            <a:r>
              <a:t>, Си</a:t>
            </a:r>
            <a:r>
              <a:rPr lang="ru-ru" baseline="30000"/>
              <a:t>2</a:t>
            </a:r>
            <a:r>
              <a:t>+, Со</a:t>
            </a:r>
            <a:r>
              <a:rPr lang="ru-ru" baseline="30000"/>
              <a:t>2+</a:t>
            </a:r>
            <a:r>
              <a:t>, 2п</a:t>
            </a:r>
            <a:r>
              <a:rPr lang="ru-ru" baseline="30000"/>
              <a:t>2</a:t>
            </a:r>
            <a:r>
              <a:t>^-, М§</a:t>
            </a:r>
            <a:r>
              <a:rPr lang="ru-ru" baseline="30000"/>
              <a:t>2</a:t>
            </a:r>
            <a:r>
              <a:t>+, Мп</a:t>
            </a:r>
            <a:r>
              <a:rPr lang="ru-ru" baseline="30000"/>
              <a:t>2+</a:t>
            </a:r>
            <a:r>
              <a:t>, Мі</a:t>
            </a:r>
            <a:r>
              <a:rPr lang="ru-ru" baseline="30000"/>
              <a:t>2+</a:t>
            </a:r>
            <a:r>
              <a:t>, Мо</a:t>
            </a:r>
            <a:r>
              <a:rPr lang="ru-ru" baseline="30000"/>
              <a:t>2</a:t>
            </a:r>
            <a:r>
              <a:t>-. 180 градус шамасынан астам ферментте металл иондары активатор қыз-метін атқарады.</a:t>
            </a:r>
          </a:p>
          <a:p>
            <a:pPr>
              <a:spcBef>
                <a:spcPts val="550"/>
              </a:spcBef>
              <a:defRPr lang="ru-ru" sz="2210"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B6BgAAEAAAACYAAAAIAAAAAQAAAAAAAAA="/>
              </a:ext>
            </a:extLst>
          </p:cNvSpPr>
          <p:nvPr>
            <p:ph type="title"/>
          </p:nvPr>
        </p:nvSpPr>
        <p:spPr>
          <a:xfrm>
            <a:off x="457200" y="274955"/>
            <a:ext cx="7467600" cy="777875"/>
          </a:xfrm>
        </p:spPr>
        <p:txBody>
          <a:bodyPr/>
          <a:lstStyle/>
          <a:p>
            <a:pPr>
              <a:defRPr lang="ru-ru" cap="small"/>
            </a:pPr>
            <a:r>
              <a:rPr lang="kk-kz" cap="small"/>
              <a:t>Атаулары</a:t>
            </a:r>
          </a:p>
        </p:txBody>
      </p:sp>
      <p:sp>
        <p:nvSpPr>
          <p:cNvPr id="3" name="Содержимое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XQcAAMAwAADTJwAAEAAAACYAAAAIAAAAASAAAAAAAAA="/>
              </a:ext>
            </a:extLst>
          </p:cNvSpPr>
          <p:nvPr>
            <p:ph type="body" idx="1"/>
          </p:nvPr>
        </p:nvSpPr>
        <p:spPr>
          <a:xfrm>
            <a:off x="457200" y="1196975"/>
            <a:ext cx="7467600" cy="527685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Жүйелік атау: әр ферменттің номері (шифры) болады, ол төрт саннан тұрады:</a:t>
            </a:r>
            <a:br/>
            <a:r>
              <a:t>бірінші сан ферменттің класын білдіреді;</a:t>
            </a:r>
            <a:br/>
            <a:r>
              <a:t>екінші сан класс тармағын;</a:t>
            </a:r>
            <a:br/>
            <a:r>
              <a:t>үшінші сан – класс тармағы бөлігін;</a:t>
            </a:r>
            <a:br/>
            <a:r>
              <a:t>төртінші сан өз тармағындағы нөмерін көрсетеді. Мысалы, 2.7.1.2.АТФ: глюкоза-6-фосфотрансфераза.</a:t>
            </a:r>
          </a:p>
          <a:p>
            <a:pPr>
              <a:lnSpc>
                <a:spcPct val="80000"/>
              </a:lnSpc>
              <a:spcBef>
                <a:spcPts val="550"/>
              </a:spcBef>
              <a:defRPr lang="ru-ru" sz="2210"/>
            </a:pPr>
            <a:r>
              <a:t>Тривиалдық атаулар екі жолмен пайда болады:</a:t>
            </a:r>
            <a:br/>
            <a:r>
              <a:t>1) Фермент әсер ететін субстрат атауына –аза жұрнағы қосылады. Мысалы, мальтозаны екі молекула глюкозаға гидролиздейтін фермент мальтаза.</a:t>
            </a:r>
            <a:br/>
            <a:r>
              <a:t>2) Фермент катализдейтін реакция атауына –аза жұрнағы қосылады (оксидаредуктаза).</a:t>
            </a:r>
            <a:br/>
            <a:r>
              <a:t>Кейбір ферменттердің тарихи қалыптасқан атаулары бар. Мысалы, пепсин, трипсин, папаин,эластаза,т.б.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MeAgYB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/850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/850DzMzMAMDA/wB/f38AAAAAAAAAAAAAAAAAAAAAAAAAAAAhAAAAGAAAABQAAADQAgAAsQEAAMAwAAAmBQAAEAAAACYAAAAIAAAAAQAAAAAAAAA="/>
              </a:ext>
            </a:extLst>
          </p:cNvSpPr>
          <p:nvPr>
            <p:ph type="title"/>
          </p:nvPr>
        </p:nvSpPr>
        <p:spPr>
          <a:xfrm>
            <a:off x="457200" y="274955"/>
            <a:ext cx="7467600" cy="561975"/>
          </a:xfrm>
        </p:spPr>
        <p:txBody>
          <a:bodyPr/>
          <a:lstStyle/>
          <a:p>
            <a:pPr>
              <a:defRPr lang="ru-ru" cap="small"/>
            </a:pPr>
            <a:r>
              <a:rPr lang="kk-kz" cap="small"/>
              <a:t>Классификациясы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05" y="980440"/>
          <a:ext cx="7467600" cy="58845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190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 b="1">
                          <a:solidFill>
                            <a:srgbClr val="FFFFFF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rPr lang="kk-kz"/>
                        <a:t>Класс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 b="1">
                          <a:solidFill>
                            <a:srgbClr val="FFFFFF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rPr lang="kk-kz"/>
                        <a:t>Катализдейтін реакция түрі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  <a:ext uri="smNativeData">
                    <pr:rowheight xmlns:pr="smNativeData" xmlns="" xmlns:p14="http://schemas.microsoft.com/office/powerpoint/2010/main" dt="1612767281" type="min" val="377190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Оксидоредуктазалар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Тотығу-тотықсыздандыру реакциялардың барлық түрі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  <a:ext uri="smNativeData">
                    <pr:rowheight xmlns:pr="smNativeData" xmlns="" xmlns:p14="http://schemas.microsoft.com/office/powerpoint/2010/main" dt="1612767281" type="min" val="582295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Трансферазалар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Реакцияларда жеке атомдық топтарды тасымалдау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  <a:ext uri="smNativeData">
                    <pr:rowheight xmlns:pr="smNativeData" xmlns="" xmlns:p14="http://schemas.microsoft.com/office/powerpoint/2010/main" dt="1612767281" type="min" val="582295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Гидролазалар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Судың қосылуымен химиялық байланыстарды үзу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  <a:ext uri="smNativeData">
                    <pr:rowheight xmlns:pr="smNativeData" xmlns="" xmlns:p14="http://schemas.microsoft.com/office/powerpoint/2010/main" dt="1612767281" type="min" val="582295"/>
                  </a:ext>
                </a:extLst>
              </a:tr>
              <a:tr h="1081405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Липазалар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Субстратты гидролиздік емес жолмен ыдыратып, қос байланыс түзу және керісінше реакциялар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  <a:ext uri="smNativeData">
                    <pr:rowheight xmlns:pr="smNativeData" xmlns="" xmlns:p14="http://schemas.microsoft.com/office/powerpoint/2010/main" dt="1612767281" type="min" val="1081405"/>
                  </a:ext>
                </a:extLst>
              </a:tr>
              <a:tr h="582295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Изомеразалар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Молекула ішіндегі өзгерістерді катализдеп, изомер түзу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  <a:ext uri="smNativeData">
                    <pr:rowheight xmlns:pr="smNativeData" xmlns="" xmlns:p14="http://schemas.microsoft.com/office/powerpoint/2010/main" dt="1612767281" type="min" val="582295"/>
                  </a:ext>
                </a:extLst>
              </a:tr>
              <a:tr h="1330960"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Лигазазалар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buNone/>
                        <a:defRPr lang="ru-ru">
                          <a:solidFill>
                            <a:srgbClr val="000000"/>
                          </a:solidFill>
                          <a:latin typeface="Century Schoolbook" pitchFamily="1" charset="-52"/>
                          <a:ea typeface="Century Schoolbook" pitchFamily="1" charset="-52"/>
                          <a:cs typeface="Century Schoolbook" pitchFamily="1" charset="-52"/>
                        </a:defRPr>
                      </a:pPr>
                      <a:r>
                        <a:t>АТФ энергиясы арқылы екі әр түрлі қосылыстың конденсиациясын катализдеп, </a:t>
                      </a:r>
                      <a:r>
                        <a:rPr lang="en-us"/>
                        <a:t>C-C, C-O, C-N, C-S </a:t>
                      </a:r>
                      <a:r>
                        <a:t>байланысын орнату</a:t>
                      </a:r>
                    </a:p>
                  </a:txBody>
                  <a:tcPr marL="90170" marR="45085" marT="90170" marB="45085">
                    <a:lnL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  <a:ext uri="smNativeData">
                    <pr:rowheight xmlns:pr="smNativeData" xmlns="" xmlns:p14="http://schemas.microsoft.com/office/powerpoint/2010/main" dt="1612767281" type="min" val="133096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resentation">
      <a:majorFont>
        <a:latin typeface="Century Schoolbook"/>
        <a:ea typeface="Century Schoolbook"/>
        <a:cs typeface="Century Schoolbook"/>
      </a:majorFont>
      <a:minorFont>
        <a:latin typeface="Century Schoolbook"/>
        <a:ea typeface="Century Schoolbook"/>
        <a:cs typeface="Century Schoolboo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575F6D"/>
        </a:dk2>
        <a:lt2>
          <a:srgbClr val="FFF39D"/>
        </a:lt2>
        <a:accent1>
          <a:srgbClr val="FE8637"/>
        </a:accent1>
        <a:accent2>
          <a:srgbClr val="7598D9"/>
        </a:accent2>
        <a:accent3>
          <a:srgbClr val="B32C16"/>
        </a:accent3>
        <a:accent4>
          <a:srgbClr val="F5CD2D"/>
        </a:accent4>
        <a:accent5>
          <a:srgbClr val="AEBAD5"/>
        </a:accent5>
        <a:accent6>
          <a:srgbClr val="777C84"/>
        </a:accent6>
        <a:hlink>
          <a:srgbClr val="D2611C"/>
        </a:hlink>
        <a:folHlink>
          <a:srgbClr val="3B435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Presentation 1">
    <a:dk1>
      <a:srgbClr val="000000"/>
    </a:dk1>
    <a:lt1>
      <a:srgbClr val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335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Century Schoolbook</vt:lpstr>
      <vt:lpstr>Wingdings</vt:lpstr>
      <vt:lpstr>Wingdings 2</vt:lpstr>
      <vt:lpstr>Presentation</vt:lpstr>
      <vt:lpstr>Ферменттер</vt:lpstr>
      <vt:lpstr>Жоспар</vt:lpstr>
      <vt:lpstr>Ферменттер </vt:lpstr>
      <vt:lpstr>Презентация PowerPoint</vt:lpstr>
      <vt:lpstr>Презентация PowerPoint</vt:lpstr>
      <vt:lpstr>Химиялық құрамы</vt:lpstr>
      <vt:lpstr>Презентация PowerPoint</vt:lpstr>
      <vt:lpstr>Атаулары</vt:lpstr>
      <vt:lpstr>Классификациясы</vt:lpstr>
      <vt:lpstr>Қасиеттері</vt:lpstr>
      <vt:lpstr>Ферменттер кинетикасы</vt:lpstr>
      <vt:lpstr>Проферменттер </vt:lpstr>
      <vt:lpstr>Изоферменттер</vt:lpstr>
      <vt:lpstr>Мультиферменттік жүйе</vt:lpstr>
      <vt:lpstr>Ферменттердің практикалық маңызы </vt:lpstr>
      <vt:lpstr>Пайдаланылған әдебиеттер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Ферменттер</dc:title>
  <dc:subject/>
  <dc:creator>Аида Жумагалиева</dc:creator>
  <cp:keywords/>
  <dc:description/>
  <cp:lastModifiedBy>Данагул</cp:lastModifiedBy>
  <cp:revision>2</cp:revision>
  <dcterms:created xsi:type="dcterms:W3CDTF">2021-02-01T16:59:34Z</dcterms:created>
  <dcterms:modified xsi:type="dcterms:W3CDTF">2025-02-17T18:30:10Z</dcterms:modified>
</cp:coreProperties>
</file>