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12"/>
  </p:notesMasterIdLst>
  <p:sldIdLst>
    <p:sldId id="294" r:id="rId2"/>
    <p:sldId id="295" r:id="rId3"/>
    <p:sldId id="296" r:id="rId4"/>
    <p:sldId id="297" r:id="rId5"/>
    <p:sldId id="298" r:id="rId6"/>
    <p:sldId id="289" r:id="rId7"/>
    <p:sldId id="292" r:id="rId8"/>
    <p:sldId id="286" r:id="rId9"/>
    <p:sldId id="287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73" d="100"/>
          <a:sy n="73" d="100"/>
        </p:scale>
        <p:origin x="-10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4C685-B332-4A2D-84CA-C895243BD563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792AE-592C-44B1-9BD0-F60B516F03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342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E984E-46DE-4FFD-8A22-751113D814B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4E4D9E-F742-42B7-8CE7-6E79F2783BC5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08F1B-205B-44E3-8AD8-4D7FD936D32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28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08BAC6-D2E3-4BC6-BFBD-4005BDCDD8D1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BC6A5-E2AA-41FC-A980-893B6CB0C38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83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08BAC6-D2E3-4BC6-BFBD-4005BDCDD8D1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BC6A5-E2AA-41FC-A980-893B6CB0C38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5723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08BAC6-D2E3-4BC6-BFBD-4005BDCDD8D1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BC6A5-E2AA-41FC-A980-893B6CB0C38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907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08BAC6-D2E3-4BC6-BFBD-4005BDCDD8D1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BC6A5-E2AA-41FC-A980-893B6CB0C38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9204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08BAC6-D2E3-4BC6-BFBD-4005BDCDD8D1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BC6A5-E2AA-41FC-A980-893B6CB0C38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743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D4FB7B-FBAE-4EC8-B5BA-7CB8FB2B0B42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563EC6-B304-40E3-B87D-BEAF8D9BEA9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4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C57FE6-7E53-4EF2-A31E-9F66FC88DE69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8556B9-9A0F-4BB5-A74E-62F978AC264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653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4C0216-9725-42A4-B19E-CBBEF238D32F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D2E81F-1E9D-4C53-B6E4-6CD81AD1B92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97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9FA6B-8654-4176-B207-8FB1C673A5CC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49367-D57A-4B8F-8576-A8357F732AF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260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7FB198-D790-4314-8876-9DE0E271DBAA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319CB-348A-4DFF-8ECB-3EA338124D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97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A97C90-4773-4620-9C15-BC3FC8C771D8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48CFD-F4D0-438D-9EC9-4A63542FA91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32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7A0244-EF6A-4341-BAC3-F57094D11D1D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A1C2D3-0BE5-4AA6-8C30-7F71526BA90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093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B8D3CF-D243-4B2E-9F1A-71272AEC3EEC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9EB0C-6A8A-4215-9047-8CA9C33BE19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56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C51855-A3B4-43E0-A524-156E46AAD64E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1176A-2904-4BF9-AE60-31B29BC5D4D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22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B04122-DFEE-4775-B261-D17089824B18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490EB4-EAD8-49CF-B5B5-57ADF7CA610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93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808BAC6-D2E3-4BC6-BFBD-4005BDCDD8D1}" type="datetimeFigureOut">
              <a:rPr lang="ru-RU" smtClean="0"/>
              <a:pPr>
                <a:defRPr/>
              </a:pPr>
              <a:t>15.09.2020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27BC6A5-E2AA-41FC-A980-893B6CB0C38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09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809" y="548680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>Сабақтың </a:t>
            </a:r>
            <a:r>
              <a:rPr lang="kk-KZ" b="1" dirty="0"/>
              <a:t>тақырыбы: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2160590"/>
            <a:ext cx="7058745" cy="4292746"/>
          </a:xfrm>
        </p:spPr>
        <p:txBody>
          <a:bodyPr>
            <a:normAutofit/>
          </a:bodyPr>
          <a:lstStyle/>
          <a:p>
            <a:endParaRPr lang="ru-RU" sz="3600" b="1" dirty="0" smtClean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400" b="1" dirty="0" err="1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</a:t>
            </a:r>
            <a:r>
              <a:rPr lang="ru-RU" sz="44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есептерді</a:t>
            </a:r>
            <a:r>
              <a:rPr lang="ru-RU" sz="44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endParaRPr lang="ru-RU" sz="4400" b="1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94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-756592" y="2564904"/>
            <a:ext cx="75596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/>
              <a:t>            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болыңыздар!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Оқу мақсаты: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5.5.1.8 әріпті өрнек құрайды және оны есеп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шығаруда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қолданады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92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 smtClean="0"/>
              <a:t>Сабақ </a:t>
            </a:r>
            <a:r>
              <a:rPr lang="kk-KZ" b="1" dirty="0"/>
              <a:t>мақсаты: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2160590"/>
            <a:ext cx="7560840" cy="3880773"/>
          </a:xfrm>
        </p:spPr>
        <p:txBody>
          <a:bodyPr>
            <a:normAutofit/>
          </a:bodyPr>
          <a:lstStyle/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 орындай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алады:</a:t>
            </a:r>
          </a:p>
          <a:p>
            <a:pPr marL="0" indent="0">
              <a:buNone/>
            </a:pP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Мәтінді есепте әріпті өрнек құрайды және оны есеп шығаруда қолдана алады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27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 smtClean="0"/>
              <a:t>Бағалау </a:t>
            </a:r>
            <a:r>
              <a:rPr lang="kk-KZ" b="1" dirty="0"/>
              <a:t>критериі: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60590"/>
            <a:ext cx="7272807" cy="388077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 есепте әріпті өрнек құрайды және оны есеп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шығаруда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 алады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18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Мысал: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484784"/>
            <a:ext cx="6347714" cy="3880773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Шебер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айда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240 деталь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жасады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 шәкірті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 кем деталь жасады? Осы тапсырмаға қай сұрақтарды қойсақ болады?</a:t>
            </a:r>
          </a:p>
          <a:p>
            <a:pPr marL="0" indent="0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Мысалдар:</a:t>
            </a:r>
          </a:p>
          <a:p>
            <a:pPr mar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Шәкірті бір айда қанша деталь жасады?</a:t>
            </a:r>
          </a:p>
          <a:p>
            <a:pPr mar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240: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3=80 деталь;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Шебер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шәкірті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бірігіп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деталь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240+80=320 деталь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Шебер шәкіртінен неше деталь артық жасады?</a:t>
            </a: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240-80= 160 деталь;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468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9447" name="Object 7"/>
          <p:cNvGraphicFramePr>
            <a:graphicFrameLocks noChangeAspect="1"/>
          </p:cNvGraphicFramePr>
          <p:nvPr/>
        </p:nvGraphicFramePr>
        <p:xfrm>
          <a:off x="4406900" y="28448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name="Формула" r:id="rId4" imgW="114151" imgH="215619" progId="Equation.3">
                  <p:embed/>
                </p:oleObj>
              </mc:Choice>
              <mc:Fallback>
                <p:oleObj name="Формула" r:id="rId4" imgW="114151" imgH="21561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6900" y="284480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486" name="Text Box 46"/>
          <p:cNvSpPr txBox="1">
            <a:spLocks noChangeArrowheads="1"/>
          </p:cNvSpPr>
          <p:nvPr/>
        </p:nvSpPr>
        <p:spPr bwMode="auto">
          <a:xfrm>
            <a:off x="4500562" y="4519206"/>
            <a:ext cx="8595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1600" u="sng" dirty="0" err="1" smtClean="0">
                <a:solidFill>
                  <a:srgbClr val="FF66FF"/>
                </a:solidFill>
                <a:latin typeface="Arial" charset="0"/>
              </a:rPr>
              <a:t>шешімі</a:t>
            </a:r>
            <a:endParaRPr lang="ru-RU" sz="1600" u="sng" dirty="0">
              <a:solidFill>
                <a:srgbClr val="FF66FF"/>
              </a:solidFill>
              <a:latin typeface="Arial" charset="0"/>
            </a:endParaRPr>
          </a:p>
        </p:txBody>
      </p:sp>
      <p:grpSp>
        <p:nvGrpSpPr>
          <p:cNvPr id="15" name="Group 52"/>
          <p:cNvGrpSpPr>
            <a:grpSpLocks/>
          </p:cNvGrpSpPr>
          <p:nvPr/>
        </p:nvGrpSpPr>
        <p:grpSpPr bwMode="auto">
          <a:xfrm>
            <a:off x="5592011" y="211810"/>
            <a:ext cx="3176332" cy="1684344"/>
            <a:chOff x="3062" y="3346"/>
            <a:chExt cx="2132" cy="845"/>
          </a:xfrm>
        </p:grpSpPr>
        <p:sp>
          <p:nvSpPr>
            <p:cNvPr id="189493" name="AutoShape 53"/>
            <p:cNvSpPr>
              <a:spLocks noChangeArrowheads="1"/>
            </p:cNvSpPr>
            <p:nvPr/>
          </p:nvSpPr>
          <p:spPr bwMode="auto">
            <a:xfrm>
              <a:off x="3062" y="3346"/>
              <a:ext cx="2132" cy="845"/>
            </a:xfrm>
            <a:prstGeom prst="wedgeRoundRectCallout">
              <a:avLst>
                <a:gd name="adj1" fmla="val -62938"/>
                <a:gd name="adj2" fmla="val 213190"/>
                <a:gd name="adj3" fmla="val 16667"/>
              </a:avLst>
            </a:prstGeom>
            <a:ln>
              <a:headEnd type="none" w="sm" len="sm"/>
              <a:tailEnd type="none" w="sm" len="sm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kk-KZ" i="1" dirty="0" smtClean="0">
                  <a:latin typeface="Times New Roman" pitchFamily="18" charset="0"/>
                  <a:cs typeface="Times New Roman" pitchFamily="18" charset="0"/>
                </a:rPr>
                <a:t>х + 3х= 9200 ; </a:t>
              </a:r>
              <a:endParaRPr lang="kk-KZ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kk-KZ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kk-KZ" i="1" dirty="0" smtClean="0">
                  <a:latin typeface="Times New Roman" pitchFamily="18" charset="0"/>
                  <a:cs typeface="Times New Roman" pitchFamily="18" charset="0"/>
                </a:rPr>
                <a:t>х=2300; </a:t>
              </a:r>
              <a:endParaRPr lang="kk-KZ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kk-KZ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kk-KZ" i="1" dirty="0" smtClean="0">
                  <a:latin typeface="Times New Roman" pitchFamily="18" charset="0"/>
                  <a:cs typeface="Times New Roman" pitchFamily="18" charset="0"/>
                </a:rPr>
                <a:t>Ж: 6900тг</a:t>
              </a:r>
              <a:endParaRPr lang="ru-RU" dirty="0"/>
            </a:p>
          </p:txBody>
        </p:sp>
        <p:grpSp>
          <p:nvGrpSpPr>
            <p:cNvPr id="16" name="Group 54"/>
            <p:cNvGrpSpPr>
              <a:grpSpLocks/>
            </p:cNvGrpSpPr>
            <p:nvPr/>
          </p:nvGrpSpPr>
          <p:grpSpPr bwMode="auto">
            <a:xfrm>
              <a:off x="4723" y="3733"/>
              <a:ext cx="336" cy="404"/>
              <a:chOff x="3918" y="1482"/>
              <a:chExt cx="336" cy="404"/>
            </a:xfrm>
          </p:grpSpPr>
          <p:sp>
            <p:nvSpPr>
              <p:cNvPr id="189495" name="Rectangle 55"/>
              <p:cNvSpPr>
                <a:spLocks noChangeArrowheads="1"/>
              </p:cNvSpPr>
              <p:nvPr/>
            </p:nvSpPr>
            <p:spPr bwMode="auto">
              <a:xfrm>
                <a:off x="4025" y="1592"/>
                <a:ext cx="184" cy="200"/>
              </a:xfrm>
              <a:prstGeom prst="rect">
                <a:avLst/>
              </a:prstGeom>
              <a:ln>
                <a:headEnd/>
                <a:tailEnd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9496" name="Text Box 56"/>
              <p:cNvSpPr txBox="1">
                <a:spLocks noChangeArrowheads="1"/>
              </p:cNvSpPr>
              <p:nvPr/>
            </p:nvSpPr>
            <p:spPr bwMode="auto">
              <a:xfrm>
                <a:off x="3918" y="1482"/>
                <a:ext cx="336" cy="404"/>
              </a:xfrm>
              <a:prstGeom prst="rect">
                <a:avLst/>
              </a:prstGeom>
              <a:ln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  <a:sym typeface="Symbol" pitchFamily="18" charset="2"/>
                  </a:rPr>
                  <a:t></a:t>
                </a:r>
                <a:endParaRPr lang="ru-RU" sz="28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  <a:sym typeface="Symbol" pitchFamily="18" charset="2"/>
                </a:endParaRPr>
              </a:p>
            </p:txBody>
          </p:sp>
        </p:grpSp>
      </p:grpSp>
      <p:sp>
        <p:nvSpPr>
          <p:cNvPr id="59" name="Прямоугольник 58"/>
          <p:cNvSpPr/>
          <p:nvPr/>
        </p:nvSpPr>
        <p:spPr>
          <a:xfrm>
            <a:off x="467544" y="2166535"/>
            <a:ext cx="850112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Жаңа оқу жылына оқушыға жейде мен күрте сатып алуға барлығы 9200тг ақша жұмсалды. Күрте жейдеден  3 есе қымбат тұрады.  Сонда күрте қанша тұрады?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609599" y="1766479"/>
            <a:ext cx="6347713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k-KZ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Мысал: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5750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94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48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894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1142984"/>
            <a:ext cx="8001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1-тапсырма.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Жиһаздар дүкенінен үйге диван мен үстел сатып алуға 75000 тг жұмсалды.Үстелдің бағасы диванға қарағанда 2 есе арзан,  диван қанша тұрады?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2143116"/>
            <a:ext cx="4177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(х + 2х= 75000 ;  х=25000;  Ж: 50000тг)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214311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Шешімі: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2643182"/>
            <a:ext cx="7929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2-тапсырма.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Жаңа оқу жылына оқушыға жейде мен күрте сатып алуға барлығы 9200тг ақша жұмсалды. Күрте жейдеден  3 есе қымбат тұрады.  Сонда күрте қанша тұрады?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364331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Шешімі: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000232" y="3643314"/>
            <a:ext cx="3889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(х + 3х= 9200 ;  х=2300;  Ж: 6900тг)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4143380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тапсырма.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Қысқа жеміс сусынын даярлау үшін анам базардан 1260 теңгеге   шие және өрік сатып алды. Шиенің бағасы өрікке қарағанда 2 есе қымбат болса, шие қанша тұрады?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14546" y="5143512"/>
            <a:ext cx="3658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(х + 2х= 1260 ;  х=420 ;  Ж: 840тг)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224" y="514351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Шешімі: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401050" cy="5043488"/>
          </a:xfrm>
        </p:spPr>
        <p:txBody>
          <a:bodyPr>
            <a:normAutofit fontScale="85000" lnSpcReduction="20000"/>
          </a:bodyPr>
          <a:lstStyle/>
          <a:p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Тест жұмысы </a:t>
            </a: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(Бекіту)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1.    Әріпті өрнекті көрсет: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     А) 3 </a:t>
            </a:r>
            <a:r>
              <a:rPr lang="kk-KZ" sz="1800" b="1" baseline="30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27 + 118;         Ә)  72 : 12 – 4;              Б) 65 : а + 78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2.      </a:t>
            </a:r>
            <a:r>
              <a:rPr lang="kk-KZ" sz="1800" b="1" i="1" dirty="0" smtClean="0">
                <a:latin typeface="Times New Roman" pitchFamily="18" charset="0"/>
                <a:cs typeface="Times New Roman" pitchFamily="18" charset="0"/>
              </a:rPr>
              <a:t>2х +3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 өрнегіндегі коэффициентті ата: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     А)  3                          Ә)  2                              Б) 1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3.       </a:t>
            </a:r>
            <a:r>
              <a:rPr lang="kk-KZ" sz="1800" b="1" i="1" dirty="0" smtClean="0">
                <a:latin typeface="Times New Roman" pitchFamily="18" charset="0"/>
                <a:cs typeface="Times New Roman" pitchFamily="18" charset="0"/>
              </a:rPr>
              <a:t>285 – 185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     өрнегінің мәнін тап: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      А) 85                        Ә) 100                           Б) 102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4.      </a:t>
            </a:r>
            <a:r>
              <a:rPr lang="kk-KZ" sz="1800" b="1" i="1" dirty="0" smtClean="0">
                <a:latin typeface="Times New Roman" pitchFamily="18" charset="0"/>
                <a:cs typeface="Times New Roman" pitchFamily="18" charset="0"/>
              </a:rPr>
              <a:t>303 </a:t>
            </a:r>
            <a:r>
              <a:rPr lang="kk-KZ" sz="1800" b="1" i="1" baseline="30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1800" b="1" i="1" dirty="0" smtClean="0">
                <a:latin typeface="Times New Roman" pitchFamily="18" charset="0"/>
                <a:cs typeface="Times New Roman" pitchFamily="18" charset="0"/>
              </a:rPr>
              <a:t> 3а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       өрнегін ықшамда: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      А) 909а                    Ә) 909                           Б) 303а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5.      </a:t>
            </a:r>
            <a:r>
              <a:rPr lang="kk-KZ" sz="1800" b="1" i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kk-KZ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пен  </a:t>
            </a:r>
            <a:r>
              <a:rPr lang="kk-KZ" sz="1800" b="1" i="1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сандарының қосындысы: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     А)   45х                     Ә)  45 – х                     Б)  45 + х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6. Теңдеуді шеш:  </a:t>
            </a:r>
            <a:r>
              <a:rPr lang="kk-KZ" sz="1800" b="1" i="1" dirty="0" smtClean="0">
                <a:latin typeface="Times New Roman" pitchFamily="18" charset="0"/>
                <a:cs typeface="Times New Roman" pitchFamily="18" charset="0"/>
              </a:rPr>
              <a:t>х + 54 = 100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     А) х = 46                   Ә)  х = 45                     Б) 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7. Теңдеуді шеш:    </a:t>
            </a:r>
            <a:r>
              <a:rPr lang="kk-KZ" sz="1800" b="1" i="1" dirty="0" smtClean="0">
                <a:latin typeface="Times New Roman" pitchFamily="18" charset="0"/>
                <a:cs typeface="Times New Roman" pitchFamily="18" charset="0"/>
              </a:rPr>
              <a:t>х : 17= 1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     А) х = 1                      Ә) х = 0                       Б)  х = 17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220738"/>
          </a:xfrm>
        </p:spPr>
        <p:txBody>
          <a:bodyPr/>
          <a:lstStyle/>
          <a:p>
            <a:pPr algn="ctr">
              <a:buNone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Жауабы: </a:t>
            </a:r>
          </a:p>
          <a:p>
            <a:pPr algn="ctr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1. Б    2. Ә   3. Ә   4. А   5. Б   6. А   7. Б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1108</TotalTime>
  <Words>454</Words>
  <Application>Microsoft Office PowerPoint</Application>
  <PresentationFormat>Экран (4:3)</PresentationFormat>
  <Paragraphs>55</Paragraphs>
  <Slides>10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Аспект</vt:lpstr>
      <vt:lpstr>Формула</vt:lpstr>
      <vt:lpstr>  Сабақтың тақырыбы:</vt:lpstr>
      <vt:lpstr>Оқу мақсаты:</vt:lpstr>
      <vt:lpstr> Сабақ мақсаты:</vt:lpstr>
      <vt:lpstr> Бағалау критериі: </vt:lpstr>
      <vt:lpstr>Мысал: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73</cp:revision>
  <dcterms:created xsi:type="dcterms:W3CDTF">2010-07-15T10:12:19Z</dcterms:created>
  <dcterms:modified xsi:type="dcterms:W3CDTF">2020-09-15T19:10:33Z</dcterms:modified>
</cp:coreProperties>
</file>