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3"/>
  </p:handoutMasterIdLst>
  <p:sldIdLst>
    <p:sldId id="256" r:id="rId2"/>
    <p:sldId id="263" r:id="rId3"/>
    <p:sldId id="327" r:id="rId4"/>
    <p:sldId id="345" r:id="rId5"/>
    <p:sldId id="334" r:id="rId6"/>
    <p:sldId id="333" r:id="rId7"/>
    <p:sldId id="328" r:id="rId8"/>
    <p:sldId id="329" r:id="rId9"/>
    <p:sldId id="308" r:id="rId10"/>
    <p:sldId id="335" r:id="rId11"/>
    <p:sldId id="336" r:id="rId12"/>
    <p:sldId id="337" r:id="rId13"/>
    <p:sldId id="338" r:id="rId14"/>
    <p:sldId id="331" r:id="rId15"/>
    <p:sldId id="341" r:id="rId16"/>
    <p:sldId id="340" r:id="rId17"/>
    <p:sldId id="343" r:id="rId18"/>
    <p:sldId id="342" r:id="rId19"/>
    <p:sldId id="319" r:id="rId20"/>
    <p:sldId id="323" r:id="rId21"/>
    <p:sldId id="344" r:id="rId22"/>
  </p:sldIdLst>
  <p:sldSz cx="9144000" cy="6858000" type="screen4x3"/>
  <p:notesSz cx="9866313" cy="67357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99"/>
    <a:srgbClr val="0066CC"/>
    <a:srgbClr val="66FF33"/>
    <a:srgbClr val="A50021"/>
    <a:srgbClr val="003366"/>
    <a:srgbClr val="666633"/>
    <a:srgbClr val="FF9900"/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5402" cy="336788"/>
          </a:xfrm>
          <a:prstGeom prst="rect">
            <a:avLst/>
          </a:prstGeom>
        </p:spPr>
        <p:txBody>
          <a:bodyPr vert="horz" lIns="90754" tIns="45377" rIns="90754" bIns="45377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588629" y="0"/>
            <a:ext cx="4275402" cy="336788"/>
          </a:xfrm>
          <a:prstGeom prst="rect">
            <a:avLst/>
          </a:prstGeom>
        </p:spPr>
        <p:txBody>
          <a:bodyPr vert="horz" lIns="90754" tIns="45377" rIns="90754" bIns="45377" rtlCol="0"/>
          <a:lstStyle>
            <a:lvl1pPr algn="r">
              <a:defRPr sz="1200"/>
            </a:lvl1pPr>
          </a:lstStyle>
          <a:p>
            <a:fld id="{9F25CCBC-305A-43DE-AE80-6E51B24254AF}" type="datetimeFigureOut">
              <a:rPr lang="ru-RU" smtClean="0"/>
              <a:pPr/>
              <a:t>14.03.2025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6397807"/>
            <a:ext cx="4275402" cy="336788"/>
          </a:xfrm>
          <a:prstGeom prst="rect">
            <a:avLst/>
          </a:prstGeom>
        </p:spPr>
        <p:txBody>
          <a:bodyPr vert="horz" lIns="90754" tIns="45377" rIns="90754" bIns="45377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588629" y="6397807"/>
            <a:ext cx="4275402" cy="336788"/>
          </a:xfrm>
          <a:prstGeom prst="rect">
            <a:avLst/>
          </a:prstGeom>
        </p:spPr>
        <p:txBody>
          <a:bodyPr vert="horz" lIns="90754" tIns="45377" rIns="90754" bIns="45377" rtlCol="0" anchor="b"/>
          <a:lstStyle>
            <a:lvl1pPr algn="r">
              <a:defRPr sz="1200"/>
            </a:lvl1pPr>
          </a:lstStyle>
          <a:p>
            <a:fld id="{4FA6D20F-3C2C-4B43-895D-1BF1B2BC5A0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26369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2D9BA-AC86-4B57-8A7E-3645A5620958}" type="datetimeFigureOut">
              <a:rPr lang="ru-RU" smtClean="0"/>
              <a:pPr/>
              <a:t>14.03.2025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12420-A02A-4256-B868-D49C3CEE00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1772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2D9BA-AC86-4B57-8A7E-3645A5620958}" type="datetimeFigureOut">
              <a:rPr lang="ru-RU" smtClean="0"/>
              <a:pPr/>
              <a:t>14.03.2025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12420-A02A-4256-B868-D49C3CEE00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4528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2D9BA-AC86-4B57-8A7E-3645A5620958}" type="datetimeFigureOut">
              <a:rPr lang="ru-RU" smtClean="0"/>
              <a:pPr/>
              <a:t>14.03.2025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12420-A02A-4256-B868-D49C3CEE00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8545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2D9BA-AC86-4B57-8A7E-3645A5620958}" type="datetimeFigureOut">
              <a:rPr lang="ru-RU" smtClean="0"/>
              <a:pPr/>
              <a:t>14.03.2025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12420-A02A-4256-B868-D49C3CEE00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5300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2D9BA-AC86-4B57-8A7E-3645A5620958}" type="datetimeFigureOut">
              <a:rPr lang="ru-RU" smtClean="0"/>
              <a:pPr/>
              <a:t>14.03.2025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12420-A02A-4256-B868-D49C3CEE00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4045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2D9BA-AC86-4B57-8A7E-3645A5620958}" type="datetimeFigureOut">
              <a:rPr lang="ru-RU" smtClean="0"/>
              <a:pPr/>
              <a:t>14.03.2025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12420-A02A-4256-B868-D49C3CEE00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1119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2D9BA-AC86-4B57-8A7E-3645A5620958}" type="datetimeFigureOut">
              <a:rPr lang="ru-RU" smtClean="0"/>
              <a:pPr/>
              <a:t>14.03.2025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12420-A02A-4256-B868-D49C3CEE00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8256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2D9BA-AC86-4B57-8A7E-3645A5620958}" type="datetimeFigureOut">
              <a:rPr lang="ru-RU" smtClean="0"/>
              <a:pPr/>
              <a:t>14.03.2025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12420-A02A-4256-B868-D49C3CEE00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2342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2D9BA-AC86-4B57-8A7E-3645A5620958}" type="datetimeFigureOut">
              <a:rPr lang="ru-RU" smtClean="0"/>
              <a:pPr/>
              <a:t>14.03.2025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12420-A02A-4256-B868-D49C3CEE00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150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2D9BA-AC86-4B57-8A7E-3645A5620958}" type="datetimeFigureOut">
              <a:rPr lang="ru-RU" smtClean="0"/>
              <a:pPr/>
              <a:t>14.03.2025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12420-A02A-4256-B868-D49C3CEE00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1937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2D9BA-AC86-4B57-8A7E-3645A5620958}" type="datetimeFigureOut">
              <a:rPr lang="ru-RU" smtClean="0"/>
              <a:pPr/>
              <a:t>14.03.2025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12420-A02A-4256-B868-D49C3CEE00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1546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42D9BA-AC86-4B57-8A7E-3645A5620958}" type="datetimeFigureOut">
              <a:rPr lang="ru-RU" smtClean="0"/>
              <a:pPr/>
              <a:t>14.03.2025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612420-A02A-4256-B868-D49C3CEE00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9709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132856"/>
            <a:ext cx="7772400" cy="2592287"/>
          </a:xfrm>
        </p:spPr>
        <p:txBody>
          <a:bodyPr>
            <a:noAutofit/>
          </a:bodyPr>
          <a:lstStyle/>
          <a:p>
            <a:r>
              <a:rPr lang="kk-KZ" sz="3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Сабақ тақырыбы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Ақпараттарды</a:t>
            </a:r>
            <a:r>
              <a:rPr lang="ru-RU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қорғау</a:t>
            </a:r>
            <a:r>
              <a:rPr lang="ru-RU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Құпия</a:t>
            </a:r>
            <a:r>
              <a:rPr lang="ru-RU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сөз</a:t>
            </a:r>
            <a:r>
              <a:rPr lang="ru-RU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орнату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6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5214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332656"/>
            <a:ext cx="6228184" cy="865188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Топ </a:t>
            </a:r>
            <a:r>
              <a:rPr lang="ru-RU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ішіндегі</a:t>
            </a:r>
            <a:r>
              <a:rPr lang="ru-RU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жұмыс</a:t>
            </a:r>
            <a:endParaRPr lang="ru-RU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565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	</a:t>
            </a:r>
            <a:r>
              <a:rPr lang="ru-RU" dirty="0" smtClean="0"/>
              <a:t>	</a:t>
            </a:r>
            <a:r>
              <a:rPr lang="ru-RU" sz="5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12345678</a:t>
            </a:r>
            <a:endParaRPr lang="ru-RU" sz="54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5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54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Abcdef</a:t>
            </a:r>
            <a:endParaRPr lang="ru-RU" sz="54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5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54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Fg</a:t>
            </a:r>
            <a:r>
              <a:rPr lang="ru-RU" sz="54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10!</a:t>
            </a:r>
            <a:r>
              <a:rPr lang="en-US" sz="54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dD</a:t>
            </a:r>
            <a:r>
              <a:rPr lang="ru-RU" sz="54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ru-RU" sz="54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5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	123</a:t>
            </a:r>
            <a:r>
              <a:rPr lang="en-US" sz="54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abc</a:t>
            </a:r>
            <a:endParaRPr lang="ru-RU" sz="54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5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54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Abc</a:t>
            </a:r>
            <a:r>
              <a:rPr lang="en-US" sz="5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54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796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332656"/>
            <a:ext cx="6228184" cy="865188"/>
          </a:xfrm>
        </p:spPr>
        <p:txBody>
          <a:bodyPr>
            <a:normAutofit/>
          </a:bodyPr>
          <a:lstStyle/>
          <a:p>
            <a:r>
              <a:rPr lang="ru-RU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Жауабы</a:t>
            </a:r>
            <a:endParaRPr lang="ru-RU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565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600" b="1" dirty="0" smtClean="0">
                <a:solidFill>
                  <a:srgbClr val="FF0000"/>
                </a:solidFill>
              </a:rPr>
              <a:t>	</a:t>
            </a:r>
            <a:r>
              <a:rPr lang="ru-RU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12345678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– тек 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сандармен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берілген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құпия сөз нақты болып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табылмайды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Abcdef</a:t>
            </a:r>
            <a:r>
              <a:rPr lang="ru-RU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тек 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әріптермен берілген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құпия сөз нақты болып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табылмайды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Fg</a:t>
            </a:r>
            <a:r>
              <a:rPr lang="ru-RU" sz="2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10!</a:t>
            </a:r>
            <a:r>
              <a:rPr lang="en-US" sz="26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dD</a:t>
            </a:r>
            <a:r>
              <a:rPr lang="ru-RU" sz="2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нақты құпия сөз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(бас 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әріптер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кіші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әріптер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сандар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және басқа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таңбалардан тұрады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123</a:t>
            </a:r>
            <a:r>
              <a:rPr lang="en-US" sz="2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abc</a:t>
            </a:r>
            <a:r>
              <a:rPr lang="ru-RU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әріптер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сандар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ретімен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берілгендіктен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құпия сөз нақты болып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табылмайды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Abc</a:t>
            </a:r>
            <a:r>
              <a:rPr lang="en-US" sz="26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әріптер өсу ретімен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тұрғандықтан, құпия сөз нақты болып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 smtClean="0">
                <a:latin typeface="Times New Roman" pitchFamily="18" charset="0"/>
                <a:cs typeface="Times New Roman" pitchFamily="18" charset="0"/>
              </a:rPr>
              <a:t>табылмайды</a:t>
            </a:r>
            <a:endParaRPr lang="ru-RU" sz="26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1029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332656"/>
            <a:ext cx="6228184" cy="865188"/>
          </a:xfrm>
        </p:spPr>
        <p:txBody>
          <a:bodyPr>
            <a:normAutofit/>
          </a:bodyPr>
          <a:lstStyle/>
          <a:p>
            <a:r>
              <a:rPr lang="ru-RU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Тапсырма</a:t>
            </a:r>
            <a:r>
              <a:rPr lang="ru-RU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endParaRPr lang="ru-RU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268760"/>
            <a:ext cx="7920880" cy="52565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5400" b="1" dirty="0" smtClean="0">
                <a:solidFill>
                  <a:srgbClr val="FF0000"/>
                </a:solidFill>
              </a:rPr>
              <a:t>	</a:t>
            </a:r>
            <a:r>
              <a:rPr lang="ru-RU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Нақты </a:t>
            </a:r>
            <a:r>
              <a:rPr lang="ru-RU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</a:t>
            </a:r>
            <a:r>
              <a:rPr lang="ru-RU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ұпия сөз құрудың басты</a:t>
            </a:r>
            <a: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критерийлерін</a:t>
            </a:r>
            <a: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ойластырыңыз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2641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332656"/>
            <a:ext cx="6228184" cy="865188"/>
          </a:xfrm>
        </p:spPr>
        <p:txBody>
          <a:bodyPr>
            <a:normAutofit fontScale="90000"/>
          </a:bodyPr>
          <a:lstStyle/>
          <a:p>
            <a:r>
              <a:rPr lang="ru-RU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Тапсырманың </a:t>
            </a:r>
            <a:r>
              <a:rPr lang="ru-RU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жауаптары3</a:t>
            </a:r>
            <a:endParaRPr lang="ru-RU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5658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5400" b="1" dirty="0" smtClean="0">
                <a:solidFill>
                  <a:srgbClr val="FF0000"/>
                </a:solidFill>
              </a:rPr>
              <a:t>	</a:t>
            </a:r>
            <a:r>
              <a:rPr lang="ru-RU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Құпия сөздің ұзақтығы </a:t>
            </a:r>
            <a: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ru-RU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таңбадан көп болмауы</a:t>
            </a:r>
            <a: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қажет</a:t>
            </a: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Сандар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әріптер, басқа таңбаларды пайдалану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Бас </a:t>
            </a:r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әріп 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пен </a:t>
            </a:r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кіші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 smtClean="0">
                <a:latin typeface="Times New Roman" pitchFamily="18" charset="0"/>
                <a:cs typeface="Times New Roman" pitchFamily="18" charset="0"/>
              </a:rPr>
              <a:t>әріпті пайдалану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.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066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6564064" cy="1143000"/>
          </a:xfrm>
        </p:spPr>
        <p:txBody>
          <a:bodyPr>
            <a:noAutofit/>
          </a:bodyPr>
          <a:lstStyle/>
          <a:p>
            <a:r>
              <a:rPr lang="ru-RU" sz="3600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Мадиярға көмектес</a:t>
            </a:r>
            <a:endParaRPr lang="ru-RU" sz="36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268760"/>
            <a:ext cx="5472608" cy="51845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Мадияр</a:t>
            </a:r>
            <a:r>
              <a:rPr lang="ru-RU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мәтіндік редакторды</a:t>
            </a:r>
            <a:r>
              <a:rPr lang="ru-RU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қолдану арқылы  анасына</a:t>
            </a:r>
            <a:r>
              <a:rPr lang="ru-RU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құттықтау ашық хатын</a:t>
            </a:r>
            <a:r>
              <a:rPr lang="ru-RU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дайындағысы келген</a:t>
            </a:r>
            <a:r>
              <a:rPr lang="ru-RU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болатын</a:t>
            </a:r>
            <a:r>
              <a:rPr lang="ru-RU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Бірақ анасы</a:t>
            </a:r>
            <a:r>
              <a:rPr lang="ru-RU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да </a:t>
            </a:r>
            <a:r>
              <a:rPr lang="ru-RU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ноутбукпен</a:t>
            </a:r>
            <a:r>
              <a:rPr lang="ru-RU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жұмыс жасайтын</a:t>
            </a:r>
            <a:r>
              <a:rPr lang="ru-RU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болғандықтан</a:t>
            </a:r>
            <a:r>
              <a:rPr lang="ru-RU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анасы</a:t>
            </a:r>
            <a:r>
              <a:rPr lang="ru-RU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уақытынан бұрын көріп қоймауы үшін  Мадияр</a:t>
            </a:r>
            <a:r>
              <a:rPr lang="ru-RU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құжатқа құпия сөз орнатуды</a:t>
            </a:r>
            <a:r>
              <a:rPr lang="ru-RU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шешті</a:t>
            </a:r>
            <a:r>
              <a:rPr lang="ru-RU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Бірақ Мадияр</a:t>
            </a:r>
            <a:r>
              <a:rPr lang="ru-RU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құпия сөзді қоя алмағандықтан сендердің көмектерің қажет.</a:t>
            </a:r>
            <a:r>
              <a:rPr lang="ru-RU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&amp;Kcy;&amp;acy;&amp;rcy;&amp;tcy;&amp;icy;&amp;ncy;&amp;kcy;&amp;icy; &amp;pcy;&amp;ocy; &amp;zcy;&amp;acy;&amp;pcy;&amp;rcy;&amp;ocy;&amp;scy;&amp;ucy; &amp;mcy;&amp;acy;&amp;lcy;&amp;softcy;&amp;chcy;&amp;icy;&amp;kcy; &amp;zcy;&amp;acy; &amp;kcy;&amp;ocy;&amp;mcy;&amp;pcy;&amp;softcy;&amp;yucy;&amp;tcy;&amp;iecy;&amp;rcy;&amp;ocy;&amp;mcy;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274" b="9198"/>
          <a:stretch/>
        </p:blipFill>
        <p:spPr bwMode="auto">
          <a:xfrm>
            <a:off x="5724128" y="2499466"/>
            <a:ext cx="3136658" cy="2635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6564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340768"/>
            <a:ext cx="5988000" cy="1143000"/>
          </a:xfrm>
        </p:spPr>
        <p:txBody>
          <a:bodyPr>
            <a:normAutofit fontScale="90000"/>
          </a:bodyPr>
          <a:lstStyle/>
          <a:p>
            <a:r>
              <a:rPr lang="ru-RU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Қалыптастырушы</a:t>
            </a:r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бағалау</a:t>
            </a:r>
            <a:endParaRPr lang="ru-RU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75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404664"/>
            <a:ext cx="6228184" cy="865188"/>
          </a:xfrm>
        </p:spPr>
        <p:txBody>
          <a:bodyPr>
            <a:normAutofit/>
          </a:bodyPr>
          <a:lstStyle/>
          <a:p>
            <a:r>
              <a:rPr lang="ru-RU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Тапсырма</a:t>
            </a:r>
            <a:endParaRPr lang="ru-RU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5446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800" dirty="0"/>
              <a:t>	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Тапсырма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бағанында түсініктемесі, келесі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бағанында анықтамасы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бар  таблица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берілген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Әр түсінікке дұрыс анықтаманы тауып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қойыңыз.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7853520"/>
              </p:ext>
            </p:extLst>
          </p:nvPr>
        </p:nvGraphicFramePr>
        <p:xfrm>
          <a:off x="539552" y="3068960"/>
          <a:ext cx="8064897" cy="2893476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26882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82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882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40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Құпия сөз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Құпия сөздің нақтылығы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Дәлел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40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21012010</a:t>
                      </a:r>
                      <a:endParaRPr lang="ru-RU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40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Aliya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40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Se</a:t>
                      </a:r>
                      <a:r>
                        <a:rPr lang="ru-RU" sz="3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12!</a:t>
                      </a:r>
                      <a:r>
                        <a:rPr lang="en-US" sz="3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Dx9</a:t>
                      </a:r>
                      <a:endParaRPr lang="ru-RU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5324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404664"/>
            <a:ext cx="6228184" cy="865188"/>
          </a:xfrm>
        </p:spPr>
        <p:txBody>
          <a:bodyPr>
            <a:normAutofit/>
          </a:bodyPr>
          <a:lstStyle/>
          <a:p>
            <a:r>
              <a:rPr lang="ru-RU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Тапсырма</a:t>
            </a:r>
            <a:endParaRPr lang="ru-RU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565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800" dirty="0" smtClean="0"/>
              <a:t>	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Мәтіндік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құжат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жасаңыз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Берілген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құжатты архивтеңіз.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Құжат 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пен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архивке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құпия сөз орнатыңыз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300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332656"/>
            <a:ext cx="6228184" cy="865188"/>
          </a:xfrm>
        </p:spPr>
        <p:txBody>
          <a:bodyPr>
            <a:normAutofit fontScale="90000"/>
          </a:bodyPr>
          <a:lstStyle/>
          <a:p>
            <a:r>
              <a:rPr lang="ru-RU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Күрделілігі жоғары тапсырма</a:t>
            </a:r>
            <a:endParaRPr lang="ru-RU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8245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архивтелінген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құжатқа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құпия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сөз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орнатыңыз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	2)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жай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архивтелінген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құжаттар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арасындағы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айырмашылықты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түсіндіріңіз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0" indent="0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	3)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құпия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сөзді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пайдаланудың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артықшылықтары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кемшіліктерін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анықтау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 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9612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Сабақ қорытындысы</a:t>
            </a:r>
            <a:endParaRPr lang="ru-RU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4498318"/>
              </p:ext>
            </p:extLst>
          </p:nvPr>
        </p:nvGraphicFramePr>
        <p:xfrm>
          <a:off x="250825" y="1202392"/>
          <a:ext cx="8642352" cy="307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8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724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08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Оқу мақсаты</a:t>
                      </a: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(ОМ)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Дағдылар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Жетістік</a:t>
                      </a: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критериясы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Жетістікке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жету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белгісі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ОМ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rowSpan="4"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ОМ</a:t>
                      </a:r>
                      <a:r>
                        <a:rPr lang="en-US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[5.4.2.2]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Қолдану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Нақты құпия сөзді анықтайды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Талдау</a:t>
                      </a:r>
                      <a:endParaRPr lang="ru-RU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Нақты құпия сөзді  жасау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критериясын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қалыптастыру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Қолдану</a:t>
                      </a:r>
                      <a:endParaRPr lang="ru-RU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Құжатқа құпия сөзді орнатады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Қолдану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Архивке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құпия</a:t>
                      </a:r>
                      <a:r>
                        <a:rPr lang="ru-RU" sz="18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сөзді орнатады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895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332656"/>
            <a:ext cx="5988000" cy="1143000"/>
          </a:xfrm>
        </p:spPr>
        <p:txBody>
          <a:bodyPr/>
          <a:lstStyle/>
          <a:p>
            <a:r>
              <a:rPr lang="ru-RU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Сабақ мақсаты:</a:t>
            </a:r>
            <a:endParaRPr lang="ru-RU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>
              <a:buFont typeface="+mj-lt"/>
              <a:buAutoNum type="arabicParenR"/>
            </a:pPr>
            <a:r>
              <a:rPr lang="kk-KZ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 қорғау әдістерімен оқушыларды таныстыру</a:t>
            </a:r>
            <a:r>
              <a:rPr lang="en-GB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kk-KZ" sz="36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Font typeface="+mj-lt"/>
              <a:buAutoNum type="arabicParenR"/>
            </a:pPr>
            <a:endParaRPr lang="kk-KZ" sz="36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Font typeface="+mj-lt"/>
              <a:buAutoNum type="arabicParenR"/>
            </a:pPr>
            <a:r>
              <a:rPr lang="kk-KZ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Нақты құпия сөз критерилерін қайталаңыз; </a:t>
            </a:r>
          </a:p>
          <a:p>
            <a:pPr marL="742950" indent="-742950">
              <a:buFont typeface="+mj-lt"/>
              <a:buAutoNum type="arabicParenR"/>
            </a:pPr>
            <a:r>
              <a:rPr lang="kk-KZ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Файлдарға құпия сөзді орнатуды үйрену. </a:t>
            </a:r>
            <a:endParaRPr lang="ru-RU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8284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620688"/>
            <a:ext cx="6512744" cy="706090"/>
          </a:xfrm>
        </p:spPr>
        <p:txBody>
          <a:bodyPr>
            <a:normAutofit fontScale="90000"/>
          </a:bodyPr>
          <a:lstStyle/>
          <a:p>
            <a:r>
              <a:rPr lang="ru-RU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Үйге берілетін</a:t>
            </a:r>
            <a:r>
              <a:rPr lang="ru-RU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тапсырма</a:t>
            </a:r>
            <a:endParaRPr lang="ru-RU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556792"/>
            <a:ext cx="8640960" cy="5112568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ru-RU" sz="25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Тапсырма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Мәтіндік құжатқа құпия сөзді орнату үшін командалардың дұрыс ретін жазыңыз.</a:t>
            </a:r>
            <a:endParaRPr lang="ru-RU" sz="25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5929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09359" y="375848"/>
            <a:ext cx="6512744" cy="70609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Рефлексия</a:t>
            </a:r>
            <a:endParaRPr lang="ru-RU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54006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ru-RU" sz="25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25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Рисунок 2" descr="Описание: &amp;Kcy;&amp;acy;&amp;rcy;&amp;tcy;&amp;icy;&amp;ncy;&amp;kcy;&amp;icy; &amp;pcy;&amp;ocy; &amp;zcy;&amp;acy;&amp;pcy;&amp;rcy;&amp;ocy;&amp;scy;&amp;ucy; &amp;rcy;&amp;iecy;&amp;fcy;&amp;lcy;&amp;iecy;&amp;kcy;&amp;scy;&amp;icy;&amp;yacy; &amp;dcy;&amp;iecy;&amp;rcy;&amp;iecy;&amp;vcy;&amp;ocy; &amp;bcy;&amp;lcy;&amp;ucy;&amp;mcy;&amp;acy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087485"/>
            <a:ext cx="6862327" cy="5725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8259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56408" y="341784"/>
            <a:ext cx="5988000" cy="1143000"/>
          </a:xfrm>
        </p:spPr>
        <p:txBody>
          <a:bodyPr>
            <a:normAutofit fontScale="90000"/>
          </a:bodyPr>
          <a:lstStyle/>
          <a:p>
            <a:r>
              <a:rPr lang="kk-KZ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сабақта қол  жеткізілетін оқу мақсаттары </a:t>
            </a:r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ОМ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5.4.2.2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 5.4.2.2 құжатқа құпия сөз орнату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182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56408" y="341784"/>
            <a:ext cx="5988000" cy="1143000"/>
          </a:xfrm>
        </p:spPr>
        <p:txBody>
          <a:bodyPr>
            <a:normAutofit fontScale="90000"/>
          </a:bodyPr>
          <a:lstStyle/>
          <a:p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Пәнді сипаттайтын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терминология</a:t>
            </a:r>
            <a:endParaRPr lang="ru-RU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0459775"/>
              </p:ext>
            </p:extLst>
          </p:nvPr>
        </p:nvGraphicFramePr>
        <p:xfrm>
          <a:off x="827584" y="2348880"/>
          <a:ext cx="7632848" cy="2560320"/>
        </p:xfrm>
        <a:graphic>
          <a:graphicData uri="http://schemas.openxmlformats.org/drawingml/2006/table">
            <a:tbl>
              <a:tblPr/>
              <a:tblGrid>
                <a:gridCol w="3816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68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4042">
                <a:tc>
                  <a:txBody>
                    <a:bodyPr/>
                    <a:lstStyle/>
                    <a:p>
                      <a:pPr marL="292100" indent="-180340" algn="ctr">
                        <a:spcAft>
                          <a:spcPts val="0"/>
                        </a:spcAft>
                      </a:pPr>
                      <a:r>
                        <a:rPr lang="ru-RU" sz="2800" b="1" dirty="0" err="1">
                          <a:latin typeface="Times New Roman"/>
                          <a:ea typeface="Times New Roman"/>
                          <a:cs typeface="Times New Roman"/>
                        </a:rPr>
                        <a:t>Қазақ</a:t>
                      </a:r>
                      <a:r>
                        <a:rPr lang="ru-RU" sz="2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800" b="1" dirty="0" err="1">
                          <a:latin typeface="Times New Roman"/>
                          <a:ea typeface="Times New Roman"/>
                          <a:cs typeface="Times New Roman"/>
                        </a:rPr>
                        <a:t>тілінде</a:t>
                      </a:r>
                      <a:endParaRPr lang="ru-RU" sz="2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FF74"/>
                    </a:solidFill>
                  </a:tcPr>
                </a:tc>
                <a:tc>
                  <a:txBody>
                    <a:bodyPr/>
                    <a:lstStyle/>
                    <a:p>
                      <a:pPr marL="292100" indent="-180340" algn="ctr">
                        <a:spcAft>
                          <a:spcPts val="0"/>
                        </a:spcAft>
                      </a:pPr>
                      <a:r>
                        <a:rPr lang="ru-RU" sz="2800" b="1">
                          <a:latin typeface="Times New Roman"/>
                          <a:ea typeface="Times New Roman"/>
                          <a:cs typeface="Times New Roman"/>
                        </a:rPr>
                        <a:t>На английском языке</a:t>
                      </a:r>
                      <a:endParaRPr lang="ru-RU" sz="2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FF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042">
                <a:tc>
                  <a:txBody>
                    <a:bodyPr/>
                    <a:lstStyle/>
                    <a:p>
                      <a:pPr marL="292100" indent="-180340"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Times New Roman"/>
                          <a:cs typeface="Times New Roman"/>
                        </a:rPr>
                        <a:t>Қорғау</a:t>
                      </a:r>
                      <a:endParaRPr lang="ru-RU" sz="2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2100" indent="-180340">
                        <a:spcAft>
                          <a:spcPts val="0"/>
                        </a:spcAft>
                      </a:pPr>
                      <a:r>
                        <a:rPr lang="en-US" sz="2800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GB" sz="2800">
                          <a:latin typeface="Times New Roman"/>
                          <a:ea typeface="Times New Roman"/>
                          <a:cs typeface="Times New Roman"/>
                        </a:rPr>
                        <a:t>ecurity</a:t>
                      </a:r>
                      <a:endParaRPr lang="ru-RU" sz="2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042">
                <a:tc>
                  <a:txBody>
                    <a:bodyPr/>
                    <a:lstStyle/>
                    <a:p>
                      <a:pPr marL="292100" indent="-180340"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Times New Roman"/>
                          <a:cs typeface="Times New Roman"/>
                        </a:rPr>
                        <a:t>Құпия сөз</a:t>
                      </a:r>
                      <a:endParaRPr lang="ru-RU" sz="2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2100" indent="-180340">
                        <a:spcAft>
                          <a:spcPts val="0"/>
                        </a:spcAft>
                      </a:pPr>
                      <a:r>
                        <a:rPr lang="en-GB" sz="2800">
                          <a:latin typeface="Times New Roman"/>
                          <a:ea typeface="Times New Roman"/>
                          <a:cs typeface="Times New Roman"/>
                        </a:rPr>
                        <a:t>Password </a:t>
                      </a:r>
                      <a:endParaRPr lang="ru-RU" sz="2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4042">
                <a:tc>
                  <a:txBody>
                    <a:bodyPr/>
                    <a:lstStyle/>
                    <a:p>
                      <a:pPr marL="292100" indent="-180340"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Times New Roman"/>
                          <a:cs typeface="Times New Roman"/>
                        </a:rPr>
                        <a:t>Архив</a:t>
                      </a:r>
                      <a:endParaRPr lang="ru-RU" sz="2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2100" indent="-180340">
                        <a:spcAft>
                          <a:spcPts val="0"/>
                        </a:spcAft>
                      </a:pPr>
                      <a:r>
                        <a:rPr lang="en-GB" sz="2800">
                          <a:latin typeface="Times New Roman"/>
                          <a:ea typeface="Times New Roman"/>
                          <a:cs typeface="Times New Roman"/>
                        </a:rPr>
                        <a:t>Archive</a:t>
                      </a:r>
                      <a:endParaRPr lang="ru-RU" sz="2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4042">
                <a:tc>
                  <a:txBody>
                    <a:bodyPr/>
                    <a:lstStyle/>
                    <a:p>
                      <a:pPr marL="292100" indent="-180340"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Times New Roman"/>
                          <a:cs typeface="Times New Roman"/>
                        </a:rPr>
                        <a:t>Файл</a:t>
                      </a:r>
                      <a:endParaRPr lang="ru-RU" sz="2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2100" indent="-180340">
                        <a:spcAft>
                          <a:spcPts val="0"/>
                        </a:spcAft>
                      </a:pPr>
                      <a:r>
                        <a:rPr lang="en-GB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File</a:t>
                      </a:r>
                      <a:r>
                        <a:rPr lang="ru-RU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2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4042">
                <a:tc>
                  <a:txBody>
                    <a:bodyPr/>
                    <a:lstStyle/>
                    <a:p>
                      <a:pPr marL="292100" indent="-180340">
                        <a:spcAft>
                          <a:spcPts val="0"/>
                        </a:spcAft>
                      </a:pPr>
                      <a:r>
                        <a:rPr lang="ru-RU" sz="2800" dirty="0" err="1">
                          <a:latin typeface="Times New Roman"/>
                          <a:ea typeface="Times New Roman"/>
                          <a:cs typeface="Times New Roman"/>
                        </a:rPr>
                        <a:t>Пайдаланушы</a:t>
                      </a:r>
                      <a:endParaRPr lang="ru-RU" sz="2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92100" indent="-180340"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Times New Roman"/>
                          <a:ea typeface="Times New Roman"/>
                          <a:cs typeface="Times New Roman"/>
                        </a:rPr>
                        <a:t>User</a:t>
                      </a:r>
                      <a:endParaRPr lang="ru-RU" sz="2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0174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2996952"/>
            <a:ext cx="5988000" cy="1143000"/>
          </a:xfrm>
        </p:spPr>
        <p:txBody>
          <a:bodyPr/>
          <a:lstStyle/>
          <a:p>
            <a:r>
              <a:rPr lang="kk-KZ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Топтық жұмыс</a:t>
            </a:r>
            <a:endParaRPr lang="ru-RU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9862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404664"/>
            <a:ext cx="5988000" cy="1143000"/>
          </a:xfrm>
        </p:spPr>
        <p:txBody>
          <a:bodyPr>
            <a:normAutofit fontScale="90000"/>
          </a:bodyPr>
          <a:lstStyle/>
          <a:p>
            <a:r>
              <a:rPr lang="ru-RU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Сұрақтар </a:t>
            </a:r>
            <a:r>
              <a:rPr lang="ru-RU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жауаптар</a:t>
            </a:r>
            <a:endParaRPr lang="ru-RU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/>
          </a:bodyPr>
          <a:lstStyle/>
          <a:p>
            <a:pPr marL="0" lv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Құжатты қалай қорғауға болады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 marL="0" lvl="0" indent="0"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	2)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Компьютердегі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мәліметтерді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жоғалтып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алу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қандай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қиындықтарды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туғызуы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err="1" smtClean="0">
                <a:latin typeface="Times New Roman" pitchFamily="18" charset="0"/>
                <a:cs typeface="Times New Roman" pitchFamily="18" charset="0"/>
              </a:rPr>
              <a:t>мүмкін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indent="0">
              <a:buNone/>
            </a:pPr>
            <a:r>
              <a:rPr lang="kk-KZ" sz="4400" dirty="0" smtClean="0">
                <a:latin typeface="Times New Roman" pitchFamily="18" charset="0"/>
                <a:cs typeface="Times New Roman" pitchFamily="18" charset="0"/>
              </a:rPr>
              <a:t>	3)Қауіп-қатердің алдын алу үшін нақты шараларды атаңыз?</a:t>
            </a:r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939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6564064" cy="1143000"/>
          </a:xfrm>
        </p:spPr>
        <p:txBody>
          <a:bodyPr>
            <a:noAutofit/>
          </a:bodyPr>
          <a:lstStyle/>
          <a:p>
            <a:r>
              <a:rPr lang="ru-RU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Анықтамасын жасаңыз</a:t>
            </a:r>
            <a:endParaRPr lang="ru-RU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52565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4800" b="1" dirty="0">
                <a:solidFill>
                  <a:srgbClr val="FF0000"/>
                </a:solidFill>
              </a:rPr>
              <a:t>– </a:t>
            </a:r>
            <a:r>
              <a:rPr lang="ru-RU" sz="4800" b="1" dirty="0" err="1">
                <a:solidFill>
                  <a:srgbClr val="FF0000"/>
                </a:solidFill>
              </a:rPr>
              <a:t>жұмыс</a:t>
            </a:r>
            <a:r>
              <a:rPr lang="ru-RU" sz="4800" b="1" dirty="0">
                <a:solidFill>
                  <a:srgbClr val="FF0000"/>
                </a:solidFill>
              </a:rPr>
              <a:t> </a:t>
            </a:r>
            <a:r>
              <a:rPr lang="ru-RU" sz="4800" b="1" dirty="0" err="1">
                <a:solidFill>
                  <a:srgbClr val="FF0000"/>
                </a:solidFill>
              </a:rPr>
              <a:t>басында</a:t>
            </a:r>
            <a:r>
              <a:rPr lang="ru-RU" sz="4800" b="1" dirty="0">
                <a:solidFill>
                  <a:srgbClr val="FF0000"/>
                </a:solidFill>
              </a:rPr>
              <a:t> </a:t>
            </a:r>
            <a:r>
              <a:rPr lang="ru-RU" sz="4800" b="1" dirty="0" err="1" smtClean="0">
                <a:solidFill>
                  <a:srgbClr val="FF0000"/>
                </a:solidFill>
              </a:rPr>
              <a:t>Құпия</a:t>
            </a:r>
            <a:r>
              <a:rPr lang="ru-RU" sz="4800" b="1" dirty="0" smtClean="0">
                <a:solidFill>
                  <a:srgbClr val="FF0000"/>
                </a:solidFill>
              </a:rPr>
              <a:t> </a:t>
            </a:r>
            <a:r>
              <a:rPr lang="ru-RU" sz="4800" b="1" dirty="0" err="1">
                <a:solidFill>
                  <a:srgbClr val="FF0000"/>
                </a:solidFill>
              </a:rPr>
              <a:t>сөз</a:t>
            </a:r>
            <a:r>
              <a:rPr lang="ru-RU" sz="4800" b="1" dirty="0">
                <a:solidFill>
                  <a:srgbClr val="FF0000"/>
                </a:solidFill>
              </a:rPr>
              <a:t> </a:t>
            </a:r>
            <a:r>
              <a:rPr lang="ru-RU" sz="4800" b="1" dirty="0" err="1">
                <a:solidFill>
                  <a:srgbClr val="FF0000"/>
                </a:solidFill>
              </a:rPr>
              <a:t>тексеруіне</a:t>
            </a:r>
            <a:r>
              <a:rPr lang="ru-RU" sz="4800" b="1" dirty="0">
                <a:solidFill>
                  <a:srgbClr val="FF0000"/>
                </a:solidFill>
              </a:rPr>
              <a:t> </a:t>
            </a:r>
            <a:r>
              <a:rPr lang="ru-RU" sz="4800" b="1" dirty="0" err="1" smtClean="0">
                <a:solidFill>
                  <a:srgbClr val="FF0000"/>
                </a:solidFill>
              </a:rPr>
              <a:t>арналған</a:t>
            </a:r>
            <a:r>
              <a:rPr lang="ru-RU" sz="4800" b="1" dirty="0" smtClean="0">
                <a:solidFill>
                  <a:srgbClr val="FF0000"/>
                </a:solidFill>
              </a:rPr>
              <a:t> </a:t>
            </a:r>
            <a:r>
              <a:rPr lang="ru-RU" sz="4800" b="1" dirty="0" err="1" smtClean="0">
                <a:solidFill>
                  <a:srgbClr val="666633"/>
                </a:solidFill>
              </a:rPr>
              <a:t>пайдаланушының</a:t>
            </a:r>
            <a:r>
              <a:rPr lang="ru-RU" sz="4800" b="1" dirty="0" smtClean="0">
                <a:solidFill>
                  <a:srgbClr val="FF0000"/>
                </a:solidFill>
              </a:rPr>
              <a:t> </a:t>
            </a:r>
            <a:r>
              <a:rPr lang="ru-RU" sz="4800" b="1" dirty="0" err="1" smtClean="0">
                <a:solidFill>
                  <a:srgbClr val="003366"/>
                </a:solidFill>
              </a:rPr>
              <a:t>құрал</a:t>
            </a:r>
            <a:r>
              <a:rPr lang="ru-RU" sz="4800" b="1" dirty="0" smtClean="0">
                <a:solidFill>
                  <a:srgbClr val="003366"/>
                </a:solidFill>
              </a:rPr>
              <a:t> </a:t>
            </a:r>
            <a:r>
              <a:rPr lang="ru-RU" sz="4800" b="1" dirty="0" err="1">
                <a:solidFill>
                  <a:srgbClr val="003366"/>
                </a:solidFill>
              </a:rPr>
              <a:t>ретінде</a:t>
            </a:r>
            <a:r>
              <a:rPr lang="ru-RU" sz="4800" b="1" dirty="0">
                <a:solidFill>
                  <a:srgbClr val="003366"/>
                </a:solidFill>
              </a:rPr>
              <a:t> </a:t>
            </a:r>
            <a:r>
              <a:rPr lang="ru-RU" sz="4800" b="1" dirty="0" err="1">
                <a:solidFill>
                  <a:srgbClr val="A50021"/>
                </a:solidFill>
              </a:rPr>
              <a:t>қызмет</a:t>
            </a:r>
            <a:r>
              <a:rPr lang="ru-RU" sz="4800" b="1" dirty="0">
                <a:solidFill>
                  <a:srgbClr val="A50021"/>
                </a:solidFill>
              </a:rPr>
              <a:t> </a:t>
            </a:r>
            <a:r>
              <a:rPr lang="ru-RU" sz="4800" b="1" dirty="0" err="1">
                <a:solidFill>
                  <a:srgbClr val="A50021"/>
                </a:solidFill>
              </a:rPr>
              <a:t>ететін</a:t>
            </a:r>
            <a:r>
              <a:rPr lang="ru-RU" sz="4800" b="1" dirty="0">
                <a:solidFill>
                  <a:srgbClr val="FF0000"/>
                </a:solidFill>
              </a:rPr>
              <a:t> </a:t>
            </a:r>
            <a:r>
              <a:rPr lang="ru-RU" sz="4800" b="1" dirty="0" smtClean="0">
                <a:solidFill>
                  <a:srgbClr val="666633"/>
                </a:solidFill>
              </a:rPr>
              <a:t>(</a:t>
            </a:r>
            <a:r>
              <a:rPr lang="ru-RU" sz="4800" b="1" dirty="0">
                <a:solidFill>
                  <a:srgbClr val="666633"/>
                </a:solidFill>
              </a:rPr>
              <a:t>идентификация) </a:t>
            </a:r>
            <a:r>
              <a:rPr lang="ru-RU" sz="4800" b="1" dirty="0" err="1">
                <a:solidFill>
                  <a:srgbClr val="0066CC"/>
                </a:solidFill>
              </a:rPr>
              <a:t>цифрлардан</a:t>
            </a:r>
            <a:r>
              <a:rPr lang="ru-RU" sz="4800" b="1" dirty="0">
                <a:solidFill>
                  <a:srgbClr val="0066CC"/>
                </a:solidFill>
              </a:rPr>
              <a:t> </a:t>
            </a:r>
            <a:r>
              <a:rPr lang="ru-RU" sz="4800" b="1" dirty="0" err="1" smtClean="0">
                <a:solidFill>
                  <a:srgbClr val="0066CC"/>
                </a:solidFill>
              </a:rPr>
              <a:t>тұратын</a:t>
            </a:r>
            <a:r>
              <a:rPr lang="ru-RU" sz="4800" b="1" dirty="0" smtClean="0">
                <a:solidFill>
                  <a:srgbClr val="0066CC"/>
                </a:solidFill>
              </a:rPr>
              <a:t> </a:t>
            </a:r>
            <a:r>
              <a:rPr lang="ru-RU" sz="4800" b="1" dirty="0" err="1">
                <a:solidFill>
                  <a:srgbClr val="990099"/>
                </a:solidFill>
              </a:rPr>
              <a:t>жасырын</a:t>
            </a:r>
            <a:r>
              <a:rPr lang="ru-RU" sz="4800" b="1" dirty="0">
                <a:solidFill>
                  <a:srgbClr val="990099"/>
                </a:solidFill>
              </a:rPr>
              <a:t> </a:t>
            </a:r>
            <a:r>
              <a:rPr lang="ru-RU" sz="4800" b="1" dirty="0" err="1">
                <a:solidFill>
                  <a:srgbClr val="990099"/>
                </a:solidFill>
              </a:rPr>
              <a:t>сөз</a:t>
            </a:r>
            <a:r>
              <a:rPr lang="ru-RU" sz="4800" b="1" dirty="0">
                <a:solidFill>
                  <a:srgbClr val="990099"/>
                </a:solidFill>
              </a:rPr>
              <a:t>. </a:t>
            </a:r>
            <a:r>
              <a:rPr lang="ru-RU" sz="4800" b="1" dirty="0" err="1" smtClean="0">
                <a:solidFill>
                  <a:srgbClr val="66FF33"/>
                </a:solidFill>
              </a:rPr>
              <a:t>әріптер</a:t>
            </a:r>
            <a:r>
              <a:rPr lang="ru-RU" sz="4800" b="1" dirty="0" smtClean="0">
                <a:solidFill>
                  <a:srgbClr val="66FF33"/>
                </a:solidFill>
              </a:rPr>
              <a:t> мен</a:t>
            </a:r>
            <a:endParaRPr lang="ru-RU" sz="4800" b="1" dirty="0">
              <a:solidFill>
                <a:srgbClr val="99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0823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404664"/>
            <a:ext cx="5988000" cy="1143000"/>
          </a:xfrm>
        </p:spPr>
        <p:txBody>
          <a:bodyPr>
            <a:normAutofit/>
          </a:bodyPr>
          <a:lstStyle/>
          <a:p>
            <a:r>
              <a:rPr lang="ru-RU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Дұрыс жауабы</a:t>
            </a:r>
            <a:endParaRPr lang="ru-RU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52565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4800" b="1" dirty="0" err="1" smtClean="0">
                <a:solidFill>
                  <a:srgbClr val="FF0000"/>
                </a:solidFill>
              </a:rPr>
              <a:t>Құпия</a:t>
            </a:r>
            <a:r>
              <a:rPr lang="ru-RU" sz="4800" b="1" dirty="0" smtClean="0">
                <a:solidFill>
                  <a:srgbClr val="FF0000"/>
                </a:solidFill>
              </a:rPr>
              <a:t> </a:t>
            </a:r>
            <a:r>
              <a:rPr lang="ru-RU" sz="4800" b="1" dirty="0" err="1" smtClean="0">
                <a:solidFill>
                  <a:srgbClr val="FF0000"/>
                </a:solidFill>
              </a:rPr>
              <a:t>сөз</a:t>
            </a:r>
            <a:r>
              <a:rPr lang="ru-RU" sz="4800" b="1" dirty="0" smtClean="0">
                <a:solidFill>
                  <a:srgbClr val="FF0000"/>
                </a:solidFill>
              </a:rPr>
              <a:t> – </a:t>
            </a:r>
            <a:r>
              <a:rPr lang="ru-RU" sz="4800" b="1" dirty="0" err="1" smtClean="0">
                <a:solidFill>
                  <a:srgbClr val="FF0000"/>
                </a:solidFill>
              </a:rPr>
              <a:t>жұмыс</a:t>
            </a:r>
            <a:r>
              <a:rPr lang="ru-RU" sz="4800" b="1" dirty="0" smtClean="0">
                <a:solidFill>
                  <a:srgbClr val="FF0000"/>
                </a:solidFill>
              </a:rPr>
              <a:t> </a:t>
            </a:r>
            <a:r>
              <a:rPr lang="ru-RU" sz="4800" b="1" dirty="0" err="1" smtClean="0">
                <a:solidFill>
                  <a:srgbClr val="FF0000"/>
                </a:solidFill>
              </a:rPr>
              <a:t>басында</a:t>
            </a:r>
            <a:r>
              <a:rPr lang="ru-RU" sz="4800" b="1" dirty="0" smtClean="0">
                <a:solidFill>
                  <a:srgbClr val="FF0000"/>
                </a:solidFill>
              </a:rPr>
              <a:t> </a:t>
            </a:r>
            <a:r>
              <a:rPr lang="ru-RU" sz="4800" b="1" dirty="0" err="1" smtClean="0">
                <a:solidFill>
                  <a:srgbClr val="666633"/>
                </a:solidFill>
              </a:rPr>
              <a:t>пайдаланушының</a:t>
            </a:r>
            <a:r>
              <a:rPr lang="ru-RU" sz="4800" b="1" dirty="0" smtClean="0">
                <a:solidFill>
                  <a:srgbClr val="FF0000"/>
                </a:solidFill>
              </a:rPr>
              <a:t> </a:t>
            </a:r>
            <a:r>
              <a:rPr lang="ru-RU" sz="4800" b="1" dirty="0" err="1" smtClean="0">
                <a:solidFill>
                  <a:srgbClr val="FF0000"/>
                </a:solidFill>
              </a:rPr>
              <a:t>тексеруіне</a:t>
            </a:r>
            <a:r>
              <a:rPr lang="ru-RU" sz="4800" b="1" dirty="0" smtClean="0">
                <a:solidFill>
                  <a:srgbClr val="FF0000"/>
                </a:solidFill>
              </a:rPr>
              <a:t> </a:t>
            </a:r>
            <a:r>
              <a:rPr lang="ru-RU" sz="4800" b="1" dirty="0" err="1" smtClean="0">
                <a:solidFill>
                  <a:srgbClr val="FF0000"/>
                </a:solidFill>
              </a:rPr>
              <a:t>арналған</a:t>
            </a:r>
            <a:r>
              <a:rPr lang="ru-RU" sz="4800" b="1" dirty="0" smtClean="0">
                <a:solidFill>
                  <a:srgbClr val="FF0000"/>
                </a:solidFill>
              </a:rPr>
              <a:t> </a:t>
            </a:r>
            <a:r>
              <a:rPr lang="ru-RU" sz="4800" b="1" dirty="0" err="1" smtClean="0">
                <a:solidFill>
                  <a:srgbClr val="003366"/>
                </a:solidFill>
              </a:rPr>
              <a:t>құрал</a:t>
            </a:r>
            <a:r>
              <a:rPr lang="ru-RU" sz="4800" b="1" dirty="0" smtClean="0">
                <a:solidFill>
                  <a:srgbClr val="003366"/>
                </a:solidFill>
              </a:rPr>
              <a:t> </a:t>
            </a:r>
            <a:r>
              <a:rPr lang="ru-RU" sz="4800" b="1" dirty="0" err="1" smtClean="0">
                <a:solidFill>
                  <a:srgbClr val="003366"/>
                </a:solidFill>
              </a:rPr>
              <a:t>ретінде</a:t>
            </a:r>
            <a:r>
              <a:rPr lang="ru-RU" sz="4800" b="1" dirty="0" smtClean="0">
                <a:solidFill>
                  <a:srgbClr val="003366"/>
                </a:solidFill>
              </a:rPr>
              <a:t> </a:t>
            </a:r>
            <a:r>
              <a:rPr lang="ru-RU" sz="4800" b="1" dirty="0">
                <a:solidFill>
                  <a:srgbClr val="666633"/>
                </a:solidFill>
              </a:rPr>
              <a:t>(</a:t>
            </a:r>
            <a:r>
              <a:rPr lang="ru-RU" sz="4800" b="1" dirty="0" smtClean="0">
                <a:solidFill>
                  <a:srgbClr val="666633"/>
                </a:solidFill>
              </a:rPr>
              <a:t>идентификация) </a:t>
            </a:r>
            <a:r>
              <a:rPr lang="ru-RU" sz="4800" b="1" dirty="0" err="1" smtClean="0">
                <a:solidFill>
                  <a:srgbClr val="A50021"/>
                </a:solidFill>
              </a:rPr>
              <a:t>қызмет</a:t>
            </a:r>
            <a:r>
              <a:rPr lang="ru-RU" sz="4800" b="1" dirty="0" smtClean="0">
                <a:solidFill>
                  <a:srgbClr val="A50021"/>
                </a:solidFill>
              </a:rPr>
              <a:t> </a:t>
            </a:r>
            <a:r>
              <a:rPr lang="ru-RU" sz="4800" b="1" dirty="0" err="1" smtClean="0">
                <a:solidFill>
                  <a:srgbClr val="A50021"/>
                </a:solidFill>
              </a:rPr>
              <a:t>ететін</a:t>
            </a:r>
            <a:r>
              <a:rPr lang="ru-RU" sz="4800" b="1" dirty="0" smtClean="0">
                <a:solidFill>
                  <a:srgbClr val="FF0000"/>
                </a:solidFill>
              </a:rPr>
              <a:t> </a:t>
            </a:r>
            <a:r>
              <a:rPr lang="ru-RU" sz="4800" b="1" dirty="0" err="1" smtClean="0">
                <a:solidFill>
                  <a:srgbClr val="66FF33"/>
                </a:solidFill>
              </a:rPr>
              <a:t>әріптер</a:t>
            </a:r>
            <a:r>
              <a:rPr lang="ru-RU" sz="4800" b="1" dirty="0" smtClean="0">
                <a:solidFill>
                  <a:srgbClr val="66FF33"/>
                </a:solidFill>
              </a:rPr>
              <a:t> мен </a:t>
            </a:r>
            <a:r>
              <a:rPr lang="ru-RU" sz="4800" b="1" dirty="0" err="1" smtClean="0">
                <a:solidFill>
                  <a:srgbClr val="0066CC"/>
                </a:solidFill>
              </a:rPr>
              <a:t>цифрлардан</a:t>
            </a:r>
            <a:r>
              <a:rPr lang="ru-RU" sz="4800" b="1" dirty="0" smtClean="0">
                <a:solidFill>
                  <a:srgbClr val="0066CC"/>
                </a:solidFill>
              </a:rPr>
              <a:t> </a:t>
            </a:r>
            <a:r>
              <a:rPr lang="ru-RU" sz="4800" b="1" dirty="0" err="1" smtClean="0">
                <a:solidFill>
                  <a:srgbClr val="0066CC"/>
                </a:solidFill>
              </a:rPr>
              <a:t>тұратын</a:t>
            </a:r>
            <a:r>
              <a:rPr lang="ru-RU" sz="4800" b="1" dirty="0" smtClean="0">
                <a:solidFill>
                  <a:srgbClr val="0066CC"/>
                </a:solidFill>
              </a:rPr>
              <a:t> </a:t>
            </a:r>
            <a:r>
              <a:rPr lang="ru-RU" sz="4800" b="1" dirty="0" err="1" smtClean="0">
                <a:solidFill>
                  <a:srgbClr val="990099"/>
                </a:solidFill>
              </a:rPr>
              <a:t>жасырын</a:t>
            </a:r>
            <a:r>
              <a:rPr lang="ru-RU" sz="4800" b="1" dirty="0" smtClean="0">
                <a:solidFill>
                  <a:srgbClr val="990099"/>
                </a:solidFill>
              </a:rPr>
              <a:t> </a:t>
            </a:r>
            <a:r>
              <a:rPr lang="ru-RU" sz="4800" b="1" dirty="0" err="1" smtClean="0">
                <a:solidFill>
                  <a:srgbClr val="990099"/>
                </a:solidFill>
              </a:rPr>
              <a:t>сөз</a:t>
            </a:r>
            <a:r>
              <a:rPr lang="ru-RU" sz="4800" b="1" dirty="0" smtClean="0">
                <a:solidFill>
                  <a:srgbClr val="990099"/>
                </a:solidFill>
              </a:rPr>
              <a:t>. </a:t>
            </a:r>
            <a:endParaRPr lang="ru-RU" sz="4800" b="1" dirty="0">
              <a:solidFill>
                <a:srgbClr val="99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8766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404664"/>
            <a:ext cx="6228184" cy="865188"/>
          </a:xfrm>
        </p:spPr>
        <p:txBody>
          <a:bodyPr>
            <a:normAutofit/>
          </a:bodyPr>
          <a:lstStyle/>
          <a:p>
            <a:r>
              <a:rPr lang="ru-RU" b="1" dirty="0" err="1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Тапсырма</a:t>
            </a:r>
            <a:r>
              <a:rPr lang="ru-RU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endParaRPr lang="ru-RU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507288" cy="52565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5400" dirty="0"/>
              <a:t>	</a:t>
            </a:r>
            <a:r>
              <a:rPr lang="ru-RU" sz="5400" dirty="0" err="1" smtClean="0">
                <a:latin typeface="Times New Roman" pitchFamily="18" charset="0"/>
                <a:cs typeface="Times New Roman" pitchFamily="18" charset="0"/>
              </a:rPr>
              <a:t>Құпия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dirty="0" err="1" smtClean="0">
                <a:latin typeface="Times New Roman" pitchFamily="18" charset="0"/>
                <a:cs typeface="Times New Roman" pitchFamily="18" charset="0"/>
              </a:rPr>
              <a:t>сөз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dirty="0" err="1" smtClean="0">
                <a:latin typeface="Times New Roman" pitchFamily="18" charset="0"/>
                <a:cs typeface="Times New Roman" pitchFamily="18" charset="0"/>
              </a:rPr>
              <a:t>мысалдары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dirty="0" err="1" smtClean="0">
                <a:latin typeface="Times New Roman" pitchFamily="18" charset="0"/>
                <a:cs typeface="Times New Roman" pitchFamily="18" charset="0"/>
              </a:rPr>
              <a:t>берілген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5400" dirty="0" err="1" smtClean="0">
                <a:latin typeface="Times New Roman" pitchFamily="18" charset="0"/>
                <a:cs typeface="Times New Roman" pitchFamily="18" charset="0"/>
              </a:rPr>
              <a:t>Берілген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dirty="0" err="1" smtClean="0">
                <a:latin typeface="Times New Roman" pitchFamily="18" charset="0"/>
                <a:cs typeface="Times New Roman" pitchFamily="18" charset="0"/>
              </a:rPr>
              <a:t>құпия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dirty="0" err="1" smtClean="0">
                <a:latin typeface="Times New Roman" pitchFamily="18" charset="0"/>
                <a:cs typeface="Times New Roman" pitchFamily="18" charset="0"/>
              </a:rPr>
              <a:t>сөздің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dirty="0" err="1" smtClean="0">
                <a:latin typeface="Times New Roman" pitchFamily="18" charset="0"/>
                <a:cs typeface="Times New Roman" pitchFamily="18" charset="0"/>
              </a:rPr>
              <a:t>қайсысы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dirty="0" err="1" smtClean="0">
                <a:latin typeface="Times New Roman" pitchFamily="18" charset="0"/>
                <a:cs typeface="Times New Roman" pitchFamily="18" charset="0"/>
              </a:rPr>
              <a:t>нақты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dirty="0" err="1" smtClean="0">
                <a:latin typeface="Times New Roman" pitchFamily="18" charset="0"/>
                <a:cs typeface="Times New Roman" pitchFamily="18" charset="0"/>
              </a:rPr>
              <a:t>екенін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dirty="0" err="1" smtClean="0">
                <a:latin typeface="Times New Roman" pitchFamily="18" charset="0"/>
                <a:cs typeface="Times New Roman" pitchFamily="18" charset="0"/>
              </a:rPr>
              <a:t>анықтаңыз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.  	Критерия </a:t>
            </a:r>
            <a:r>
              <a:rPr lang="ru-RU" sz="5400" dirty="0" err="1" smtClean="0">
                <a:latin typeface="Times New Roman" pitchFamily="18" charset="0"/>
                <a:cs typeface="Times New Roman" pitchFamily="18" charset="0"/>
              </a:rPr>
              <a:t>түрінде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dirty="0" err="1" smtClean="0">
                <a:latin typeface="Times New Roman" pitchFamily="18" charset="0"/>
                <a:cs typeface="Times New Roman" pitchFamily="18" charset="0"/>
              </a:rPr>
              <a:t>дәлелдер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dirty="0" err="1" smtClean="0">
                <a:latin typeface="Times New Roman" pitchFamily="18" charset="0"/>
                <a:cs typeface="Times New Roman" pitchFamily="18" charset="0"/>
              </a:rPr>
              <a:t>келтіріңіз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3875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3003</TotalTime>
  <Words>226</Words>
  <Application>Microsoft Office PowerPoint</Application>
  <PresentationFormat>Экран (4:3)</PresentationFormat>
  <Paragraphs>87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5" baseType="lpstr">
      <vt:lpstr>Arial</vt:lpstr>
      <vt:lpstr>Calibri</vt:lpstr>
      <vt:lpstr>Times New Roman</vt:lpstr>
      <vt:lpstr>Тема Office</vt:lpstr>
      <vt:lpstr>Сабақ тақырыбы: Ақпараттарды қорғау. Құпия сөз орнату. </vt:lpstr>
      <vt:lpstr>Сабақ мақсаты:</vt:lpstr>
      <vt:lpstr>сабақта қол  жеткізілетін оқу мақсаттары :</vt:lpstr>
      <vt:lpstr>Пәнді сипаттайтын терминология</vt:lpstr>
      <vt:lpstr>Топтық жұмыс</vt:lpstr>
      <vt:lpstr>Сұрақтар мен жауаптар</vt:lpstr>
      <vt:lpstr>Анықтамасын жасаңыз</vt:lpstr>
      <vt:lpstr>Дұрыс жауабы</vt:lpstr>
      <vt:lpstr>Тапсырма 2</vt:lpstr>
      <vt:lpstr>Топ ішіндегі жұмыс</vt:lpstr>
      <vt:lpstr>Жауабы</vt:lpstr>
      <vt:lpstr>Тапсырма 3</vt:lpstr>
      <vt:lpstr>Тапсырманың жауаптары3</vt:lpstr>
      <vt:lpstr>Мадиярға көмектес</vt:lpstr>
      <vt:lpstr>Қалыптастырушы бағалау</vt:lpstr>
      <vt:lpstr>Тапсырма</vt:lpstr>
      <vt:lpstr>Тапсырма</vt:lpstr>
      <vt:lpstr>Күрделілігі жоғары тапсырма</vt:lpstr>
      <vt:lpstr>Сабақ қорытындысы</vt:lpstr>
      <vt:lpstr>Үйге берілетін тапсырма</vt:lpstr>
      <vt:lpstr>Рефлексия</vt:lpstr>
    </vt:vector>
  </TitlesOfParts>
  <Company>*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Алия</dc:creator>
  <cp:lastModifiedBy>Данагул</cp:lastModifiedBy>
  <cp:revision>152</cp:revision>
  <cp:lastPrinted>2017-01-19T11:22:55Z</cp:lastPrinted>
  <dcterms:created xsi:type="dcterms:W3CDTF">2015-01-16T08:59:49Z</dcterms:created>
  <dcterms:modified xsi:type="dcterms:W3CDTF">2025-03-14T07:16:52Z</dcterms:modified>
</cp:coreProperties>
</file>