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261" r:id="rId3"/>
    <p:sldId id="262" r:id="rId4"/>
    <p:sldId id="263" r:id="rId5"/>
    <p:sldId id="267" r:id="rId6"/>
    <p:sldId id="268" r:id="rId7"/>
    <p:sldId id="269" r:id="rId8"/>
    <p:sldId id="270" r:id="rId9"/>
    <p:sldId id="271" r:id="rId10"/>
    <p:sldId id="257" r:id="rId11"/>
    <p:sldId id="258" r:id="rId12"/>
    <p:sldId id="259" r:id="rId13"/>
    <p:sldId id="264" r:id="rId14"/>
    <p:sldId id="275" r:id="rId15"/>
    <p:sldId id="277" r:id="rId16"/>
    <p:sldId id="278" r:id="rId17"/>
    <p:sldId id="282" r:id="rId18"/>
    <p:sldId id="272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CF5"/>
    <a:srgbClr val="FF6600"/>
    <a:srgbClr val="FFCC66"/>
    <a:srgbClr val="FF5050"/>
    <a:srgbClr val="FF00FF"/>
    <a:srgbClr val="1065EE"/>
    <a:srgbClr val="B03699"/>
    <a:srgbClr val="D88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F15FC-E7FA-4CD3-8C52-33318307135E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8A119-32A9-482A-9D60-CEB443794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4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318653-BAD7-48E1-AA8D-19FED34FEA08}" type="slidenum">
              <a:rPr lang="ru-RU" altLang="ru-RU" sz="1200" smtClean="0"/>
              <a:pPr eaLnBrk="1" hangingPunct="1"/>
              <a:t>15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2FB744-2736-45F0-B3F4-59AFAACE7E8B}" type="slidenum">
              <a:rPr lang="ru-RU" altLang="ru-RU" sz="1200" smtClean="0"/>
              <a:pPr eaLnBrk="1" hangingPunct="1"/>
              <a:t>16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2FB744-2736-45F0-B3F4-59AFAACE7E8B}" type="slidenum">
              <a:rPr lang="ru-RU" altLang="ru-RU" sz="1200" smtClean="0"/>
              <a:pPr eaLnBrk="1" hangingPunct="1"/>
              <a:t>17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B32626-D16D-4039-A4BB-E8D37746ECCB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DA559E-D763-48DC-811D-94B3A85E4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60197" cy="1916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4" y="4725144"/>
            <a:ext cx="1360197" cy="1916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623937" y="4725144"/>
            <a:ext cx="1376107" cy="1916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867" y="188640"/>
            <a:ext cx="1364736" cy="19168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8333" y="2636912"/>
            <a:ext cx="5108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</a:rPr>
              <a:t>Ақпаратты жазу және санау. </a:t>
            </a:r>
          </a:p>
          <a:p>
            <a:r>
              <a:rPr lang="kk-KZ" sz="2800" b="1" i="1" dirty="0" smtClean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</a:rPr>
              <a:t>Ақпарат тасымалдаушылар. 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28802"/>
            <a:ext cx="8229600" cy="4357694"/>
          </a:xfrm>
        </p:spPr>
        <p:txBody>
          <a:bodyPr/>
          <a:lstStyle/>
          <a:p>
            <a:pPr algn="ctr">
              <a:buClr>
                <a:srgbClr val="002060"/>
              </a:buClr>
              <a:buFont typeface="Wingdings" pitchFamily="2" charset="2"/>
              <a:buChar char="ü"/>
            </a:pP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Информатика саласында ақпаратты тасымалдау зор маңызға ие. Өйткені, ақпарат алмасу осы саламен тығыз байланыста. Осы орайда біз түрлі ақпарат тасымалдаушы құрылғыларды пайдаланамыз. Оның ішінде </a:t>
            </a:r>
            <a:r>
              <a:rPr lang="en-US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CD </a:t>
            </a: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дискілер, флэш-карталар,</a:t>
            </a:r>
            <a:r>
              <a:rPr lang="en-US" b="1" i="1" dirty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DVD-R</a:t>
            </a: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т.б</a:t>
            </a:r>
            <a:endParaRPr lang="ru-RU" b="1" i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71600" y="476672"/>
            <a:ext cx="7920880" cy="1452130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kk-KZ" sz="4400" b="1" i="1" u="none" strike="noStrike" kern="1200" normalizeH="0" baseline="0" noProof="0" dirty="0" smtClean="0">
                <a:ln w="50800">
                  <a:solidFill>
                    <a:srgbClr val="FF0000"/>
                  </a:solidFill>
                </a:ln>
                <a:solidFill>
                  <a:srgbClr val="FF5050"/>
                </a:solidFill>
                <a:effectLst>
                  <a:glow rad="647700">
                    <a:srgbClr val="FFFF00">
                      <a:alpha val="60000"/>
                    </a:srgb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Ақпарат тасымалдаушылар</a:t>
            </a:r>
            <a:endParaRPr kumimoji="0" lang="ru-RU" sz="4400" b="1" i="1" u="none" strike="noStrike" kern="1200" normalizeH="0" baseline="0" noProof="0" dirty="0">
              <a:ln w="50800">
                <a:solidFill>
                  <a:srgbClr val="FF0000"/>
                </a:solidFill>
              </a:ln>
              <a:solidFill>
                <a:srgbClr val="FF5050"/>
              </a:solidFill>
              <a:effectLst>
                <a:glow rad="647700">
                  <a:srgbClr val="FFFF00">
                    <a:alpha val="60000"/>
                  </a:srgb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:\Users\309-7\AppData\Local\Microsoft\Windows\Temporary Internet Files\Content.IE5\JXW6XLG0\MC900437055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666" y="1963508"/>
            <a:ext cx="8229600" cy="4357694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en-US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CD</a:t>
            </a: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DVD </a:t>
            </a: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дискілер бұлар да ақпарат тасымалдаушылардың қатарына жатады. </a:t>
            </a:r>
            <a:r>
              <a:rPr lang="en-US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CD-DVD </a:t>
            </a: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дискілер жалпы бір жазылатын яғни </a:t>
            </a:r>
            <a:r>
              <a:rPr lang="en-US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CD</a:t>
            </a: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R, DVD-R </a:t>
            </a: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дискілер және кетіріп қайта жазу мүмкіндігі бар </a:t>
            </a:r>
            <a:r>
              <a:rPr lang="en-US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CD</a:t>
            </a: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RW, DVD-RW </a:t>
            </a: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дискілер. Сонымен қатар, </a:t>
            </a:r>
            <a:r>
              <a:rPr lang="en-US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CD-DVD </a:t>
            </a:r>
            <a:r>
              <a:rPr lang="kk-KZ" b="1" i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дискілердің де өзіндік жазу сыйымдылығы болады. Мысалы, олар 700 Мб-тан, 4,7 Гб-қа тең болуы мүмкін. Дискілер магниттік, магнитті-оптикалық және оптикалық болып бөлінеді.   </a:t>
            </a:r>
            <a:endParaRPr lang="ru-RU" b="1" i="1" dirty="0">
              <a:solidFill>
                <a:srgbClr val="00206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kk-KZ" i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93700">
                    <a:srgbClr val="FFFF00"/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</a:rPr>
              <a:t>     </a:t>
            </a:r>
            <a:r>
              <a:rPr lang="en-US" i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93700">
                    <a:srgbClr val="FFFF00"/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</a:rPr>
              <a:t>CD</a:t>
            </a:r>
            <a:r>
              <a:rPr lang="kk-KZ" i="1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93700">
                    <a:srgbClr val="FFFF00"/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</a:rPr>
              <a:t> дискілер </a:t>
            </a:r>
            <a:endParaRPr lang="ru-RU" i="1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93700">
                  <a:srgbClr val="FFFF00"/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5" name="Рисунок 4" descr="c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466" y="282363"/>
            <a:ext cx="1090275" cy="1003321"/>
          </a:xfrm>
          <a:prstGeom prst="rect">
            <a:avLst/>
          </a:prstGeom>
        </p:spPr>
      </p:pic>
      <p:pic>
        <p:nvPicPr>
          <p:cNvPr id="6" name="Рисунок 5" descr="c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372200" y="806477"/>
            <a:ext cx="1257070" cy="1156814"/>
          </a:xfrm>
          <a:prstGeom prst="rect">
            <a:avLst/>
          </a:prstGeom>
        </p:spPr>
      </p:pic>
      <p:pic>
        <p:nvPicPr>
          <p:cNvPr id="7" name="Рисунок 6" descr="C:\Users\309-7\AppData\Local\Microsoft\Windows\Temporary Internet Files\Content.IE5\JXW6XLG0\MC900437055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8229600" cy="3714752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kk-KZ" b="1" i="1" dirty="0" smtClean="0">
                <a:solidFill>
                  <a:srgbClr val="002060"/>
                </a:solidFill>
              </a:rPr>
              <a:t>Флэш тасымалдаушылар қазіргі таңдағы кең қолданысқа ие құрылғының бірі. Олардың сыйымдылығы 128 Мб-тан басталып, 32 Гб-қа жетуі мүмкін. Қазіргі нарықта флэш-тасымалдаушылардың көп түрі кездеседі, олардың түр-сипаты бір-біріне ұқсамайды...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14282" y="28572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100" b="1" i="1" u="none" strike="noStrike" kern="1200" cap="none" spc="0" normalizeH="0" baseline="0" noProof="0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520700">
                    <a:srgbClr val="FFFF00"/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Флэш-тасымалдаушылар </a:t>
            </a:r>
            <a:endParaRPr kumimoji="0" lang="ru-RU" sz="4100" b="1" i="1" u="none" strike="noStrike" kern="1200" cap="none" spc="0" normalizeH="0" baseline="0" noProof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520700">
                  <a:srgbClr val="FFFF00"/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Fastest-Usb-Flash-Dri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357298"/>
            <a:ext cx="1714512" cy="1482821"/>
          </a:xfrm>
          <a:prstGeom prst="rect">
            <a:avLst/>
          </a:prstGeom>
        </p:spPr>
      </p:pic>
      <p:pic>
        <p:nvPicPr>
          <p:cNvPr id="6" name="Рисунок 5" descr="Fastest-Usb-Flash-Dri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357686" y="1428736"/>
            <a:ext cx="1992450" cy="1378560"/>
          </a:xfrm>
          <a:prstGeom prst="rect">
            <a:avLst/>
          </a:prstGeom>
        </p:spPr>
      </p:pic>
      <p:pic>
        <p:nvPicPr>
          <p:cNvPr id="7" name="Рисунок 6" descr="C:\Users\309-7\AppData\Local\Microsoft\Windows\Temporary Internet Files\Content.IE5\JXW6XLG0\MC900437055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808" y="3717032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Дискета –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</a:t>
            </a:r>
            <a:r>
              <a:rPr lang="ru-RU" sz="32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лардың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көмегімен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ақпаратты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бір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компьютерден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екіншісіне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көшіруге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</a:t>
            </a:r>
            <a:r>
              <a:rPr lang="ru-RU" sz="32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ақпараттың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көшірмесін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сақтап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қоюға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болады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2088232" cy="2103086"/>
          </a:xfrm>
          <a:prstGeom prst="rect">
            <a:avLst/>
          </a:prstGeom>
        </p:spPr>
      </p:pic>
      <p:pic>
        <p:nvPicPr>
          <p:cNvPr id="6" name="Рисунок 5" descr="C:\Users\309-7\AppData\Local\Microsoft\Windows\Temporary Internet Files\Content.IE5\JXW6XLG0\MC900437055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14282" y="6710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100" b="1" i="1" u="none" strike="noStrike" kern="1200" cap="none" spc="0" normalizeH="0" baseline="0" noProof="0" dirty="0" smtClean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419100">
                    <a:srgbClr val="FFFF00"/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Дискета</a:t>
            </a:r>
            <a:endParaRPr kumimoji="0" lang="ru-RU" sz="4100" b="1" i="1" u="none" strike="noStrike" kern="1200" cap="none" spc="0" normalizeH="0" baseline="0" noProof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419100">
                  <a:srgbClr val="FFFF00"/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Palatino Linotype" panose="020405020505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973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3188770" y="1570840"/>
            <a:ext cx="3456384" cy="181933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Қазіргі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кезде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 дискета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 не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себепті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қолданыста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емес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? 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043608" y="3926362"/>
            <a:ext cx="3024336" cy="159087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Сыйымдылығы жағынан флэш – тасығыштарға қарағанда аз. 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5508104" y="3926361"/>
            <a:ext cx="2952328" cy="1590871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Қазіргі заманауи компьютерлерде  флэш тасығыштар салынатын орын көптеп кездеседі. 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3647839">
            <a:off x="6707748" y="2616397"/>
            <a:ext cx="1531991" cy="93610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7266936">
            <a:off x="1463048" y="2539268"/>
            <a:ext cx="1577861" cy="1011041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309-7\AppData\Local\Microsoft\Windows\Temporary Internet Files\Content.IE5\JXW6XLG0\MC900437055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1419001" y="-3990"/>
            <a:ext cx="6844540" cy="1152128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effectLst>
                  <a:glow rad="469900">
                    <a:srgbClr val="FF00FF"/>
                  </a:glow>
                </a:effectLst>
                <a:latin typeface="Palatino Linotype" panose="02040502050505030304" pitchFamily="18" charset="0"/>
              </a:rPr>
              <a:t>Ақпарат тасымалдаушылар</a:t>
            </a:r>
            <a:endParaRPr lang="ru-RU" sz="3200" b="1" dirty="0" smtClean="0">
              <a:solidFill>
                <a:srgbClr val="FFFF00"/>
              </a:solidFill>
              <a:effectLst>
                <a:glow rad="469900">
                  <a:srgbClr val="FF00FF"/>
                </a:glo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0" y="6250860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7" y="6262429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74" y="6262428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69" y="6262703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546" y="6274272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53" y="6274271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78" y="6274514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55" y="6286083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62" y="6286082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7" y="6286357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34" y="6297926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541" y="6297925"/>
            <a:ext cx="60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95536" y="765175"/>
            <a:ext cx="842493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kk-KZ" alt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1-тапсырма:</a:t>
            </a:r>
            <a:r>
              <a:rPr lang="en-US" alt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</a:t>
            </a:r>
            <a:r>
              <a:rPr lang="kk-KZ" altLang="ru-RU" sz="3200" dirty="0"/>
              <a:t/>
            </a:r>
            <a:br>
              <a:rPr lang="kk-KZ" altLang="ru-RU" sz="3200" dirty="0"/>
            </a:br>
            <a:r>
              <a:rPr lang="en-US" altLang="ru-RU" sz="3200" dirty="0"/>
              <a:t> </a:t>
            </a:r>
            <a:r>
              <a:rPr lang="kk-KZ" altLang="ru-RU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Ақпаратты жазу</a:t>
            </a:r>
          </a:p>
          <a:p>
            <a:pPr eaLnBrk="1" hangingPunct="1"/>
            <a:endParaRPr lang="kk-KZ" altLang="ru-RU" sz="32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  <a:p>
            <a:pPr marL="514350" indent="-514350" eaLnBrk="1" hangingPunct="1">
              <a:buAutoNum type="arabicPeriod"/>
            </a:pP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Кездесу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қараша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айына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тағайындалды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marL="514350" indent="-514350" eaLnBrk="1" hangingPunct="1">
              <a:buAutoNum type="arabicPeriod"/>
            </a:pP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Алақай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! 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Жазғы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демалыс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аяқталды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!»</a:t>
            </a:r>
          </a:p>
          <a:p>
            <a:pPr marL="514350" indent="-514350" eaLnBrk="1" hangingPunct="1">
              <a:buAutoNum type="arabicPeriod"/>
            </a:pP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Ақпаратты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kk-KZ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жазу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және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санау</a:t>
            </a:r>
            <a:endParaRPr lang="ru-RU" altLang="ru-RU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514350" indent="-514350" eaLnBrk="1" hangingPunct="1">
              <a:buAutoNum type="arabicPeriod"/>
            </a:pP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Ақпарат</a:t>
            </a:r>
            <a:r>
              <a:rPr lang="ru-RU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altLang="ru-RU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тасымалдаушылар</a:t>
            </a:r>
            <a:r>
              <a:rPr lang="kk-KZ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/>
            </a:r>
            <a:br>
              <a:rPr lang="kk-KZ" alt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endParaRPr lang="ru-RU" altLang="ru-RU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eaLnBrk="1" hangingPunct="1"/>
            <a:endParaRPr lang="en-US" altLang="ru-RU" sz="3200" dirty="0">
              <a:solidFill>
                <a:srgbClr val="FF0000"/>
              </a:solidFill>
            </a:endParaRPr>
          </a:p>
          <a:p>
            <a:pPr eaLnBrk="1" hangingPunct="1"/>
            <a:r>
              <a:rPr lang="kk-KZ" altLang="ru-RU" sz="3200" dirty="0"/>
              <a:t/>
            </a:r>
            <a:br>
              <a:rPr lang="kk-KZ" altLang="ru-RU" sz="3200" dirty="0"/>
            </a:br>
            <a:endParaRPr lang="ru-RU" altLang="ru-RU" sz="3200" dirty="0"/>
          </a:p>
        </p:txBody>
      </p:sp>
      <p:pic>
        <p:nvPicPr>
          <p:cNvPr id="16387" name="Picture 14" descr="0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625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4" descr="0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373688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5361" y="477043"/>
            <a:ext cx="865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650" y="4437063"/>
            <a:ext cx="865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628775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516563"/>
            <a:ext cx="865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860800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413" y="5445125"/>
            <a:ext cx="865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C:\Users\309-7\AppData\Local\Microsoft\Windows\Temporary Internet Files\Content.IE5\JXW6XLG0\MC900437055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765175"/>
            <a:ext cx="842473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kk-KZ" alt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2-тапсырма:</a:t>
            </a:r>
            <a:r>
              <a:rPr lang="en-US" alt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</a:t>
            </a:r>
            <a:r>
              <a:rPr lang="kk-KZ" altLang="ru-RU" sz="3200" dirty="0"/>
              <a:t/>
            </a:r>
            <a:br>
              <a:rPr lang="kk-KZ" altLang="ru-RU" sz="3200" dirty="0"/>
            </a:br>
            <a:r>
              <a:rPr lang="en-US" altLang="ru-RU" sz="3200" dirty="0"/>
              <a:t>    </a:t>
            </a:r>
            <a:r>
              <a:rPr lang="kk-KZ" altLang="ru-RU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Ақпаратты санау</a:t>
            </a:r>
          </a:p>
          <a:p>
            <a:pPr eaLnBrk="1" hangingPunct="1"/>
            <a:endParaRPr lang="kk-KZ" altLang="ru-RU" sz="32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  <a:p>
            <a:pPr marL="514350" indent="-514350" eaLnBrk="1" hangingPunct="1">
              <a:buAutoNum type="arabicPeriod"/>
            </a:pP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Кездесу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қараша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айына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тағайындалды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marL="514350" indent="-514350" eaLnBrk="1" hangingPunct="1">
              <a:buAutoNum type="arabicPeriod"/>
            </a:pP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«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Алақай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! 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Жазғы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демалыс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аяқталды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!»</a:t>
            </a:r>
          </a:p>
          <a:p>
            <a:pPr marL="514350" indent="-514350" eaLnBrk="1" hangingPunct="1">
              <a:buAutoNum type="arabicPeriod"/>
            </a:pP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Ақпаратты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kk-KZ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жазу 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және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санау</a:t>
            </a:r>
            <a:endParaRPr lang="ru-RU" altLang="ru-RU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514350" indent="-514350" eaLnBrk="1" hangingPunct="1">
              <a:buAutoNum type="arabicPeriod"/>
            </a:pP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Ақпарат</a:t>
            </a:r>
            <a:r>
              <a:rPr lang="ru-RU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altLang="ru-RU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тасымалдаушылар</a:t>
            </a:r>
            <a:r>
              <a:rPr lang="kk-KZ" altLang="ru-RU" sz="3200" dirty="0"/>
              <a:t/>
            </a:r>
            <a:br>
              <a:rPr lang="kk-KZ" altLang="ru-RU" sz="3200" dirty="0"/>
            </a:br>
            <a:endParaRPr lang="ru-RU" altLang="ru-RU" sz="3200" dirty="0"/>
          </a:p>
        </p:txBody>
      </p:sp>
      <p:pic>
        <p:nvPicPr>
          <p:cNvPr id="17411" name="Picture 14" descr="0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625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4" descr="0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122988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2487" y="190159"/>
            <a:ext cx="865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1988343"/>
            <a:ext cx="865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750" y="5178425"/>
            <a:ext cx="865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628775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5989638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860800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2488" y="6026150"/>
            <a:ext cx="865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309-7\AppData\Local\Microsoft\Windows\Temporary Internet Files\Content.IE5\JXW6XLG0\MC900437055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693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07504" y="765175"/>
            <a:ext cx="892899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kk-KZ" alt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3-тапсырма:</a:t>
            </a:r>
            <a:r>
              <a:rPr lang="en-US" alt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</a:t>
            </a:r>
            <a:r>
              <a:rPr lang="kk-KZ" altLang="ru-RU" sz="3200" dirty="0"/>
              <a:t/>
            </a:r>
            <a:br>
              <a:rPr lang="kk-KZ" altLang="ru-RU" sz="3200" dirty="0"/>
            </a:br>
            <a:r>
              <a:rPr lang="en-US" altLang="ru-RU" sz="3200" dirty="0"/>
              <a:t> </a:t>
            </a:r>
            <a:r>
              <a:rPr lang="kk-KZ" altLang="ru-RU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Ақпарат тасымалдауыш құралдармен жұмыс.</a:t>
            </a:r>
          </a:p>
          <a:p>
            <a:pPr eaLnBrk="1" hangingPunct="1"/>
            <a:endParaRPr lang="kk-KZ" altLang="ru-RU" sz="3200" dirty="0" smtClean="0"/>
          </a:p>
          <a:p>
            <a:pPr eaLnBrk="1" hangingPunct="1"/>
            <a:endParaRPr lang="kk-KZ" altLang="ru-RU" sz="3200" dirty="0" smtClean="0"/>
          </a:p>
          <a:p>
            <a:pPr algn="ctr" eaLnBrk="1" hangingPunct="1"/>
            <a:r>
              <a:rPr lang="kk-KZ" alt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Әр оқушы өздерінің жазған құжаттарын сақтап, оны флешка құяды.</a:t>
            </a:r>
          </a:p>
        </p:txBody>
      </p:sp>
      <p:pic>
        <p:nvPicPr>
          <p:cNvPr id="17411" name="Picture 14" descr="0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625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4" descr="0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122988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88118"/>
            <a:ext cx="865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544" y="2237979"/>
            <a:ext cx="865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750" y="5178425"/>
            <a:ext cx="865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5503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69" y="2288669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5989638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5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860800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6" descr="00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2488" y="6026150"/>
            <a:ext cx="865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309-7\AppData\Local\Microsoft\Windows\Temporary Internet Files\Content.IE5\JXW6XLG0\MC900437055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5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1476375" y="763588"/>
            <a:ext cx="5976938" cy="144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00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VI. </a:t>
            </a:r>
            <a:r>
              <a:rPr lang="ru-RU" sz="3600" kern="10" dirty="0" err="1">
                <a:gradFill rotWithShape="1">
                  <a:gsLst>
                    <a:gs pos="0">
                      <a:srgbClr val="FF00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Оқушыларды</a:t>
            </a:r>
            <a:r>
              <a:rPr lang="ru-RU" sz="3600" kern="10" dirty="0">
                <a:gradFill rotWithShape="1">
                  <a:gsLst>
                    <a:gs pos="0">
                      <a:srgbClr val="FF00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gradFill rotWithShape="1">
                  <a:gsLst>
                    <a:gs pos="0">
                      <a:srgbClr val="FF00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бағалау</a:t>
            </a:r>
            <a:endParaRPr lang="ru-RU" sz="3600" kern="10" dirty="0">
              <a:gradFill rotWithShape="1">
                <a:gsLst>
                  <a:gs pos="0">
                    <a:srgbClr val="FF0066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00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V. </a:t>
            </a:r>
            <a:r>
              <a:rPr lang="ru-RU" sz="3600" kern="10" dirty="0" err="1">
                <a:gradFill rotWithShape="1">
                  <a:gsLst>
                    <a:gs pos="0">
                      <a:srgbClr val="FF00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Үйге</a:t>
            </a:r>
            <a:r>
              <a:rPr lang="ru-RU" sz="3600" kern="10" dirty="0">
                <a:gradFill rotWithShape="1">
                  <a:gsLst>
                    <a:gs pos="0">
                      <a:srgbClr val="FF00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gradFill rotWithShape="1">
                  <a:gsLst>
                    <a:gs pos="0">
                      <a:srgbClr val="FF00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тапсырма</a:t>
            </a:r>
            <a:r>
              <a:rPr lang="ru-RU" sz="3600" kern="10" dirty="0">
                <a:gradFill rotWithShape="1">
                  <a:gsLst>
                    <a:gs pos="0">
                      <a:srgbClr val="FF0066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беру</a:t>
            </a:r>
          </a:p>
        </p:txBody>
      </p:sp>
      <p:pic>
        <p:nvPicPr>
          <p:cNvPr id="18436" name="Picture 7" descr="teac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" y="19919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AG00315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24400"/>
            <a:ext cx="16668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6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3863" y="434975"/>
            <a:ext cx="2205037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105835"/>
            <a:ext cx="8136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368300">
                    <a:srgbClr val="92D050"/>
                  </a:glow>
                </a:effectLst>
              </a:rPr>
              <a:t>Ақпаратты жазу және санау. Ақпаратты </a:t>
            </a:r>
            <a:r>
              <a:rPr lang="kk-KZ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368300">
                    <a:srgbClr val="92D050"/>
                  </a:glow>
                </a:effectLst>
              </a:rPr>
              <a:t>тасымалдаушылар.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368300">
                  <a:srgbClr val="92D05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4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1116013" y="1341438"/>
            <a:ext cx="7127875" cy="3960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Назар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аударғандарыңызға </a:t>
            </a:r>
          </a:p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рахмет!</a:t>
            </a:r>
          </a:p>
        </p:txBody>
      </p:sp>
      <p:pic>
        <p:nvPicPr>
          <p:cNvPr id="114692" name="Picture 6" descr="0_8ad6_18898049_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2987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693" name="Группа 21"/>
          <p:cNvGrpSpPr>
            <a:grpSpLocks/>
          </p:cNvGrpSpPr>
          <p:nvPr/>
        </p:nvGrpSpPr>
        <p:grpSpPr bwMode="auto">
          <a:xfrm>
            <a:off x="468313" y="3429000"/>
            <a:ext cx="4391025" cy="3168650"/>
            <a:chOff x="730250" y="138113"/>
            <a:chExt cx="7658100" cy="6486525"/>
          </a:xfrm>
        </p:grpSpPr>
        <p:pic>
          <p:nvPicPr>
            <p:cNvPr id="114694" name="Picture 206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1853">
              <a:off x="730250" y="728663"/>
              <a:ext cx="3989388" cy="574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695" name="Группа 11"/>
            <p:cNvGrpSpPr>
              <a:grpSpLocks/>
            </p:cNvGrpSpPr>
            <p:nvPr/>
          </p:nvGrpSpPr>
          <p:grpSpPr bwMode="auto">
            <a:xfrm>
              <a:off x="1573213" y="138113"/>
              <a:ext cx="6815137" cy="6486525"/>
              <a:chOff x="1573213" y="138113"/>
              <a:chExt cx="6815137" cy="6486525"/>
            </a:xfrm>
          </p:grpSpPr>
          <p:pic>
            <p:nvPicPr>
              <p:cNvPr id="114696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94606">
                <a:off x="2195513" y="138113"/>
                <a:ext cx="3989387" cy="574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697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23982">
                <a:off x="3521075" y="549275"/>
                <a:ext cx="3990975" cy="574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698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21910">
                <a:off x="1573213" y="2009775"/>
                <a:ext cx="3206750" cy="461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699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38664">
                <a:off x="3355975" y="1724025"/>
                <a:ext cx="3170238" cy="456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700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0016">
                <a:off x="2655888" y="1822450"/>
                <a:ext cx="3170237" cy="456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772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5847"/>
            <a:ext cx="89099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ln cmpd="dbl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787400">
                    <a:schemeClr val="accent4">
                      <a:satMod val="175000"/>
                      <a:alpha val="40000"/>
                    </a:schemeClr>
                  </a:glow>
                  <a:reflection stA="45000" endPos="54000" dist="50800" dir="5400000" sy="-100000" algn="bl" rotWithShape="0"/>
                </a:effectLst>
              </a:rPr>
              <a:t>Сабақтың жүру барысы:</a:t>
            </a:r>
          </a:p>
          <a:p>
            <a:pPr algn="ctr"/>
            <a:endParaRPr lang="kk-KZ" sz="2200" b="1" i="1" dirty="0" smtClean="0">
              <a:solidFill>
                <a:srgbClr val="FFC000"/>
              </a:solidFill>
            </a:endParaRPr>
          </a:p>
          <a:p>
            <a:r>
              <a:rPr lang="kk-KZ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І</a:t>
            </a:r>
            <a:r>
              <a:rPr lang="kk-KZ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. Оқушылардың сабаққа қатысын түгендеу. </a:t>
            </a:r>
          </a:p>
          <a:p>
            <a:r>
              <a:rPr lang="kk-KZ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ІІ. Оқушылардың құрал – жабдықтарын тексеру.</a:t>
            </a:r>
          </a:p>
          <a:p>
            <a:r>
              <a:rPr lang="kk-KZ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ІІІ. Оқушылардың назарын сабаққа аудару.</a:t>
            </a:r>
          </a:p>
          <a:p>
            <a:r>
              <a:rPr lang="en-US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IV. </a:t>
            </a:r>
            <a:r>
              <a:rPr lang="kk-KZ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Үй тапсырмасын тексеру. </a:t>
            </a:r>
            <a:r>
              <a:rPr lang="kk-KZ" sz="2200" b="1" i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(Объектілерді іздеу. Объектілерді көшірмелеу, орнын ауыстыру және жою. Алмасу буфері. )</a:t>
            </a:r>
          </a:p>
          <a:p>
            <a:pPr marL="514350" indent="-514350">
              <a:buAutoNum type="romanUcPeriod" startAt="5"/>
            </a:pPr>
            <a:r>
              <a:rPr lang="kk-KZ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Жаңа сабақты меңгерту, оқу материалдарымен таныстыру. </a:t>
            </a:r>
            <a:endParaRPr lang="ru-RU" sz="2200" b="1" i="1" u="sng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514350" indent="-514350">
              <a:buAutoNum type="romanUcPeriod" startAt="5"/>
            </a:pPr>
            <a:r>
              <a:rPr lang="kk-KZ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Тапсырмалар орындау. </a:t>
            </a:r>
          </a:p>
          <a:p>
            <a:pPr marL="514350" indent="-514350">
              <a:buAutoNum type="romanUcPeriod" startAt="5"/>
            </a:pPr>
            <a:r>
              <a:rPr lang="kk-KZ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Сабақты бекіту.</a:t>
            </a:r>
          </a:p>
          <a:p>
            <a:pPr marL="514350" indent="-514350">
              <a:buAutoNum type="romanUcPeriod" startAt="5"/>
            </a:pPr>
            <a:r>
              <a:rPr lang="kk-KZ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 Үйге тапсырма.</a:t>
            </a:r>
          </a:p>
          <a:p>
            <a:pPr marL="514350" indent="-514350">
              <a:buAutoNum type="romanUcPeriod" startAt="5"/>
            </a:pPr>
            <a:r>
              <a:rPr lang="kk-KZ" sz="2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alatino Linotype" panose="02040502050505030304" pitchFamily="18" charset="0"/>
              </a:rPr>
              <a:t>Оқушыларды бағалау.</a:t>
            </a:r>
          </a:p>
          <a:p>
            <a:endParaRPr lang="kk-KZ" sz="2000" b="1" i="1" dirty="0" smtClean="0">
              <a:latin typeface="Palatino Linotype" panose="02040502050505030304" pitchFamily="18" charset="0"/>
            </a:endParaRPr>
          </a:p>
        </p:txBody>
      </p:sp>
      <p:pic>
        <p:nvPicPr>
          <p:cNvPr id="11" name="Рисунок 10" descr="C:\Users\309-7\AppData\Local\Microsoft\Windows\Temporary Internet Files\Content.IE5\JXW6XLG0\MC900437055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5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349" y="102606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Palatino Linotype" panose="02040502050505030304" pitchFamily="18" charset="0"/>
              </a:rPr>
              <a:t>Объектілерді </a:t>
            </a:r>
            <a:r>
              <a:rPr lang="kk-KZ" sz="2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Palatino Linotype" panose="02040502050505030304" pitchFamily="18" charset="0"/>
              </a:rPr>
              <a:t>іздеу. Объектілерді көшірмелеу, орнын ауыстыру және жою. Алмасу буфері</a:t>
            </a:r>
            <a:r>
              <a:rPr lang="kk-KZ" sz="24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381000">
                    <a:srgbClr val="FFFF00"/>
                  </a:glow>
                </a:effectLst>
                <a:latin typeface="Palatino Linotype" panose="02040502050505030304" pitchFamily="18" charset="0"/>
              </a:rPr>
              <a:t>.</a:t>
            </a:r>
            <a:endParaRPr lang="kk-KZ" sz="24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381000">
                  <a:srgbClr val="FFFF00"/>
                </a:glo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01808"/>
            <a:ext cx="6162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i="1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Үй тапсырмасын тексеру.</a:t>
            </a:r>
            <a:endParaRPr lang="ru-RU" sz="3600" b="1" cap="all" spc="0" dirty="0">
              <a:ln>
                <a:solidFill>
                  <a:srgbClr val="FFFF00"/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29" y="2120662"/>
            <a:ext cx="833555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Пысықтау сұрақтары:</a:t>
            </a:r>
          </a:p>
          <a:p>
            <a:endParaRPr lang="kk-KZ" sz="20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</a:rPr>
              <a:t>Объектілерде қолданылатын қандай амалдарды білесіз?       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</a:rPr>
              <a:t>Объектілерді көшіру мен жылжытудың айырмашылығы неде?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</a:rPr>
              <a:t>Алмасу буфері деген не?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</a:rPr>
              <a:t>Барлық жойылған объектілер орналасатын арнайы бума қалай аталады? 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</a:rPr>
              <a:t>Қоржындағы жойылған объектілерді қайта қалпына келтіруге бола ма?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45224"/>
            <a:ext cx="1324965" cy="1324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43782"/>
            <a:ext cx="1598542" cy="13249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3434" y="123357"/>
            <a:ext cx="1441561" cy="1194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7651440" y="-6234"/>
            <a:ext cx="1358775" cy="14689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5113" y="4322647"/>
            <a:ext cx="85988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Жауаптары: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</a:rPr>
              <a:t>Көшіру, орнын алмастыру, жою, атын өзгерту.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</a:rPr>
              <a:t>Орынын ауыстырған да құжат орнын өзгертсе, көшіргенде орнынан қозғалмайды.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</a:rPr>
              <a:t>Көшіру процесінде компьютер жадында уақытша сақталатын орын.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</a:rPr>
              <a:t>Қоржын (Себет).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002060"/>
                </a:solidFill>
              </a:rPr>
              <a:t>Иә, болады.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01808"/>
            <a:ext cx="6162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i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Жаңа сабақ</a:t>
            </a:r>
            <a:endParaRPr lang="ru-RU" sz="3600" b="1" cap="all" spc="0" dirty="0">
              <a:ln>
                <a:solidFill>
                  <a:srgbClr val="FFFF00"/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i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Ақпаратты жазу және санау. Ақпаратты тасымалдаушылар.</a:t>
            </a:r>
            <a:endParaRPr lang="ru-RU" sz="3600" b="1" cap="all" spc="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  <p:pic>
        <p:nvPicPr>
          <p:cNvPr id="6" name="Рисунок 5" descr="Fastest-Usb-Flash-Dri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3870" y="2687329"/>
            <a:ext cx="1714512" cy="1482821"/>
          </a:xfrm>
          <a:prstGeom prst="rect">
            <a:avLst/>
          </a:prstGeom>
        </p:spPr>
      </p:pic>
      <p:pic>
        <p:nvPicPr>
          <p:cNvPr id="7" name="Рисунок 6" descr="c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969204" y="2708920"/>
            <a:ext cx="1814541" cy="1669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20" y="5085184"/>
            <a:ext cx="1238990" cy="12389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99943"/>
            <a:ext cx="1492350" cy="27684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3661" y="4018763"/>
            <a:ext cx="1347109" cy="2749598"/>
          </a:xfrm>
          <a:prstGeom prst="rect">
            <a:avLst/>
          </a:prstGeom>
        </p:spPr>
      </p:pic>
      <p:pic>
        <p:nvPicPr>
          <p:cNvPr id="10" name="Рисунок 9" descr="C:\Users\309-7\AppData\Local\Microsoft\Windows\Temporary Internet Files\Content.IE5\JXW6XLG0\MC900437055[1]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8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79512" y="586737"/>
            <a:ext cx="893708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kk-KZ" altLang="ru-RU" sz="31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Palatino Linotype" panose="02040502050505030304" pitchFamily="18" charset="0"/>
              </a:rPr>
              <a:t>“</a:t>
            </a:r>
            <a:r>
              <a:rPr lang="kk-KZ" altLang="ru-RU" sz="31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Palatino Linotype" panose="02040502050505030304" pitchFamily="18" charset="0"/>
              </a:rPr>
              <a:t>Ақпарат“ </a:t>
            </a:r>
            <a:r>
              <a:rPr lang="kk-KZ" altLang="ru-RU" sz="3100" b="1" i="1" dirty="0">
                <a:ln>
                  <a:solidFill>
                    <a:srgbClr val="002060"/>
                  </a:solidFill>
                </a:ln>
                <a:solidFill>
                  <a:srgbClr val="1065EE"/>
                </a:solidFill>
                <a:latin typeface="Palatino Linotype" panose="02040502050505030304" pitchFamily="18" charset="0"/>
              </a:rPr>
              <a:t>деген сөз адамға нені білдіреді?</a:t>
            </a:r>
            <a:endParaRPr lang="ru-RU" altLang="ru-RU" sz="3100" b="1" i="1" dirty="0">
              <a:ln>
                <a:solidFill>
                  <a:srgbClr val="002060"/>
                </a:solidFill>
              </a:ln>
              <a:solidFill>
                <a:srgbClr val="1065E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1785938"/>
            <a:ext cx="78581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kk-KZ" altLang="ru-RU" sz="4800" b="1" i="1" dirty="0">
                <a:ln>
                  <a:solidFill>
                    <a:srgbClr val="002060"/>
                  </a:solidFill>
                </a:ln>
                <a:solidFill>
                  <a:srgbClr val="1065EE"/>
                </a:solidFill>
                <a:latin typeface="KZ Times New Roman" pitchFamily="18" charset="0"/>
              </a:rPr>
              <a:t>“Ақпарат” </a:t>
            </a:r>
            <a:r>
              <a:rPr lang="kk-KZ" altLang="ru-RU" sz="4800" b="1" i="1" dirty="0">
                <a:solidFill>
                  <a:schemeClr val="bg1"/>
                </a:solidFill>
                <a:latin typeface="KZ Times New Roman" pitchFamily="18" charset="0"/>
              </a:rPr>
              <a:t>сөзі латынның түсіндіру, баяндау, мәлімет деген ұғымдарды білдіретін </a:t>
            </a:r>
            <a:r>
              <a:rPr lang="en-US" altLang="ru-RU" sz="48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KZ Times New Roman" pitchFamily="18" charset="0"/>
              </a:rPr>
              <a:t>infopmatio</a:t>
            </a:r>
            <a:r>
              <a:rPr lang="en-US" altLang="ru-RU" sz="4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KZ Times New Roman" pitchFamily="18" charset="0"/>
              </a:rPr>
              <a:t> </a:t>
            </a:r>
            <a:r>
              <a:rPr lang="kk-KZ" altLang="ru-RU" sz="4800" b="1" i="1" dirty="0">
                <a:solidFill>
                  <a:schemeClr val="bg1"/>
                </a:solidFill>
                <a:latin typeface="KZ Times New Roman" pitchFamily="18" charset="0"/>
              </a:rPr>
              <a:t>сөзінен </a:t>
            </a:r>
            <a:r>
              <a:rPr lang="kk-KZ" altLang="ru-RU" sz="4800" b="1" i="1" dirty="0" smtClean="0">
                <a:solidFill>
                  <a:schemeClr val="bg1"/>
                </a:solidFill>
                <a:latin typeface="KZ Times New Roman" pitchFamily="18" charset="0"/>
              </a:rPr>
              <a:t>шыққан.</a:t>
            </a:r>
            <a:endParaRPr lang="ru-RU" altLang="ru-RU" sz="4800" b="1" i="1" dirty="0">
              <a:solidFill>
                <a:schemeClr val="bg1"/>
              </a:solidFill>
              <a:latin typeface="KZ Times New Roman" pitchFamily="18" charset="0"/>
            </a:endParaRPr>
          </a:p>
        </p:txBody>
      </p:sp>
      <p:pic>
        <p:nvPicPr>
          <p:cNvPr id="6" name="Рисунок 5" descr="C:\Users\309-7\AppData\Local\Microsoft\Windows\Temporary Internet Files\Content.IE5\JXW6XLG0\MC900437055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0614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7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557808" y="285750"/>
            <a:ext cx="84066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kk-KZ" alt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914400">
                    <a:srgbClr val="FFFF00">
                      <a:alpha val="60000"/>
                    </a:srgbClr>
                  </a:glow>
                </a:effectLst>
                <a:latin typeface="Palatino Linotype" panose="02040502050505030304" pitchFamily="18" charset="0"/>
              </a:rPr>
              <a:t>   Біз </a:t>
            </a:r>
            <a:r>
              <a:rPr lang="kk-KZ" altLang="ru-RU" sz="4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914400">
                    <a:srgbClr val="FFFF00">
                      <a:alpha val="60000"/>
                    </a:srgbClr>
                  </a:glow>
                </a:effectLst>
                <a:latin typeface="Palatino Linotype" panose="02040502050505030304" pitchFamily="18" charset="0"/>
              </a:rPr>
              <a:t>ақпаратты қайдан аламыз?</a:t>
            </a:r>
            <a:endParaRPr lang="ru-RU" altLang="ru-RU" sz="40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914400">
                  <a:srgbClr val="FFFF00">
                    <a:alpha val="60000"/>
                  </a:srgbClr>
                </a:glo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2060848"/>
            <a:ext cx="828675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Біз ақпаратты күнделікті өзіміз жүріп жатқан </a:t>
            </a:r>
            <a:r>
              <a:rPr lang="kk-K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ортадан,газеттен, журналдардан,теледидардан </a:t>
            </a:r>
            <a:r>
              <a:rPr lang="kk-KZ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аламыз.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309-7\AppData\Local\Microsoft\Windows\Temporary Internet Files\Content.IE5\JXW6XLG0\MC900437055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9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422727" y="699975"/>
            <a:ext cx="8715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kk-KZ" altLang="ru-RU" sz="4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68300">
                    <a:srgbClr val="FFFF00">
                      <a:alpha val="60000"/>
                    </a:srgbClr>
                  </a:glow>
                </a:effectLst>
                <a:latin typeface="Palatino Linotype" panose="02040502050505030304" pitchFamily="18" charset="0"/>
              </a:rPr>
              <a:t>Адам ақпаратпен не істей алады?</a:t>
            </a:r>
            <a:endParaRPr lang="ru-RU" altLang="ru-RU" sz="40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68300">
                  <a:srgbClr val="FFFF00">
                    <a:alpha val="60000"/>
                  </a:srgbClr>
                </a:glo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2571750"/>
            <a:ext cx="8286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Адам   ақпаратты  </a:t>
            </a:r>
            <a:r>
              <a:rPr lang="kk-KZ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kk-KZ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алады , </a:t>
            </a:r>
            <a:r>
              <a:rPr lang="kk-KZ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өңдейді </a:t>
            </a:r>
            <a:r>
              <a:rPr lang="kk-KZ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және </a:t>
            </a:r>
            <a:r>
              <a:rPr lang="kk-KZ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 </a:t>
            </a:r>
            <a:r>
              <a:rPr lang="kk-KZ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алады.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309-7\AppData\Local\Microsoft\Windows\Temporary Internet Files\Content.IE5\JXW6XLG0\MC900437055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1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428625" y="285750"/>
            <a:ext cx="8286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kk-KZ" alt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47700">
                    <a:srgbClr val="FFFF00">
                      <a:alpha val="60000"/>
                    </a:srgbClr>
                  </a:glow>
                </a:effectLst>
                <a:latin typeface="Palatino Linotype" panose="02040502050505030304" pitchFamily="18" charset="0"/>
              </a:rPr>
              <a:t>    Бейнелі </a:t>
            </a:r>
            <a:r>
              <a:rPr lang="kk-KZ" altLang="ru-RU" sz="4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47700">
                    <a:srgbClr val="FFFF00">
                      <a:alpha val="60000"/>
                    </a:srgbClr>
                  </a:glow>
                </a:effectLst>
                <a:latin typeface="Palatino Linotype" panose="02040502050505030304" pitchFamily="18" charset="0"/>
              </a:rPr>
              <a:t>ақпарат дегеніміз  не?</a:t>
            </a:r>
            <a:endParaRPr lang="ru-RU" altLang="ru-RU" sz="40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47700">
                  <a:srgbClr val="FFFF00">
                    <a:alpha val="60000"/>
                  </a:srgbClr>
                </a:glo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1928813"/>
            <a:ext cx="828675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i="1" dirty="0">
                <a:solidFill>
                  <a:srgbClr val="FFFF00"/>
                </a:solidFill>
                <a:latin typeface="KZ Times New Roman" pitchFamily="18" charset="0"/>
              </a:rPr>
              <a:t>Бейнелі  ақпарат  деп  </a:t>
            </a:r>
            <a:r>
              <a:rPr lang="kk-KZ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-  табиғат  көріністері  және  кескіндерді  қабылдауды , дәм , иіс  сезу арқылы  алынатын  ақпараттарды   айтады.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</p:txBody>
      </p:sp>
      <p:pic>
        <p:nvPicPr>
          <p:cNvPr id="6" name="Рисунок 5" descr="C:\Users\309-7\AppData\Local\Microsoft\Windows\Temporary Internet Files\Content.IE5\JXW6XLG0\MC900437055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6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428625" y="285750"/>
            <a:ext cx="8286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kk-KZ" alt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66800">
                    <a:srgbClr val="FFFF00">
                      <a:alpha val="72000"/>
                    </a:srgbClr>
                  </a:glow>
                </a:effectLst>
                <a:latin typeface="Palatino Linotype" panose="02040502050505030304" pitchFamily="18" charset="0"/>
              </a:rPr>
              <a:t>   Таңбалы </a:t>
            </a:r>
            <a:r>
              <a:rPr lang="kk-KZ" altLang="ru-RU" sz="40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66800">
                    <a:srgbClr val="FFFF00">
                      <a:alpha val="72000"/>
                    </a:srgbClr>
                  </a:glow>
                </a:effectLst>
                <a:latin typeface="Palatino Linotype" panose="02040502050505030304" pitchFamily="18" charset="0"/>
              </a:rPr>
              <a:t>ақпарат дегеніміз не?</a:t>
            </a:r>
            <a:endParaRPr lang="ru-RU" altLang="ru-RU" sz="40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66800">
                  <a:srgbClr val="FFFF00">
                    <a:alpha val="72000"/>
                  </a:srgbClr>
                </a:glo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" y="2071688"/>
            <a:ext cx="82867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Таңбалы ақпарат деп </a:t>
            </a:r>
            <a:r>
              <a:rPr lang="kk-KZ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</a:rPr>
              <a:t>– адамның  сөйлеу, жазу түрінде алатын ақпараттарын айтады.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</a:endParaRPr>
          </a:p>
        </p:txBody>
      </p:sp>
      <p:pic>
        <p:nvPicPr>
          <p:cNvPr id="6" name="Рисунок 5" descr="C:\Users\309-7\AppData\Local\Microsoft\Windows\Temporary Internet Files\Content.IE5\JXW6XLG0\MC900437055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98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0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431</TotalTime>
  <Words>506</Words>
  <Application>Microsoft Office PowerPoint</Application>
  <PresentationFormat>Экран (4:3)</PresentationFormat>
  <Paragraphs>79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Book Antiqua</vt:lpstr>
      <vt:lpstr>Calibri</vt:lpstr>
      <vt:lpstr>KZ Times New Roman</vt:lpstr>
      <vt:lpstr>Lucida Sans</vt:lpstr>
      <vt:lpstr>Palatino Linotype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CD дискілер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6-сынып</dc:title>
  <dc:creator>Админ</dc:creator>
  <cp:lastModifiedBy>Данагул</cp:lastModifiedBy>
  <cp:revision>35</cp:revision>
  <cp:lastPrinted>2014-11-26T02:42:01Z</cp:lastPrinted>
  <dcterms:created xsi:type="dcterms:W3CDTF">2013-10-17T15:14:10Z</dcterms:created>
  <dcterms:modified xsi:type="dcterms:W3CDTF">2025-03-14T05:18:31Z</dcterms:modified>
</cp:coreProperties>
</file>