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7" r:id="rId2"/>
    <p:sldId id="257" r:id="rId3"/>
    <p:sldId id="269" r:id="rId4"/>
    <p:sldId id="259" r:id="rId5"/>
    <p:sldId id="270" r:id="rId6"/>
    <p:sldId id="261" r:id="rId7"/>
    <p:sldId id="262" r:id="rId8"/>
    <p:sldId id="266" r:id="rId9"/>
    <p:sldId id="272" r:id="rId10"/>
    <p:sldId id="268" r:id="rId11"/>
    <p:sldId id="273" r:id="rId12"/>
    <p:sldId id="275" r:id="rId13"/>
    <p:sldId id="274" r:id="rId14"/>
    <p:sldId id="265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05.01.2020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LwCaB6gt78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931224" cy="828010"/>
          </a:xfrm>
        </p:spPr>
        <p:txBody>
          <a:bodyPr/>
          <a:lstStyle/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 зат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ойны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7620000" cy="5001419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kk-KZ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 ахуал қалыптастыру.</a:t>
            </a:r>
            <a:endParaRPr lang="ru-RU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kk-KZ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Шеңберге тұрыңыздар;</a:t>
            </a:r>
            <a:endParaRPr lang="ru-RU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kk-KZ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Біз қазір ұзақ өмір сапарға аттанайын деп тұрмыз, сондықтан сол сапарда керек болатын 1 затты ойлап, оны қағазға жазыңыз да, оны осы қалтаға салыңыз;</a:t>
            </a:r>
            <a:endParaRPr lang="ru-RU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kk-KZ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Барлықтарыңыз болсаңыздар, мен қалтадан әр қағазды алып оқимын; </a:t>
            </a:r>
            <a:endParaRPr lang="ru-RU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kk-KZ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Кімнің заты сол осы затты не үшін алғаныңызды түсіндіріңіздер.</a:t>
            </a:r>
            <a:endParaRPr lang="ru-RU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5032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91264" cy="1371600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3-тапсырма: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kk-K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Роман-эпопеяны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өзге жанрлармен салыстыру.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003232" cy="4373563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Нұсқаулық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kk-KZ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Кестені толтырыңыз</a:t>
            </a:r>
            <a:r>
              <a:rPr lang="kk-KZ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kk-KZ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«Шытырманда» бөлімінің өзге шығармамен ұқсастығы мен айырмашылығын көрсетеді</a:t>
            </a:r>
            <a:r>
              <a:rPr lang="kk-KZ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Уақыты – 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минут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endParaRPr lang="ru-RU" sz="3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16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044034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3-тапсырма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2284167"/>
              </p:ext>
            </p:extLst>
          </p:nvPr>
        </p:nvGraphicFramePr>
        <p:xfrm>
          <a:off x="611560" y="1340768"/>
          <a:ext cx="7848872" cy="4649738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2181381"/>
                <a:gridCol w="3050654"/>
                <a:gridCol w="2616837"/>
              </a:tblGrid>
              <a:tr h="374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Салыстыру аспектілері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3858" marR="638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Роман-эпопея 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(бөлім бойынша)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3858" marR="638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Оқыған шығармаңыз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3858" marR="63858" marT="0" marB="0"/>
                </a:tc>
              </a:tr>
              <a:tr h="39577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Фабула 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3858" marR="638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3858" marR="638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3858" marR="63858" marT="0" marB="0"/>
                </a:tc>
              </a:tr>
              <a:tr h="18739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Кейіпкерлері 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3858" marR="638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3858" marR="638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3858" marR="63858" marT="0" marB="0"/>
                </a:tc>
              </a:tr>
              <a:tr h="37478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Қамтитын уақыты 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3858" marR="638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3858" marR="638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3858" marR="63858" marT="0" marB="0"/>
                </a:tc>
              </a:tr>
              <a:tr h="46282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Басты мәселе  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3858" marR="638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3858" marR="638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3858" marR="63858" marT="0" marB="0"/>
                </a:tc>
              </a:tr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Лирикалық шегініс 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3858" marR="638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3858" marR="638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3858" marR="63858" marT="0" marB="0"/>
                </a:tc>
              </a:tr>
              <a:tr h="37478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Көркемдік ерекшелігі 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3858" marR="638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3858" marR="638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3858" marR="63858" marT="0" marB="0"/>
                </a:tc>
              </a:tr>
              <a:tr h="18739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Көлемі 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3858" marR="638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3858" marR="638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3858" marR="6385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09052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147248" cy="133206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4-тапсырма: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 Келіссөз жүргізу әдістерін талқылау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7620000" cy="4569371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Нұсқаулық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kk-KZ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Сұрақтарға </a:t>
            </a:r>
            <a:r>
              <a:rPr lang="kk-KZ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жауап беріңіз</a:t>
            </a:r>
            <a:r>
              <a:rPr lang="kk-KZ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Жауаптарын </a:t>
            </a:r>
            <a:r>
              <a:rPr lang="kk-KZ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аргументтейді</a:t>
            </a:r>
            <a:r>
              <a:rPr lang="kk-KZ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Уақыты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kk-KZ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kk-KZ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минут.</a:t>
            </a:r>
            <a:endParaRPr lang="ru-RU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ru-RU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91858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972026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430375"/>
              </p:ext>
            </p:extLst>
          </p:nvPr>
        </p:nvGraphicFramePr>
        <p:xfrm>
          <a:off x="467545" y="1268760"/>
          <a:ext cx="7992887" cy="5198744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529970"/>
                <a:gridCol w="5230669"/>
                <a:gridCol w="2232248"/>
              </a:tblGrid>
              <a:tr h="1984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304" marR="613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Сұрақтар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304" marR="613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Жауаптар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304" marR="61304" marT="0" marB="0"/>
                </a:tc>
              </a:tr>
              <a:tr h="37763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304" marR="6130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«Шытырманда» бөлімі негізінде </a:t>
                      </a:r>
                      <a:r>
                        <a:rPr lang="kk-KZ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роман-эпопеяның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қандай жанрлық ерекшеліктерін атар едіңіз?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304" marR="6130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304" marR="61304" marT="0" marB="0"/>
                </a:tc>
              </a:tr>
              <a:tr h="38056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304" marR="6130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Бөлімді оқуда сіз Абайдың бойындағы қандай қасиетті байқадыңыз? Оған мысал келтіріңіз.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304" marR="6130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304" marR="61304" marT="0" marB="0"/>
                </a:tc>
              </a:tr>
              <a:tr h="40924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304" marR="6130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Сіз Абайдың бойындағы қасиетті өз бойыңызда дамыту үшін не істеуіңіз керек деп ойлайсыз?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304" marR="6130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304" marR="61304" marT="0" marB="0"/>
                </a:tc>
              </a:tr>
              <a:tr h="27283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304" marR="6130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Құнанбайдың бойынан қандай ерекшеліктерді байқадыңыз?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304" marR="6130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304" marR="61304" marT="0" marB="0"/>
                </a:tc>
              </a:tr>
              <a:tr h="40924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304" marR="6130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Құнанбайдың өзге рулардан қоныстарын алып қоюы бойынша өзіңізге қандай ой түйдіңіз?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304" marR="6130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304" marR="61304" marT="0" marB="0"/>
                </a:tc>
              </a:tr>
              <a:tr h="20462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304" marR="6130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себептен Құнанбай </a:t>
                      </a:r>
                      <a:r>
                        <a:rPr lang="kk-KZ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руластарымен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жер үшін таласты?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304" marR="6130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304" marR="61304" marT="0" marB="0"/>
                </a:tc>
              </a:tr>
              <a:tr h="27283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304" marR="6130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Қазақстанда 18-ғасырдағы тарихи қандай оқиғалар орын алды?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304" marR="6130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304" marR="61304" marT="0" marB="0"/>
                </a:tc>
              </a:tr>
              <a:tr h="3410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304" marR="6130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Билікті асыра пайдаланудың қазіргі кезде кездесетін қандай түрлерін атар едіңіз?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304" marR="6130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304" marR="61304" marT="0" marB="0"/>
                </a:tc>
              </a:tr>
              <a:tr h="38702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304" marR="6130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 биліктің негізгі мақсаты не деп ойлайсыз?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304" marR="6130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304" marR="6130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30724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499176" cy="1371600"/>
          </a:xfrm>
        </p:spPr>
        <p:txBody>
          <a:bodyPr>
            <a:normAutofit/>
          </a:bodyPr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 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«шығарға билет»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Төмендегі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сұрақтарға жауап беріп жазыңыз.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 сабақта маған не қызықты болды?</a:t>
            </a:r>
            <a:endParaRPr lang="ru-RU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 сабақта маған не қиын болды?</a:t>
            </a:r>
            <a:endParaRPr lang="ru-RU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k-KZ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 сабақта маған не оңай болды?</a:t>
            </a:r>
            <a:endParaRPr lang="ru-RU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396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52718"/>
            <a:ext cx="8820472" cy="900018"/>
          </a:xfrm>
        </p:spPr>
        <p:txBody>
          <a:bodyPr>
            <a:noAutofit/>
          </a:bodyPr>
          <a:lstStyle/>
          <a:p>
            <a:r>
              <a:rPr lang="ru-RU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бейнебаянға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назар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аударыңыздар</a:t>
            </a: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7620000" cy="4857403"/>
          </a:xfrm>
        </p:spPr>
        <p:txBody>
          <a:bodyPr/>
          <a:lstStyle/>
          <a:p>
            <a:r>
              <a:rPr lang="ru-RU" u="sng" dirty="0">
                <a:hlinkClick r:id="rId2"/>
              </a:rPr>
              <a:t>https://www.youtube.com/watch?v=oLwCaB6gt78</a:t>
            </a:r>
            <a:r>
              <a:rPr lang="ru-RU" dirty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856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 шабуылы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kk-KZ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Сұрақтарға </a:t>
            </a:r>
            <a:r>
              <a:rPr lang="kk-KZ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жауап беріңіз:</a:t>
            </a:r>
            <a:endParaRPr lang="ru-RU" sz="3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algn="just">
              <a:buFont typeface="+mj-lt"/>
              <a:buAutoNum type="arabicPeriod"/>
            </a:pPr>
            <a:r>
              <a:rPr lang="kk-KZ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Туған жер деген ұғымға не кіреді? </a:t>
            </a:r>
            <a:endParaRPr lang="ru-RU" sz="3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algn="just">
              <a:buFont typeface="+mj-lt"/>
              <a:buAutoNum type="arabicPeriod"/>
            </a:pPr>
            <a:r>
              <a:rPr lang="kk-KZ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Туған жер адамға қандай игіліктер сыйлайды?</a:t>
            </a:r>
            <a:endParaRPr lang="ru-RU" sz="3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4716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Мұхтар </a:t>
            </a:r>
            <a:r>
              <a:rPr lang="kk-KZ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әуезов</a:t>
            </a:r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«Абай жолы» </a:t>
            </a:r>
            <a:r>
              <a:rPr lang="kk-KZ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роман-эпопеясы</a:t>
            </a:r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«Шытырманда» бөлімі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Сынып 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жұмысы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954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683994"/>
          </a:xfrm>
        </p:spPr>
        <p:txBody>
          <a:bodyPr/>
          <a:lstStyle/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 сабақта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7584" y="980728"/>
            <a:ext cx="3291840" cy="639762"/>
          </a:xfrm>
        </p:spPr>
        <p:txBody>
          <a:bodyPr/>
          <a:lstStyle/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Сабақ мақсаты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7544" y="1844824"/>
            <a:ext cx="4248472" cy="4464496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kk-KZ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k-KZ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Шытырманда» бөлімінің жанрлық ерекшелігін талдау; </a:t>
            </a:r>
            <a:endParaRPr lang="ru-RU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kk-KZ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Роман-эпопеяны</a:t>
            </a:r>
            <a:r>
              <a:rPr lang="kk-KZ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өзге жанрлармен салыстыру.</a:t>
            </a:r>
            <a:endParaRPr lang="ru-RU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kk-KZ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Келіссөз </a:t>
            </a:r>
            <a:r>
              <a:rPr lang="kk-KZ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 әдістерін талқылау</a:t>
            </a:r>
            <a:endParaRPr lang="ru-RU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kk-KZ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Билік </a:t>
            </a:r>
            <a:r>
              <a:rPr lang="kk-KZ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 туралы ойларын ұсыну.</a:t>
            </a:r>
            <a:endParaRPr lang="ru-RU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860032" y="980728"/>
            <a:ext cx="3291840" cy="639762"/>
          </a:xfrm>
        </p:spPr>
        <p:txBody>
          <a:bodyPr/>
          <a:lstStyle/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 критерийлері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4008" y="1916832"/>
            <a:ext cx="3672408" cy="3840480"/>
          </a:xfrm>
        </p:spPr>
        <p:txBody>
          <a:bodyPr>
            <a:noAutofit/>
          </a:bodyPr>
          <a:lstStyle/>
          <a:p>
            <a:r>
              <a:rPr lang="kk-KZ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Кейіпкерлер жүйесі </a:t>
            </a:r>
            <a:r>
              <a:rPr lang="kk-KZ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образы</a:t>
            </a:r>
            <a:r>
              <a:rPr lang="kk-KZ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арқылы жанрлық ерекшелігін көрсету; </a:t>
            </a:r>
            <a:endParaRPr lang="ru-RU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Уақыт пен кеңістік арқылы жанрлық ерекшелігін </a:t>
            </a:r>
            <a:r>
              <a:rPr lang="kk-KZ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көрсету;</a:t>
            </a:r>
            <a:endParaRPr lang="ru-RU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Роман-эпопеяны</a:t>
            </a:r>
            <a:r>
              <a:rPr lang="kk-KZ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роман жанрымен салыстыру.</a:t>
            </a:r>
            <a:endParaRPr lang="ru-RU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9598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859216" cy="140407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1-тапсырма. Графикалық </a:t>
            </a:r>
            <a:r>
              <a:rPr lang="kk-K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органайзер</a:t>
            </a: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 «Шытырманда» бөлімінің жанрлық ерекшелігін талдау;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00808"/>
            <a:ext cx="7620000" cy="4281339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Нұсқаулық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kk-KZ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Бөлімдегі басты оқиғалардың себебі болатын мәселелерді жазыңыз</a:t>
            </a:r>
            <a:r>
              <a:rPr lang="kk-KZ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kk-KZ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Абайдың Құлыншаққа бару себебін көрсетеді; </a:t>
            </a:r>
            <a:endParaRPr lang="ru-RU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kk-KZ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Абайдың Сүйіндікке бару себебін көрсетеді;</a:t>
            </a:r>
            <a:endParaRPr lang="ru-RU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kk-KZ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Абайды Байдалыға (бару себебін көрсетеді;</a:t>
            </a:r>
            <a:endParaRPr lang="ru-RU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kk-KZ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Кәмшаттың жағдайының себебін көрсетеді; </a:t>
            </a:r>
            <a:endParaRPr lang="ru-RU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kk-KZ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Бөжейдің өліміне себепті көрсетеді</a:t>
            </a:r>
            <a:r>
              <a:rPr lang="kk-KZ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Уақыты – 7 минут.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567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6446"/>
            <a:ext cx="6192570" cy="716290"/>
          </a:xfrm>
        </p:spPr>
        <p:txBody>
          <a:bodyPr>
            <a:normAutofit/>
          </a:bodyPr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-тапсырма </a:t>
            </a: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4634351"/>
              </p:ext>
            </p:extLst>
          </p:nvPr>
        </p:nvGraphicFramePr>
        <p:xfrm>
          <a:off x="611559" y="1268761"/>
          <a:ext cx="7992888" cy="486921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382483"/>
                <a:gridCol w="2667358"/>
                <a:gridCol w="4943047"/>
              </a:tblGrid>
              <a:tr h="40172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Басты оқиға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Оқиғадағы мәселе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1110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Абайды Құлыншаққа (Торғау руы) жіберуі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3543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Абайды Сүйіндікке (</a:t>
                      </a:r>
                      <a:r>
                        <a:rPr lang="kk-KZ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Бөкенші</a:t>
                      </a: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руы) жіберуі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0811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Абайды Байдалыға (</a:t>
                      </a:r>
                      <a:r>
                        <a:rPr lang="kk-KZ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Жігітек</a:t>
                      </a: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руы) жіберуі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1110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Кәмшатты Бөжей үйіндегі жағдайы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172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Бөжейдің өлімі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063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7787208" cy="144016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2-тапсырма.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 «Шытырманда» бөлімінің жанрлық ерекшелігін талдау;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0"/>
            <a:ext cx="8075240" cy="4137323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Нұсқаулық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kk-KZ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кестедегі үзінді бойынша кейіпкерді сомдау тәсілдерін көрсетіп, мағынасын ашыңыз</a:t>
            </a:r>
            <a:r>
              <a:rPr lang="kk-KZ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kk-KZ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кейіпкердің сомдау тәсілдерін көрсетеді;</a:t>
            </a:r>
            <a:endParaRPr lang="ru-RU" sz="3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kk-KZ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кейіпкердің мінезін көрсетеді.</a:t>
            </a:r>
            <a:endParaRPr lang="ru-RU" sz="3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Уақыты – 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минут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0501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044034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</a:t>
            </a:r>
            <a:r>
              <a:rPr lang="ru-RU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9814873"/>
              </p:ext>
            </p:extLst>
          </p:nvPr>
        </p:nvGraphicFramePr>
        <p:xfrm>
          <a:off x="683568" y="1340768"/>
          <a:ext cx="7560840" cy="5075132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421846"/>
                <a:gridCol w="1126502"/>
                <a:gridCol w="4248480"/>
                <a:gridCol w="1764012"/>
              </a:tblGrid>
              <a:tr h="82617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760" marR="587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Кейіпкер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760" marR="587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Шығармадан үзінді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760" marR="587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Үзіндінің атқаратын қызметі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760" marR="58760" marT="0" marB="0"/>
                </a:tc>
              </a:tr>
              <a:tr h="421438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760" marR="5876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Абай 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760" marR="5876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Содан </a:t>
                      </a:r>
                      <a:r>
                        <a:rPr lang="kk-KZ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әрi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мұның қолына түскен </a:t>
                      </a:r>
                      <a:r>
                        <a:rPr lang="kk-KZ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әрбiр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қалың </a:t>
                      </a:r>
                      <a:r>
                        <a:rPr lang="kk-KZ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кiтап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соншалық </a:t>
                      </a:r>
                      <a:r>
                        <a:rPr lang="kk-KZ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бiр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қатты сағынып жолыққан ыстық қымбат досы </a:t>
                      </a:r>
                      <a:r>
                        <a:rPr lang="kk-KZ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тәрiздi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болды. Ғабитхан да </a:t>
                      </a:r>
                      <a:r>
                        <a:rPr lang="kk-KZ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кiтап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оқығыш болатын. Соның </a:t>
                      </a:r>
                      <a:r>
                        <a:rPr lang="kk-KZ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кiтаптарының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iшiнен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өзiн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қызықтырған көп-көп асыл бұйымдар тапты. Мұнда </a:t>
                      </a:r>
                      <a:r>
                        <a:rPr lang="kk-KZ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Абулқасым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Туси-Фердауси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Низами, </a:t>
                      </a:r>
                      <a:r>
                        <a:rPr lang="kk-KZ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Фзули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Науаи, Бабырлар бар. «Жәмшид», «</a:t>
                      </a:r>
                      <a:r>
                        <a:rPr lang="kk-KZ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Сеидбатталғази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», «</a:t>
                      </a:r>
                      <a:r>
                        <a:rPr lang="kk-KZ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Мыңбiртүн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», Табары жазған тарих, «</a:t>
                      </a:r>
                      <a:r>
                        <a:rPr lang="kk-KZ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Жүсiп-зылихалар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», «</a:t>
                      </a:r>
                      <a:r>
                        <a:rPr lang="kk-KZ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Ләйлi-мәжнүндер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», «</a:t>
                      </a:r>
                      <a:r>
                        <a:rPr lang="kk-KZ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Көрұғлы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 сияқты хикая дастандар да бар. Абайдың бас алмай оқығандары осылар.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60" marR="5876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8760" marR="5876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5901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305</TotalTime>
  <Words>571</Words>
  <Application>Microsoft Office PowerPoint</Application>
  <PresentationFormat>Экран (4:3)</PresentationFormat>
  <Paragraphs>128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Главная</vt:lpstr>
      <vt:lpstr>«Маңызды зат» ойны</vt:lpstr>
      <vt:lpstr>бейнебаянға назар аударыңыздар</vt:lpstr>
      <vt:lpstr>Ми шабуылы</vt:lpstr>
      <vt:lpstr>Мұхтар әуезов  «Абай жолы» роман-эпопеясы: «Шытырманда» бөлімі</vt:lpstr>
      <vt:lpstr>Бүгінгі сабақта</vt:lpstr>
      <vt:lpstr>1-тапсырма. Графикалық органайзер. Мақсаты: «Шытырманда» бөлімінің жанрлық ерекшелігін талдау; </vt:lpstr>
      <vt:lpstr>1-тапсырма </vt:lpstr>
      <vt:lpstr>2-тапсырма. Мақсаты: «Шытырманда» бөлімінің жанрлық ерекшелігін талдау; </vt:lpstr>
      <vt:lpstr>2-тапсырма</vt:lpstr>
      <vt:lpstr>3-тапсырма: Мақсаты: Роман-эпопеяны өзге жанрлармен салыстыру.</vt:lpstr>
      <vt:lpstr>3-тапсырма</vt:lpstr>
      <vt:lpstr>4-тапсырма: Мақсаты: Келіссөз жүргізу әдістерін талқылау</vt:lpstr>
      <vt:lpstr>4-Тапсырма</vt:lpstr>
      <vt:lpstr>Рефлексия «шығарға билет»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«Үміттер мен нәтижелер хаттамасы»</dc:title>
  <dc:creator>Акгуль Жусупова</dc:creator>
  <cp:lastModifiedBy>Student</cp:lastModifiedBy>
  <cp:revision>37</cp:revision>
  <dcterms:created xsi:type="dcterms:W3CDTF">2018-09-02T13:47:30Z</dcterms:created>
  <dcterms:modified xsi:type="dcterms:W3CDTF">2020-01-05T10:45:14Z</dcterms:modified>
</cp:coreProperties>
</file>