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7" r:id="rId3"/>
    <p:sldId id="268" r:id="rId4"/>
    <p:sldId id="269" r:id="rId5"/>
    <p:sldId id="257"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26.02.2022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26.02.2022</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57158" y="928670"/>
            <a:ext cx="8458200" cy="2357454"/>
          </a:xfrm>
        </p:spPr>
        <p:txBody>
          <a:bodyPr>
            <a:normAutofit/>
          </a:bodyPr>
          <a:lstStyle/>
          <a:p>
            <a:r>
              <a:rPr lang="ru-RU" sz="3200" dirty="0">
                <a:solidFill>
                  <a:srgbClr val="FF0000"/>
                </a:solidFill>
                <a:latin typeface="Times New Roman" pitchFamily="18" charset="0"/>
                <a:cs typeface="Times New Roman" pitchFamily="18" charset="0"/>
              </a:rPr>
              <a:t>           1-НАУРЫЗ А</a:t>
            </a:r>
            <a:r>
              <a:rPr lang="kk-KZ" sz="3200" dirty="0">
                <a:solidFill>
                  <a:srgbClr val="FF0000"/>
                </a:solidFill>
                <a:latin typeface="Times New Roman" pitchFamily="18" charset="0"/>
                <a:cs typeface="Times New Roman" pitchFamily="18" charset="0"/>
              </a:rPr>
              <a:t>ЛҒЫС АЙТУ КҮНІ</a:t>
            </a:r>
            <a:endParaRPr lang="fr-CA" sz="3200" dirty="0">
              <a:solidFill>
                <a:srgbClr val="FF0000"/>
              </a:solidFill>
              <a:latin typeface="Times New Roman" pitchFamily="18" charset="0"/>
              <a:cs typeface="Times New Roman" pitchFamily="18" charset="0"/>
            </a:endParaRPr>
          </a:p>
        </p:txBody>
      </p:sp>
      <p:sp>
        <p:nvSpPr>
          <p:cNvPr id="5" name="Заголовок 4">
            <a:extLst>
              <a:ext uri="{FF2B5EF4-FFF2-40B4-BE49-F238E27FC236}">
                <a16:creationId xmlns:a16="http://schemas.microsoft.com/office/drawing/2014/main" id="{E7D90A61-F164-461B-B529-8175285401C1}"/>
              </a:ext>
            </a:extLst>
          </p:cNvPr>
          <p:cNvSpPr>
            <a:spLocks noGrp="1"/>
          </p:cNvSpPr>
          <p:nvPr>
            <p:ph type="ctrTitle"/>
          </p:nvPr>
        </p:nvSpPr>
        <p:spPr/>
        <p:txBody>
          <a:bodyPr/>
          <a:lstStyle/>
          <a:p>
            <a:endParaRPr lang="ru-KZ"/>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fr-CA"/>
          </a:p>
        </p:txBody>
      </p:sp>
      <p:sp>
        <p:nvSpPr>
          <p:cNvPr id="3" name="Содержимое 2"/>
          <p:cNvSpPr>
            <a:spLocks noGrp="1"/>
          </p:cNvSpPr>
          <p:nvPr>
            <p:ph idx="1"/>
          </p:nvPr>
        </p:nvSpPr>
        <p:spPr/>
        <p:txBody>
          <a:bodyPr/>
          <a:lstStyle/>
          <a:p>
            <a:endParaRPr lang="fr-CA"/>
          </a:p>
        </p:txBody>
      </p:sp>
      <p:pic>
        <p:nvPicPr>
          <p:cNvPr id="19458" name="Picture 2" descr="http://el.kz/media/images/tiny_images/6a924e95031c25bcd3f3abc85bf0583b.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fr-CA"/>
          </a:p>
        </p:txBody>
      </p:sp>
      <p:sp>
        <p:nvSpPr>
          <p:cNvPr id="3" name="Содержимое 2"/>
          <p:cNvSpPr>
            <a:spLocks noGrp="1"/>
          </p:cNvSpPr>
          <p:nvPr>
            <p:ph idx="1"/>
          </p:nvPr>
        </p:nvSpPr>
        <p:spPr/>
        <p:txBody>
          <a:bodyPr/>
          <a:lstStyle/>
          <a:p>
            <a:endParaRPr lang="fr-CA"/>
          </a:p>
        </p:txBody>
      </p:sp>
      <p:pic>
        <p:nvPicPr>
          <p:cNvPr id="20482" name="Picture 2" descr="http://el.kz/media/images/tiny_images/b13d7b05b95941de83e99ac800cd422d.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a:bodyPr>
          <a:lstStyle/>
          <a:p>
            <a:pPr>
              <a:buNone/>
            </a:pPr>
            <a:r>
              <a:rPr lang="ru-RU" sz="2400" b="1" dirty="0">
                <a:solidFill>
                  <a:schemeClr val="tx1"/>
                </a:solidFill>
                <a:latin typeface="Times New Roman" pitchFamily="18" charset="0"/>
                <a:cs typeface="Times New Roman" pitchFamily="18" charset="0"/>
              </a:rPr>
              <a:t>                         </a:t>
            </a:r>
          </a:p>
          <a:p>
            <a:pPr>
              <a:buNone/>
            </a:pPr>
            <a:r>
              <a:rPr lang="ru-RU" sz="2400" b="1" dirty="0">
                <a:solidFill>
                  <a:schemeClr val="tx1"/>
                </a:solidFill>
                <a:latin typeface="Times New Roman" pitchFamily="18" charset="0"/>
                <a:cs typeface="Times New Roman" pitchFamily="18" charset="0"/>
              </a:rPr>
              <a:t>                                    </a:t>
            </a:r>
            <a:r>
              <a:rPr lang="ru-RU" sz="2400" b="1" dirty="0" err="1">
                <a:solidFill>
                  <a:schemeClr val="tx1"/>
                </a:solidFill>
                <a:latin typeface="Times New Roman" pitchFamily="18" charset="0"/>
                <a:cs typeface="Times New Roman" pitchFamily="18" charset="0"/>
              </a:rPr>
              <a:t>Әлем елдерінде</a:t>
            </a:r>
            <a:r>
              <a:rPr lang="ru-RU" sz="2400" b="1" dirty="0">
                <a:solidFill>
                  <a:schemeClr val="tx1"/>
                </a:solidFill>
                <a:latin typeface="Times New Roman" pitchFamily="18" charset="0"/>
                <a:cs typeface="Times New Roman" pitchFamily="18" charset="0"/>
              </a:rPr>
              <a:t>    </a:t>
            </a:r>
            <a:endParaRPr lang="ru-RU" sz="2400" dirty="0">
              <a:solidFill>
                <a:schemeClr val="tx1"/>
              </a:solidFill>
              <a:latin typeface="Times New Roman" pitchFamily="18" charset="0"/>
              <a:cs typeface="Times New Roman" pitchFamily="18" charset="0"/>
            </a:endParaRPr>
          </a:p>
          <a:p>
            <a:pPr>
              <a:buNone/>
            </a:pPr>
            <a:r>
              <a:rPr lang="ru-RU" sz="2400" dirty="0">
                <a:solidFill>
                  <a:schemeClr val="tx1"/>
                </a:solidFill>
                <a:latin typeface="Times New Roman" pitchFamily="18" charset="0"/>
                <a:cs typeface="Times New Roman" pitchFamily="18" charset="0"/>
              </a:rPr>
              <a:t>       АҚШ </a:t>
            </a:r>
            <a:r>
              <a:rPr lang="ru-RU" sz="2400" dirty="0" err="1">
                <a:solidFill>
                  <a:schemeClr val="tx1"/>
                </a:solidFill>
                <a:latin typeface="Times New Roman" pitchFamily="18" charset="0"/>
                <a:cs typeface="Times New Roman" pitchFamily="18" charset="0"/>
              </a:rPr>
              <a:t>және </a:t>
            </a:r>
            <a:r>
              <a:rPr lang="ru-RU" sz="2400" dirty="0">
                <a:solidFill>
                  <a:schemeClr val="tx1"/>
                </a:solidFill>
                <a:latin typeface="Times New Roman" pitchFamily="18" charset="0"/>
                <a:cs typeface="Times New Roman" pitchFamily="18" charset="0"/>
              </a:rPr>
              <a:t>Канада </a:t>
            </a:r>
            <a:r>
              <a:rPr lang="ru-RU" sz="2400" dirty="0" err="1">
                <a:solidFill>
                  <a:schemeClr val="tx1"/>
                </a:solidFill>
                <a:latin typeface="Times New Roman" pitchFamily="18" charset="0"/>
                <a:cs typeface="Times New Roman" pitchFamily="18" charset="0"/>
              </a:rPr>
              <a:t>халықтары </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Алғыс айту</a:t>
            </a:r>
            <a:r>
              <a:rPr lang="ru-RU" sz="2400" dirty="0">
                <a:solidFill>
                  <a:schemeClr val="tx1"/>
                </a:solidFill>
                <a:latin typeface="Times New Roman" pitchFamily="18" charset="0"/>
                <a:cs typeface="Times New Roman" pitchFamily="18" charset="0"/>
              </a:rPr>
              <a:t> (</a:t>
            </a:r>
            <a:r>
              <a:rPr lang="fr-CA" sz="2400" dirty="0">
                <a:solidFill>
                  <a:schemeClr val="tx1"/>
                </a:solidFill>
                <a:latin typeface="Times New Roman" pitchFamily="18" charset="0"/>
                <a:cs typeface="Times New Roman" pitchFamily="18" charset="0"/>
              </a:rPr>
              <a:t>Thanksgiving Day) </a:t>
            </a:r>
            <a:r>
              <a:rPr lang="ru-RU" sz="2400" dirty="0" err="1">
                <a:solidFill>
                  <a:schemeClr val="tx1"/>
                </a:solidFill>
                <a:latin typeface="Times New Roman" pitchFamily="18" charset="0"/>
                <a:cs typeface="Times New Roman" pitchFamily="18" charset="0"/>
              </a:rPr>
              <a:t>күнін  қараша айының әрбір төртінші бейсенбісінде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атап</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өтетін көрінеді.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Атаулы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күн алғаш рет</a:t>
            </a:r>
            <a:r>
              <a:rPr lang="ru-RU" sz="2400" dirty="0">
                <a:solidFill>
                  <a:schemeClr val="tx1"/>
                </a:solidFill>
                <a:latin typeface="Times New Roman" pitchFamily="18" charset="0"/>
                <a:cs typeface="Times New Roman" pitchFamily="18" charset="0"/>
              </a:rPr>
              <a:t> 1621 </a:t>
            </a:r>
            <a:r>
              <a:rPr lang="ru-RU" sz="2400" dirty="0" err="1">
                <a:solidFill>
                  <a:schemeClr val="tx1"/>
                </a:solidFill>
                <a:latin typeface="Times New Roman" pitchFamily="18" charset="0"/>
                <a:cs typeface="Times New Roman" pitchFamily="18" charset="0"/>
              </a:rPr>
              <a:t>жылы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ағылшындық колонистердің бастамасымен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тойланған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Қыс мезгілі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өте ауыр</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болып</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адамдар</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аштыққа ұшырағандықтан </a:t>
            </a:r>
            <a:r>
              <a:rPr lang="ru-RU" sz="2400" dirty="0">
                <a:solidFill>
                  <a:schemeClr val="tx1"/>
                </a:solidFill>
                <a:latin typeface="Times New Roman" pitchFamily="18" charset="0"/>
                <a:cs typeface="Times New Roman" pitchFamily="18" charset="0"/>
              </a:rPr>
              <a:t>губернатор Уильям </a:t>
            </a:r>
            <a:r>
              <a:rPr lang="ru-RU" sz="2400" dirty="0" err="1">
                <a:solidFill>
                  <a:schemeClr val="tx1"/>
                </a:solidFill>
                <a:latin typeface="Times New Roman" pitchFamily="18" charset="0"/>
                <a:cs typeface="Times New Roman" pitchFamily="18" charset="0"/>
              </a:rPr>
              <a:t>Брэдфорд</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қол астындағылардың көңіл-күйін көтеру үшін Алғыс айту</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күнін белгілейді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Айналадағы басқа </a:t>
            </a:r>
            <a:r>
              <a:rPr lang="ru-RU" sz="2400" dirty="0">
                <a:solidFill>
                  <a:schemeClr val="tx1"/>
                </a:solidFill>
                <a:latin typeface="Times New Roman" pitchFamily="18" charset="0"/>
                <a:cs typeface="Times New Roman" pitchFamily="18" charset="0"/>
              </a:rPr>
              <a:t>да </a:t>
            </a:r>
            <a:r>
              <a:rPr lang="ru-RU" sz="2400" dirty="0" err="1">
                <a:solidFill>
                  <a:schemeClr val="tx1"/>
                </a:solidFill>
                <a:latin typeface="Times New Roman" pitchFamily="18" charset="0"/>
                <a:cs typeface="Times New Roman" pitchFamily="18" charset="0"/>
              </a:rPr>
              <a:t>көршілер бұл дәстүрді жылы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қабылдап</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қаһарлы қысты аман-есен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өткереді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Рақмет айту</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күнінің басты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нышандарының бірі</a:t>
            </a:r>
            <a:r>
              <a:rPr lang="ru-RU" sz="2400" dirty="0">
                <a:solidFill>
                  <a:schemeClr val="tx1"/>
                </a:solidFill>
                <a:latin typeface="Times New Roman" pitchFamily="18" charset="0"/>
                <a:cs typeface="Times New Roman" pitchFamily="18" charset="0"/>
              </a:rPr>
              <a:t> – </a:t>
            </a:r>
            <a:r>
              <a:rPr lang="ru-RU" sz="2400" dirty="0" err="1">
                <a:solidFill>
                  <a:schemeClr val="tx1"/>
                </a:solidFill>
                <a:latin typeface="Times New Roman" pitchFamily="18" charset="0"/>
                <a:cs typeface="Times New Roman" pitchFamily="18" charset="0"/>
              </a:rPr>
              <a:t>түйе тауық.</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Себебі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ағылшындық колонистер</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мерекені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алғаш тойлағанда орманда</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атылған төрт түйе тауықты жеген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екен</a:t>
            </a:r>
            <a:r>
              <a:rPr lang="ru-RU" sz="2400" dirty="0">
                <a:solidFill>
                  <a:schemeClr val="tx1"/>
                </a:solidFill>
                <a:latin typeface="Times New Roman" pitchFamily="18" charset="0"/>
                <a:cs typeface="Times New Roman" pitchFamily="18" charset="0"/>
              </a:rPr>
              <a:t>.</a:t>
            </a:r>
          </a:p>
          <a:p>
            <a:endParaRPr lang="fr-CA" dirty="0"/>
          </a:p>
        </p:txBody>
      </p:sp>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pPr>
              <a:buNone/>
            </a:pPr>
            <a:endParaRPr lang="ru-RU" sz="2800" dirty="0">
              <a:latin typeface="Times New Roman" pitchFamily="18" charset="0"/>
              <a:cs typeface="Times New Roman" pitchFamily="18" charset="0"/>
            </a:endParaRPr>
          </a:p>
          <a:p>
            <a:pPr>
              <a:buNone/>
            </a:pPr>
            <a:r>
              <a:rPr lang="ru-RU" sz="2800" dirty="0">
                <a:latin typeface="Times New Roman" pitchFamily="18" charset="0"/>
                <a:cs typeface="Times New Roman" pitchFamily="18" charset="0"/>
              </a:rPr>
              <a:t> </a:t>
            </a:r>
          </a:p>
          <a:p>
            <a:pPr>
              <a:buNone/>
            </a:pP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Кейіннен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яғни, </a:t>
            </a:r>
            <a:r>
              <a:rPr lang="ru-RU" sz="2800" dirty="0">
                <a:latin typeface="Times New Roman" pitchFamily="18" charset="0"/>
                <a:cs typeface="Times New Roman" pitchFamily="18" charset="0"/>
              </a:rPr>
              <a:t>1789 </a:t>
            </a:r>
            <a:r>
              <a:rPr lang="ru-RU" sz="2800" dirty="0" err="1">
                <a:latin typeface="Times New Roman" pitchFamily="18" charset="0"/>
                <a:cs typeface="Times New Roman" pitchFamily="18" charset="0"/>
              </a:rPr>
              <a:t>жылы</a:t>
            </a:r>
            <a:r>
              <a:rPr lang="ru-RU" sz="2800" dirty="0">
                <a:latin typeface="Times New Roman" pitchFamily="18" charset="0"/>
                <a:cs typeface="Times New Roman" pitchFamily="18" charset="0"/>
              </a:rPr>
              <a:t> Джордж Вашингтон </a:t>
            </a:r>
            <a:r>
              <a:rPr lang="ru-RU" sz="2800" b="1" dirty="0" err="1">
                <a:latin typeface="Times New Roman" pitchFamily="18" charset="0"/>
                <a:cs typeface="Times New Roman" pitchFamily="18" charset="0"/>
              </a:rPr>
              <a:t>Рақмет айту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күнін </a:t>
            </a:r>
            <a:r>
              <a:rPr lang="ru-RU" sz="2800" b="1" dirty="0">
                <a:latin typeface="Times New Roman" pitchFamily="18" charset="0"/>
                <a:cs typeface="Times New Roman" pitchFamily="18" charset="0"/>
              </a:rPr>
              <a:t>«</a:t>
            </a:r>
            <a:r>
              <a:rPr lang="ru-RU" sz="2800" b="1" dirty="0" err="1">
                <a:latin typeface="Times New Roman" pitchFamily="18" charset="0"/>
                <a:cs typeface="Times New Roman" pitchFamily="18" charset="0"/>
              </a:rPr>
              <a:t>Ұлттық мереке</a:t>
            </a:r>
            <a:r>
              <a:rPr lang="ru-RU" sz="2800" b="1" dirty="0">
                <a:latin typeface="Times New Roman" pitchFamily="18" charset="0"/>
                <a:cs typeface="Times New Roman" pitchFamily="18" charset="0"/>
              </a:rPr>
              <a:t>»</a:t>
            </a:r>
            <a:r>
              <a:rPr lang="ru-RU" sz="2800" dirty="0">
                <a:latin typeface="Times New Roman" pitchFamily="18" charset="0"/>
                <a:cs typeface="Times New Roman" pitchFamily="18" charset="0"/>
              </a:rPr>
              <a:t> деп </a:t>
            </a:r>
            <a:r>
              <a:rPr lang="ru-RU" sz="2800" dirty="0" err="1">
                <a:latin typeface="Times New Roman" pitchFamily="18" charset="0"/>
                <a:cs typeface="Times New Roman" pitchFamily="18" charset="0"/>
              </a:rPr>
              <a:t>жариялаған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Бұл күні барлық отбасы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міндетті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түрде дастарқан басына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жиналып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туыстарына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жақсылық жасауға асығады, жақындарын қуанту үшін түрлі тосын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сыйлар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ойлап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табады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Қаладағы метроларда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ерекше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үстелдер орнатылып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адамдар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ақша, азық-түліктерін қайырымдылыққа әкеліп қояды.</a:t>
            </a:r>
            <a:r>
              <a:rPr lang="ru-RU" sz="2800" dirty="0">
                <a:latin typeface="Times New Roman" pitchFamily="18" charset="0"/>
                <a:cs typeface="Times New Roman" pitchFamily="18" charset="0"/>
              </a:rPr>
              <a:t> </a:t>
            </a:r>
            <a:r>
              <a:rPr lang="ru-RU" sz="2800" b="1" dirty="0">
                <a:latin typeface="Times New Roman" pitchFamily="18" charset="0"/>
                <a:cs typeface="Times New Roman" pitchFamily="18" charset="0"/>
              </a:rPr>
              <a:t>Х</a:t>
            </a:r>
            <a:r>
              <a:rPr lang="fr-CA" sz="2800" b="1" dirty="0">
                <a:latin typeface="Times New Roman" pitchFamily="18" charset="0"/>
                <a:cs typeface="Times New Roman" pitchFamily="18" charset="0"/>
              </a:rPr>
              <a:t>V</a:t>
            </a:r>
            <a:r>
              <a:rPr lang="ru-RU" sz="2800" b="1" dirty="0">
                <a:latin typeface="Times New Roman" pitchFamily="18" charset="0"/>
                <a:cs typeface="Times New Roman" pitchFamily="18" charset="0"/>
              </a:rPr>
              <a:t>ІІ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ғасырдан келе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жатқан әр түрлі киімдерді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киген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тұрғындар шеруге</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шығып</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думанды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кештер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ұйымдастырады</a:t>
            </a:r>
            <a:endParaRPr lang="fr-CA" sz="2800" dirty="0">
              <a:latin typeface="Times New Roman" pitchFamily="18" charset="0"/>
              <a:cs typeface="Times New Roman" pitchFamily="18" charset="0"/>
            </a:endParaRPr>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2"/>
          </a:lnRef>
          <a:fillRef idx="3">
            <a:schemeClr val="accent2"/>
          </a:fillRef>
          <a:effectRef idx="2">
            <a:schemeClr val="accent2"/>
          </a:effectRef>
          <a:fontRef idx="minor">
            <a:schemeClr val="lt1"/>
          </a:fontRef>
        </p:style>
        <p:txBody>
          <a:bodyPr>
            <a:normAutofit/>
          </a:bodyPr>
          <a:lstStyle/>
          <a:p>
            <a:pPr>
              <a:buNone/>
            </a:pPr>
            <a:r>
              <a:rPr lang="kk-KZ" sz="7200" dirty="0">
                <a:solidFill>
                  <a:srgbClr val="92D050"/>
                </a:solidFill>
                <a:latin typeface="Times New Roman" pitchFamily="18" charset="0"/>
                <a:cs typeface="Times New Roman" pitchFamily="18" charset="0"/>
              </a:rPr>
              <a:t>    </a:t>
            </a:r>
          </a:p>
          <a:p>
            <a:pPr>
              <a:buNone/>
            </a:pPr>
            <a:r>
              <a:rPr lang="kk-KZ" sz="7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     Назарларыңызға рахмет!!!</a:t>
            </a:r>
            <a:endParaRPr lang="fr-CA" sz="7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08763"/>
          </a:xfrm>
        </p:spPr>
        <p:style>
          <a:lnRef idx="1">
            <a:schemeClr val="accent3"/>
          </a:lnRef>
          <a:fillRef idx="2">
            <a:schemeClr val="accent3"/>
          </a:fillRef>
          <a:effectRef idx="1">
            <a:schemeClr val="accent3"/>
          </a:effectRef>
          <a:fontRef idx="minor">
            <a:schemeClr val="dk1"/>
          </a:fontRef>
        </p:style>
        <p:txBody>
          <a:bodyPr>
            <a:noAutofit/>
          </a:bodyPr>
          <a:lstStyle/>
          <a:p>
            <a:pPr>
              <a:buNone/>
            </a:pPr>
            <a:r>
              <a:rPr lang="kk-KZ" sz="2400" dirty="0">
                <a:latin typeface="Times New Roman" pitchFamily="18" charset="0"/>
                <a:cs typeface="Times New Roman" pitchFamily="18" charset="0"/>
              </a:rPr>
              <a:t>                                           </a:t>
            </a:r>
          </a:p>
          <a:p>
            <a:pPr>
              <a:buNone/>
            </a:pPr>
            <a:r>
              <a:rPr lang="kk-KZ" sz="2400" dirty="0">
                <a:latin typeface="Times New Roman" pitchFamily="18" charset="0"/>
                <a:cs typeface="Times New Roman" pitchFamily="18" charset="0"/>
              </a:rPr>
              <a:t>                                            Алғыс айту</a:t>
            </a:r>
            <a:endParaRPr lang="fr-CA" sz="2400" dirty="0">
              <a:latin typeface="Times New Roman" pitchFamily="18" charset="0"/>
              <a:cs typeface="Times New Roman" pitchFamily="18" charset="0"/>
            </a:endParaRPr>
          </a:p>
          <a:p>
            <a:pPr>
              <a:buNone/>
            </a:pPr>
            <a:r>
              <a:rPr lang="kk-KZ" sz="2400" dirty="0">
                <a:latin typeface="Times New Roman" pitchFamily="18" charset="0"/>
                <a:cs typeface="Times New Roman" pitchFamily="18" charset="0"/>
              </a:rPr>
              <a:t>        Әуелде, көне түркі тілінде алғыс сөзі (алкыш – algis) деп аталып, «мадақтау, ізгі тілек айту» мағынасында қолданылған. Сондай-ақ, алкыш алғыс кейбір түркі халықтарында, мысалы, алтайлықтарда өтіну, жалбарыну, сахаларда әртүрлі рух иелеріне арналған мадақтау, жалыныш деген мағынада қолданылады. Мұны, әсіресе, ислам дінін қабылдамаған жұрттың фольклорынан анық байқауға болады. Нұрсан Әлімбайдың пікірінше, алғыстың түптөркіні алас, аластау сөзінен, онтологиялық тұрғыдан келгенде аластау ғұрпынан бастау алады. Аластаудың негізгі мәні жамандық әкелетін жәдігөй немесе озбыр күштердің ықпалынан құтқару екендігі белгілі. Алғыстың да түпкі мәні – ризашылық білдіру арқылы жамандықтан ада болуды тілеу. Демек, алғыс алас сөзінің уақыт келе сан алуан логикалық, морфофонологиялық және фонетикалық контоминациялық түрленістің нәтижесі болып табылады</a:t>
            </a:r>
            <a:endParaRPr lang="fr-CA" sz="2400" dirty="0">
              <a:latin typeface="Times New Roman" pitchFamily="18" charset="0"/>
              <a:cs typeface="Times New Roman" pitchFamily="18"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endParaRPr lang="ru-RU" dirty="0"/>
          </a:p>
          <a:p>
            <a:endParaRPr lang="ru-RU" sz="3400" dirty="0">
              <a:latin typeface="Times New Roman" pitchFamily="18" charset="0"/>
              <a:cs typeface="Times New Roman" pitchFamily="18" charset="0"/>
            </a:endParaRPr>
          </a:p>
          <a:p>
            <a:pPr>
              <a:buNone/>
            </a:pP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Алғыс </a:t>
            </a:r>
            <a:r>
              <a:rPr lang="ru-RU" sz="3400" dirty="0">
                <a:latin typeface="Times New Roman" pitchFamily="18" charset="0"/>
                <a:cs typeface="Times New Roman" pitchFamily="18" charset="0"/>
              </a:rPr>
              <a:t>тек «</a:t>
            </a:r>
            <a:r>
              <a:rPr lang="ru-RU" sz="3400" dirty="0" err="1">
                <a:latin typeface="Times New Roman" pitchFamily="18" charset="0"/>
                <a:cs typeface="Times New Roman" pitchFamily="18" charset="0"/>
              </a:rPr>
              <a:t>ізгі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ниетті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ғана білдірмейді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Қазақта алғыс сөзі, әдетте, үлкен бір</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істің атқарылып біткен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кезінде</a:t>
            </a:r>
            <a:r>
              <a:rPr lang="ru-RU" sz="3400" dirty="0">
                <a:latin typeface="Times New Roman" pitchFamily="18" charset="0"/>
                <a:cs typeface="Times New Roman" pitchFamily="18" charset="0"/>
              </a:rPr>
              <a:t>, яки </a:t>
            </a:r>
            <a:r>
              <a:rPr lang="ru-RU" sz="3400" dirty="0" err="1">
                <a:latin typeface="Times New Roman" pitchFamily="18" charset="0"/>
                <a:cs typeface="Times New Roman" pitchFamily="18" charset="0"/>
              </a:rPr>
              <a:t>болмаса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жас</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адамның үлкен қарияға жасаған игілікті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іс-әрекетіне қатысты айтылады</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қазақ алғысы ризашылық белгісі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игі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іс</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атқарған адамға деген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ерекше</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қатынасты көрсетеді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Сол</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себепті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қазақ жастары</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үлкеннің алғыс-ын алуға тырысқан.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Мәселен, олар</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тойда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аста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жиналған үлкендердің алдынан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шығып, аттарынан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қолтықтап түсіріп, үйге енгізеді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Сол</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кезде</a:t>
            </a:r>
            <a:r>
              <a:rPr lang="ru-RU" sz="3400" dirty="0">
                <a:latin typeface="Times New Roman" pitchFamily="18" charset="0"/>
                <a:cs typeface="Times New Roman" pitchFamily="18" charset="0"/>
              </a:rPr>
              <a:t> риза </a:t>
            </a:r>
            <a:r>
              <a:rPr lang="ru-RU" sz="3400" dirty="0" err="1">
                <a:latin typeface="Times New Roman" pitchFamily="18" charset="0"/>
                <a:cs typeface="Times New Roman" pitchFamily="18" charset="0"/>
              </a:rPr>
              <a:t>болған ақсақал </a:t>
            </a:r>
            <a:r>
              <a:rPr lang="ru-RU" sz="3400" dirty="0">
                <a:latin typeface="Times New Roman" pitchFamily="18" charset="0"/>
                <a:cs typeface="Times New Roman" pitchFamily="18" charset="0"/>
              </a:rPr>
              <a:t>«</a:t>
            </a:r>
            <a:r>
              <a:rPr lang="ru-RU" sz="3400" dirty="0" err="1">
                <a:latin typeface="Times New Roman" pitchFamily="18" charset="0"/>
                <a:cs typeface="Times New Roman" pitchFamily="18" charset="0"/>
              </a:rPr>
              <a:t>Қарағым</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ғұмырлы </a:t>
            </a:r>
            <a:r>
              <a:rPr lang="ru-RU" sz="3400" dirty="0">
                <a:latin typeface="Times New Roman" pitchFamily="18" charset="0"/>
                <a:cs typeface="Times New Roman" pitchFamily="18" charset="0"/>
              </a:rPr>
              <a:t>бол!» деп </a:t>
            </a:r>
            <a:r>
              <a:rPr lang="ru-RU" sz="3400" dirty="0" err="1">
                <a:latin typeface="Times New Roman" pitchFamily="18" charset="0"/>
                <a:cs typeface="Times New Roman" pitchFamily="18" charset="0"/>
              </a:rPr>
              <a:t>өзінің алғысын айтады</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Немесе</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үйде жағалай отырған адамдардың қолына </a:t>
            </a:r>
            <a:r>
              <a:rPr lang="ru-RU" sz="3400" dirty="0">
                <a:latin typeface="Times New Roman" pitchFamily="18" charset="0"/>
                <a:cs typeface="Times New Roman" pitchFamily="18" charset="0"/>
              </a:rPr>
              <a:t>су </a:t>
            </a:r>
            <a:r>
              <a:rPr lang="ru-RU" sz="3400" dirty="0" err="1">
                <a:latin typeface="Times New Roman" pitchFamily="18" charset="0"/>
                <a:cs typeface="Times New Roman" pitchFamily="18" charset="0"/>
              </a:rPr>
              <a:t>құйып</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орамал</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беріп</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қызмет етеді</a:t>
            </a:r>
            <a:r>
              <a:rPr lang="ru-RU" sz="3400" dirty="0">
                <a:latin typeface="Times New Roman" pitchFamily="18" charset="0"/>
                <a:cs typeface="Times New Roman" pitchFamily="18" charset="0"/>
              </a:rPr>
              <a:t>, ал </a:t>
            </a:r>
            <a:r>
              <a:rPr lang="ru-RU" sz="3400" dirty="0" err="1">
                <a:latin typeface="Times New Roman" pitchFamily="18" charset="0"/>
                <a:cs typeface="Times New Roman" pitchFamily="18" charset="0"/>
              </a:rPr>
              <a:t>келіндерге</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үлкендер </a:t>
            </a:r>
            <a:r>
              <a:rPr lang="ru-RU" sz="3400" dirty="0">
                <a:latin typeface="Times New Roman" pitchFamily="18" charset="0"/>
                <a:cs typeface="Times New Roman" pitchFamily="18" charset="0"/>
              </a:rPr>
              <a:t>«</a:t>
            </a:r>
            <a:r>
              <a:rPr lang="ru-RU" sz="3400" dirty="0" err="1">
                <a:latin typeface="Times New Roman" pitchFamily="18" charset="0"/>
                <a:cs typeface="Times New Roman" pitchFamily="18" charset="0"/>
              </a:rPr>
              <a:t>Көп жаса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шырағым</a:t>
            </a:r>
            <a:r>
              <a:rPr lang="ru-RU" sz="3400" dirty="0">
                <a:latin typeface="Times New Roman" pitchFamily="18" charset="0"/>
                <a:cs typeface="Times New Roman" pitchFamily="18" charset="0"/>
              </a:rPr>
              <a:t>!» деп </a:t>
            </a:r>
            <a:r>
              <a:rPr lang="ru-RU" sz="3400" dirty="0" err="1">
                <a:latin typeface="Times New Roman" pitchFamily="18" charset="0"/>
                <a:cs typeface="Times New Roman" pitchFamily="18" charset="0"/>
              </a:rPr>
              <a:t>ризашылық сезімін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білдіреді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Сол</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сияқты жас</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келін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үйге келген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кісіге</a:t>
            </a:r>
            <a:r>
              <a:rPr lang="ru-RU" sz="3400" dirty="0">
                <a:latin typeface="Times New Roman" pitchFamily="18" charset="0"/>
                <a:cs typeface="Times New Roman" pitchFamily="18" charset="0"/>
              </a:rPr>
              <a:t>, яки </a:t>
            </a:r>
            <a:r>
              <a:rPr lang="ru-RU" sz="3400" dirty="0" err="1">
                <a:latin typeface="Times New Roman" pitchFamily="18" charset="0"/>
                <a:cs typeface="Times New Roman" pitchFamily="18" charset="0"/>
              </a:rPr>
              <a:t>жасы</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үлкен адамға ізет</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көрсетіп</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сәлем етеді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Оған «Қалқам, өркенің өссін» </a:t>
            </a:r>
            <a:r>
              <a:rPr lang="ru-RU" sz="3400" dirty="0">
                <a:latin typeface="Times New Roman" pitchFamily="18" charset="0"/>
                <a:cs typeface="Times New Roman" pitchFamily="18" charset="0"/>
              </a:rPr>
              <a:t>деп, </a:t>
            </a:r>
            <a:r>
              <a:rPr lang="ru-RU" sz="3400" dirty="0" err="1">
                <a:latin typeface="Times New Roman" pitchFamily="18" charset="0"/>
                <a:cs typeface="Times New Roman" pitchFamily="18" charset="0"/>
              </a:rPr>
              <a:t>үлкен кісі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өзінің ризашылық батасын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айтады</a:t>
            </a:r>
            <a:r>
              <a:rPr lang="ru-RU" sz="3400" dirty="0">
                <a:latin typeface="Times New Roman" pitchFamily="18" charset="0"/>
                <a:cs typeface="Times New Roman" pitchFamily="18" charset="0"/>
              </a:rPr>
              <a:t>. Я </a:t>
            </a:r>
            <a:r>
              <a:rPr lang="ru-RU" sz="3400" dirty="0" err="1">
                <a:latin typeface="Times New Roman" pitchFamily="18" charset="0"/>
                <a:cs typeface="Times New Roman" pitchFamily="18" charset="0"/>
              </a:rPr>
              <a:t>болмаса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жас</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адам</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үлкен кісінің әлдеқалай берген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тапсырмасын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дер</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кезінде</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ойдағыдай орындаса</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қария оған </a:t>
            </a:r>
            <a:r>
              <a:rPr lang="ru-RU" sz="3400" dirty="0">
                <a:latin typeface="Times New Roman" pitchFamily="18" charset="0"/>
                <a:cs typeface="Times New Roman" pitchFamily="18" charset="0"/>
              </a:rPr>
              <a:t>«</a:t>
            </a:r>
            <a:r>
              <a:rPr lang="ru-RU" sz="3400" dirty="0" err="1">
                <a:latin typeface="Times New Roman" pitchFamily="18" charset="0"/>
                <a:cs typeface="Times New Roman" pitchFamily="18" charset="0"/>
              </a:rPr>
              <a:t>Жасың ұзақ болсын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деген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сияқты алғыс айтып</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екі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жақтың </a:t>
            </a:r>
            <a:r>
              <a:rPr lang="ru-RU" sz="3400" dirty="0">
                <a:latin typeface="Times New Roman" pitchFamily="18" charset="0"/>
                <a:cs typeface="Times New Roman" pitchFamily="18" charset="0"/>
              </a:rPr>
              <a:t>да </a:t>
            </a:r>
            <a:r>
              <a:rPr lang="ru-RU" sz="3400" dirty="0" err="1">
                <a:latin typeface="Times New Roman" pitchFamily="18" charset="0"/>
                <a:cs typeface="Times New Roman" pitchFamily="18" charset="0"/>
              </a:rPr>
              <a:t>көңілі хош</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болады</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алғыс тұрмыспен, ғұрыппен тікелей</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байланысын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жоғалтпаса </a:t>
            </a:r>
            <a:r>
              <a:rPr lang="ru-RU" sz="3400" dirty="0">
                <a:latin typeface="Times New Roman" pitchFamily="18" charset="0"/>
                <a:cs typeface="Times New Roman" pitchFamily="18" charset="0"/>
              </a:rPr>
              <a:t>да, </a:t>
            </a:r>
            <a:r>
              <a:rPr lang="ru-RU" sz="3400" dirty="0" err="1">
                <a:latin typeface="Times New Roman" pitchFamily="18" charset="0"/>
                <a:cs typeface="Times New Roman" pitchFamily="18" charset="0"/>
              </a:rPr>
              <a:t>ежелгі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синкретті</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сипатын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өзгертіп, негізінен</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этикалық тұрғыда қолданысқа көшкен.</a:t>
            </a:r>
            <a:endParaRPr lang="fr-CA" sz="3400" dirty="0">
              <a:latin typeface="Times New Roman" pitchFamily="18" charset="0"/>
              <a:cs typeface="Times New Roman" pitchFamily="18" charset="0"/>
            </a:endParaRPr>
          </a:p>
          <a:p>
            <a:endParaRPr lang="fr-CA" dirty="0"/>
          </a:p>
        </p:txBody>
      </p:sp>
    </p:spTree>
  </p:cSld>
  <p:clrMapOvr>
    <a:masterClrMapping/>
  </p:clrMapOvr>
  <p:transition>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None/>
            </a:pPr>
            <a:endParaRPr lang="ru-RU" dirty="0"/>
          </a:p>
          <a:p>
            <a:pPr>
              <a:buNone/>
            </a:pPr>
            <a:r>
              <a:rPr lang="ru-RU" sz="2800" dirty="0">
                <a:latin typeface="Times New Roman" pitchFamily="18" charset="0"/>
                <a:cs typeface="Times New Roman" pitchFamily="18" charset="0"/>
              </a:rPr>
              <a:t>           </a:t>
            </a:r>
            <a:r>
              <a:rPr lang="kk-KZ" sz="2800">
                <a:latin typeface="Times New Roman" pitchFamily="18" charset="0"/>
                <a:cs typeface="Times New Roman" pitchFamily="18" charset="0"/>
              </a:rPr>
              <a:t>М.Әуезов шығармаларында қазақы алғыстың мынадай түрлері айтылады: </a:t>
            </a:r>
            <a:r>
              <a:rPr lang="kk-KZ" sz="2800" i="1">
                <a:latin typeface="Times New Roman" pitchFamily="18" charset="0"/>
                <a:cs typeface="Times New Roman" pitchFamily="18" charset="0"/>
              </a:rPr>
              <a:t>Алдыңнан жарылқасын; амандық шаттықпен көрісуге жазсын; аруақ жар болсын; аруақ қолдасын; бақыл бол; жолыңа жұп шырақ; жолың болсын; көрісуге күн жақсы болсын; қадамың құтты болсын; қайырлы болсын; қайыры бірге болсын; қосағыңмен қоса ағар; байлар көбейсін; құдай көңіліңді өсірсін; құсың құтты болсын; қызығың ұзақ болсын; ойнар көбейсін; осы бетіңнен жарылқасын; өмір жасың ұзақ болсын; от анасын жарылқасын; өркенің өссін; садағаң келсін; сауық молайсын; сақтай гөр терістен; тие берсін; тілектерің тап болсын; тілеуің берсін; ұзағынан сүйіндір.</a:t>
            </a:r>
            <a:r>
              <a:rPr lang="kk-KZ" sz="2800">
                <a:latin typeface="Times New Roman" pitchFamily="18" charset="0"/>
                <a:cs typeface="Times New Roman" pitchFamily="18" charset="0"/>
              </a:rPr>
              <a:t> </a:t>
            </a:r>
            <a:r>
              <a:rPr lang="kk-KZ" sz="2800" dirty="0">
                <a:latin typeface="Times New Roman" pitchFamily="18" charset="0"/>
                <a:cs typeface="Times New Roman" pitchFamily="18" charset="0"/>
              </a:rPr>
              <a:t>Сонымен, дәстүрлі қазақы алғыс белгілі бір жанның жасаған жақсылығына (рухани, материалдық, институционалдық және т.б.) деген ризашылықтың когнитивтік образы болып табылады.</a:t>
            </a: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ru-RU" sz="2400" b="1" dirty="0">
                <a:latin typeface="Times New Roman" pitchFamily="18" charset="0"/>
                <a:cs typeface="Times New Roman" pitchFamily="18" charset="0"/>
              </a:rPr>
              <a:t>    </a:t>
            </a:r>
          </a:p>
          <a:p>
            <a:pPr>
              <a:buNone/>
            </a:pP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Қазақстан халқы </a:t>
            </a:r>
            <a:r>
              <a:rPr lang="ru-RU" sz="2400" b="1" dirty="0">
                <a:latin typeface="Times New Roman" pitchFamily="18" charset="0"/>
                <a:cs typeface="Times New Roman" pitchFamily="18" charset="0"/>
              </a:rPr>
              <a:t>2016 </a:t>
            </a:r>
            <a:r>
              <a:rPr lang="ru-RU" sz="2400" b="1" dirty="0" err="1">
                <a:latin typeface="Times New Roman" pitchFamily="18" charset="0"/>
                <a:cs typeface="Times New Roman" pitchFamily="18" charset="0"/>
              </a:rPr>
              <a:t>жылы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тұңғыш рет</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Алғыс айту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күнін атап</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өтті</a:t>
            </a:r>
            <a:r>
              <a:rPr lang="ru-RU" sz="2400" b="1" dirty="0">
                <a:latin typeface="Times New Roman" pitchFamily="18" charset="0"/>
                <a:cs typeface="Times New Roman" pitchFamily="18" charset="0"/>
              </a:rPr>
              <a:t>. 2016 </a:t>
            </a:r>
            <a:r>
              <a:rPr lang="ru-RU" sz="2400" b="1" dirty="0" err="1">
                <a:latin typeface="Times New Roman" pitchFamily="18" charset="0"/>
                <a:cs typeface="Times New Roman" pitchFamily="18" charset="0"/>
              </a:rPr>
              <a:t>жылғы </a:t>
            </a:r>
            <a:r>
              <a:rPr lang="ru-RU" sz="2400" b="1" dirty="0">
                <a:latin typeface="Times New Roman" pitchFamily="18" charset="0"/>
                <a:cs typeface="Times New Roman" pitchFamily="18" charset="0"/>
              </a:rPr>
              <a:t>14 </a:t>
            </a:r>
            <a:r>
              <a:rPr lang="ru-RU" sz="2400" b="1" dirty="0" err="1">
                <a:latin typeface="Times New Roman" pitchFamily="18" charset="0"/>
                <a:cs typeface="Times New Roman" pitchFamily="18" charset="0"/>
              </a:rPr>
              <a:t>қаңтарда Қазақстан республикасының Президенті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Н.Ә.Назарбаев</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Қазақстан халқы Ассамблеясының құрылған күні </a:t>
            </a:r>
            <a:r>
              <a:rPr lang="ru-RU" sz="2400" b="1" dirty="0">
                <a:latin typeface="Times New Roman" pitchFamily="18" charset="0"/>
                <a:cs typeface="Times New Roman" pitchFamily="18" charset="0"/>
              </a:rPr>
              <a:t>1 </a:t>
            </a:r>
            <a:r>
              <a:rPr lang="ru-RU" sz="2400" b="1" dirty="0" err="1">
                <a:latin typeface="Times New Roman" pitchFamily="18" charset="0"/>
                <a:cs typeface="Times New Roman" pitchFamily="18" charset="0"/>
              </a:rPr>
              <a:t>наурызды</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елімізде</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Алғыс айту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күні </a:t>
            </a:r>
            <a:r>
              <a:rPr lang="ru-RU" sz="2400" b="1" dirty="0">
                <a:latin typeface="Times New Roman" pitchFamily="18" charset="0"/>
                <a:cs typeface="Times New Roman" pitchFamily="18" charset="0"/>
              </a:rPr>
              <a:t>деп </a:t>
            </a:r>
            <a:r>
              <a:rPr lang="ru-RU" sz="2400" b="1" dirty="0" err="1">
                <a:latin typeface="Times New Roman" pitchFamily="18" charset="0"/>
                <a:cs typeface="Times New Roman" pitchFamily="18" charset="0"/>
              </a:rPr>
              <a:t>жариялап</a:t>
            </a:r>
            <a:r>
              <a:rPr lang="ru-RU" sz="2400" b="1" dirty="0">
                <a:latin typeface="Times New Roman" pitchFamily="18" charset="0"/>
                <a:cs typeface="Times New Roman" pitchFamily="18" charset="0"/>
              </a:rPr>
              <a:t>, № 173 </a:t>
            </a:r>
            <a:r>
              <a:rPr lang="ru-RU" sz="2400" b="1" dirty="0" err="1">
                <a:latin typeface="Times New Roman" pitchFamily="18" charset="0"/>
                <a:cs typeface="Times New Roman" pitchFamily="18" charset="0"/>
              </a:rPr>
              <a:t>Жарлыққа қол қойған болатын</a:t>
            </a:r>
            <a:r>
              <a:rPr lang="ru-RU" sz="2400" b="1" dirty="0">
                <a:latin typeface="Times New Roman" pitchFamily="18" charset="0"/>
                <a:cs typeface="Times New Roman" pitchFamily="18" charset="0"/>
              </a:rPr>
              <a:t>.</a:t>
            </a:r>
            <a:endParaRPr lang="fr-CA" sz="2400" dirty="0">
              <a:latin typeface="Times New Roman" pitchFamily="18" charset="0"/>
              <a:cs typeface="Times New Roman" pitchFamily="18" charset="0"/>
            </a:endParaRPr>
          </a:p>
        </p:txBody>
      </p:sp>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el.kz/media/images/tiny_images/7113c4b2026b21ceb138f44973ce072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fr-CA"/>
          </a:p>
        </p:txBody>
      </p:sp>
      <p:sp>
        <p:nvSpPr>
          <p:cNvPr id="3" name="Содержимое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endParaRPr lang="ru-RU" sz="2400" b="1" dirty="0">
              <a:latin typeface="Times New Roman" pitchFamily="18" charset="0"/>
              <a:cs typeface="Times New Roman" pitchFamily="18" charset="0"/>
            </a:endParaRPr>
          </a:p>
          <a:p>
            <a:endParaRPr lang="ru-RU" sz="2400" b="1" dirty="0">
              <a:latin typeface="Times New Roman" pitchFamily="18" charset="0"/>
              <a:cs typeface="Times New Roman" pitchFamily="18" charset="0"/>
            </a:endParaRPr>
          </a:p>
          <a:p>
            <a:pPr>
              <a:buFont typeface="Wingdings" pitchFamily="2" charset="2"/>
              <a:buChar char="Ø"/>
            </a:pPr>
            <a:r>
              <a:rPr lang="ru-RU" sz="2400" b="1" dirty="0" err="1">
                <a:latin typeface="Times New Roman" pitchFamily="18" charset="0"/>
                <a:cs typeface="Times New Roman" pitchFamily="18" charset="0"/>
              </a:rPr>
              <a:t>Алғыс айту</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күні</a:t>
            </a:r>
            <a:r>
              <a:rPr lang="ru-RU" sz="2400" dirty="0" err="1">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 ең алдымен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елімізде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тыныштық </a:t>
            </a:r>
            <a:r>
              <a:rPr lang="ru-RU" sz="2400" dirty="0">
                <a:latin typeface="Times New Roman" pitchFamily="18" charset="0"/>
                <a:cs typeface="Times New Roman" pitchFamily="18" charset="0"/>
              </a:rPr>
              <a:t>пен </a:t>
            </a:r>
            <a:r>
              <a:rPr lang="ru-RU" sz="2400" dirty="0" err="1">
                <a:latin typeface="Times New Roman" pitchFamily="18" charset="0"/>
                <a:cs typeface="Times New Roman" pitchFamily="18" charset="0"/>
              </a:rPr>
              <a:t>үндестік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өзара сенімділік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барлық қазақстандықтарға деген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құрметтің орнығуына негіз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болған Президенттің бейбітшілік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келісім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саясатының салтанаты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күні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тағдыр тәлкегімен Қазақстан жеріне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еріксіз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қоныс аударған түрлі этностардың миллиондаған өкілдерінің құтты қонысына айналған қасиетті қазақ жері</a:t>
            </a:r>
            <a:r>
              <a:rPr lang="ru-RU" sz="2400" dirty="0">
                <a:latin typeface="Times New Roman" pitchFamily="18" charset="0"/>
                <a:cs typeface="Times New Roman" pitchFamily="18" charset="0"/>
              </a:rPr>
              <a:t> мен </a:t>
            </a:r>
            <a:r>
              <a:rPr lang="ru-RU" sz="2400" dirty="0" err="1">
                <a:latin typeface="Times New Roman" pitchFamily="18" charset="0"/>
                <a:cs typeface="Times New Roman" pitchFamily="18" charset="0"/>
              </a:rPr>
              <a:t>қонақжай қазақ халқына терең тағзымның белгісі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Қазақ халқы қиын-қыстау заманда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олардың басына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түскен ауыртпалықты қайыспай бірге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көтере білді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бұл бүгінгі таңда еліміздегі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түрлі ұлт өкілдерінің арасындағы адамгершілік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қарым-қатынастың өнегелі өлшеміне айналды</a:t>
            </a:r>
            <a:r>
              <a:rPr lang="ru-RU" sz="2400" dirty="0">
                <a:latin typeface="Times New Roman" pitchFamily="18" charset="0"/>
                <a:cs typeface="Times New Roman" pitchFamily="18" charset="0"/>
              </a:rPr>
              <a:t>.</a:t>
            </a:r>
            <a:endParaRPr lang="fr-CA" sz="2400" dirty="0">
              <a:latin typeface="Times New Roman" pitchFamily="18" charset="0"/>
              <a:cs typeface="Times New Roman" pitchFamily="18" charset="0"/>
            </a:endParaRPr>
          </a:p>
        </p:txBody>
      </p:sp>
    </p:spTree>
  </p:cSld>
  <p:clrMapOvr>
    <a:masterClrMapping/>
  </p:clrMapOvr>
  <p:transition>
    <p:wipe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fr-CA"/>
          </a:p>
        </p:txBody>
      </p:sp>
      <p:sp>
        <p:nvSpPr>
          <p:cNvPr id="3" name="Содержимое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a:bodyPr>
          <a:lstStyle/>
          <a:p>
            <a:endParaRPr lang="ru-RU" sz="3600" b="1" dirty="0">
              <a:latin typeface="Times New Roman" pitchFamily="18" charset="0"/>
              <a:cs typeface="Times New Roman" pitchFamily="18" charset="0"/>
            </a:endParaRPr>
          </a:p>
          <a:p>
            <a:endParaRPr lang="ru-RU" sz="3600" b="1" dirty="0">
              <a:latin typeface="Times New Roman" pitchFamily="18" charset="0"/>
              <a:cs typeface="Times New Roman" pitchFamily="18" charset="0"/>
            </a:endParaRPr>
          </a:p>
          <a:p>
            <a:pPr>
              <a:buFont typeface="Wingdings" pitchFamily="2" charset="2"/>
              <a:buChar char="Ø"/>
            </a:pPr>
            <a:r>
              <a:rPr lang="ru-RU" sz="3600" b="1" dirty="0" err="1">
                <a:latin typeface="Times New Roman" pitchFamily="18" charset="0"/>
                <a:cs typeface="Times New Roman" pitchFamily="18" charset="0"/>
              </a:rPr>
              <a:t>Алғыс айту</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күні </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күрделі заманда</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иық тіресе</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бірге</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еңсеріп, қысқа мерзім</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ішінде</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Елбасының басшылығымен Тәуелсіз Қазақстанды құру жолында</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аянбай</a:t>
            </a:r>
            <a:r>
              <a:rPr lang="ru-RU" sz="3600" b="1" dirty="0">
                <a:latin typeface="Times New Roman" pitchFamily="18" charset="0"/>
                <a:cs typeface="Times New Roman" pitchFamily="18" charset="0"/>
              </a:rPr>
              <a:t> тер </a:t>
            </a:r>
            <a:r>
              <a:rPr lang="ru-RU" sz="3600" b="1" dirty="0" err="1">
                <a:latin typeface="Times New Roman" pitchFamily="18" charset="0"/>
                <a:cs typeface="Times New Roman" pitchFamily="18" charset="0"/>
              </a:rPr>
              <a:t>төккен еліміздің барлық азаматттарының бір-біріне</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құрмет білдіретін</a:t>
            </a:r>
            <a:r>
              <a:rPr lang="ru-RU"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күн</a:t>
            </a:r>
            <a:r>
              <a:rPr lang="ru-RU" sz="3600" b="1" dirty="0">
                <a:latin typeface="Times New Roman" pitchFamily="18" charset="0"/>
                <a:cs typeface="Times New Roman" pitchFamily="18" charset="0"/>
              </a:rPr>
              <a:t>. </a:t>
            </a:r>
            <a:endParaRPr lang="fr-CA" sz="3600" dirty="0">
              <a:latin typeface="Times New Roman" pitchFamily="18" charset="0"/>
              <a:cs typeface="Times New Roman" pitchFamily="18" charset="0"/>
            </a:endParaRP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fr-CA"/>
          </a:p>
        </p:txBody>
      </p:sp>
      <p:sp>
        <p:nvSpPr>
          <p:cNvPr id="3" name="Содержимое 2"/>
          <p:cNvSpPr>
            <a:spLocks noGrp="1"/>
          </p:cNvSpPr>
          <p:nvPr>
            <p:ph idx="1"/>
          </p:nvPr>
        </p:nvSpPr>
        <p:spPr/>
        <p:txBody>
          <a:bodyPr/>
          <a:lstStyle/>
          <a:p>
            <a:endParaRPr lang="fr-CA" dirty="0"/>
          </a:p>
        </p:txBody>
      </p:sp>
      <p:pic>
        <p:nvPicPr>
          <p:cNvPr id="16388" name="Picture 4" descr="http://el.kz/media/images/tiny_images/0923d92474d8272d420dd3ba60354fc9.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u"/>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TotalTime>
  <Words>832</Words>
  <Application>Microsoft Office PowerPoint</Application>
  <PresentationFormat>Экран (4:3)</PresentationFormat>
  <Paragraphs>25</Paragraphs>
  <Slides>14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Franklin Gothic Book</vt:lpstr>
      <vt:lpstr>Franklin Gothic Medium</vt:lpstr>
      <vt:lpstr>Times New Roman</vt:lpstr>
      <vt:lpstr>Wingdings</vt:lpstr>
      <vt:lpstr>Wingdings 2</vt: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Орындаған: Орденбек  г. Клн-21 </dc:title>
  <dc:creator>user</dc:creator>
  <cp:lastModifiedBy>Олегов</cp:lastModifiedBy>
  <cp:revision>6</cp:revision>
  <dcterms:created xsi:type="dcterms:W3CDTF">2016-03-10T10:39:14Z</dcterms:created>
  <dcterms:modified xsi:type="dcterms:W3CDTF">2022-02-26T10:31:13Z</dcterms:modified>
</cp:coreProperties>
</file>