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Aristotelica Pro Cond." charset="1" panose="00000500000000000000"/>
      <p:regular r:id="rId10"/>
    </p:embeddedFont>
    <p:embeddedFont>
      <p:font typeface="Aristotelica Pro Cond. Bold" charset="1" panose="00000800000000000000"/>
      <p:regular r:id="rId11"/>
    </p:embeddedFont>
    <p:embeddedFont>
      <p:font typeface="Aristotelica Pro" charset="1" panose="00000500000000000000"/>
      <p:regular r:id="rId12"/>
    </p:embeddedFont>
    <p:embeddedFont>
      <p:font typeface="Aristotelica Pro Bold" charset="1" panose="00000800000000000000"/>
      <p:regular r:id="rId13"/>
    </p:embeddedFont>
    <p:embeddedFont>
      <p:font typeface="Arturo Outline" charset="1" panose="02000503020000020004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slides/slide1.xml" Type="http://schemas.openxmlformats.org/officeDocument/2006/relationships/slide"/><Relationship Id="rId16" Target="slides/slide2.xml" Type="http://schemas.openxmlformats.org/officeDocument/2006/relationships/slide"/><Relationship Id="rId17" Target="slides/slide3.xml" Type="http://schemas.openxmlformats.org/officeDocument/2006/relationships/slide"/><Relationship Id="rId18" Target="slides/slide4.xml" Type="http://schemas.openxmlformats.org/officeDocument/2006/relationships/slide"/><Relationship Id="rId19" Target="slides/slide5.xml" Type="http://schemas.openxmlformats.org/officeDocument/2006/relationships/slide"/><Relationship Id="rId2" Target="presProps.xml" Type="http://schemas.openxmlformats.org/officeDocument/2006/relationships/presProps"/><Relationship Id="rId20" Target="slides/slide6.xml" Type="http://schemas.openxmlformats.org/officeDocument/2006/relationships/slide"/><Relationship Id="rId21" Target="slides/slide7.xml" Type="http://schemas.openxmlformats.org/officeDocument/2006/relationships/slide"/><Relationship Id="rId22" Target="slides/slide8.xml" Type="http://schemas.openxmlformats.org/officeDocument/2006/relationships/slide"/><Relationship Id="rId23" Target="slides/slide9.xml" Type="http://schemas.openxmlformats.org/officeDocument/2006/relationships/slide"/><Relationship Id="rId24" Target="slides/slide10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4.png" Type="http://schemas.openxmlformats.org/officeDocument/2006/relationships/image"/><Relationship Id="rId3" Target="../media/image35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11.png" Type="http://schemas.openxmlformats.org/officeDocument/2006/relationships/image"/><Relationship Id="rId5" Target="../media/image12.png" Type="http://schemas.openxmlformats.org/officeDocument/2006/relationships/image"/><Relationship Id="rId6" Target="../media/image13.png" Type="http://schemas.openxmlformats.org/officeDocument/2006/relationships/image"/><Relationship Id="rId7" Target="../media/image14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11" Target="../media/image22.svg" Type="http://schemas.openxmlformats.org/officeDocument/2006/relationships/image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17.png" Type="http://schemas.openxmlformats.org/officeDocument/2006/relationships/image"/><Relationship Id="rId5" Target="../media/image18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19.png" Type="http://schemas.openxmlformats.org/officeDocument/2006/relationships/image"/><Relationship Id="rId9" Target="../media/image20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jpeg" Type="http://schemas.openxmlformats.org/officeDocument/2006/relationships/image"/><Relationship Id="rId3" Target="../media/image24.png" Type="http://schemas.openxmlformats.org/officeDocument/2006/relationships/image"/><Relationship Id="rId4" Target="../media/image25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Relationship Id="rId3" Target="../media/image27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24.png" Type="http://schemas.openxmlformats.org/officeDocument/2006/relationships/image"/><Relationship Id="rId7" Target="../media/image25.svg" Type="http://schemas.openxmlformats.org/officeDocument/2006/relationships/image"/><Relationship Id="rId8" Target="../media/image28.png" Type="http://schemas.openxmlformats.org/officeDocument/2006/relationships/image"/><Relationship Id="rId9" Target="../media/image29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4.png" Type="http://schemas.openxmlformats.org/officeDocument/2006/relationships/image"/><Relationship Id="rId11" Target="../media/image35.svg" Type="http://schemas.openxmlformats.org/officeDocument/2006/relationships/image"/><Relationship Id="rId2" Target="../media/image30.png" Type="http://schemas.openxmlformats.org/officeDocument/2006/relationships/image"/><Relationship Id="rId3" Target="../media/image31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32.png" Type="http://schemas.openxmlformats.org/officeDocument/2006/relationships/image"/><Relationship Id="rId9" Target="../media/image33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6.jpe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Relationship Id="rId5" Target="../media/image37.png" Type="http://schemas.openxmlformats.org/officeDocument/2006/relationships/image"/><Relationship Id="rId6" Target="../media/image38.png" Type="http://schemas.openxmlformats.org/officeDocument/2006/relationships/image"/><Relationship Id="rId7" Target="../media/image39.svg" Type="http://schemas.openxmlformats.org/officeDocument/2006/relationships/image"/><Relationship Id="rId8" Target="../media/image1.png" Type="http://schemas.openxmlformats.org/officeDocument/2006/relationships/image"/><Relationship Id="rId9" Target="../media/image2.sv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Relationship Id="rId3" Target="../media/image25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D48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980701" y="-90475"/>
            <a:ext cx="4567861" cy="10751558"/>
            <a:chOff x="0" y="0"/>
            <a:chExt cx="27755187" cy="65328504"/>
          </a:xfrm>
        </p:grpSpPr>
        <p:sp>
          <p:nvSpPr>
            <p:cNvPr name="Freeform 3" id="3"/>
            <p:cNvSpPr/>
            <p:nvPr/>
          </p:nvSpPr>
          <p:spPr>
            <a:xfrm flipH="false" flipV="false">
              <a:off x="72390" y="72390"/>
              <a:ext cx="27610407" cy="65183726"/>
            </a:xfrm>
            <a:custGeom>
              <a:avLst/>
              <a:gdLst/>
              <a:ahLst/>
              <a:cxnLst/>
              <a:rect r="r" b="b" t="t" l="l"/>
              <a:pathLst>
                <a:path h="65183726" w="27610407">
                  <a:moveTo>
                    <a:pt x="0" y="0"/>
                  </a:moveTo>
                  <a:lnTo>
                    <a:pt x="27610407" y="0"/>
                  </a:lnTo>
                  <a:lnTo>
                    <a:pt x="27610407" y="65183726"/>
                  </a:lnTo>
                  <a:lnTo>
                    <a:pt x="0" y="651837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FE2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>
              <a:off x="0" y="0"/>
              <a:ext cx="27755186" cy="65328502"/>
            </a:xfrm>
            <a:custGeom>
              <a:avLst/>
              <a:gdLst/>
              <a:ahLst/>
              <a:cxnLst/>
              <a:rect r="r" b="b" t="t" l="l"/>
              <a:pathLst>
                <a:path h="65328502" w="27755186">
                  <a:moveTo>
                    <a:pt x="27610408" y="65183724"/>
                  </a:moveTo>
                  <a:lnTo>
                    <a:pt x="27755186" y="65183724"/>
                  </a:lnTo>
                  <a:lnTo>
                    <a:pt x="27755186" y="65328502"/>
                  </a:lnTo>
                  <a:lnTo>
                    <a:pt x="27610408" y="65328502"/>
                  </a:lnTo>
                  <a:lnTo>
                    <a:pt x="27610408" y="6518372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5183724"/>
                  </a:lnTo>
                  <a:lnTo>
                    <a:pt x="0" y="65183724"/>
                  </a:lnTo>
                  <a:lnTo>
                    <a:pt x="0" y="144780"/>
                  </a:lnTo>
                  <a:close/>
                  <a:moveTo>
                    <a:pt x="0" y="65183724"/>
                  </a:moveTo>
                  <a:lnTo>
                    <a:pt x="144780" y="65183724"/>
                  </a:lnTo>
                  <a:lnTo>
                    <a:pt x="144780" y="65328502"/>
                  </a:lnTo>
                  <a:lnTo>
                    <a:pt x="0" y="65328502"/>
                  </a:lnTo>
                  <a:lnTo>
                    <a:pt x="0" y="65183724"/>
                  </a:lnTo>
                  <a:close/>
                  <a:moveTo>
                    <a:pt x="27610408" y="144780"/>
                  </a:moveTo>
                  <a:lnTo>
                    <a:pt x="27755186" y="144780"/>
                  </a:lnTo>
                  <a:lnTo>
                    <a:pt x="27755186" y="65183724"/>
                  </a:lnTo>
                  <a:lnTo>
                    <a:pt x="27610408" y="65183724"/>
                  </a:lnTo>
                  <a:lnTo>
                    <a:pt x="27610408" y="144780"/>
                  </a:lnTo>
                  <a:close/>
                  <a:moveTo>
                    <a:pt x="144780" y="65183724"/>
                  </a:moveTo>
                  <a:lnTo>
                    <a:pt x="27610408" y="65183724"/>
                  </a:lnTo>
                  <a:lnTo>
                    <a:pt x="27610408" y="65328502"/>
                  </a:lnTo>
                  <a:lnTo>
                    <a:pt x="144780" y="65328502"/>
                  </a:lnTo>
                  <a:lnTo>
                    <a:pt x="144780" y="65183724"/>
                  </a:lnTo>
                  <a:close/>
                  <a:moveTo>
                    <a:pt x="27610408" y="0"/>
                  </a:moveTo>
                  <a:lnTo>
                    <a:pt x="27755186" y="0"/>
                  </a:lnTo>
                  <a:lnTo>
                    <a:pt x="27755186" y="144780"/>
                  </a:lnTo>
                  <a:lnTo>
                    <a:pt x="27610408" y="144780"/>
                  </a:lnTo>
                  <a:lnTo>
                    <a:pt x="2761040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7610408" y="0"/>
                  </a:lnTo>
                  <a:lnTo>
                    <a:pt x="2761040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A1840"/>
            </a:solidFill>
          </p:spPr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154375" y="427112"/>
            <a:ext cx="6220514" cy="13907652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 rot="0">
            <a:off x="-260562" y="-174475"/>
            <a:ext cx="18809124" cy="1203175"/>
            <a:chOff x="0" y="0"/>
            <a:chExt cx="114287795" cy="7310720"/>
          </a:xfrm>
        </p:grpSpPr>
        <p:sp>
          <p:nvSpPr>
            <p:cNvPr name="Freeform 7" id="7"/>
            <p:cNvSpPr/>
            <p:nvPr/>
          </p:nvSpPr>
          <p:spPr>
            <a:xfrm flipH="false" flipV="false">
              <a:off x="72390" y="72390"/>
              <a:ext cx="114143014" cy="7165940"/>
            </a:xfrm>
            <a:custGeom>
              <a:avLst/>
              <a:gdLst/>
              <a:ahLst/>
              <a:cxnLst/>
              <a:rect r="r" b="b" t="t" l="l"/>
              <a:pathLst>
                <a:path h="7165940" w="114143014">
                  <a:moveTo>
                    <a:pt x="0" y="0"/>
                  </a:moveTo>
                  <a:lnTo>
                    <a:pt x="114143014" y="0"/>
                  </a:lnTo>
                  <a:lnTo>
                    <a:pt x="114143014" y="7165940"/>
                  </a:lnTo>
                  <a:lnTo>
                    <a:pt x="0" y="71659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E0F4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>
              <a:off x="0" y="0"/>
              <a:ext cx="114287796" cy="7310720"/>
            </a:xfrm>
            <a:custGeom>
              <a:avLst/>
              <a:gdLst/>
              <a:ahLst/>
              <a:cxnLst/>
              <a:rect r="r" b="b" t="t" l="l"/>
              <a:pathLst>
                <a:path h="7310720" w="114287796">
                  <a:moveTo>
                    <a:pt x="114143011" y="7165940"/>
                  </a:moveTo>
                  <a:lnTo>
                    <a:pt x="114287796" y="7165940"/>
                  </a:lnTo>
                  <a:lnTo>
                    <a:pt x="114287796" y="7310720"/>
                  </a:lnTo>
                  <a:lnTo>
                    <a:pt x="114143011" y="7310720"/>
                  </a:lnTo>
                  <a:lnTo>
                    <a:pt x="114143011" y="716594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165940"/>
                  </a:lnTo>
                  <a:lnTo>
                    <a:pt x="0" y="7165940"/>
                  </a:lnTo>
                  <a:lnTo>
                    <a:pt x="0" y="144780"/>
                  </a:lnTo>
                  <a:close/>
                  <a:moveTo>
                    <a:pt x="0" y="7165940"/>
                  </a:moveTo>
                  <a:lnTo>
                    <a:pt x="144780" y="7165940"/>
                  </a:lnTo>
                  <a:lnTo>
                    <a:pt x="144780" y="7310720"/>
                  </a:lnTo>
                  <a:lnTo>
                    <a:pt x="0" y="7310720"/>
                  </a:lnTo>
                  <a:lnTo>
                    <a:pt x="0" y="7165940"/>
                  </a:lnTo>
                  <a:close/>
                  <a:moveTo>
                    <a:pt x="114143011" y="144780"/>
                  </a:moveTo>
                  <a:lnTo>
                    <a:pt x="114287796" y="144780"/>
                  </a:lnTo>
                  <a:lnTo>
                    <a:pt x="114287796" y="7165940"/>
                  </a:lnTo>
                  <a:lnTo>
                    <a:pt x="114143011" y="7165940"/>
                  </a:lnTo>
                  <a:lnTo>
                    <a:pt x="114143011" y="144780"/>
                  </a:lnTo>
                  <a:close/>
                  <a:moveTo>
                    <a:pt x="144780" y="7165940"/>
                  </a:moveTo>
                  <a:lnTo>
                    <a:pt x="114143011" y="7165940"/>
                  </a:lnTo>
                  <a:lnTo>
                    <a:pt x="114143011" y="7310720"/>
                  </a:lnTo>
                  <a:lnTo>
                    <a:pt x="144780" y="7310720"/>
                  </a:lnTo>
                  <a:lnTo>
                    <a:pt x="144780" y="7165940"/>
                  </a:lnTo>
                  <a:close/>
                  <a:moveTo>
                    <a:pt x="114143011" y="0"/>
                  </a:moveTo>
                  <a:lnTo>
                    <a:pt x="114287796" y="0"/>
                  </a:lnTo>
                  <a:lnTo>
                    <a:pt x="114287796" y="144780"/>
                  </a:lnTo>
                  <a:lnTo>
                    <a:pt x="114143011" y="144780"/>
                  </a:lnTo>
                  <a:lnTo>
                    <a:pt x="11414301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14143011" y="0"/>
                  </a:lnTo>
                  <a:lnTo>
                    <a:pt x="11414301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A1840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-585140" y="1722086"/>
            <a:ext cx="15251507" cy="2390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780"/>
              </a:lnSpc>
            </a:pPr>
            <a:r>
              <a:rPr lang="en-US" sz="15650">
                <a:solidFill>
                  <a:srgbClr val="FFFFFF"/>
                </a:solidFill>
                <a:latin typeface="Arturo Outline Bold"/>
              </a:rPr>
              <a:t>Антонимы</a:t>
            </a:r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71" b="0"/>
          <a:stretch>
            <a:fillRect/>
          </a:stretch>
        </p:blipFill>
        <p:spPr>
          <a:xfrm flipH="false" flipV="false" rot="0">
            <a:off x="10052581" y="5143500"/>
            <a:ext cx="2475283" cy="2477045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02" t="0" r="0" b="0"/>
          <a:stretch>
            <a:fillRect/>
          </a:stretch>
        </p:blipFill>
        <p:spPr>
          <a:xfrm flipH="false" flipV="false" rot="0">
            <a:off x="10827703" y="5917632"/>
            <a:ext cx="925038" cy="928781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349736" y="1122011"/>
            <a:ext cx="805834" cy="805834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6418" y="2128905"/>
            <a:ext cx="627498" cy="627498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055528" y="201391"/>
            <a:ext cx="451442" cy="451442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23486" y="1199037"/>
            <a:ext cx="393362" cy="393362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true" flipV="false" rot="0">
            <a:off x="733916" y="5143500"/>
            <a:ext cx="7666392" cy="98979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9E0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900265" y="555064"/>
            <a:ext cx="12219027" cy="18002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699"/>
              </a:lnSpc>
            </a:pPr>
            <a:r>
              <a:rPr lang="en-US" sz="10499">
                <a:solidFill>
                  <a:srgbClr val="2D48DB"/>
                </a:solidFill>
                <a:latin typeface="Arturo Outline"/>
              </a:rPr>
              <a:t>Проверим себя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366896" y="3055773"/>
            <a:ext cx="9271754" cy="14179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19"/>
              </a:lnSpc>
            </a:pPr>
            <a:r>
              <a:rPr lang="en-US" sz="8299">
                <a:solidFill>
                  <a:srgbClr val="2A1840"/>
                </a:solidFill>
                <a:latin typeface="Aristotelica Pro Cond."/>
              </a:rPr>
              <a:t>-Что такое антонимы?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66896" y="5159319"/>
            <a:ext cx="10663569" cy="28682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479"/>
              </a:lnSpc>
            </a:pPr>
            <a:r>
              <a:rPr lang="en-US" sz="8199">
                <a:solidFill>
                  <a:srgbClr val="2A1840"/>
                </a:solidFill>
                <a:latin typeface="Aristotelica Pro Cond."/>
              </a:rPr>
              <a:t>-Какова роль антонимов в речи?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true" flipV="false" rot="187352">
            <a:off x="11560483" y="2937151"/>
            <a:ext cx="4733398" cy="10497456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5722588" y="9665042"/>
            <a:ext cx="4574381" cy="464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>
                <a:solidFill>
                  <a:srgbClr val="000000"/>
                </a:solidFill>
                <a:latin typeface="Aristotelica Pro"/>
              </a:rPr>
              <a:t>https://vk.com/annaborodihina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AF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72079" y="3902989"/>
            <a:ext cx="19037968" cy="6848570"/>
            <a:chOff x="0" y="0"/>
            <a:chExt cx="115678295" cy="41613206"/>
          </a:xfrm>
        </p:grpSpPr>
        <p:sp>
          <p:nvSpPr>
            <p:cNvPr name="Freeform 3" id="3"/>
            <p:cNvSpPr/>
            <p:nvPr/>
          </p:nvSpPr>
          <p:spPr>
            <a:xfrm flipH="false" flipV="false">
              <a:off x="72390" y="72390"/>
              <a:ext cx="115533515" cy="41468426"/>
            </a:xfrm>
            <a:custGeom>
              <a:avLst/>
              <a:gdLst/>
              <a:ahLst/>
              <a:cxnLst/>
              <a:rect r="r" b="b" t="t" l="l"/>
              <a:pathLst>
                <a:path h="41468426" w="115533515">
                  <a:moveTo>
                    <a:pt x="0" y="0"/>
                  </a:moveTo>
                  <a:lnTo>
                    <a:pt x="115533515" y="0"/>
                  </a:lnTo>
                  <a:lnTo>
                    <a:pt x="115533515" y="41468426"/>
                  </a:lnTo>
                  <a:lnTo>
                    <a:pt x="0" y="414684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E0F4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>
              <a:off x="0" y="0"/>
              <a:ext cx="115678297" cy="41613206"/>
            </a:xfrm>
            <a:custGeom>
              <a:avLst/>
              <a:gdLst/>
              <a:ahLst/>
              <a:cxnLst/>
              <a:rect r="r" b="b" t="t" l="l"/>
              <a:pathLst>
                <a:path h="41613206" w="115678297">
                  <a:moveTo>
                    <a:pt x="115533512" y="41468427"/>
                  </a:moveTo>
                  <a:lnTo>
                    <a:pt x="115678297" y="41468427"/>
                  </a:lnTo>
                  <a:lnTo>
                    <a:pt x="115678297" y="41613206"/>
                  </a:lnTo>
                  <a:lnTo>
                    <a:pt x="115533512" y="41613206"/>
                  </a:lnTo>
                  <a:lnTo>
                    <a:pt x="115533512" y="4146842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1468427"/>
                  </a:lnTo>
                  <a:lnTo>
                    <a:pt x="0" y="41468427"/>
                  </a:lnTo>
                  <a:lnTo>
                    <a:pt x="0" y="144780"/>
                  </a:lnTo>
                  <a:close/>
                  <a:moveTo>
                    <a:pt x="0" y="41468427"/>
                  </a:moveTo>
                  <a:lnTo>
                    <a:pt x="144780" y="41468427"/>
                  </a:lnTo>
                  <a:lnTo>
                    <a:pt x="144780" y="41613206"/>
                  </a:lnTo>
                  <a:lnTo>
                    <a:pt x="0" y="41613206"/>
                  </a:lnTo>
                  <a:lnTo>
                    <a:pt x="0" y="41468427"/>
                  </a:lnTo>
                  <a:close/>
                  <a:moveTo>
                    <a:pt x="115533512" y="144780"/>
                  </a:moveTo>
                  <a:lnTo>
                    <a:pt x="115678297" y="144780"/>
                  </a:lnTo>
                  <a:lnTo>
                    <a:pt x="115678297" y="41468427"/>
                  </a:lnTo>
                  <a:lnTo>
                    <a:pt x="115533512" y="41468427"/>
                  </a:lnTo>
                  <a:lnTo>
                    <a:pt x="115533512" y="144780"/>
                  </a:lnTo>
                  <a:close/>
                  <a:moveTo>
                    <a:pt x="144780" y="41468427"/>
                  </a:moveTo>
                  <a:lnTo>
                    <a:pt x="115533512" y="41468427"/>
                  </a:lnTo>
                  <a:lnTo>
                    <a:pt x="115533512" y="41613206"/>
                  </a:lnTo>
                  <a:lnTo>
                    <a:pt x="144780" y="41613206"/>
                  </a:lnTo>
                  <a:lnTo>
                    <a:pt x="144780" y="41468427"/>
                  </a:lnTo>
                  <a:close/>
                  <a:moveTo>
                    <a:pt x="115533512" y="0"/>
                  </a:moveTo>
                  <a:lnTo>
                    <a:pt x="115678297" y="0"/>
                  </a:lnTo>
                  <a:lnTo>
                    <a:pt x="115678297" y="144780"/>
                  </a:lnTo>
                  <a:lnTo>
                    <a:pt x="115533512" y="144780"/>
                  </a:lnTo>
                  <a:lnTo>
                    <a:pt x="11553351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15533512" y="0"/>
                  </a:lnTo>
                  <a:lnTo>
                    <a:pt x="11553351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A1840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-3801402" y="0"/>
            <a:ext cx="7933035" cy="10751558"/>
            <a:chOff x="0" y="0"/>
            <a:chExt cx="48202624" cy="65328504"/>
          </a:xfrm>
        </p:grpSpPr>
        <p:sp>
          <p:nvSpPr>
            <p:cNvPr name="Freeform 6" id="6"/>
            <p:cNvSpPr/>
            <p:nvPr/>
          </p:nvSpPr>
          <p:spPr>
            <a:xfrm flipH="false" flipV="false">
              <a:off x="72390" y="72390"/>
              <a:ext cx="48057844" cy="65183726"/>
            </a:xfrm>
            <a:custGeom>
              <a:avLst/>
              <a:gdLst/>
              <a:ahLst/>
              <a:cxnLst/>
              <a:rect r="r" b="b" t="t" l="l"/>
              <a:pathLst>
                <a:path h="65183726" w="48057844">
                  <a:moveTo>
                    <a:pt x="0" y="0"/>
                  </a:moveTo>
                  <a:lnTo>
                    <a:pt x="48057844" y="0"/>
                  </a:lnTo>
                  <a:lnTo>
                    <a:pt x="48057844" y="65183726"/>
                  </a:lnTo>
                  <a:lnTo>
                    <a:pt x="0" y="651837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A76C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>
              <a:off x="0" y="0"/>
              <a:ext cx="48202624" cy="65328502"/>
            </a:xfrm>
            <a:custGeom>
              <a:avLst/>
              <a:gdLst/>
              <a:ahLst/>
              <a:cxnLst/>
              <a:rect r="r" b="b" t="t" l="l"/>
              <a:pathLst>
                <a:path h="65328502" w="48202624">
                  <a:moveTo>
                    <a:pt x="48057845" y="65183724"/>
                  </a:moveTo>
                  <a:lnTo>
                    <a:pt x="48202624" y="65183724"/>
                  </a:lnTo>
                  <a:lnTo>
                    <a:pt x="48202624" y="65328502"/>
                  </a:lnTo>
                  <a:lnTo>
                    <a:pt x="48057845" y="65328502"/>
                  </a:lnTo>
                  <a:lnTo>
                    <a:pt x="48057845" y="6518372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5183724"/>
                  </a:lnTo>
                  <a:lnTo>
                    <a:pt x="0" y="65183724"/>
                  </a:lnTo>
                  <a:lnTo>
                    <a:pt x="0" y="144780"/>
                  </a:lnTo>
                  <a:close/>
                  <a:moveTo>
                    <a:pt x="0" y="65183724"/>
                  </a:moveTo>
                  <a:lnTo>
                    <a:pt x="144780" y="65183724"/>
                  </a:lnTo>
                  <a:lnTo>
                    <a:pt x="144780" y="65328502"/>
                  </a:lnTo>
                  <a:lnTo>
                    <a:pt x="0" y="65328502"/>
                  </a:lnTo>
                  <a:lnTo>
                    <a:pt x="0" y="65183724"/>
                  </a:lnTo>
                  <a:close/>
                  <a:moveTo>
                    <a:pt x="48057845" y="144780"/>
                  </a:moveTo>
                  <a:lnTo>
                    <a:pt x="48202624" y="144780"/>
                  </a:lnTo>
                  <a:lnTo>
                    <a:pt x="48202624" y="65183724"/>
                  </a:lnTo>
                  <a:lnTo>
                    <a:pt x="48057845" y="65183724"/>
                  </a:lnTo>
                  <a:lnTo>
                    <a:pt x="48057845" y="144780"/>
                  </a:lnTo>
                  <a:close/>
                  <a:moveTo>
                    <a:pt x="144780" y="65183724"/>
                  </a:moveTo>
                  <a:lnTo>
                    <a:pt x="48057845" y="65183724"/>
                  </a:lnTo>
                  <a:lnTo>
                    <a:pt x="48057845" y="65328502"/>
                  </a:lnTo>
                  <a:lnTo>
                    <a:pt x="144780" y="65328502"/>
                  </a:lnTo>
                  <a:lnTo>
                    <a:pt x="144780" y="65183724"/>
                  </a:lnTo>
                  <a:close/>
                  <a:moveTo>
                    <a:pt x="48057845" y="0"/>
                  </a:moveTo>
                  <a:lnTo>
                    <a:pt x="48202624" y="0"/>
                  </a:lnTo>
                  <a:lnTo>
                    <a:pt x="48202624" y="144780"/>
                  </a:lnTo>
                  <a:lnTo>
                    <a:pt x="48057845" y="144780"/>
                  </a:lnTo>
                  <a:lnTo>
                    <a:pt x="4805784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8057845" y="0"/>
                  </a:lnTo>
                  <a:lnTo>
                    <a:pt x="4805784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A1840"/>
            </a:solidFill>
          </p:spPr>
        </p:sp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21712" y="4486388"/>
            <a:ext cx="657112" cy="657112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105091" y="2754145"/>
            <a:ext cx="396916" cy="396916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24796" y="3902989"/>
            <a:ext cx="396916" cy="396916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522319" y="8807655"/>
            <a:ext cx="392899" cy="392899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4"/>
          <a:srcRect l="0" t="3982" r="0" b="0"/>
          <a:stretch>
            <a:fillRect/>
          </a:stretch>
        </p:blipFill>
        <p:spPr>
          <a:xfrm flipH="false" flipV="false" rot="0">
            <a:off x="324535" y="470269"/>
            <a:ext cx="6177472" cy="4567753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11823070" y="537208"/>
            <a:ext cx="6101127" cy="4433874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2107159" y="5321537"/>
            <a:ext cx="6830319" cy="4802736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9761908" y="5321537"/>
            <a:ext cx="6905604" cy="4802736"/>
          </a:xfrm>
          <a:prstGeom prst="rect">
            <a:avLst/>
          </a:prstGeom>
        </p:spPr>
      </p:pic>
      <p:sp>
        <p:nvSpPr>
          <p:cNvPr name="TextBox 16" id="16"/>
          <p:cNvSpPr txBox="true"/>
          <p:nvPr/>
        </p:nvSpPr>
        <p:spPr>
          <a:xfrm rot="0">
            <a:off x="6502007" y="659202"/>
            <a:ext cx="5469695" cy="23460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50"/>
              </a:lnSpc>
              <a:spcBef>
                <a:spcPct val="0"/>
              </a:spcBef>
            </a:pPr>
            <a:r>
              <a:rPr lang="en-US" sz="5125">
                <a:solidFill>
                  <a:srgbClr val="5E17EB"/>
                </a:solidFill>
                <a:latin typeface="Arturo Outline"/>
              </a:rPr>
              <a:t>Что вы видите на картинках?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E05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143341" y="-302017"/>
            <a:ext cx="9755586" cy="4385970"/>
            <a:chOff x="0" y="0"/>
            <a:chExt cx="59276787" cy="26649981"/>
          </a:xfrm>
        </p:grpSpPr>
        <p:sp>
          <p:nvSpPr>
            <p:cNvPr name="Freeform 3" id="3"/>
            <p:cNvSpPr/>
            <p:nvPr/>
          </p:nvSpPr>
          <p:spPr>
            <a:xfrm flipH="false" flipV="false">
              <a:off x="72390" y="72390"/>
              <a:ext cx="59132009" cy="26505200"/>
            </a:xfrm>
            <a:custGeom>
              <a:avLst/>
              <a:gdLst/>
              <a:ahLst/>
              <a:cxnLst/>
              <a:rect r="r" b="b" t="t" l="l"/>
              <a:pathLst>
                <a:path h="26505200" w="59132009">
                  <a:moveTo>
                    <a:pt x="0" y="0"/>
                  </a:moveTo>
                  <a:lnTo>
                    <a:pt x="59132009" y="0"/>
                  </a:lnTo>
                  <a:lnTo>
                    <a:pt x="59132009" y="26505200"/>
                  </a:lnTo>
                  <a:lnTo>
                    <a:pt x="0" y="26505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FE2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>
              <a:off x="0" y="0"/>
              <a:ext cx="59276785" cy="26649983"/>
            </a:xfrm>
            <a:custGeom>
              <a:avLst/>
              <a:gdLst/>
              <a:ahLst/>
              <a:cxnLst/>
              <a:rect r="r" b="b" t="t" l="l"/>
              <a:pathLst>
                <a:path h="26649983" w="59276785">
                  <a:moveTo>
                    <a:pt x="59132006" y="26505201"/>
                  </a:moveTo>
                  <a:lnTo>
                    <a:pt x="59276785" y="26505201"/>
                  </a:lnTo>
                  <a:lnTo>
                    <a:pt x="59276785" y="26649983"/>
                  </a:lnTo>
                  <a:lnTo>
                    <a:pt x="59132006" y="26649983"/>
                  </a:lnTo>
                  <a:lnTo>
                    <a:pt x="59132006" y="2650520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6505201"/>
                  </a:lnTo>
                  <a:lnTo>
                    <a:pt x="0" y="26505201"/>
                  </a:lnTo>
                  <a:lnTo>
                    <a:pt x="0" y="144780"/>
                  </a:lnTo>
                  <a:close/>
                  <a:moveTo>
                    <a:pt x="0" y="26505201"/>
                  </a:moveTo>
                  <a:lnTo>
                    <a:pt x="144780" y="26505201"/>
                  </a:lnTo>
                  <a:lnTo>
                    <a:pt x="144780" y="26649983"/>
                  </a:lnTo>
                  <a:lnTo>
                    <a:pt x="0" y="26649983"/>
                  </a:lnTo>
                  <a:lnTo>
                    <a:pt x="0" y="26505201"/>
                  </a:lnTo>
                  <a:close/>
                  <a:moveTo>
                    <a:pt x="59132006" y="144780"/>
                  </a:moveTo>
                  <a:lnTo>
                    <a:pt x="59276785" y="144780"/>
                  </a:lnTo>
                  <a:lnTo>
                    <a:pt x="59276785" y="26505201"/>
                  </a:lnTo>
                  <a:lnTo>
                    <a:pt x="59132006" y="26505201"/>
                  </a:lnTo>
                  <a:lnTo>
                    <a:pt x="59132006" y="144780"/>
                  </a:lnTo>
                  <a:close/>
                  <a:moveTo>
                    <a:pt x="144780" y="26505201"/>
                  </a:moveTo>
                  <a:lnTo>
                    <a:pt x="59132006" y="26505201"/>
                  </a:lnTo>
                  <a:lnTo>
                    <a:pt x="59132006" y="26649983"/>
                  </a:lnTo>
                  <a:lnTo>
                    <a:pt x="144780" y="26649983"/>
                  </a:lnTo>
                  <a:lnTo>
                    <a:pt x="144780" y="26505201"/>
                  </a:lnTo>
                  <a:close/>
                  <a:moveTo>
                    <a:pt x="59132006" y="0"/>
                  </a:moveTo>
                  <a:lnTo>
                    <a:pt x="59276785" y="0"/>
                  </a:lnTo>
                  <a:lnTo>
                    <a:pt x="59276785" y="144780"/>
                  </a:lnTo>
                  <a:lnTo>
                    <a:pt x="59132006" y="144780"/>
                  </a:lnTo>
                  <a:lnTo>
                    <a:pt x="5913200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59132006" y="0"/>
                  </a:lnTo>
                  <a:lnTo>
                    <a:pt x="5913200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A1840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-374984" y="-302017"/>
            <a:ext cx="12254136" cy="4385970"/>
            <a:chOff x="0" y="0"/>
            <a:chExt cx="74458453" cy="26649981"/>
          </a:xfrm>
        </p:grpSpPr>
        <p:sp>
          <p:nvSpPr>
            <p:cNvPr name="Freeform 6" id="6"/>
            <p:cNvSpPr/>
            <p:nvPr/>
          </p:nvSpPr>
          <p:spPr>
            <a:xfrm flipH="false" flipV="false">
              <a:off x="72390" y="72390"/>
              <a:ext cx="74313674" cy="26505200"/>
            </a:xfrm>
            <a:custGeom>
              <a:avLst/>
              <a:gdLst/>
              <a:ahLst/>
              <a:cxnLst/>
              <a:rect r="r" b="b" t="t" l="l"/>
              <a:pathLst>
                <a:path h="26505200" w="74313674">
                  <a:moveTo>
                    <a:pt x="0" y="0"/>
                  </a:moveTo>
                  <a:lnTo>
                    <a:pt x="74313674" y="0"/>
                  </a:lnTo>
                  <a:lnTo>
                    <a:pt x="74313674" y="26505200"/>
                  </a:lnTo>
                  <a:lnTo>
                    <a:pt x="0" y="26505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48DB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>
              <a:off x="0" y="0"/>
              <a:ext cx="74458450" cy="26649983"/>
            </a:xfrm>
            <a:custGeom>
              <a:avLst/>
              <a:gdLst/>
              <a:ahLst/>
              <a:cxnLst/>
              <a:rect r="r" b="b" t="t" l="l"/>
              <a:pathLst>
                <a:path h="26649983" w="74458450">
                  <a:moveTo>
                    <a:pt x="74313672" y="26505201"/>
                  </a:moveTo>
                  <a:lnTo>
                    <a:pt x="74458450" y="26505201"/>
                  </a:lnTo>
                  <a:lnTo>
                    <a:pt x="74458450" y="26649983"/>
                  </a:lnTo>
                  <a:lnTo>
                    <a:pt x="74313672" y="26649983"/>
                  </a:lnTo>
                  <a:lnTo>
                    <a:pt x="74313672" y="2650520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6505201"/>
                  </a:lnTo>
                  <a:lnTo>
                    <a:pt x="0" y="26505201"/>
                  </a:lnTo>
                  <a:lnTo>
                    <a:pt x="0" y="144780"/>
                  </a:lnTo>
                  <a:close/>
                  <a:moveTo>
                    <a:pt x="0" y="26505201"/>
                  </a:moveTo>
                  <a:lnTo>
                    <a:pt x="144780" y="26505201"/>
                  </a:lnTo>
                  <a:lnTo>
                    <a:pt x="144780" y="26649983"/>
                  </a:lnTo>
                  <a:lnTo>
                    <a:pt x="0" y="26649983"/>
                  </a:lnTo>
                  <a:lnTo>
                    <a:pt x="0" y="26505201"/>
                  </a:lnTo>
                  <a:close/>
                  <a:moveTo>
                    <a:pt x="74313672" y="144780"/>
                  </a:moveTo>
                  <a:lnTo>
                    <a:pt x="74458450" y="144780"/>
                  </a:lnTo>
                  <a:lnTo>
                    <a:pt x="74458450" y="26505201"/>
                  </a:lnTo>
                  <a:lnTo>
                    <a:pt x="74313672" y="26505201"/>
                  </a:lnTo>
                  <a:lnTo>
                    <a:pt x="74313672" y="144780"/>
                  </a:lnTo>
                  <a:close/>
                  <a:moveTo>
                    <a:pt x="144780" y="26505201"/>
                  </a:moveTo>
                  <a:lnTo>
                    <a:pt x="74313672" y="26505201"/>
                  </a:lnTo>
                  <a:lnTo>
                    <a:pt x="74313672" y="26649983"/>
                  </a:lnTo>
                  <a:lnTo>
                    <a:pt x="144780" y="26649983"/>
                  </a:lnTo>
                  <a:lnTo>
                    <a:pt x="144780" y="26505201"/>
                  </a:lnTo>
                  <a:close/>
                  <a:moveTo>
                    <a:pt x="74313672" y="0"/>
                  </a:moveTo>
                  <a:lnTo>
                    <a:pt x="74458450" y="0"/>
                  </a:lnTo>
                  <a:lnTo>
                    <a:pt x="74458450" y="144780"/>
                  </a:lnTo>
                  <a:lnTo>
                    <a:pt x="74313672" y="144780"/>
                  </a:lnTo>
                  <a:lnTo>
                    <a:pt x="7431367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4313672" y="0"/>
                  </a:lnTo>
                  <a:lnTo>
                    <a:pt x="7431367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A1840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0855527" y="334677"/>
            <a:ext cx="2047252" cy="2047252"/>
            <a:chOff x="0" y="0"/>
            <a:chExt cx="2729669" cy="2729669"/>
          </a:xfrm>
        </p:grpSpPr>
        <p:pic>
          <p:nvPicPr>
            <p:cNvPr name="Picture 9" id="9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0"/>
              <a:ext cx="2729669" cy="2729669"/>
            </a:xfrm>
            <a:prstGeom prst="rect">
              <a:avLst/>
            </a:prstGeom>
          </p:spPr>
        </p:pic>
        <p:pic>
          <p:nvPicPr>
            <p:cNvPr name="Picture 10" id="10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745647" y="745647"/>
              <a:ext cx="1238374" cy="1238374"/>
            </a:xfrm>
            <a:prstGeom prst="rect">
              <a:avLst/>
            </a:prstGeom>
          </p:spPr>
        </p:pic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57245" y="886848"/>
            <a:ext cx="471455" cy="471455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568115" y="1422581"/>
            <a:ext cx="382662" cy="382662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28700" y="605893"/>
            <a:ext cx="280955" cy="280955"/>
          </a:xfrm>
          <a:prstGeom prst="rect">
            <a:avLst/>
          </a:prstGeom>
        </p:spPr>
      </p:pic>
      <p:sp>
        <p:nvSpPr>
          <p:cNvPr name="TextBox 14" id="14"/>
          <p:cNvSpPr txBox="true"/>
          <p:nvPr/>
        </p:nvSpPr>
        <p:spPr>
          <a:xfrm rot="0">
            <a:off x="0" y="1356737"/>
            <a:ext cx="11166967" cy="21990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919"/>
              </a:lnSpc>
            </a:pPr>
            <a:r>
              <a:rPr lang="en-US" sz="12799">
                <a:solidFill>
                  <a:srgbClr val="EF7C8E"/>
                </a:solidFill>
                <a:latin typeface="Arturo Outline Bold"/>
              </a:rPr>
              <a:t>Антонимы</a:t>
            </a:r>
          </a:p>
        </p:txBody>
      </p:sp>
      <p:pic>
        <p:nvPicPr>
          <p:cNvPr name="Picture 15" id="15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855527" y="2381928"/>
            <a:ext cx="2047252" cy="2047252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351632" y="2878034"/>
            <a:ext cx="1055040" cy="1055040"/>
          </a:xfrm>
          <a:prstGeom prst="rect">
            <a:avLst/>
          </a:prstGeom>
        </p:spPr>
      </p:pic>
      <p:sp>
        <p:nvSpPr>
          <p:cNvPr name="TextBox 17" id="17"/>
          <p:cNvSpPr txBox="true"/>
          <p:nvPr/>
        </p:nvSpPr>
        <p:spPr>
          <a:xfrm rot="0">
            <a:off x="792973" y="4321810"/>
            <a:ext cx="16650956" cy="55880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19"/>
              </a:lnSpc>
              <a:spcBef>
                <a:spcPct val="0"/>
              </a:spcBef>
            </a:pPr>
            <a:r>
              <a:rPr lang="en-US" sz="5299">
                <a:solidFill>
                  <a:srgbClr val="000000"/>
                </a:solidFill>
                <a:latin typeface="Aristotelica Pro Cond. Bold"/>
              </a:rPr>
              <a:t>Антонимы – </a:t>
            </a:r>
            <a:r>
              <a:rPr lang="en-US" sz="5299">
                <a:solidFill>
                  <a:srgbClr val="000000"/>
                </a:solidFill>
                <a:latin typeface="Aristotelica Pro Cond."/>
              </a:rPr>
              <a:t>это слова с противоположным значением, написанием и произношением. Как правило, к антонимам относятся разнокоренные слова, хотя возможны и однокоренные слова, образованные с помощью антонимичных приставок и суффиксов. Не все слова имеют антонимы.</a:t>
            </a:r>
          </a:p>
        </p:txBody>
      </p:sp>
      <p:pic>
        <p:nvPicPr>
          <p:cNvPr name="Picture 18" id="18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true" flipV="false" rot="0">
            <a:off x="14023139" y="334677"/>
            <a:ext cx="2793312" cy="360638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9E0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3464615" y="352317"/>
            <a:ext cx="12981497" cy="9736123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408356" y="-2678257"/>
            <a:ext cx="17879644" cy="3030574"/>
            <a:chOff x="0" y="0"/>
            <a:chExt cx="117439837" cy="19905883"/>
          </a:xfrm>
        </p:grpSpPr>
        <p:sp>
          <p:nvSpPr>
            <p:cNvPr name="Freeform 4" id="4"/>
            <p:cNvSpPr/>
            <p:nvPr/>
          </p:nvSpPr>
          <p:spPr>
            <a:xfrm flipH="false" flipV="false">
              <a:off x="72390" y="72390"/>
              <a:ext cx="117295057" cy="19761103"/>
            </a:xfrm>
            <a:custGeom>
              <a:avLst/>
              <a:gdLst/>
              <a:ahLst/>
              <a:cxnLst/>
              <a:rect r="r" b="b" t="t" l="l"/>
              <a:pathLst>
                <a:path h="19761103" w="117295057">
                  <a:moveTo>
                    <a:pt x="0" y="0"/>
                  </a:moveTo>
                  <a:lnTo>
                    <a:pt x="117295057" y="0"/>
                  </a:lnTo>
                  <a:lnTo>
                    <a:pt x="117295057" y="19761103"/>
                  </a:lnTo>
                  <a:lnTo>
                    <a:pt x="0" y="197611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FE2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>
              <a:off x="0" y="0"/>
              <a:ext cx="117439839" cy="19905884"/>
            </a:xfrm>
            <a:custGeom>
              <a:avLst/>
              <a:gdLst/>
              <a:ahLst/>
              <a:cxnLst/>
              <a:rect r="r" b="b" t="t" l="l"/>
              <a:pathLst>
                <a:path h="19905884" w="117439839">
                  <a:moveTo>
                    <a:pt x="117295054" y="19761104"/>
                  </a:moveTo>
                  <a:lnTo>
                    <a:pt x="117439839" y="19761104"/>
                  </a:lnTo>
                  <a:lnTo>
                    <a:pt x="117439839" y="19905884"/>
                  </a:lnTo>
                  <a:lnTo>
                    <a:pt x="117295054" y="19905884"/>
                  </a:lnTo>
                  <a:lnTo>
                    <a:pt x="117295054" y="1976110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9761104"/>
                  </a:lnTo>
                  <a:lnTo>
                    <a:pt x="0" y="19761104"/>
                  </a:lnTo>
                  <a:lnTo>
                    <a:pt x="0" y="144780"/>
                  </a:lnTo>
                  <a:close/>
                  <a:moveTo>
                    <a:pt x="0" y="19761104"/>
                  </a:moveTo>
                  <a:lnTo>
                    <a:pt x="144780" y="19761104"/>
                  </a:lnTo>
                  <a:lnTo>
                    <a:pt x="144780" y="19905884"/>
                  </a:lnTo>
                  <a:lnTo>
                    <a:pt x="0" y="19905884"/>
                  </a:lnTo>
                  <a:lnTo>
                    <a:pt x="0" y="19761104"/>
                  </a:lnTo>
                  <a:close/>
                  <a:moveTo>
                    <a:pt x="117295054" y="144780"/>
                  </a:moveTo>
                  <a:lnTo>
                    <a:pt x="117439839" y="144780"/>
                  </a:lnTo>
                  <a:lnTo>
                    <a:pt x="117439839" y="19761104"/>
                  </a:lnTo>
                  <a:lnTo>
                    <a:pt x="117295054" y="19761104"/>
                  </a:lnTo>
                  <a:lnTo>
                    <a:pt x="117295054" y="144780"/>
                  </a:lnTo>
                  <a:close/>
                  <a:moveTo>
                    <a:pt x="144780" y="19761104"/>
                  </a:moveTo>
                  <a:lnTo>
                    <a:pt x="117295054" y="19761104"/>
                  </a:lnTo>
                  <a:lnTo>
                    <a:pt x="117295054" y="19905884"/>
                  </a:lnTo>
                  <a:lnTo>
                    <a:pt x="144780" y="19905884"/>
                  </a:lnTo>
                  <a:lnTo>
                    <a:pt x="144780" y="19761104"/>
                  </a:lnTo>
                  <a:close/>
                  <a:moveTo>
                    <a:pt x="117295054" y="0"/>
                  </a:moveTo>
                  <a:lnTo>
                    <a:pt x="117439839" y="0"/>
                  </a:lnTo>
                  <a:lnTo>
                    <a:pt x="117439839" y="144780"/>
                  </a:lnTo>
                  <a:lnTo>
                    <a:pt x="117295054" y="144780"/>
                  </a:lnTo>
                  <a:lnTo>
                    <a:pt x="11729505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17295054" y="0"/>
                  </a:lnTo>
                  <a:lnTo>
                    <a:pt x="11729505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A1840"/>
            </a:solidFill>
          </p:spPr>
        </p:sp>
      </p:grpSp>
      <p:grpSp>
        <p:nvGrpSpPr>
          <p:cNvPr name="Group 6" id="6"/>
          <p:cNvGrpSpPr/>
          <p:nvPr/>
        </p:nvGrpSpPr>
        <p:grpSpPr>
          <a:xfrm rot="1983434">
            <a:off x="17886426" y="76981"/>
            <a:ext cx="6560475" cy="10796122"/>
            <a:chOff x="0" y="0"/>
            <a:chExt cx="39862689" cy="65599279"/>
          </a:xfrm>
        </p:grpSpPr>
        <p:sp>
          <p:nvSpPr>
            <p:cNvPr name="Freeform 7" id="7"/>
            <p:cNvSpPr/>
            <p:nvPr/>
          </p:nvSpPr>
          <p:spPr>
            <a:xfrm flipH="false" flipV="false">
              <a:off x="72390" y="72390"/>
              <a:ext cx="39717910" cy="65454500"/>
            </a:xfrm>
            <a:custGeom>
              <a:avLst/>
              <a:gdLst/>
              <a:ahLst/>
              <a:cxnLst/>
              <a:rect r="r" b="b" t="t" l="l"/>
              <a:pathLst>
                <a:path h="65454500" w="39717910">
                  <a:moveTo>
                    <a:pt x="0" y="0"/>
                  </a:moveTo>
                  <a:lnTo>
                    <a:pt x="39717910" y="0"/>
                  </a:lnTo>
                  <a:lnTo>
                    <a:pt x="39717910" y="65454500"/>
                  </a:lnTo>
                  <a:lnTo>
                    <a:pt x="0" y="65454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FE2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>
              <a:off x="0" y="0"/>
              <a:ext cx="39862689" cy="65599277"/>
            </a:xfrm>
            <a:custGeom>
              <a:avLst/>
              <a:gdLst/>
              <a:ahLst/>
              <a:cxnLst/>
              <a:rect r="r" b="b" t="t" l="l"/>
              <a:pathLst>
                <a:path h="65599277" w="39862689">
                  <a:moveTo>
                    <a:pt x="39717907" y="65454498"/>
                  </a:moveTo>
                  <a:lnTo>
                    <a:pt x="39862689" y="65454498"/>
                  </a:lnTo>
                  <a:lnTo>
                    <a:pt x="39862689" y="65599277"/>
                  </a:lnTo>
                  <a:lnTo>
                    <a:pt x="39717907" y="65599277"/>
                  </a:lnTo>
                  <a:lnTo>
                    <a:pt x="39717907" y="6545449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5454498"/>
                  </a:lnTo>
                  <a:lnTo>
                    <a:pt x="0" y="65454498"/>
                  </a:lnTo>
                  <a:lnTo>
                    <a:pt x="0" y="144780"/>
                  </a:lnTo>
                  <a:close/>
                  <a:moveTo>
                    <a:pt x="0" y="65454498"/>
                  </a:moveTo>
                  <a:lnTo>
                    <a:pt x="144780" y="65454498"/>
                  </a:lnTo>
                  <a:lnTo>
                    <a:pt x="144780" y="65599277"/>
                  </a:lnTo>
                  <a:lnTo>
                    <a:pt x="0" y="65599277"/>
                  </a:lnTo>
                  <a:lnTo>
                    <a:pt x="0" y="65454498"/>
                  </a:lnTo>
                  <a:close/>
                  <a:moveTo>
                    <a:pt x="39717907" y="144780"/>
                  </a:moveTo>
                  <a:lnTo>
                    <a:pt x="39862689" y="144780"/>
                  </a:lnTo>
                  <a:lnTo>
                    <a:pt x="39862689" y="65454498"/>
                  </a:lnTo>
                  <a:lnTo>
                    <a:pt x="39717907" y="65454498"/>
                  </a:lnTo>
                  <a:lnTo>
                    <a:pt x="39717907" y="144780"/>
                  </a:lnTo>
                  <a:close/>
                  <a:moveTo>
                    <a:pt x="144780" y="65454498"/>
                  </a:moveTo>
                  <a:lnTo>
                    <a:pt x="39717907" y="65454498"/>
                  </a:lnTo>
                  <a:lnTo>
                    <a:pt x="39717907" y="65599277"/>
                  </a:lnTo>
                  <a:lnTo>
                    <a:pt x="144780" y="65599277"/>
                  </a:lnTo>
                  <a:lnTo>
                    <a:pt x="144780" y="65454498"/>
                  </a:lnTo>
                  <a:close/>
                  <a:moveTo>
                    <a:pt x="39717907" y="0"/>
                  </a:moveTo>
                  <a:lnTo>
                    <a:pt x="39862689" y="0"/>
                  </a:lnTo>
                  <a:lnTo>
                    <a:pt x="39862689" y="144780"/>
                  </a:lnTo>
                  <a:lnTo>
                    <a:pt x="39717907" y="144780"/>
                  </a:lnTo>
                  <a:lnTo>
                    <a:pt x="3971790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9717907" y="0"/>
                  </a:lnTo>
                  <a:lnTo>
                    <a:pt x="3971790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A1840"/>
            </a:solidFill>
          </p:spPr>
        </p:sp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true" flipV="false" rot="-140850">
            <a:off x="-1071221" y="640188"/>
            <a:ext cx="4733398" cy="104974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ED76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173199">
            <a:off x="-4507469" y="-710205"/>
            <a:ext cx="4733398" cy="10497456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0" y="-261405"/>
            <a:ext cx="18288000" cy="2092351"/>
            <a:chOff x="0" y="0"/>
            <a:chExt cx="111121350" cy="12713523"/>
          </a:xfrm>
        </p:grpSpPr>
        <p:sp>
          <p:nvSpPr>
            <p:cNvPr name="Freeform 4" id="4"/>
            <p:cNvSpPr/>
            <p:nvPr/>
          </p:nvSpPr>
          <p:spPr>
            <a:xfrm flipH="false" flipV="false">
              <a:off x="72390" y="72390"/>
              <a:ext cx="110976571" cy="12568742"/>
            </a:xfrm>
            <a:custGeom>
              <a:avLst/>
              <a:gdLst/>
              <a:ahLst/>
              <a:cxnLst/>
              <a:rect r="r" b="b" t="t" l="l"/>
              <a:pathLst>
                <a:path h="12568742" w="110976571">
                  <a:moveTo>
                    <a:pt x="0" y="0"/>
                  </a:moveTo>
                  <a:lnTo>
                    <a:pt x="110976571" y="0"/>
                  </a:lnTo>
                  <a:lnTo>
                    <a:pt x="110976571" y="12568742"/>
                  </a:lnTo>
                  <a:lnTo>
                    <a:pt x="0" y="125687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E0F4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>
              <a:off x="0" y="0"/>
              <a:ext cx="111121354" cy="12713522"/>
            </a:xfrm>
            <a:custGeom>
              <a:avLst/>
              <a:gdLst/>
              <a:ahLst/>
              <a:cxnLst/>
              <a:rect r="r" b="b" t="t" l="l"/>
              <a:pathLst>
                <a:path h="12713522" w="111121354">
                  <a:moveTo>
                    <a:pt x="110976569" y="12568743"/>
                  </a:moveTo>
                  <a:lnTo>
                    <a:pt x="111121354" y="12568743"/>
                  </a:lnTo>
                  <a:lnTo>
                    <a:pt x="111121354" y="12713522"/>
                  </a:lnTo>
                  <a:lnTo>
                    <a:pt x="110976569" y="12713522"/>
                  </a:lnTo>
                  <a:lnTo>
                    <a:pt x="110976569" y="1256874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2568743"/>
                  </a:lnTo>
                  <a:lnTo>
                    <a:pt x="0" y="12568743"/>
                  </a:lnTo>
                  <a:lnTo>
                    <a:pt x="0" y="144780"/>
                  </a:lnTo>
                  <a:close/>
                  <a:moveTo>
                    <a:pt x="0" y="12568743"/>
                  </a:moveTo>
                  <a:lnTo>
                    <a:pt x="144780" y="12568743"/>
                  </a:lnTo>
                  <a:lnTo>
                    <a:pt x="144780" y="12713522"/>
                  </a:lnTo>
                  <a:lnTo>
                    <a:pt x="0" y="12713522"/>
                  </a:lnTo>
                  <a:lnTo>
                    <a:pt x="0" y="12568743"/>
                  </a:lnTo>
                  <a:close/>
                  <a:moveTo>
                    <a:pt x="110976569" y="144780"/>
                  </a:moveTo>
                  <a:lnTo>
                    <a:pt x="111121354" y="144780"/>
                  </a:lnTo>
                  <a:lnTo>
                    <a:pt x="111121354" y="12568743"/>
                  </a:lnTo>
                  <a:lnTo>
                    <a:pt x="110976569" y="12568743"/>
                  </a:lnTo>
                  <a:lnTo>
                    <a:pt x="110976569" y="144780"/>
                  </a:lnTo>
                  <a:close/>
                  <a:moveTo>
                    <a:pt x="144780" y="12568743"/>
                  </a:moveTo>
                  <a:lnTo>
                    <a:pt x="110976569" y="12568743"/>
                  </a:lnTo>
                  <a:lnTo>
                    <a:pt x="110976569" y="12713522"/>
                  </a:lnTo>
                  <a:lnTo>
                    <a:pt x="144780" y="12713522"/>
                  </a:lnTo>
                  <a:lnTo>
                    <a:pt x="144780" y="12568743"/>
                  </a:lnTo>
                  <a:close/>
                  <a:moveTo>
                    <a:pt x="110976569" y="0"/>
                  </a:moveTo>
                  <a:lnTo>
                    <a:pt x="111121354" y="0"/>
                  </a:lnTo>
                  <a:lnTo>
                    <a:pt x="111121354" y="144780"/>
                  </a:lnTo>
                  <a:lnTo>
                    <a:pt x="110976569" y="144780"/>
                  </a:lnTo>
                  <a:lnTo>
                    <a:pt x="11097656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10976569" y="0"/>
                  </a:lnTo>
                  <a:lnTo>
                    <a:pt x="11097656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A1840"/>
            </a:solidFill>
          </p:spPr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60051" y="1980459"/>
            <a:ext cx="568649" cy="568649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0" y="7057026"/>
            <a:ext cx="378149" cy="378149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true" flipV="false" rot="3750545">
            <a:off x="-5431332" y="5455361"/>
            <a:ext cx="4733398" cy="10497456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true" flipV="false" rot="-140850">
            <a:off x="15921301" y="2641644"/>
            <a:ext cx="4733398" cy="10497456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2235307" y="1716951"/>
            <a:ext cx="14764881" cy="8390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Aristotelica Pro Bold"/>
              </a:rPr>
              <a:t>Горячий-   ____________________________________________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Aristotelica Pro Bold"/>
              </a:rPr>
              <a:t>светлый- _____________________________________________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Aristotelica Pro Bold"/>
              </a:rPr>
              <a:t>потолок- ______________________________________________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Aristotelica Pro Bold"/>
              </a:rPr>
              <a:t>стоять- ______________________________________________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Aristotelica Pro Bold"/>
              </a:rPr>
              <a:t>злой- _________________________________________________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Aristotelica Pro Bold"/>
              </a:rPr>
              <a:t>быстро- ______________________________________________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Aristotelica Pro Bold"/>
              </a:rPr>
              <a:t>покупать- _____________________________________________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Aristotelica Pro Bold"/>
              </a:rPr>
              <a:t>широкий- _____________________________________________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Aristotelica Pro Bold"/>
              </a:rPr>
              <a:t>тихо- _________________________________________________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Aristotelica Pro Bold"/>
              </a:rPr>
              <a:t>грязный- ______________________________________________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Aristotelica Pro Bold"/>
              </a:rPr>
              <a:t>отдавать- ____________________________________________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Aristotelica Pro Bold"/>
              </a:rPr>
              <a:t>правильный- ___________________________________________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Aristotelica Pro Bold"/>
              </a:rPr>
              <a:t>гора-_________________________________________________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Aristotelica Pro Bold"/>
              </a:rPr>
              <a:t>глубоко- ______________________________________________.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0" y="496480"/>
            <a:ext cx="18288000" cy="12966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>
                <a:solidFill>
                  <a:srgbClr val="EF3657"/>
                </a:solidFill>
                <a:latin typeface="Arturo Outline Bold"/>
              </a:rPr>
              <a:t>Потренируемся? К приведенным ниже словам подберите антонимы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9E0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365941" y="-302017"/>
            <a:ext cx="12532986" cy="3276047"/>
            <a:chOff x="0" y="0"/>
            <a:chExt cx="76152798" cy="19905883"/>
          </a:xfrm>
        </p:grpSpPr>
        <p:sp>
          <p:nvSpPr>
            <p:cNvPr name="Freeform 3" id="3"/>
            <p:cNvSpPr/>
            <p:nvPr/>
          </p:nvSpPr>
          <p:spPr>
            <a:xfrm flipH="false" flipV="false">
              <a:off x="72390" y="72390"/>
              <a:ext cx="76008020" cy="19761103"/>
            </a:xfrm>
            <a:custGeom>
              <a:avLst/>
              <a:gdLst/>
              <a:ahLst/>
              <a:cxnLst/>
              <a:rect r="r" b="b" t="t" l="l"/>
              <a:pathLst>
                <a:path h="19761103" w="76008020">
                  <a:moveTo>
                    <a:pt x="0" y="0"/>
                  </a:moveTo>
                  <a:lnTo>
                    <a:pt x="76008020" y="0"/>
                  </a:lnTo>
                  <a:lnTo>
                    <a:pt x="76008020" y="19761103"/>
                  </a:lnTo>
                  <a:lnTo>
                    <a:pt x="0" y="197611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FE2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>
              <a:off x="0" y="0"/>
              <a:ext cx="76152797" cy="19905884"/>
            </a:xfrm>
            <a:custGeom>
              <a:avLst/>
              <a:gdLst/>
              <a:ahLst/>
              <a:cxnLst/>
              <a:rect r="r" b="b" t="t" l="l"/>
              <a:pathLst>
                <a:path h="19905884" w="76152797">
                  <a:moveTo>
                    <a:pt x="76008018" y="19761104"/>
                  </a:moveTo>
                  <a:lnTo>
                    <a:pt x="76152797" y="19761104"/>
                  </a:lnTo>
                  <a:lnTo>
                    <a:pt x="76152797" y="19905884"/>
                  </a:lnTo>
                  <a:lnTo>
                    <a:pt x="76008018" y="19905884"/>
                  </a:lnTo>
                  <a:lnTo>
                    <a:pt x="76008018" y="1976110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9761104"/>
                  </a:lnTo>
                  <a:lnTo>
                    <a:pt x="0" y="19761104"/>
                  </a:lnTo>
                  <a:lnTo>
                    <a:pt x="0" y="144780"/>
                  </a:lnTo>
                  <a:close/>
                  <a:moveTo>
                    <a:pt x="0" y="19761104"/>
                  </a:moveTo>
                  <a:lnTo>
                    <a:pt x="144780" y="19761104"/>
                  </a:lnTo>
                  <a:lnTo>
                    <a:pt x="144780" y="19905884"/>
                  </a:lnTo>
                  <a:lnTo>
                    <a:pt x="0" y="19905884"/>
                  </a:lnTo>
                  <a:lnTo>
                    <a:pt x="0" y="19761104"/>
                  </a:lnTo>
                  <a:close/>
                  <a:moveTo>
                    <a:pt x="76008018" y="144780"/>
                  </a:moveTo>
                  <a:lnTo>
                    <a:pt x="76152797" y="144780"/>
                  </a:lnTo>
                  <a:lnTo>
                    <a:pt x="76152797" y="19761104"/>
                  </a:lnTo>
                  <a:lnTo>
                    <a:pt x="76008018" y="19761104"/>
                  </a:lnTo>
                  <a:lnTo>
                    <a:pt x="76008018" y="144780"/>
                  </a:lnTo>
                  <a:close/>
                  <a:moveTo>
                    <a:pt x="144780" y="19761104"/>
                  </a:moveTo>
                  <a:lnTo>
                    <a:pt x="76008018" y="19761104"/>
                  </a:lnTo>
                  <a:lnTo>
                    <a:pt x="76008018" y="19905884"/>
                  </a:lnTo>
                  <a:lnTo>
                    <a:pt x="144780" y="19905884"/>
                  </a:lnTo>
                  <a:lnTo>
                    <a:pt x="144780" y="19761104"/>
                  </a:lnTo>
                  <a:close/>
                  <a:moveTo>
                    <a:pt x="76008018" y="0"/>
                  </a:moveTo>
                  <a:lnTo>
                    <a:pt x="76152797" y="0"/>
                  </a:lnTo>
                  <a:lnTo>
                    <a:pt x="76152797" y="144780"/>
                  </a:lnTo>
                  <a:lnTo>
                    <a:pt x="76008018" y="144780"/>
                  </a:lnTo>
                  <a:lnTo>
                    <a:pt x="7600801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6008018" y="0"/>
                  </a:lnTo>
                  <a:lnTo>
                    <a:pt x="7600801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A1840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-374984" y="-302017"/>
            <a:ext cx="13562401" cy="3276047"/>
            <a:chOff x="0" y="0"/>
            <a:chExt cx="82407716" cy="19905883"/>
          </a:xfrm>
        </p:grpSpPr>
        <p:sp>
          <p:nvSpPr>
            <p:cNvPr name="Freeform 6" id="6"/>
            <p:cNvSpPr/>
            <p:nvPr/>
          </p:nvSpPr>
          <p:spPr>
            <a:xfrm flipH="false" flipV="false">
              <a:off x="72390" y="72390"/>
              <a:ext cx="82262938" cy="19761103"/>
            </a:xfrm>
            <a:custGeom>
              <a:avLst/>
              <a:gdLst/>
              <a:ahLst/>
              <a:cxnLst/>
              <a:rect r="r" b="b" t="t" l="l"/>
              <a:pathLst>
                <a:path h="19761103" w="82262938">
                  <a:moveTo>
                    <a:pt x="0" y="0"/>
                  </a:moveTo>
                  <a:lnTo>
                    <a:pt x="82262938" y="0"/>
                  </a:lnTo>
                  <a:lnTo>
                    <a:pt x="82262938" y="19761103"/>
                  </a:lnTo>
                  <a:lnTo>
                    <a:pt x="0" y="197611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3657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>
              <a:off x="0" y="0"/>
              <a:ext cx="82407714" cy="19905884"/>
            </a:xfrm>
            <a:custGeom>
              <a:avLst/>
              <a:gdLst/>
              <a:ahLst/>
              <a:cxnLst/>
              <a:rect r="r" b="b" t="t" l="l"/>
              <a:pathLst>
                <a:path h="19905884" w="82407714">
                  <a:moveTo>
                    <a:pt x="82262935" y="19761104"/>
                  </a:moveTo>
                  <a:lnTo>
                    <a:pt x="82407714" y="19761104"/>
                  </a:lnTo>
                  <a:lnTo>
                    <a:pt x="82407714" y="19905884"/>
                  </a:lnTo>
                  <a:lnTo>
                    <a:pt x="82262935" y="19905884"/>
                  </a:lnTo>
                  <a:lnTo>
                    <a:pt x="82262935" y="1976110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9761104"/>
                  </a:lnTo>
                  <a:lnTo>
                    <a:pt x="0" y="19761104"/>
                  </a:lnTo>
                  <a:lnTo>
                    <a:pt x="0" y="144780"/>
                  </a:lnTo>
                  <a:close/>
                  <a:moveTo>
                    <a:pt x="0" y="19761104"/>
                  </a:moveTo>
                  <a:lnTo>
                    <a:pt x="144780" y="19761104"/>
                  </a:lnTo>
                  <a:lnTo>
                    <a:pt x="144780" y="19905884"/>
                  </a:lnTo>
                  <a:lnTo>
                    <a:pt x="0" y="19905884"/>
                  </a:lnTo>
                  <a:lnTo>
                    <a:pt x="0" y="19761104"/>
                  </a:lnTo>
                  <a:close/>
                  <a:moveTo>
                    <a:pt x="82262935" y="144780"/>
                  </a:moveTo>
                  <a:lnTo>
                    <a:pt x="82407714" y="144780"/>
                  </a:lnTo>
                  <a:lnTo>
                    <a:pt x="82407714" y="19761104"/>
                  </a:lnTo>
                  <a:lnTo>
                    <a:pt x="82262935" y="19761104"/>
                  </a:lnTo>
                  <a:lnTo>
                    <a:pt x="82262935" y="144780"/>
                  </a:lnTo>
                  <a:close/>
                  <a:moveTo>
                    <a:pt x="144780" y="19761104"/>
                  </a:moveTo>
                  <a:lnTo>
                    <a:pt x="82262935" y="19761104"/>
                  </a:lnTo>
                  <a:lnTo>
                    <a:pt x="82262935" y="19905884"/>
                  </a:lnTo>
                  <a:lnTo>
                    <a:pt x="144780" y="19905884"/>
                  </a:lnTo>
                  <a:lnTo>
                    <a:pt x="144780" y="19761104"/>
                  </a:lnTo>
                  <a:close/>
                  <a:moveTo>
                    <a:pt x="82262935" y="0"/>
                  </a:moveTo>
                  <a:lnTo>
                    <a:pt x="82407714" y="0"/>
                  </a:lnTo>
                  <a:lnTo>
                    <a:pt x="82407714" y="144780"/>
                  </a:lnTo>
                  <a:lnTo>
                    <a:pt x="82262935" y="144780"/>
                  </a:lnTo>
                  <a:lnTo>
                    <a:pt x="8226293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82262935" y="0"/>
                  </a:lnTo>
                  <a:lnTo>
                    <a:pt x="8226293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A1840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4417874" y="602581"/>
            <a:ext cx="2047252" cy="2047252"/>
            <a:chOff x="0" y="0"/>
            <a:chExt cx="2729669" cy="2729669"/>
          </a:xfrm>
        </p:grpSpPr>
        <p:pic>
          <p:nvPicPr>
            <p:cNvPr name="Picture 9" id="9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0"/>
              <a:ext cx="2729669" cy="2729669"/>
            </a:xfrm>
            <a:prstGeom prst="rect">
              <a:avLst/>
            </a:prstGeom>
          </p:spPr>
        </p:pic>
        <p:pic>
          <p:nvPicPr>
            <p:cNvPr name="Picture 10" id="10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745647" y="745647"/>
              <a:ext cx="1238374" cy="1238374"/>
            </a:xfrm>
            <a:prstGeom prst="rect">
              <a:avLst/>
            </a:prstGeom>
          </p:spPr>
        </p:pic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45348" y="1419513"/>
            <a:ext cx="471455" cy="471455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789664" y="1948965"/>
            <a:ext cx="292232" cy="292232"/>
          </a:xfrm>
          <a:prstGeom prst="rect">
            <a:avLst/>
          </a:prstGeom>
        </p:spPr>
      </p:pic>
      <p:sp>
        <p:nvSpPr>
          <p:cNvPr name="TextBox 13" id="13"/>
          <p:cNvSpPr txBox="true"/>
          <p:nvPr/>
        </p:nvSpPr>
        <p:spPr>
          <a:xfrm rot="0">
            <a:off x="1028700" y="379792"/>
            <a:ext cx="10934075" cy="18076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13"/>
              </a:lnSpc>
              <a:spcBef>
                <a:spcPct val="0"/>
              </a:spcBef>
            </a:pPr>
            <a:r>
              <a:rPr lang="en-US" sz="5224">
                <a:solidFill>
                  <a:srgbClr val="F7FFFE"/>
                </a:solidFill>
                <a:latin typeface="Arturo Outline Bold"/>
              </a:rPr>
              <a:t>У</a:t>
            </a:r>
            <a:r>
              <a:rPr lang="en-US" sz="5224">
                <a:solidFill>
                  <a:srgbClr val="F7FFFE"/>
                </a:solidFill>
                <a:latin typeface="Arturo Outline Bold"/>
              </a:rPr>
              <a:t>гадаЙ истинное название </a:t>
            </a:r>
          </a:p>
          <a:p>
            <a:pPr algn="ctr">
              <a:lnSpc>
                <a:spcPts val="7313"/>
              </a:lnSpc>
              <a:spcBef>
                <a:spcPct val="0"/>
              </a:spcBef>
            </a:pPr>
            <a:r>
              <a:rPr lang="en-US" sz="5224">
                <a:solidFill>
                  <a:srgbClr val="F7FFFE"/>
                </a:solidFill>
                <a:latin typeface="Arturo Outline Bold"/>
              </a:rPr>
              <a:t>сказки (стихотворения)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28700" y="3131947"/>
            <a:ext cx="16799255" cy="70034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59"/>
              </a:lnSpc>
              <a:spcBef>
                <a:spcPct val="0"/>
              </a:spcBef>
            </a:pPr>
            <a:r>
              <a:rPr lang="en-US" sz="4399">
                <a:solidFill>
                  <a:srgbClr val="000000"/>
                </a:solidFill>
                <a:latin typeface="Aristotelica Pro Cond. Bold"/>
              </a:rPr>
              <a:t>«Мышь босиком»-... </a:t>
            </a:r>
          </a:p>
          <a:p>
            <a:pPr algn="ctr">
              <a:lnSpc>
                <a:spcPts val="6159"/>
              </a:lnSpc>
              <a:spcBef>
                <a:spcPct val="0"/>
              </a:spcBef>
            </a:pPr>
            <a:r>
              <a:rPr lang="en-US" sz="4399">
                <a:solidFill>
                  <a:srgbClr val="000000"/>
                </a:solidFill>
                <a:latin typeface="Aristotelica Pro Cond. Bold"/>
              </a:rPr>
              <a:t>«Рассказ о простой курочке»-... </a:t>
            </a:r>
          </a:p>
          <a:p>
            <a:pPr algn="ctr">
              <a:lnSpc>
                <a:spcPts val="6159"/>
              </a:lnSpc>
              <a:spcBef>
                <a:spcPct val="0"/>
              </a:spcBef>
            </a:pPr>
            <a:r>
              <a:rPr lang="en-US" sz="4399">
                <a:solidFill>
                  <a:srgbClr val="000000"/>
                </a:solidFill>
                <a:latin typeface="Aristotelica Pro Cond. Bold"/>
              </a:rPr>
              <a:t>«Знайка в лунной деревне»-... </a:t>
            </a:r>
          </a:p>
          <a:p>
            <a:pPr algn="ctr">
              <a:lnSpc>
                <a:spcPts val="6159"/>
              </a:lnSpc>
              <a:spcBef>
                <a:spcPct val="0"/>
              </a:spcBef>
            </a:pPr>
            <a:r>
              <a:rPr lang="en-US" sz="4399">
                <a:solidFill>
                  <a:srgbClr val="000000"/>
                </a:solidFill>
                <a:latin typeface="Aristotelica Pro Cond. Bold"/>
              </a:rPr>
              <a:t>«Бэби- короткий носок»-...</a:t>
            </a:r>
          </a:p>
          <a:p>
            <a:pPr algn="ctr">
              <a:lnSpc>
                <a:spcPts val="6159"/>
              </a:lnSpc>
              <a:spcBef>
                <a:spcPct val="0"/>
              </a:spcBef>
            </a:pPr>
            <a:r>
              <a:rPr lang="en-US" sz="4399">
                <a:solidFill>
                  <a:srgbClr val="000000"/>
                </a:solidFill>
                <a:latin typeface="Aristotelica Pro Cond. Bold"/>
              </a:rPr>
              <a:t>«Рассказ о живой крестьянке и одном слабаке»-... </a:t>
            </a:r>
          </a:p>
          <a:p>
            <a:pPr algn="ctr">
              <a:lnSpc>
                <a:spcPts val="6159"/>
              </a:lnSpc>
              <a:spcBef>
                <a:spcPct val="0"/>
              </a:spcBef>
            </a:pPr>
            <a:r>
              <a:rPr lang="en-US" sz="4399">
                <a:solidFill>
                  <a:srgbClr val="000000"/>
                </a:solidFill>
                <a:latin typeface="Aristotelica Pro Cond. Bold"/>
              </a:rPr>
              <a:t>«Мужчина с ногу»-...</a:t>
            </a:r>
          </a:p>
          <a:p>
            <a:pPr algn="ctr">
              <a:lnSpc>
                <a:spcPts val="6159"/>
              </a:lnSpc>
              <a:spcBef>
                <a:spcPct val="0"/>
              </a:spcBef>
            </a:pPr>
            <a:r>
              <a:rPr lang="en-US" sz="4399">
                <a:solidFill>
                  <a:srgbClr val="000000"/>
                </a:solidFill>
                <a:latin typeface="Aristotelica Pro Cond. Bold"/>
              </a:rPr>
              <a:t> «Ойздоров»-... </a:t>
            </a:r>
          </a:p>
          <a:p>
            <a:pPr algn="ctr">
              <a:lnSpc>
                <a:spcPts val="6159"/>
              </a:lnSpc>
              <a:spcBef>
                <a:spcPct val="0"/>
              </a:spcBef>
            </a:pPr>
            <a:r>
              <a:rPr lang="en-US" sz="4399">
                <a:solidFill>
                  <a:srgbClr val="000000"/>
                </a:solidFill>
                <a:latin typeface="Aristotelica Pro Cond. Bold"/>
              </a:rPr>
              <a:t>«Один худой»-... </a:t>
            </a:r>
          </a:p>
          <a:p>
            <a:pPr algn="ctr">
              <a:lnSpc>
                <a:spcPts val="6159"/>
              </a:lnSpc>
              <a:spcBef>
                <a:spcPct val="0"/>
              </a:spcBef>
            </a:pPr>
            <a:r>
              <a:rPr lang="en-US" sz="4399">
                <a:solidFill>
                  <a:srgbClr val="000000"/>
                </a:solidFill>
                <a:latin typeface="Aristotelica Pro Cond. Bold"/>
              </a:rPr>
              <a:t>«Федорова радость»</a:t>
            </a:r>
          </a:p>
        </p:txBody>
      </p:sp>
      <p:pic>
        <p:nvPicPr>
          <p:cNvPr name="Picture 15" id="15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true" flipV="false" rot="0">
            <a:off x="15441500" y="3919712"/>
            <a:ext cx="7666392" cy="9897924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true" flipV="false" rot="187352">
            <a:off x="-2366699" y="2594247"/>
            <a:ext cx="4733398" cy="104974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B6C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338452" y="-302017"/>
            <a:ext cx="6560475" cy="10796122"/>
            <a:chOff x="0" y="0"/>
            <a:chExt cx="39862689" cy="65599279"/>
          </a:xfrm>
        </p:grpSpPr>
        <p:sp>
          <p:nvSpPr>
            <p:cNvPr name="Freeform 3" id="3"/>
            <p:cNvSpPr/>
            <p:nvPr/>
          </p:nvSpPr>
          <p:spPr>
            <a:xfrm flipH="false" flipV="false">
              <a:off x="72390" y="72390"/>
              <a:ext cx="39717910" cy="65454500"/>
            </a:xfrm>
            <a:custGeom>
              <a:avLst/>
              <a:gdLst/>
              <a:ahLst/>
              <a:cxnLst/>
              <a:rect r="r" b="b" t="t" l="l"/>
              <a:pathLst>
                <a:path h="65454500" w="39717910">
                  <a:moveTo>
                    <a:pt x="0" y="0"/>
                  </a:moveTo>
                  <a:lnTo>
                    <a:pt x="39717910" y="0"/>
                  </a:lnTo>
                  <a:lnTo>
                    <a:pt x="39717910" y="65454500"/>
                  </a:lnTo>
                  <a:lnTo>
                    <a:pt x="0" y="65454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FE2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>
              <a:off x="0" y="0"/>
              <a:ext cx="39862689" cy="65599277"/>
            </a:xfrm>
            <a:custGeom>
              <a:avLst/>
              <a:gdLst/>
              <a:ahLst/>
              <a:cxnLst/>
              <a:rect r="r" b="b" t="t" l="l"/>
              <a:pathLst>
                <a:path h="65599277" w="39862689">
                  <a:moveTo>
                    <a:pt x="39717907" y="65454498"/>
                  </a:moveTo>
                  <a:lnTo>
                    <a:pt x="39862689" y="65454498"/>
                  </a:lnTo>
                  <a:lnTo>
                    <a:pt x="39862689" y="65599277"/>
                  </a:lnTo>
                  <a:lnTo>
                    <a:pt x="39717907" y="65599277"/>
                  </a:lnTo>
                  <a:lnTo>
                    <a:pt x="39717907" y="6545449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5454498"/>
                  </a:lnTo>
                  <a:lnTo>
                    <a:pt x="0" y="65454498"/>
                  </a:lnTo>
                  <a:lnTo>
                    <a:pt x="0" y="144780"/>
                  </a:lnTo>
                  <a:close/>
                  <a:moveTo>
                    <a:pt x="0" y="65454498"/>
                  </a:moveTo>
                  <a:lnTo>
                    <a:pt x="144780" y="65454498"/>
                  </a:lnTo>
                  <a:lnTo>
                    <a:pt x="144780" y="65599277"/>
                  </a:lnTo>
                  <a:lnTo>
                    <a:pt x="0" y="65599277"/>
                  </a:lnTo>
                  <a:lnTo>
                    <a:pt x="0" y="65454498"/>
                  </a:lnTo>
                  <a:close/>
                  <a:moveTo>
                    <a:pt x="39717907" y="144780"/>
                  </a:moveTo>
                  <a:lnTo>
                    <a:pt x="39862689" y="144780"/>
                  </a:lnTo>
                  <a:lnTo>
                    <a:pt x="39862689" y="65454498"/>
                  </a:lnTo>
                  <a:lnTo>
                    <a:pt x="39717907" y="65454498"/>
                  </a:lnTo>
                  <a:lnTo>
                    <a:pt x="39717907" y="144780"/>
                  </a:lnTo>
                  <a:close/>
                  <a:moveTo>
                    <a:pt x="144780" y="65454498"/>
                  </a:moveTo>
                  <a:lnTo>
                    <a:pt x="39717907" y="65454498"/>
                  </a:lnTo>
                  <a:lnTo>
                    <a:pt x="39717907" y="65599277"/>
                  </a:lnTo>
                  <a:lnTo>
                    <a:pt x="144780" y="65599277"/>
                  </a:lnTo>
                  <a:lnTo>
                    <a:pt x="144780" y="65454498"/>
                  </a:lnTo>
                  <a:close/>
                  <a:moveTo>
                    <a:pt x="39717907" y="0"/>
                  </a:moveTo>
                  <a:lnTo>
                    <a:pt x="39862689" y="0"/>
                  </a:lnTo>
                  <a:lnTo>
                    <a:pt x="39862689" y="144780"/>
                  </a:lnTo>
                  <a:lnTo>
                    <a:pt x="39717907" y="144780"/>
                  </a:lnTo>
                  <a:lnTo>
                    <a:pt x="3971790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9717907" y="0"/>
                  </a:lnTo>
                  <a:lnTo>
                    <a:pt x="3971790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A1840"/>
            </a:solidFill>
          </p:spPr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190776" y="4735903"/>
            <a:ext cx="720282" cy="720282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28700" y="5143500"/>
            <a:ext cx="720282" cy="720282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944229" y="5503641"/>
            <a:ext cx="399542" cy="399542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719901" y="3448955"/>
            <a:ext cx="331506" cy="331506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966730" y="1645359"/>
            <a:ext cx="341748" cy="341748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332292" y="230992"/>
            <a:ext cx="13006160" cy="106572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sz="3799">
                <a:solidFill>
                  <a:srgbClr val="000000"/>
                </a:solidFill>
                <a:latin typeface="Aristotelica Pro Bold"/>
              </a:rPr>
              <a:t>1. Большому уму и в … голове не тесно</a:t>
            </a:r>
          </a:p>
          <a:p>
            <a:pPr algn="ctr">
              <a:lnSpc>
                <a:spcPts val="5319"/>
              </a:lnSpc>
              <a:spcBef>
                <a:spcPct val="0"/>
              </a:spcBef>
            </a:pPr>
          </a:p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sz="3799">
                <a:solidFill>
                  <a:srgbClr val="000000"/>
                </a:solidFill>
                <a:latin typeface="Aristotelica Pro Bold"/>
              </a:rPr>
              <a:t>2.  Знай больше, а говори… </a:t>
            </a:r>
          </a:p>
          <a:p>
            <a:pPr algn="ctr">
              <a:lnSpc>
                <a:spcPts val="5319"/>
              </a:lnSpc>
              <a:spcBef>
                <a:spcPct val="0"/>
              </a:spcBef>
            </a:pPr>
          </a:p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sz="3799">
                <a:solidFill>
                  <a:srgbClr val="000000"/>
                </a:solidFill>
                <a:latin typeface="Aristotelica Pro Bold"/>
              </a:rPr>
              <a:t>3.  В учебе корень горек, зато плод ее… </a:t>
            </a:r>
          </a:p>
          <a:p>
            <a:pPr algn="ctr">
              <a:lnSpc>
                <a:spcPts val="5319"/>
              </a:lnSpc>
              <a:spcBef>
                <a:spcPct val="0"/>
              </a:spcBef>
            </a:pPr>
          </a:p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sz="3799">
                <a:solidFill>
                  <a:srgbClr val="000000"/>
                </a:solidFill>
                <a:latin typeface="Aristotelica Pro Bold"/>
              </a:rPr>
              <a:t>4.  Не бойся врага умного, бойся друга… </a:t>
            </a:r>
          </a:p>
          <a:p>
            <a:pPr algn="ctr">
              <a:lnSpc>
                <a:spcPts val="5319"/>
              </a:lnSpc>
              <a:spcBef>
                <a:spcPct val="0"/>
              </a:spcBef>
            </a:pPr>
          </a:p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sz="3799">
                <a:solidFill>
                  <a:srgbClr val="000000"/>
                </a:solidFill>
                <a:latin typeface="Aristotelica Pro Bold"/>
              </a:rPr>
              <a:t>5.  Лучшая вещь – новая, лучший друг – … </a:t>
            </a:r>
          </a:p>
          <a:p>
            <a:pPr algn="ctr">
              <a:lnSpc>
                <a:spcPts val="5319"/>
              </a:lnSpc>
              <a:spcBef>
                <a:spcPct val="0"/>
              </a:spcBef>
            </a:pPr>
          </a:p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sz="3799">
                <a:solidFill>
                  <a:srgbClr val="000000"/>
                </a:solidFill>
                <a:latin typeface="Aristotelica Pro Bold"/>
              </a:rPr>
              <a:t>6.  Мир строит, а война… </a:t>
            </a:r>
          </a:p>
          <a:p>
            <a:pPr algn="ctr">
              <a:lnSpc>
                <a:spcPts val="5319"/>
              </a:lnSpc>
              <a:spcBef>
                <a:spcPct val="0"/>
              </a:spcBef>
            </a:pPr>
          </a:p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sz="3799">
                <a:solidFill>
                  <a:srgbClr val="000000"/>
                </a:solidFill>
                <a:latin typeface="Aristotelica Pro Bold"/>
              </a:rPr>
              <a:t>7.  Смелый побеждает, а трус… </a:t>
            </a:r>
          </a:p>
          <a:p>
            <a:pPr algn="ctr">
              <a:lnSpc>
                <a:spcPts val="5319"/>
              </a:lnSpc>
              <a:spcBef>
                <a:spcPct val="0"/>
              </a:spcBef>
            </a:pPr>
          </a:p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sz="3799">
                <a:solidFill>
                  <a:srgbClr val="000000"/>
                </a:solidFill>
                <a:latin typeface="Aristotelica Pro Bold"/>
              </a:rPr>
              <a:t>8.  Ласточка день начинает, а соловей… </a:t>
            </a:r>
          </a:p>
          <a:p>
            <a:pPr algn="ctr">
              <a:lnSpc>
                <a:spcPts val="5319"/>
              </a:lnSpc>
              <a:spcBef>
                <a:spcPct val="0"/>
              </a:spcBef>
            </a:pPr>
          </a:p>
        </p:txBody>
      </p:sp>
      <p:sp>
        <p:nvSpPr>
          <p:cNvPr name="TextBox 11" id="11"/>
          <p:cNvSpPr txBox="true"/>
          <p:nvPr/>
        </p:nvSpPr>
        <p:spPr>
          <a:xfrm rot="3175243">
            <a:off x="12200732" y="2542271"/>
            <a:ext cx="6797947" cy="20686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05"/>
              </a:lnSpc>
            </a:pPr>
            <a:r>
              <a:rPr lang="en-US" sz="5932">
                <a:solidFill>
                  <a:srgbClr val="2D48DB"/>
                </a:solidFill>
                <a:latin typeface="Arturo Outline"/>
              </a:rPr>
              <a:t>Продолжите пословицу</a:t>
            </a:r>
          </a:p>
        </p:txBody>
      </p:sp>
      <p:pic>
        <p:nvPicPr>
          <p:cNvPr name="Picture 12" id="12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966730" y="5986060"/>
            <a:ext cx="3847387" cy="860188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9E0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8240375" y="0"/>
            <a:ext cx="47625" cy="10287000"/>
            <a:chOff x="0" y="0"/>
            <a:chExt cx="63500" cy="137160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49909" t="0" r="49909" b="0"/>
            <a:stretch>
              <a:fillRect/>
            </a:stretch>
          </p:blipFill>
          <p:spPr>
            <a:xfrm flipH="false" flipV="false">
              <a:off x="0" y="0"/>
              <a:ext cx="42333" cy="9144000"/>
            </a:xfrm>
            <a:prstGeom prst="rect">
              <a:avLst/>
            </a:prstGeom>
          </p:spPr>
        </p:pic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2"/>
            <a:srcRect l="49942" t="17857" r="49942" b="17857"/>
            <a:stretch>
              <a:fillRect/>
            </a:stretch>
          </p:blipFill>
          <p:spPr>
            <a:xfrm flipH="false" flipV="false">
              <a:off x="42333" y="0"/>
              <a:ext cx="21167" cy="4572000"/>
            </a:xfrm>
            <a:prstGeom prst="rect">
              <a:avLst/>
            </a:prstGeom>
          </p:spPr>
        </p:pic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2"/>
            <a:srcRect l="49954" t="0" r="49954" b="0"/>
            <a:stretch>
              <a:fillRect/>
            </a:stretch>
          </p:blipFill>
          <p:spPr>
            <a:xfrm flipH="false" flipV="false">
              <a:off x="42333" y="4572000"/>
              <a:ext cx="21167" cy="9144000"/>
            </a:xfrm>
            <a:prstGeom prst="rect">
              <a:avLst/>
            </a:prstGeom>
          </p:spPr>
        </p:pic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2"/>
            <a:srcRect l="49942" t="17857" r="49942" b="17857"/>
            <a:stretch>
              <a:fillRect/>
            </a:stretch>
          </p:blipFill>
          <p:spPr>
            <a:xfrm flipH="false" flipV="false">
              <a:off x="21167" y="9144000"/>
              <a:ext cx="21167" cy="4572000"/>
            </a:xfrm>
            <a:prstGeom prst="rect">
              <a:avLst/>
            </a:prstGeom>
          </p:spPr>
        </p:pic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2"/>
            <a:srcRect l="49942" t="17857" r="49942" b="17857"/>
            <a:stretch>
              <a:fillRect/>
            </a:stretch>
          </p:blipFill>
          <p:spPr>
            <a:xfrm flipH="false" flipV="false">
              <a:off x="0" y="9144000"/>
              <a:ext cx="21167" cy="4572000"/>
            </a:xfrm>
            <a:prstGeom prst="rect">
              <a:avLst/>
            </a:prstGeom>
          </p:spPr>
        </p:pic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88841" y="5143500"/>
            <a:ext cx="720282" cy="720282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252018" y="2872511"/>
            <a:ext cx="399542" cy="399542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777197" y="1994214"/>
            <a:ext cx="321786" cy="321786"/>
          </a:xfrm>
          <a:prstGeom prst="rect">
            <a:avLst/>
          </a:prstGeom>
        </p:spPr>
      </p:pic>
      <p:sp>
        <p:nvSpPr>
          <p:cNvPr name="AutoShape 11" id="11"/>
          <p:cNvSpPr/>
          <p:nvPr/>
        </p:nvSpPr>
        <p:spPr>
          <a:xfrm rot="0">
            <a:off x="9426929" y="-215386"/>
            <a:ext cx="18607" cy="10989915"/>
          </a:xfrm>
          <a:prstGeom prst="rect">
            <a:avLst/>
          </a:prstGeom>
          <a:solidFill>
            <a:srgbClr val="2A1840"/>
          </a:solidFill>
        </p:spPr>
      </p:sp>
      <p:sp>
        <p:nvSpPr>
          <p:cNvPr name="TextBox 12" id="12"/>
          <p:cNvSpPr txBox="true"/>
          <p:nvPr/>
        </p:nvSpPr>
        <p:spPr>
          <a:xfrm rot="0">
            <a:off x="0" y="404702"/>
            <a:ext cx="17655803" cy="16687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799">
                <a:solidFill>
                  <a:srgbClr val="000000"/>
                </a:solidFill>
                <a:latin typeface="Arturo Outline Bold"/>
              </a:rPr>
              <a:t>Н</a:t>
            </a:r>
            <a:r>
              <a:rPr lang="en-US" sz="4799">
                <a:solidFill>
                  <a:srgbClr val="000000"/>
                </a:solidFill>
                <a:latin typeface="Arturo Outline Bold"/>
              </a:rPr>
              <a:t>айти соответствие между фразеологизмом и его лексическим значением.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-1328608" y="-1316097"/>
            <a:ext cx="20945217" cy="3632097"/>
            <a:chOff x="0" y="0"/>
            <a:chExt cx="127267102" cy="22069307"/>
          </a:xfrm>
        </p:grpSpPr>
        <p:sp>
          <p:nvSpPr>
            <p:cNvPr name="Freeform 14" id="14"/>
            <p:cNvSpPr/>
            <p:nvPr/>
          </p:nvSpPr>
          <p:spPr>
            <a:xfrm flipH="false" flipV="false">
              <a:off x="72390" y="72390"/>
              <a:ext cx="127122327" cy="21924526"/>
            </a:xfrm>
            <a:custGeom>
              <a:avLst/>
              <a:gdLst/>
              <a:ahLst/>
              <a:cxnLst/>
              <a:rect r="r" b="b" t="t" l="l"/>
              <a:pathLst>
                <a:path h="21924526" w="127122327">
                  <a:moveTo>
                    <a:pt x="0" y="0"/>
                  </a:moveTo>
                  <a:lnTo>
                    <a:pt x="127122327" y="0"/>
                  </a:lnTo>
                  <a:lnTo>
                    <a:pt x="127122327" y="21924526"/>
                  </a:lnTo>
                  <a:lnTo>
                    <a:pt x="0" y="21924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3657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>
              <a:off x="0" y="0"/>
              <a:ext cx="127267097" cy="22069307"/>
            </a:xfrm>
            <a:custGeom>
              <a:avLst/>
              <a:gdLst/>
              <a:ahLst/>
              <a:cxnLst/>
              <a:rect r="r" b="b" t="t" l="l"/>
              <a:pathLst>
                <a:path h="22069307" w="127267097">
                  <a:moveTo>
                    <a:pt x="127122324" y="21924527"/>
                  </a:moveTo>
                  <a:lnTo>
                    <a:pt x="127267097" y="21924527"/>
                  </a:lnTo>
                  <a:lnTo>
                    <a:pt x="127267097" y="22069307"/>
                  </a:lnTo>
                  <a:lnTo>
                    <a:pt x="127122324" y="22069307"/>
                  </a:lnTo>
                  <a:lnTo>
                    <a:pt x="127122324" y="2192452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1924527"/>
                  </a:lnTo>
                  <a:lnTo>
                    <a:pt x="0" y="21924527"/>
                  </a:lnTo>
                  <a:lnTo>
                    <a:pt x="0" y="144780"/>
                  </a:lnTo>
                  <a:close/>
                  <a:moveTo>
                    <a:pt x="0" y="21924527"/>
                  </a:moveTo>
                  <a:lnTo>
                    <a:pt x="144780" y="21924527"/>
                  </a:lnTo>
                  <a:lnTo>
                    <a:pt x="144780" y="22069307"/>
                  </a:lnTo>
                  <a:lnTo>
                    <a:pt x="0" y="22069307"/>
                  </a:lnTo>
                  <a:lnTo>
                    <a:pt x="0" y="21924527"/>
                  </a:lnTo>
                  <a:close/>
                  <a:moveTo>
                    <a:pt x="127122324" y="144780"/>
                  </a:moveTo>
                  <a:lnTo>
                    <a:pt x="127267097" y="144780"/>
                  </a:lnTo>
                  <a:lnTo>
                    <a:pt x="127267097" y="21924527"/>
                  </a:lnTo>
                  <a:lnTo>
                    <a:pt x="127122324" y="21924527"/>
                  </a:lnTo>
                  <a:lnTo>
                    <a:pt x="127122324" y="144780"/>
                  </a:lnTo>
                  <a:close/>
                  <a:moveTo>
                    <a:pt x="144780" y="21924527"/>
                  </a:moveTo>
                  <a:lnTo>
                    <a:pt x="127122324" y="21924527"/>
                  </a:lnTo>
                  <a:lnTo>
                    <a:pt x="127122324" y="22069307"/>
                  </a:lnTo>
                  <a:lnTo>
                    <a:pt x="144780" y="22069307"/>
                  </a:lnTo>
                  <a:lnTo>
                    <a:pt x="144780" y="21924527"/>
                  </a:lnTo>
                  <a:close/>
                  <a:moveTo>
                    <a:pt x="127122324" y="0"/>
                  </a:moveTo>
                  <a:lnTo>
                    <a:pt x="127267097" y="0"/>
                  </a:lnTo>
                  <a:lnTo>
                    <a:pt x="127267097" y="144780"/>
                  </a:lnTo>
                  <a:lnTo>
                    <a:pt x="127122324" y="144780"/>
                  </a:lnTo>
                  <a:lnTo>
                    <a:pt x="12712232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27122324" y="0"/>
                  </a:lnTo>
                  <a:lnTo>
                    <a:pt x="12712232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A1840"/>
            </a:solidFill>
          </p:spPr>
        </p:sp>
      </p:grpSp>
      <p:pic>
        <p:nvPicPr>
          <p:cNvPr name="Picture 16" id="16"/>
          <p:cNvPicPr>
            <a:picLocks noChangeAspect="true"/>
          </p:cNvPicPr>
          <p:nvPr/>
        </p:nvPicPr>
        <p:blipFill>
          <a:blip r:embed="rId5"/>
          <a:srcRect l="0" t="0" r="971" b="0"/>
          <a:stretch>
            <a:fillRect/>
          </a:stretch>
        </p:blipFill>
        <p:spPr>
          <a:xfrm flipH="false" flipV="false" rot="0">
            <a:off x="3098983" y="499952"/>
            <a:ext cx="12340619" cy="9510962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true" flipV="false" rot="0">
            <a:off x="-4567410" y="3603186"/>
            <a:ext cx="7666392" cy="9897924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68559" y="668559"/>
            <a:ext cx="720282" cy="720282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68559" y="7638903"/>
            <a:ext cx="720282" cy="720282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899159" y="1028700"/>
            <a:ext cx="720282" cy="720282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241314" y="2316000"/>
            <a:ext cx="6220514" cy="13907652"/>
          </a:xfrm>
          <a:prstGeom prst="rect">
            <a:avLst/>
          </a:prstGeom>
        </p:spPr>
      </p:pic>
      <p:pic>
        <p:nvPicPr>
          <p:cNvPr name="Picture 22" id="22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969065" y="4735903"/>
            <a:ext cx="6220514" cy="1390765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F4C4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1400175"/>
            <a:ext cx="18288000" cy="9305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00"/>
              </a:lnSpc>
              <a:spcBef>
                <a:spcPct val="0"/>
              </a:spcBef>
            </a:pPr>
            <a:r>
              <a:rPr lang="en-US" sz="5000">
                <a:solidFill>
                  <a:srgbClr val="FEEDAA"/>
                </a:solidFill>
                <a:latin typeface="Aristotelica Pro Cond. Bold"/>
              </a:rPr>
              <a:t>1)</a:t>
            </a:r>
            <a:r>
              <a:rPr lang="en-US" sz="5000">
                <a:solidFill>
                  <a:srgbClr val="FEEDAA"/>
                </a:solidFill>
                <a:latin typeface="Aristotelica Pro Cond. Bold"/>
              </a:rPr>
              <a:t>Вишу высоко, падаю низко,снаружи горько, а внутри сладко.</a:t>
            </a:r>
          </a:p>
          <a:p>
            <a:pPr algn="ctr">
              <a:lnSpc>
                <a:spcPts val="6000"/>
              </a:lnSpc>
              <a:spcBef>
                <a:spcPct val="0"/>
              </a:spcBef>
            </a:pPr>
            <a:r>
              <a:rPr lang="en-US" sz="5000">
                <a:solidFill>
                  <a:srgbClr val="FBE051"/>
                </a:solidFill>
                <a:latin typeface="Aristotelica Pro Cond. Bold"/>
              </a:rPr>
              <a:t>2)Кто приходит, кто уходит, все ее за ручку водят.</a:t>
            </a:r>
          </a:p>
          <a:p>
            <a:pPr algn="ctr">
              <a:lnSpc>
                <a:spcPts val="6000"/>
              </a:lnSpc>
              <a:spcBef>
                <a:spcPct val="0"/>
              </a:spcBef>
            </a:pPr>
            <a:r>
              <a:rPr lang="en-US" sz="5000">
                <a:solidFill>
                  <a:srgbClr val="FFAFE2"/>
                </a:solidFill>
                <a:latin typeface="Aristotelica Pro Cond. Bold"/>
              </a:rPr>
              <a:t>3)Не конь, а бежит, не лес, а шумит.</a:t>
            </a:r>
          </a:p>
          <a:p>
            <a:pPr algn="ctr">
              <a:lnSpc>
                <a:spcPts val="6000"/>
              </a:lnSpc>
              <a:spcBef>
                <a:spcPct val="0"/>
              </a:spcBef>
            </a:pPr>
            <a:r>
              <a:rPr lang="en-US" sz="5000">
                <a:solidFill>
                  <a:srgbClr val="FFAFE2"/>
                </a:solidFill>
                <a:latin typeface="Aristotelica Pro Cond. Bold"/>
              </a:rPr>
              <a:t>Чуть дрожит на просторе, —</a:t>
            </a:r>
          </a:p>
          <a:p>
            <a:pPr algn="ctr">
              <a:lnSpc>
                <a:spcPts val="6000"/>
              </a:lnSpc>
              <a:spcBef>
                <a:spcPct val="0"/>
              </a:spcBef>
            </a:pPr>
            <a:r>
              <a:rPr lang="en-US" sz="5000">
                <a:solidFill>
                  <a:srgbClr val="FFAFE2"/>
                </a:solidFill>
                <a:latin typeface="Aristotelica Pro Cond. Bold"/>
              </a:rPr>
              <a:t>Узкий кончик — в роднике, а широкий — в море.</a:t>
            </a:r>
          </a:p>
          <a:p>
            <a:pPr algn="ctr">
              <a:lnSpc>
                <a:spcPts val="6000"/>
              </a:lnSpc>
              <a:spcBef>
                <a:spcPct val="0"/>
              </a:spcBef>
            </a:pPr>
            <a:r>
              <a:rPr lang="en-US" sz="5000">
                <a:solidFill>
                  <a:srgbClr val="B6E2D3"/>
                </a:solidFill>
                <a:latin typeface="Aristotelica Pro Cond. Bold"/>
              </a:rPr>
              <a:t>4) Сильнее солнца,слабее ветра,</a:t>
            </a:r>
          </a:p>
          <a:p>
            <a:pPr algn="ctr">
              <a:lnSpc>
                <a:spcPts val="6000"/>
              </a:lnSpc>
              <a:spcBef>
                <a:spcPct val="0"/>
              </a:spcBef>
            </a:pPr>
            <a:r>
              <a:rPr lang="en-US" sz="5000">
                <a:solidFill>
                  <a:srgbClr val="B6E2D3"/>
                </a:solidFill>
                <a:latin typeface="Aristotelica Pro Cond. Bold"/>
              </a:rPr>
              <a:t>ног нет, а идёт,глаз нет, а плачет.</a:t>
            </a:r>
          </a:p>
          <a:p>
            <a:pPr algn="ctr">
              <a:lnSpc>
                <a:spcPts val="6000"/>
              </a:lnSpc>
              <a:spcBef>
                <a:spcPct val="0"/>
              </a:spcBef>
            </a:pPr>
            <a:r>
              <a:rPr lang="en-US" sz="5000">
                <a:solidFill>
                  <a:srgbClr val="FEEDAA"/>
                </a:solidFill>
                <a:latin typeface="Aristotelica Pro Cond. Bold"/>
              </a:rPr>
              <a:t>5) Ни зверь, ни птица,а нос, как спица,</a:t>
            </a:r>
          </a:p>
          <a:p>
            <a:pPr algn="ctr">
              <a:lnSpc>
                <a:spcPts val="6000"/>
              </a:lnSpc>
              <a:spcBef>
                <a:spcPct val="0"/>
              </a:spcBef>
            </a:pPr>
            <a:r>
              <a:rPr lang="en-US" sz="5000">
                <a:solidFill>
                  <a:srgbClr val="FEEDAA"/>
                </a:solidFill>
                <a:latin typeface="Aristotelica Pro Cond. Bold"/>
              </a:rPr>
              <a:t>летит — кричит,а сядет — молчит, кто его убьёт,свою кровь прольёт.</a:t>
            </a:r>
          </a:p>
          <a:p>
            <a:pPr algn="ctr">
              <a:lnSpc>
                <a:spcPts val="6000"/>
              </a:lnSpc>
              <a:spcBef>
                <a:spcPct val="0"/>
              </a:spcBef>
            </a:pPr>
            <a:r>
              <a:rPr lang="en-US" sz="5000">
                <a:solidFill>
                  <a:srgbClr val="43C644"/>
                </a:solidFill>
                <a:latin typeface="Aristotelica Pro Cond. Bold"/>
              </a:rPr>
              <a:t>5)В деревне есть часы такие, не мёртвые, а живые.</a:t>
            </a:r>
          </a:p>
          <a:p>
            <a:pPr algn="ctr">
              <a:lnSpc>
                <a:spcPts val="6000"/>
              </a:lnSpc>
              <a:spcBef>
                <a:spcPct val="0"/>
              </a:spcBef>
            </a:pPr>
            <a:r>
              <a:rPr lang="en-US" sz="5000">
                <a:solidFill>
                  <a:srgbClr val="FFFFFF"/>
                </a:solidFill>
                <a:latin typeface="Aristotelica Pro Cond. Bold"/>
              </a:rPr>
              <a:t>6)То черное полотно,то белое полотно  закрывает окно.</a:t>
            </a:r>
          </a:p>
          <a:p>
            <a:pPr algn="ctr">
              <a:lnSpc>
                <a:spcPts val="7140"/>
              </a:lnSpc>
              <a:spcBef>
                <a:spcPct val="0"/>
              </a:spcBef>
            </a:pP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true" flipV="false" rot="-140850">
            <a:off x="15921301" y="1668900"/>
            <a:ext cx="4733398" cy="10497456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true" flipV="false" rot="8606293">
            <a:off x="-3286909" y="-3501039"/>
            <a:ext cx="4733398" cy="10497456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0" y="-44117"/>
            <a:ext cx="18288000" cy="1353789"/>
            <a:chOff x="0" y="0"/>
            <a:chExt cx="111121350" cy="8225876"/>
          </a:xfrm>
        </p:grpSpPr>
        <p:sp>
          <p:nvSpPr>
            <p:cNvPr name="Freeform 6" id="6"/>
            <p:cNvSpPr/>
            <p:nvPr/>
          </p:nvSpPr>
          <p:spPr>
            <a:xfrm flipH="false" flipV="false">
              <a:off x="72390" y="72390"/>
              <a:ext cx="110976571" cy="8081096"/>
            </a:xfrm>
            <a:custGeom>
              <a:avLst/>
              <a:gdLst/>
              <a:ahLst/>
              <a:cxnLst/>
              <a:rect r="r" b="b" t="t" l="l"/>
              <a:pathLst>
                <a:path h="8081096" w="110976571">
                  <a:moveTo>
                    <a:pt x="0" y="0"/>
                  </a:moveTo>
                  <a:lnTo>
                    <a:pt x="110976571" y="0"/>
                  </a:lnTo>
                  <a:lnTo>
                    <a:pt x="110976571" y="8081096"/>
                  </a:lnTo>
                  <a:lnTo>
                    <a:pt x="0" y="80810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E0F4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>
              <a:off x="0" y="0"/>
              <a:ext cx="111121354" cy="8225875"/>
            </a:xfrm>
            <a:custGeom>
              <a:avLst/>
              <a:gdLst/>
              <a:ahLst/>
              <a:cxnLst/>
              <a:rect r="r" b="b" t="t" l="l"/>
              <a:pathLst>
                <a:path h="8225875" w="111121354">
                  <a:moveTo>
                    <a:pt x="110976569" y="8081096"/>
                  </a:moveTo>
                  <a:lnTo>
                    <a:pt x="111121354" y="8081096"/>
                  </a:lnTo>
                  <a:lnTo>
                    <a:pt x="111121354" y="8225875"/>
                  </a:lnTo>
                  <a:lnTo>
                    <a:pt x="110976569" y="8225875"/>
                  </a:lnTo>
                  <a:lnTo>
                    <a:pt x="110976569" y="808109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8081096"/>
                  </a:lnTo>
                  <a:lnTo>
                    <a:pt x="0" y="8081096"/>
                  </a:lnTo>
                  <a:lnTo>
                    <a:pt x="0" y="144780"/>
                  </a:lnTo>
                  <a:close/>
                  <a:moveTo>
                    <a:pt x="0" y="8081096"/>
                  </a:moveTo>
                  <a:lnTo>
                    <a:pt x="144780" y="8081096"/>
                  </a:lnTo>
                  <a:lnTo>
                    <a:pt x="144780" y="8225875"/>
                  </a:lnTo>
                  <a:lnTo>
                    <a:pt x="0" y="8225875"/>
                  </a:lnTo>
                  <a:lnTo>
                    <a:pt x="0" y="8081096"/>
                  </a:lnTo>
                  <a:close/>
                  <a:moveTo>
                    <a:pt x="110976569" y="144780"/>
                  </a:moveTo>
                  <a:lnTo>
                    <a:pt x="111121354" y="144780"/>
                  </a:lnTo>
                  <a:lnTo>
                    <a:pt x="111121354" y="8081096"/>
                  </a:lnTo>
                  <a:lnTo>
                    <a:pt x="110976569" y="8081096"/>
                  </a:lnTo>
                  <a:lnTo>
                    <a:pt x="110976569" y="144780"/>
                  </a:lnTo>
                  <a:close/>
                  <a:moveTo>
                    <a:pt x="144780" y="8081096"/>
                  </a:moveTo>
                  <a:lnTo>
                    <a:pt x="110976569" y="8081096"/>
                  </a:lnTo>
                  <a:lnTo>
                    <a:pt x="110976569" y="8225875"/>
                  </a:lnTo>
                  <a:lnTo>
                    <a:pt x="144780" y="8225875"/>
                  </a:lnTo>
                  <a:lnTo>
                    <a:pt x="144780" y="8081096"/>
                  </a:lnTo>
                  <a:close/>
                  <a:moveTo>
                    <a:pt x="110976569" y="0"/>
                  </a:moveTo>
                  <a:lnTo>
                    <a:pt x="111121354" y="0"/>
                  </a:lnTo>
                  <a:lnTo>
                    <a:pt x="111121354" y="144780"/>
                  </a:lnTo>
                  <a:lnTo>
                    <a:pt x="110976569" y="144780"/>
                  </a:lnTo>
                  <a:lnTo>
                    <a:pt x="11097656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10976569" y="0"/>
                  </a:lnTo>
                  <a:lnTo>
                    <a:pt x="11097656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A1840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3671064" y="13970"/>
            <a:ext cx="9306639" cy="11042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>
                <a:solidFill>
                  <a:srgbClr val="000000"/>
                </a:solidFill>
                <a:latin typeface="Arturo Outline"/>
              </a:rPr>
              <a:t>Отгадайте загадки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DAE2mLR873I</dc:identifier>
  <dcterms:modified xsi:type="dcterms:W3CDTF">2011-08-01T06:04:30Z</dcterms:modified>
  <cp:revision>1</cp:revision>
  <dc:title>Антонимы</dc:title>
</cp:coreProperties>
</file>