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74" r:id="rId3"/>
    <p:sldId id="277" r:id="rId4"/>
    <p:sldId id="270" r:id="rId5"/>
    <p:sldId id="297" r:id="rId6"/>
    <p:sldId id="271" r:id="rId7"/>
    <p:sldId id="272" r:id="rId8"/>
    <p:sldId id="279" r:id="rId9"/>
    <p:sldId id="280" r:id="rId10"/>
    <p:sldId id="281" r:id="rId11"/>
    <p:sldId id="282" r:id="rId12"/>
    <p:sldId id="283" r:id="rId13"/>
    <p:sldId id="284" r:id="rId14"/>
    <p:sldId id="288" r:id="rId15"/>
    <p:sldId id="287" r:id="rId16"/>
    <p:sldId id="295" r:id="rId17"/>
    <p:sldId id="285" r:id="rId18"/>
    <p:sldId id="286" r:id="rId19"/>
    <p:sldId id="290" r:id="rId20"/>
    <p:sldId id="289" r:id="rId21"/>
    <p:sldId id="260" r:id="rId22"/>
    <p:sldId id="291" r:id="rId23"/>
    <p:sldId id="292" r:id="rId24"/>
    <p:sldId id="293" r:id="rId25"/>
    <p:sldId id="294" r:id="rId26"/>
    <p:sldId id="296" r:id="rId2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0099"/>
    <a:srgbClr val="00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138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96D3112-2E2C-4FDD-A40C-3D4904F97FFA}" type="datetimeFigureOut">
              <a:rPr lang="ru-RU" smtClean="0"/>
              <a:pPr/>
              <a:t>13.04.2014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181FE38-2D0F-4293-9720-696978786D94}"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96D3112-2E2C-4FDD-A40C-3D4904F97FFA}" type="datetimeFigureOut">
              <a:rPr lang="ru-RU" smtClean="0"/>
              <a:pPr/>
              <a:t>13.04.2014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181FE38-2D0F-4293-9720-696978786D9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96D3112-2E2C-4FDD-A40C-3D4904F97FFA}" type="datetimeFigureOut">
              <a:rPr lang="ru-RU" smtClean="0"/>
              <a:pPr/>
              <a:t>13.04.2014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181FE38-2D0F-4293-9720-696978786D9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96D3112-2E2C-4FDD-A40C-3D4904F97FFA}" type="datetimeFigureOut">
              <a:rPr lang="ru-RU" smtClean="0"/>
              <a:pPr/>
              <a:t>13.04.2014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181FE38-2D0F-4293-9720-696978786D9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96D3112-2E2C-4FDD-A40C-3D4904F97FFA}" type="datetimeFigureOut">
              <a:rPr lang="ru-RU" smtClean="0"/>
              <a:pPr/>
              <a:t>13.04.2014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181FE38-2D0F-4293-9720-696978786D94}"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96D3112-2E2C-4FDD-A40C-3D4904F97FFA}" type="datetimeFigureOut">
              <a:rPr lang="ru-RU" smtClean="0"/>
              <a:pPr/>
              <a:t>13.04.2014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181FE38-2D0F-4293-9720-696978786D9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96D3112-2E2C-4FDD-A40C-3D4904F97FFA}" type="datetimeFigureOut">
              <a:rPr lang="ru-RU" smtClean="0"/>
              <a:pPr/>
              <a:t>13.04.2014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181FE38-2D0F-4293-9720-696978786D94}"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96D3112-2E2C-4FDD-A40C-3D4904F97FFA}" type="datetimeFigureOut">
              <a:rPr lang="ru-RU" smtClean="0"/>
              <a:pPr/>
              <a:t>13.04.2014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181FE38-2D0F-4293-9720-696978786D94}"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96D3112-2E2C-4FDD-A40C-3D4904F97FFA}" type="datetimeFigureOut">
              <a:rPr lang="ru-RU" smtClean="0"/>
              <a:pPr/>
              <a:t>13.04.2014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181FE38-2D0F-4293-9720-696978786D9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96D3112-2E2C-4FDD-A40C-3D4904F97FFA}" type="datetimeFigureOut">
              <a:rPr lang="ru-RU" smtClean="0"/>
              <a:pPr/>
              <a:t>13.04.2014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181FE38-2D0F-4293-9720-696978786D94}"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96D3112-2E2C-4FDD-A40C-3D4904F97FFA}" type="datetimeFigureOut">
              <a:rPr lang="ru-RU" smtClean="0"/>
              <a:pPr/>
              <a:t>13.04.2014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181FE38-2D0F-4293-9720-696978786D94}"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6D3112-2E2C-4FDD-A40C-3D4904F97FFA}" type="datetimeFigureOut">
              <a:rPr lang="ru-RU" smtClean="0"/>
              <a:pPr/>
              <a:t>13.04.2014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81FE38-2D0F-4293-9720-696978786D94}"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8" name="AutoShape 14"/>
          <p:cNvSpPr>
            <a:spLocks noChangeArrowheads="1"/>
          </p:cNvSpPr>
          <p:nvPr/>
        </p:nvSpPr>
        <p:spPr bwMode="auto">
          <a:xfrm>
            <a:off x="539750" y="1628775"/>
            <a:ext cx="2952750" cy="719138"/>
          </a:xfrm>
          <a:prstGeom prst="wave">
            <a:avLst>
              <a:gd name="adj1" fmla="val 13005"/>
              <a:gd name="adj2" fmla="val 0"/>
            </a:avLst>
          </a:prstGeom>
          <a:gradFill rotWithShape="1">
            <a:gsLst>
              <a:gs pos="0">
                <a:srgbClr val="FF99FF"/>
              </a:gs>
              <a:gs pos="50000">
                <a:schemeClr val="bg1"/>
              </a:gs>
              <a:gs pos="100000">
                <a:srgbClr val="FF99FF"/>
              </a:gs>
            </a:gsLst>
            <a:lin ang="5400000" scaled="1"/>
          </a:gradFill>
          <a:ln w="9525">
            <a:solidFill>
              <a:schemeClr val="tx1"/>
            </a:solidFill>
            <a:round/>
            <a:headEnd/>
            <a:tailEnd/>
          </a:ln>
          <a:effectLst/>
        </p:spPr>
        <p:txBody>
          <a:bodyPr wrap="none" anchor="ctr"/>
          <a:lstStyle/>
          <a:p>
            <a:pPr>
              <a:defRPr/>
            </a:pPr>
            <a:endParaRPr lang="ru-RU"/>
          </a:p>
        </p:txBody>
      </p:sp>
      <p:sp>
        <p:nvSpPr>
          <p:cNvPr id="23555" name="AutoShape 10"/>
          <p:cNvSpPr>
            <a:spLocks noChangeArrowheads="1"/>
          </p:cNvSpPr>
          <p:nvPr/>
        </p:nvSpPr>
        <p:spPr bwMode="auto">
          <a:xfrm>
            <a:off x="857224" y="2714620"/>
            <a:ext cx="7920038" cy="1644659"/>
          </a:xfrm>
          <a:prstGeom prst="roundRect">
            <a:avLst>
              <a:gd name="adj" fmla="val 50000"/>
            </a:avLst>
          </a:prstGeom>
          <a:gradFill rotWithShape="1">
            <a:gsLst>
              <a:gs pos="0">
                <a:srgbClr val="FFFF00"/>
              </a:gs>
              <a:gs pos="50000">
                <a:srgbClr val="FFFFFF"/>
              </a:gs>
              <a:gs pos="100000">
                <a:srgbClr val="FFFF00"/>
              </a:gs>
            </a:gsLst>
            <a:lin ang="5400000" scaled="1"/>
          </a:gradFill>
          <a:ln w="57150" cmpd="thickThin">
            <a:solidFill>
              <a:srgbClr val="990000"/>
            </a:solidFill>
            <a:round/>
            <a:headEnd/>
            <a:tailEnd/>
          </a:ln>
        </p:spPr>
        <p:txBody>
          <a:bodyPr wrap="none" anchor="ctr"/>
          <a:lstStyle/>
          <a:p>
            <a:pPr algn="ctr"/>
            <a:endParaRPr lang="kk-KZ" b="1" i="1" dirty="0" smtClean="0">
              <a:solidFill>
                <a:srgbClr val="FF0066"/>
              </a:solidFill>
              <a:latin typeface="Times New Roman" pitchFamily="18" charset="0"/>
              <a:cs typeface="Times New Roman" pitchFamily="18" charset="0"/>
            </a:endParaRPr>
          </a:p>
          <a:p>
            <a:pPr algn="ctr"/>
            <a:endParaRPr lang="kk-KZ" b="1" i="1" dirty="0" smtClean="0">
              <a:solidFill>
                <a:srgbClr val="FF0066"/>
              </a:solidFill>
              <a:latin typeface="Times New Roman" pitchFamily="18" charset="0"/>
              <a:cs typeface="Times New Roman" pitchFamily="18" charset="0"/>
            </a:endParaRPr>
          </a:p>
          <a:p>
            <a:pPr algn="ctr"/>
            <a:endParaRPr lang="kk-KZ" b="1" i="1" dirty="0" smtClean="0">
              <a:solidFill>
                <a:srgbClr val="FF0066"/>
              </a:solidFill>
              <a:latin typeface="Times New Roman" pitchFamily="18" charset="0"/>
              <a:cs typeface="Times New Roman" pitchFamily="18" charset="0"/>
            </a:endParaRPr>
          </a:p>
          <a:p>
            <a:pPr algn="ctr"/>
            <a:endParaRPr lang="kk-KZ" b="1" i="1" dirty="0" smtClean="0">
              <a:solidFill>
                <a:srgbClr val="FF0066"/>
              </a:solidFill>
              <a:latin typeface="Times New Roman" pitchFamily="18" charset="0"/>
              <a:cs typeface="Times New Roman" pitchFamily="18" charset="0"/>
            </a:endParaRPr>
          </a:p>
          <a:p>
            <a:pPr algn="ctr"/>
            <a:r>
              <a:rPr lang="kk-KZ" b="1" i="1" dirty="0" smtClean="0">
                <a:solidFill>
                  <a:srgbClr val="FF0066"/>
                </a:solidFill>
                <a:latin typeface="Times New Roman" pitchFamily="18" charset="0"/>
                <a:cs typeface="Times New Roman" pitchFamily="18" charset="0"/>
              </a:rPr>
              <a:t>/ҚОРЫТЫНДЫ  САБАҚ/</a:t>
            </a:r>
            <a:endParaRPr lang="en-US" b="1" i="1" dirty="0" smtClean="0">
              <a:solidFill>
                <a:srgbClr val="FF0066"/>
              </a:solidFill>
              <a:latin typeface="Times New Roman" pitchFamily="18" charset="0"/>
              <a:cs typeface="Times New Roman" pitchFamily="18" charset="0"/>
            </a:endParaRPr>
          </a:p>
        </p:txBody>
      </p:sp>
      <p:sp>
        <p:nvSpPr>
          <p:cNvPr id="23556" name="Text Box 5"/>
          <p:cNvSpPr txBox="1">
            <a:spLocks noChangeArrowheads="1"/>
          </p:cNvSpPr>
          <p:nvPr/>
        </p:nvSpPr>
        <p:spPr bwMode="auto">
          <a:xfrm>
            <a:off x="755650" y="1773238"/>
            <a:ext cx="2305050" cy="366712"/>
          </a:xfrm>
          <a:prstGeom prst="rect">
            <a:avLst/>
          </a:prstGeom>
          <a:noFill/>
          <a:ln w="9525">
            <a:noFill/>
            <a:miter lim="800000"/>
            <a:headEnd/>
            <a:tailEnd/>
          </a:ln>
        </p:spPr>
        <p:txBody>
          <a:bodyPr>
            <a:spAutoFit/>
          </a:bodyPr>
          <a:lstStyle/>
          <a:p>
            <a:r>
              <a:rPr lang="ru-RU" sz="1800" b="1" i="0">
                <a:solidFill>
                  <a:srgbClr val="990000"/>
                </a:solidFill>
              </a:rPr>
              <a:t>Сабақ тақырыбы:</a:t>
            </a:r>
            <a:endParaRPr lang="ru-RU" sz="5400" b="1">
              <a:solidFill>
                <a:srgbClr val="990000"/>
              </a:solidFill>
            </a:endParaRPr>
          </a:p>
        </p:txBody>
      </p:sp>
      <p:sp>
        <p:nvSpPr>
          <p:cNvPr id="23557" name="WordArt 6"/>
          <p:cNvSpPr>
            <a:spLocks noChangeArrowheads="1" noChangeShapeType="1" noTextEdit="1"/>
          </p:cNvSpPr>
          <p:nvPr/>
        </p:nvSpPr>
        <p:spPr bwMode="auto">
          <a:xfrm>
            <a:off x="1571604" y="3071810"/>
            <a:ext cx="6311922" cy="642941"/>
          </a:xfrm>
          <a:prstGeom prst="rect">
            <a:avLst/>
          </a:prstGeom>
        </p:spPr>
        <p:txBody>
          <a:bodyPr wrap="none" fromWordArt="1">
            <a:prstTxWarp prst="textPlain">
              <a:avLst>
                <a:gd name="adj" fmla="val 50000"/>
              </a:avLst>
            </a:prstTxWarp>
          </a:bodyPr>
          <a:lstStyle/>
          <a:p>
            <a:pPr algn="ctr"/>
            <a:r>
              <a:rPr lang="ru-RU" sz="3600" kern="10" dirty="0" smtClean="0">
                <a:ln w="9525">
                  <a:solidFill>
                    <a:srgbClr val="990000"/>
                  </a:solidFill>
                  <a:round/>
                  <a:headEnd/>
                  <a:tailEnd/>
                </a:ln>
                <a:solidFill>
                  <a:srgbClr val="FF00FF">
                    <a:alpha val="70979"/>
                  </a:srgbClr>
                </a:solidFill>
                <a:effectLst>
                  <a:outerShdw dist="35921" dir="2700000" algn="ctr" rotWithShape="0">
                    <a:srgbClr val="808080"/>
                  </a:outerShdw>
                </a:effectLst>
                <a:latin typeface="Times New Roman"/>
                <a:cs typeface="Times New Roman"/>
              </a:rPr>
              <a:t>«</a:t>
            </a:r>
            <a:r>
              <a:rPr lang="ru-RU" sz="3600" kern="10" dirty="0" err="1" smtClean="0">
                <a:ln w="9525">
                  <a:solidFill>
                    <a:srgbClr val="990000"/>
                  </a:solidFill>
                  <a:round/>
                  <a:headEnd/>
                  <a:tailEnd/>
                </a:ln>
                <a:solidFill>
                  <a:srgbClr val="FF00FF">
                    <a:alpha val="70979"/>
                  </a:srgbClr>
                </a:solidFill>
                <a:effectLst>
                  <a:outerShdw dist="35921" dir="2700000" algn="ctr" rotWithShape="0">
                    <a:srgbClr val="808080"/>
                  </a:outerShdw>
                </a:effectLst>
                <a:latin typeface="Times New Roman"/>
                <a:cs typeface="Times New Roman"/>
              </a:rPr>
              <a:t>Аяз</a:t>
            </a:r>
            <a:r>
              <a:rPr lang="ru-RU" sz="3600" kern="10" dirty="0" smtClean="0">
                <a:ln w="9525">
                  <a:solidFill>
                    <a:srgbClr val="990000"/>
                  </a:solidFill>
                  <a:round/>
                  <a:headEnd/>
                  <a:tailEnd/>
                </a:ln>
                <a:solidFill>
                  <a:srgbClr val="FF00FF">
                    <a:alpha val="70979"/>
                  </a:srgbClr>
                </a:solidFill>
                <a:effectLst>
                  <a:outerShdw dist="35921" dir="2700000" algn="ctr" rotWithShape="0">
                    <a:srgbClr val="808080"/>
                  </a:outerShdw>
                </a:effectLst>
                <a:latin typeface="Times New Roman"/>
                <a:cs typeface="Times New Roman"/>
              </a:rPr>
              <a:t> </a:t>
            </a:r>
            <a:r>
              <a:rPr lang="ru-RU" sz="3600" kern="10" dirty="0" err="1" smtClean="0">
                <a:ln w="9525">
                  <a:solidFill>
                    <a:srgbClr val="990000"/>
                  </a:solidFill>
                  <a:round/>
                  <a:headEnd/>
                  <a:tailEnd/>
                </a:ln>
                <a:solidFill>
                  <a:srgbClr val="FF00FF">
                    <a:alpha val="70979"/>
                  </a:srgbClr>
                </a:solidFill>
                <a:effectLst>
                  <a:outerShdw dist="35921" dir="2700000" algn="ctr" rotWithShape="0">
                    <a:srgbClr val="808080"/>
                  </a:outerShdw>
                </a:effectLst>
                <a:latin typeface="Times New Roman"/>
                <a:cs typeface="Times New Roman"/>
              </a:rPr>
              <a:t>би</a:t>
            </a:r>
            <a:r>
              <a:rPr lang="ru-RU" sz="3600" kern="10" dirty="0" smtClean="0">
                <a:ln w="9525">
                  <a:solidFill>
                    <a:srgbClr val="990000"/>
                  </a:solidFill>
                  <a:round/>
                  <a:headEnd/>
                  <a:tailEnd/>
                </a:ln>
                <a:solidFill>
                  <a:srgbClr val="FF00FF">
                    <a:alpha val="70979"/>
                  </a:srgbClr>
                </a:solidFill>
                <a:effectLst>
                  <a:outerShdw dist="35921" dir="2700000" algn="ctr" rotWithShape="0">
                    <a:srgbClr val="808080"/>
                  </a:outerShdw>
                </a:effectLst>
                <a:latin typeface="Times New Roman"/>
                <a:cs typeface="Times New Roman"/>
              </a:rPr>
              <a:t>» </a:t>
            </a:r>
            <a:r>
              <a:rPr lang="ru-RU" sz="3600" kern="10" dirty="0" err="1" smtClean="0">
                <a:ln w="9525">
                  <a:solidFill>
                    <a:srgbClr val="990000"/>
                  </a:solidFill>
                  <a:round/>
                  <a:headEnd/>
                  <a:tailEnd/>
                </a:ln>
                <a:solidFill>
                  <a:srgbClr val="FF00FF">
                    <a:alpha val="70979"/>
                  </a:srgbClr>
                </a:solidFill>
                <a:effectLst>
                  <a:outerShdw dist="35921" dir="2700000" algn="ctr" rotWithShape="0">
                    <a:srgbClr val="808080"/>
                  </a:outerShdw>
                </a:effectLst>
                <a:latin typeface="Times New Roman"/>
                <a:cs typeface="Times New Roman"/>
              </a:rPr>
              <a:t>ертегісі</a:t>
            </a:r>
            <a:endParaRPr lang="ru-RU" sz="3600" kern="10" dirty="0">
              <a:ln w="9525">
                <a:solidFill>
                  <a:srgbClr val="990000"/>
                </a:solidFill>
                <a:round/>
                <a:headEnd/>
                <a:tailEnd/>
              </a:ln>
              <a:solidFill>
                <a:srgbClr val="FF00FF">
                  <a:alpha val="70979"/>
                </a:srgbClr>
              </a:solidFill>
              <a:effectLst>
                <a:outerShdw dist="35921" dir="2700000" algn="ctr" rotWithShape="0">
                  <a:srgbClr val="808080"/>
                </a:outerShdw>
              </a:effectLst>
              <a:latin typeface="Times New Roman"/>
              <a:cs typeface="Times New Roman"/>
            </a:endParaRPr>
          </a:p>
        </p:txBody>
      </p:sp>
      <p:sp>
        <p:nvSpPr>
          <p:cNvPr id="16400" name="Oval 16"/>
          <p:cNvSpPr>
            <a:spLocks noChangeArrowheads="1"/>
          </p:cNvSpPr>
          <p:nvPr/>
        </p:nvSpPr>
        <p:spPr bwMode="auto">
          <a:xfrm>
            <a:off x="3563938" y="5876925"/>
            <a:ext cx="2592387" cy="576263"/>
          </a:xfrm>
          <a:prstGeom prst="ellipse">
            <a:avLst/>
          </a:prstGeom>
          <a:gradFill rotWithShape="1">
            <a:gsLst>
              <a:gs pos="0">
                <a:srgbClr val="66FFFF"/>
              </a:gs>
              <a:gs pos="50000">
                <a:schemeClr val="bg1"/>
              </a:gs>
              <a:gs pos="100000">
                <a:srgbClr val="66FFFF"/>
              </a:gs>
            </a:gsLst>
            <a:lin ang="5400000" scaled="1"/>
          </a:gradFill>
          <a:ln w="9525">
            <a:round/>
            <a:headEnd/>
            <a:tailEnd/>
          </a:ln>
          <a:effectLst/>
          <a:scene3d>
            <a:camera prst="legacyPerspectiveTopRight"/>
            <a:lightRig rig="legacyFlat3" dir="b"/>
          </a:scene3d>
          <a:sp3d extrusionH="887400" prstMaterial="legacyMatte">
            <a:bevelT w="13500" h="13500" prst="angle"/>
            <a:bevelB w="13500" h="13500" prst="angle"/>
            <a:extrusionClr>
              <a:srgbClr val="66FFFF"/>
            </a:extrusionClr>
          </a:sp3d>
        </p:spPr>
        <p:txBody>
          <a:bodyPr wrap="none" anchor="ctr">
            <a:flatTx/>
          </a:bodyPr>
          <a:lstStyle/>
          <a:p>
            <a:pPr algn="ctr">
              <a:defRPr/>
            </a:pPr>
            <a:r>
              <a:rPr lang="kk-KZ" sz="2000" b="1" dirty="0" smtClean="0"/>
              <a:t>5 - </a:t>
            </a:r>
            <a:r>
              <a:rPr lang="kk-KZ" sz="2000" b="1" dirty="0"/>
              <a:t>сынып</a:t>
            </a:r>
            <a:endParaRPr lang="ru-RU" sz="2000" b="1" dirty="0"/>
          </a:p>
        </p:txBody>
      </p:sp>
      <p:pic>
        <p:nvPicPr>
          <p:cNvPr id="23560" name="Picture 17" descr="BS00554_"/>
          <p:cNvPicPr>
            <a:picLocks noChangeAspect="1" noChangeArrowheads="1"/>
          </p:cNvPicPr>
          <p:nvPr/>
        </p:nvPicPr>
        <p:blipFill>
          <a:blip r:embed="rId2" cstate="print"/>
          <a:srcRect/>
          <a:stretch>
            <a:fillRect/>
          </a:stretch>
        </p:blipFill>
        <p:spPr bwMode="auto">
          <a:xfrm>
            <a:off x="323850" y="5373688"/>
            <a:ext cx="1420813" cy="12382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3"/>
          <p:cNvGrpSpPr>
            <a:grpSpLocks/>
          </p:cNvGrpSpPr>
          <p:nvPr/>
        </p:nvGrpSpPr>
        <p:grpSpPr bwMode="auto">
          <a:xfrm>
            <a:off x="-419100" y="-330200"/>
            <a:ext cx="9469438" cy="7561263"/>
            <a:chOff x="-264" y="-208"/>
            <a:chExt cx="5965" cy="4763"/>
          </a:xfrm>
        </p:grpSpPr>
        <p:grpSp>
          <p:nvGrpSpPr>
            <p:cNvPr id="3" name="Group 4"/>
            <p:cNvGrpSpPr>
              <a:grpSpLocks/>
            </p:cNvGrpSpPr>
            <p:nvPr/>
          </p:nvGrpSpPr>
          <p:grpSpPr bwMode="auto">
            <a:xfrm>
              <a:off x="-264" y="88"/>
              <a:ext cx="1316" cy="4467"/>
              <a:chOff x="-264" y="88"/>
              <a:chExt cx="1316" cy="4467"/>
            </a:xfrm>
          </p:grpSpPr>
          <p:sp>
            <p:nvSpPr>
              <p:cNvPr id="53256" name="Freeform 5"/>
              <p:cNvSpPr>
                <a:spLocks/>
              </p:cNvSpPr>
              <p:nvPr/>
            </p:nvSpPr>
            <p:spPr bwMode="auto">
              <a:xfrm rot="8105235">
                <a:off x="-264" y="8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7" name="Freeform 6"/>
              <p:cNvSpPr>
                <a:spLocks/>
              </p:cNvSpPr>
              <p:nvPr/>
            </p:nvSpPr>
            <p:spPr bwMode="auto">
              <a:xfrm rot="3091712">
                <a:off x="-264" y="3616"/>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nvGrpSpPr>
            <p:cNvPr id="4" name="Group 7"/>
            <p:cNvGrpSpPr>
              <a:grpSpLocks/>
            </p:cNvGrpSpPr>
            <p:nvPr/>
          </p:nvGrpSpPr>
          <p:grpSpPr bwMode="auto">
            <a:xfrm>
              <a:off x="5111" y="-208"/>
              <a:ext cx="590" cy="4755"/>
              <a:chOff x="5111" y="-208"/>
              <a:chExt cx="590" cy="4755"/>
            </a:xfrm>
          </p:grpSpPr>
          <p:sp>
            <p:nvSpPr>
              <p:cNvPr id="53254" name="Freeform 8"/>
              <p:cNvSpPr>
                <a:spLocks/>
              </p:cNvSpPr>
              <p:nvPr/>
            </p:nvSpPr>
            <p:spPr bwMode="auto">
              <a:xfrm rot="-3107314">
                <a:off x="4734" y="360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5" name="Freeform 9"/>
              <p:cNvSpPr>
                <a:spLocks/>
              </p:cNvSpPr>
              <p:nvPr/>
            </p:nvSpPr>
            <p:spPr bwMode="auto">
              <a:xfrm rot="-7478457">
                <a:off x="4762" y="169"/>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sp>
        <p:nvSpPr>
          <p:cNvPr id="11" name="Прямоугольник 10"/>
          <p:cNvSpPr/>
          <p:nvPr/>
        </p:nvSpPr>
        <p:spPr>
          <a:xfrm>
            <a:off x="1071538" y="474345"/>
            <a:ext cx="6643734" cy="369332"/>
          </a:xfrm>
          <a:prstGeom prst="rect">
            <a:avLst/>
          </a:prstGeom>
        </p:spPr>
        <p:txBody>
          <a:bodyPr wrap="square">
            <a:spAutoFit/>
          </a:bodyPr>
          <a:lstStyle/>
          <a:p>
            <a:pPr lvl="0" algn="ctr" fontAlgn="base">
              <a:spcBef>
                <a:spcPct val="0"/>
              </a:spcBef>
              <a:spcAft>
                <a:spcPct val="0"/>
              </a:spcAft>
            </a:pPr>
            <a:endParaRPr lang="kk-KZ" dirty="0" smtClean="0">
              <a:latin typeface="Times New Roman" pitchFamily="18" charset="0"/>
              <a:cs typeface="Times New Roman" pitchFamily="18" charset="0"/>
            </a:endParaRPr>
          </a:p>
        </p:txBody>
      </p:sp>
      <p:sp>
        <p:nvSpPr>
          <p:cNvPr id="36865" name="Rectangle 1"/>
          <p:cNvSpPr>
            <a:spLocks noChangeArrowheads="1"/>
          </p:cNvSpPr>
          <p:nvPr/>
        </p:nvSpPr>
        <p:spPr bwMode="auto">
          <a:xfrm>
            <a:off x="1000100" y="357166"/>
            <a:ext cx="7215238" cy="29238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2800" b="1" i="0" u="none" strike="noStrike" cap="none" normalizeH="0" baseline="0" dirty="0" smtClean="0">
                <a:ln>
                  <a:noFill/>
                </a:ln>
                <a:solidFill>
                  <a:schemeClr val="tx1"/>
                </a:solidFill>
                <a:effectLst/>
                <a:latin typeface="Times New Roman" pitchFamily="18" charset="0"/>
                <a:ea typeface="PMingLiU"/>
                <a:cs typeface="Times New Roman" pitchFamily="18" charset="0"/>
              </a:rPr>
              <a:t> 2-топ. </a:t>
            </a:r>
            <a:endParaRPr kumimoji="0" lang="en-US" sz="2800" b="1" i="0" u="none" strike="noStrike" cap="none" normalizeH="0" baseline="0" dirty="0" smtClean="0">
              <a:ln>
                <a:noFill/>
              </a:ln>
              <a:solidFill>
                <a:schemeClr val="tx1"/>
              </a:solidFill>
              <a:effectLst/>
              <a:latin typeface="Times New Roman" pitchFamily="18" charset="0"/>
              <a:ea typeface="PMingLiU"/>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sz="2000" b="1" dirty="0" smtClean="0">
              <a:latin typeface="Times New Roman" pitchFamily="18" charset="0"/>
              <a:ea typeface="PMingLiU"/>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chemeClr val="tx1"/>
              </a:solidFill>
              <a:effectLst/>
              <a:latin typeface="Times New Roman" pitchFamily="18" charset="0"/>
              <a:ea typeface="PMingLiU"/>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sz="2000" b="1" dirty="0" smtClean="0">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800" b="0" i="1" u="none" strike="noStrike" cap="none" normalizeH="0" baseline="0" dirty="0" smtClean="0">
                <a:ln>
                  <a:noFill/>
                </a:ln>
                <a:solidFill>
                  <a:schemeClr val="tx1"/>
                </a:solidFill>
                <a:effectLst/>
                <a:latin typeface="Times New Roman" pitchFamily="18" charset="0"/>
                <a:ea typeface="PMingLiU"/>
                <a:cs typeface="Times New Roman" pitchFamily="18" charset="0"/>
              </a:rPr>
              <a:t>Берілген мақал-мәтелдерді жоспардың тарауларына сәйкестендіру.</a:t>
            </a:r>
            <a:r>
              <a:rPr kumimoji="0" lang="kk-KZ" sz="2800" b="0" i="0" u="none" strike="noStrike" cap="none" normalizeH="0" baseline="0" dirty="0" smtClean="0">
                <a:ln>
                  <a:noFill/>
                </a:ln>
                <a:solidFill>
                  <a:schemeClr val="tx1"/>
                </a:solidFill>
                <a:effectLst/>
                <a:latin typeface="Times New Roman" pitchFamily="18" charset="0"/>
                <a:ea typeface="PMingLiU"/>
                <a:cs typeface="Times New Roman" pitchFamily="18" charset="0"/>
              </a:rPr>
              <a:t>        </a:t>
            </a:r>
            <a:r>
              <a:rPr kumimoji="0" lang="kk-KZ" sz="2800" b="1" i="0" u="sng" strike="noStrike" cap="none" normalizeH="0" baseline="0" dirty="0" smtClean="0">
                <a:ln>
                  <a:noFill/>
                </a:ln>
                <a:solidFill>
                  <a:schemeClr val="tx1"/>
                </a:solidFill>
                <a:effectLst/>
                <a:latin typeface="Times New Roman" pitchFamily="18" charset="0"/>
                <a:ea typeface="PMingLiU"/>
                <a:cs typeface="Times New Roman" pitchFamily="18" charset="0"/>
              </a:rPr>
              <a:t>(4 ұпай)</a:t>
            </a:r>
            <a:endParaRPr kumimoji="0" lang="kk-KZ"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4" name="TextBox 13"/>
          <p:cNvSpPr txBox="1"/>
          <p:nvPr/>
        </p:nvSpPr>
        <p:spPr>
          <a:xfrm>
            <a:off x="6224598" y="2366954"/>
            <a:ext cx="184731" cy="369332"/>
          </a:xfrm>
          <a:prstGeom prst="rect">
            <a:avLst/>
          </a:prstGeom>
          <a:noFill/>
        </p:spPr>
        <p:txBody>
          <a:bodyPr wrap="none" rtlCol="0">
            <a:spAutoFit/>
          </a:bodyPr>
          <a:lstStyle/>
          <a:p>
            <a:endParaRPr lang="ru-RU" dirty="0"/>
          </a:p>
        </p:txBody>
      </p:sp>
      <p:sp>
        <p:nvSpPr>
          <p:cNvPr id="15" name="TextBox 14"/>
          <p:cNvSpPr txBox="1"/>
          <p:nvPr/>
        </p:nvSpPr>
        <p:spPr>
          <a:xfrm>
            <a:off x="6072198" y="2214554"/>
            <a:ext cx="1571636" cy="369332"/>
          </a:xfrm>
          <a:prstGeom prst="rect">
            <a:avLst/>
          </a:prstGeom>
          <a:noFill/>
        </p:spPr>
        <p:txBody>
          <a:bodyPr wrap="square" rtlCol="0">
            <a:spAutoFit/>
          </a:bodyPr>
          <a:lstStyle/>
          <a:p>
            <a:endParaRPr lang="ru-RU"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3"/>
          <p:cNvGrpSpPr>
            <a:grpSpLocks/>
          </p:cNvGrpSpPr>
          <p:nvPr/>
        </p:nvGrpSpPr>
        <p:grpSpPr bwMode="auto">
          <a:xfrm>
            <a:off x="-419100" y="-330200"/>
            <a:ext cx="9469438" cy="7561263"/>
            <a:chOff x="-264" y="-208"/>
            <a:chExt cx="5965" cy="4763"/>
          </a:xfrm>
        </p:grpSpPr>
        <p:grpSp>
          <p:nvGrpSpPr>
            <p:cNvPr id="3" name="Group 4"/>
            <p:cNvGrpSpPr>
              <a:grpSpLocks/>
            </p:cNvGrpSpPr>
            <p:nvPr/>
          </p:nvGrpSpPr>
          <p:grpSpPr bwMode="auto">
            <a:xfrm>
              <a:off x="-264" y="88"/>
              <a:ext cx="1316" cy="4467"/>
              <a:chOff x="-264" y="88"/>
              <a:chExt cx="1316" cy="4467"/>
            </a:xfrm>
          </p:grpSpPr>
          <p:sp>
            <p:nvSpPr>
              <p:cNvPr id="53256" name="Freeform 5"/>
              <p:cNvSpPr>
                <a:spLocks/>
              </p:cNvSpPr>
              <p:nvPr/>
            </p:nvSpPr>
            <p:spPr bwMode="auto">
              <a:xfrm rot="8105235">
                <a:off x="-264" y="8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7" name="Freeform 6"/>
              <p:cNvSpPr>
                <a:spLocks/>
              </p:cNvSpPr>
              <p:nvPr/>
            </p:nvSpPr>
            <p:spPr bwMode="auto">
              <a:xfrm rot="3091712">
                <a:off x="-264" y="3616"/>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nvGrpSpPr>
            <p:cNvPr id="4" name="Group 7"/>
            <p:cNvGrpSpPr>
              <a:grpSpLocks/>
            </p:cNvGrpSpPr>
            <p:nvPr/>
          </p:nvGrpSpPr>
          <p:grpSpPr bwMode="auto">
            <a:xfrm>
              <a:off x="5111" y="-208"/>
              <a:ext cx="590" cy="4755"/>
              <a:chOff x="5111" y="-208"/>
              <a:chExt cx="590" cy="4755"/>
            </a:xfrm>
          </p:grpSpPr>
          <p:sp>
            <p:nvSpPr>
              <p:cNvPr id="53254" name="Freeform 8"/>
              <p:cNvSpPr>
                <a:spLocks/>
              </p:cNvSpPr>
              <p:nvPr/>
            </p:nvSpPr>
            <p:spPr bwMode="auto">
              <a:xfrm rot="-3107314">
                <a:off x="4734" y="360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5" name="Freeform 9"/>
              <p:cNvSpPr>
                <a:spLocks/>
              </p:cNvSpPr>
              <p:nvPr/>
            </p:nvSpPr>
            <p:spPr bwMode="auto">
              <a:xfrm rot="-7478457">
                <a:off x="4762" y="169"/>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sp>
        <p:nvSpPr>
          <p:cNvPr id="10" name="WordArt 8"/>
          <p:cNvSpPr>
            <a:spLocks noChangeArrowheads="1" noChangeShapeType="1" noTextEdit="1"/>
          </p:cNvSpPr>
          <p:nvPr/>
        </p:nvSpPr>
        <p:spPr bwMode="auto">
          <a:xfrm rot="21285414">
            <a:off x="272842" y="1285810"/>
            <a:ext cx="8453167" cy="3047151"/>
          </a:xfrm>
          <a:prstGeom prst="rect">
            <a:avLst/>
          </a:prstGeom>
        </p:spPr>
        <p:txBody>
          <a:bodyPr wrap="none" fromWordArt="1">
            <a:prstTxWarp prst="textSlantUp">
              <a:avLst>
                <a:gd name="adj" fmla="val 37744"/>
              </a:avLst>
            </a:prstTxWarp>
          </a:bodyPr>
          <a:lstStyle/>
          <a:p>
            <a:r>
              <a:rPr lang="kk-KZ" sz="3600" b="1" dirty="0" smtClean="0">
                <a:solidFill>
                  <a:srgbClr val="C00000"/>
                </a:solidFill>
                <a:latin typeface="Times New Roman" pitchFamily="18" charset="0"/>
                <a:cs typeface="Times New Roman" pitchFamily="18" charset="0"/>
              </a:rPr>
              <a:t>ҚОЛДАНУ. Топтық жұмыс</a:t>
            </a:r>
          </a:p>
          <a:p>
            <a:r>
              <a:rPr lang="kk-KZ" sz="3600" dirty="0" smtClean="0">
                <a:solidFill>
                  <a:srgbClr val="C00000"/>
                </a:solidFill>
                <a:latin typeface="Times New Roman" pitchFamily="18" charset="0"/>
                <a:cs typeface="Times New Roman" pitchFamily="18" charset="0"/>
              </a:rPr>
              <a:t>                </a:t>
            </a:r>
            <a:r>
              <a:rPr lang="kk-KZ" sz="3600" b="1" dirty="0" smtClean="0">
                <a:solidFill>
                  <a:srgbClr val="C00000"/>
                </a:solidFill>
                <a:latin typeface="Times New Roman" pitchFamily="18" charset="0"/>
                <a:cs typeface="Times New Roman" pitchFamily="18" charset="0"/>
              </a:rPr>
              <a:t>10 минут  </a:t>
            </a:r>
            <a:r>
              <a:rPr lang="kk-KZ" sz="3600" b="1" u="sng" dirty="0" smtClean="0">
                <a:solidFill>
                  <a:srgbClr val="C00000"/>
                </a:solidFill>
                <a:latin typeface="Times New Roman" pitchFamily="18" charset="0"/>
                <a:cs typeface="Times New Roman" pitchFamily="18" charset="0"/>
              </a:rPr>
              <a:t>(7 ұпай)</a:t>
            </a:r>
            <a:endParaRPr lang="ru-RU" sz="3600" dirty="0" smtClean="0">
              <a:latin typeface="Times New Roman" pitchFamily="18" charset="0"/>
              <a:cs typeface="Times New Roman" pitchFamily="18" charset="0"/>
            </a:endParaRPr>
          </a:p>
          <a:p>
            <a:pPr algn="ctr"/>
            <a:endParaRPr lang="ru-RU" sz="3600" b="1" kern="10" dirty="0">
              <a:ln w="9525">
                <a:solidFill>
                  <a:srgbClr val="000000"/>
                </a:solidFill>
                <a:round/>
                <a:headEnd/>
                <a:tailEnd/>
              </a:ln>
              <a:solidFill>
                <a:srgbClr val="FF0000"/>
              </a:solidFill>
              <a:latin typeface="Palatino Linotype"/>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2000"/>
                                        <p:tgtEl>
                                          <p:spTgt spid="10"/>
                                        </p:tgtEl>
                                      </p:cBhvr>
                                    </p:animEffect>
                                    <p:anim calcmode="lin" valueType="num">
                                      <p:cBhvr>
                                        <p:cTn id="8" dur="2000" fill="hold"/>
                                        <p:tgtEl>
                                          <p:spTgt spid="10"/>
                                        </p:tgtEl>
                                        <p:attrNameLst>
                                          <p:attrName>style.rotation</p:attrName>
                                        </p:attrNameLst>
                                      </p:cBhvr>
                                      <p:tavLst>
                                        <p:tav tm="0">
                                          <p:val>
                                            <p:fltVal val="720"/>
                                          </p:val>
                                        </p:tav>
                                        <p:tav tm="100000">
                                          <p:val>
                                            <p:fltVal val="0"/>
                                          </p:val>
                                        </p:tav>
                                      </p:tavLst>
                                    </p:anim>
                                    <p:anim calcmode="lin" valueType="num">
                                      <p:cBhvr>
                                        <p:cTn id="9" dur="2000" fill="hold"/>
                                        <p:tgtEl>
                                          <p:spTgt spid="10"/>
                                        </p:tgtEl>
                                        <p:attrNameLst>
                                          <p:attrName>ppt_h</p:attrName>
                                        </p:attrNameLst>
                                      </p:cBhvr>
                                      <p:tavLst>
                                        <p:tav tm="0">
                                          <p:val>
                                            <p:fltVal val="0"/>
                                          </p:val>
                                        </p:tav>
                                        <p:tav tm="100000">
                                          <p:val>
                                            <p:strVal val="#ppt_h"/>
                                          </p:val>
                                        </p:tav>
                                      </p:tavLst>
                                    </p:anim>
                                    <p:anim calcmode="lin" valueType="num">
                                      <p:cBhvr>
                                        <p:cTn id="10" dur="2000" fill="hold"/>
                                        <p:tgtEl>
                                          <p:spTgt spid="10"/>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3"/>
          <p:cNvGrpSpPr>
            <a:grpSpLocks/>
          </p:cNvGrpSpPr>
          <p:nvPr/>
        </p:nvGrpSpPr>
        <p:grpSpPr bwMode="auto">
          <a:xfrm>
            <a:off x="-419100" y="-330200"/>
            <a:ext cx="9469438" cy="7561263"/>
            <a:chOff x="-264" y="-208"/>
            <a:chExt cx="5965" cy="4763"/>
          </a:xfrm>
        </p:grpSpPr>
        <p:grpSp>
          <p:nvGrpSpPr>
            <p:cNvPr id="3" name="Group 4"/>
            <p:cNvGrpSpPr>
              <a:grpSpLocks/>
            </p:cNvGrpSpPr>
            <p:nvPr/>
          </p:nvGrpSpPr>
          <p:grpSpPr bwMode="auto">
            <a:xfrm>
              <a:off x="-264" y="88"/>
              <a:ext cx="1316" cy="4467"/>
              <a:chOff x="-264" y="88"/>
              <a:chExt cx="1316" cy="4467"/>
            </a:xfrm>
          </p:grpSpPr>
          <p:sp>
            <p:nvSpPr>
              <p:cNvPr id="53256" name="Freeform 5"/>
              <p:cNvSpPr>
                <a:spLocks/>
              </p:cNvSpPr>
              <p:nvPr/>
            </p:nvSpPr>
            <p:spPr bwMode="auto">
              <a:xfrm rot="8105235">
                <a:off x="-264" y="8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7" name="Freeform 6"/>
              <p:cNvSpPr>
                <a:spLocks/>
              </p:cNvSpPr>
              <p:nvPr/>
            </p:nvSpPr>
            <p:spPr bwMode="auto">
              <a:xfrm rot="3091712">
                <a:off x="-264" y="3616"/>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nvGrpSpPr>
            <p:cNvPr id="4" name="Group 7"/>
            <p:cNvGrpSpPr>
              <a:grpSpLocks/>
            </p:cNvGrpSpPr>
            <p:nvPr/>
          </p:nvGrpSpPr>
          <p:grpSpPr bwMode="auto">
            <a:xfrm>
              <a:off x="5111" y="-208"/>
              <a:ext cx="590" cy="4755"/>
              <a:chOff x="5111" y="-208"/>
              <a:chExt cx="590" cy="4755"/>
            </a:xfrm>
          </p:grpSpPr>
          <p:sp>
            <p:nvSpPr>
              <p:cNvPr id="53254" name="Freeform 8"/>
              <p:cNvSpPr>
                <a:spLocks/>
              </p:cNvSpPr>
              <p:nvPr/>
            </p:nvSpPr>
            <p:spPr bwMode="auto">
              <a:xfrm rot="-3107314">
                <a:off x="4734" y="360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5" name="Freeform 9"/>
              <p:cNvSpPr>
                <a:spLocks/>
              </p:cNvSpPr>
              <p:nvPr/>
            </p:nvSpPr>
            <p:spPr bwMode="auto">
              <a:xfrm rot="-7478457">
                <a:off x="4762" y="169"/>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sp>
        <p:nvSpPr>
          <p:cNvPr id="399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9937" name="AutoShape 1"/>
          <p:cNvSpPr>
            <a:spLocks noChangeArrowheads="1"/>
          </p:cNvSpPr>
          <p:nvPr/>
        </p:nvSpPr>
        <p:spPr bwMode="auto">
          <a:xfrm>
            <a:off x="785786" y="1857364"/>
            <a:ext cx="7715304" cy="3643338"/>
          </a:xfrm>
          <a:prstGeom prst="flowChartPunchedTape">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2400" b="1" i="0" u="none" strike="noStrike" cap="none" normalizeH="0" baseline="0" dirty="0" smtClean="0">
                <a:ln>
                  <a:noFill/>
                </a:ln>
                <a:solidFill>
                  <a:schemeClr val="tx1"/>
                </a:solidFill>
                <a:effectLst/>
                <a:latin typeface="Times New Roman" pitchFamily="18" charset="0"/>
                <a:ea typeface="PMingLiU"/>
                <a:cs typeface="Times New Roman" pitchFamily="18" charset="0"/>
              </a:rPr>
              <a:t>1-диалог. Хан мен Жаман.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PMingLiU"/>
                <a:cs typeface="Times New Roman" pitchFamily="18" charset="0"/>
              </a:rPr>
              <a:t>1. Жаман тұлпарды қалай сынады?</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PMingLiU"/>
                <a:cs typeface="Times New Roman" pitchFamily="18" charset="0"/>
              </a:rPr>
              <a:t>2.Жаман Маданның наубайшының баласы екендігін қалай білді?</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2000" b="0" i="0" u="none" strike="noStrike" cap="none" normalizeH="0" baseline="0" dirty="0" smtClean="0">
              <a:ln>
                <a:noFill/>
              </a:ln>
              <a:solidFill>
                <a:schemeClr val="tx1"/>
              </a:solidFill>
              <a:effectLst/>
              <a:latin typeface="Arial" pitchFamily="34" charset="0"/>
            </a:endParaRPr>
          </a:p>
        </p:txBody>
      </p:sp>
      <p:sp>
        <p:nvSpPr>
          <p:cNvPr id="12" name="Прямоугольник 11"/>
          <p:cNvSpPr/>
          <p:nvPr/>
        </p:nvSpPr>
        <p:spPr>
          <a:xfrm>
            <a:off x="2071670" y="571480"/>
            <a:ext cx="4914139" cy="1200329"/>
          </a:xfrm>
          <a:prstGeom prst="rect">
            <a:avLst/>
          </a:prstGeom>
        </p:spPr>
        <p:txBody>
          <a:bodyPr wrap="square">
            <a:spAutoFit/>
          </a:bodyPr>
          <a:lstStyle/>
          <a:p>
            <a:pPr algn="ctr"/>
            <a:r>
              <a:rPr lang="kk-KZ" sz="2400" b="1" dirty="0" smtClean="0">
                <a:latin typeface="Times New Roman" pitchFamily="18" charset="0"/>
                <a:cs typeface="Times New Roman" pitchFamily="18" charset="0"/>
              </a:rPr>
              <a:t>1- топ. </a:t>
            </a:r>
          </a:p>
          <a:p>
            <a:endParaRPr lang="kk-KZ" sz="2400" dirty="0" smtClean="0">
              <a:latin typeface="Times New Roman" pitchFamily="18" charset="0"/>
              <a:cs typeface="Times New Roman" pitchFamily="18" charset="0"/>
            </a:endParaRPr>
          </a:p>
          <a:p>
            <a:pPr algn="ctr"/>
            <a:r>
              <a:rPr lang="kk-KZ" sz="2400" dirty="0" smtClean="0">
                <a:latin typeface="Times New Roman" pitchFamily="18" charset="0"/>
                <a:cs typeface="Times New Roman" pitchFamily="18" charset="0"/>
              </a:rPr>
              <a:t>Нақыштап оқу, рөлмен оқу. </a:t>
            </a:r>
            <a:endParaRPr lang="ru-RU" sz="24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3"/>
          <p:cNvGrpSpPr>
            <a:grpSpLocks/>
          </p:cNvGrpSpPr>
          <p:nvPr/>
        </p:nvGrpSpPr>
        <p:grpSpPr bwMode="auto">
          <a:xfrm>
            <a:off x="-419100" y="-330200"/>
            <a:ext cx="9469438" cy="7561263"/>
            <a:chOff x="-264" y="-208"/>
            <a:chExt cx="5965" cy="4763"/>
          </a:xfrm>
        </p:grpSpPr>
        <p:grpSp>
          <p:nvGrpSpPr>
            <p:cNvPr id="3" name="Group 4"/>
            <p:cNvGrpSpPr>
              <a:grpSpLocks/>
            </p:cNvGrpSpPr>
            <p:nvPr/>
          </p:nvGrpSpPr>
          <p:grpSpPr bwMode="auto">
            <a:xfrm>
              <a:off x="-264" y="88"/>
              <a:ext cx="1316" cy="4467"/>
              <a:chOff x="-264" y="88"/>
              <a:chExt cx="1316" cy="4467"/>
            </a:xfrm>
          </p:grpSpPr>
          <p:sp>
            <p:nvSpPr>
              <p:cNvPr id="53256" name="Freeform 5"/>
              <p:cNvSpPr>
                <a:spLocks/>
              </p:cNvSpPr>
              <p:nvPr/>
            </p:nvSpPr>
            <p:spPr bwMode="auto">
              <a:xfrm rot="8105235">
                <a:off x="-264" y="8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7" name="Freeform 6"/>
              <p:cNvSpPr>
                <a:spLocks/>
              </p:cNvSpPr>
              <p:nvPr/>
            </p:nvSpPr>
            <p:spPr bwMode="auto">
              <a:xfrm rot="3091712">
                <a:off x="-264" y="3616"/>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nvGrpSpPr>
            <p:cNvPr id="4" name="Group 7"/>
            <p:cNvGrpSpPr>
              <a:grpSpLocks/>
            </p:cNvGrpSpPr>
            <p:nvPr/>
          </p:nvGrpSpPr>
          <p:grpSpPr bwMode="auto">
            <a:xfrm>
              <a:off x="5111" y="-208"/>
              <a:ext cx="590" cy="4755"/>
              <a:chOff x="5111" y="-208"/>
              <a:chExt cx="590" cy="4755"/>
            </a:xfrm>
          </p:grpSpPr>
          <p:sp>
            <p:nvSpPr>
              <p:cNvPr id="53254" name="Freeform 8"/>
              <p:cNvSpPr>
                <a:spLocks/>
              </p:cNvSpPr>
              <p:nvPr/>
            </p:nvSpPr>
            <p:spPr bwMode="auto">
              <a:xfrm rot="-3107314">
                <a:off x="4734" y="360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5" name="Freeform 9"/>
              <p:cNvSpPr>
                <a:spLocks/>
              </p:cNvSpPr>
              <p:nvPr/>
            </p:nvSpPr>
            <p:spPr bwMode="auto">
              <a:xfrm rot="-7478457">
                <a:off x="4762" y="169"/>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sp>
        <p:nvSpPr>
          <p:cNvPr id="399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9937" name="AutoShape 1"/>
          <p:cNvSpPr>
            <a:spLocks noChangeArrowheads="1"/>
          </p:cNvSpPr>
          <p:nvPr/>
        </p:nvSpPr>
        <p:spPr bwMode="auto">
          <a:xfrm>
            <a:off x="785786" y="1857364"/>
            <a:ext cx="7858180" cy="3643338"/>
          </a:xfrm>
          <a:prstGeom prst="flowChartPunchedTape">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algn="ctr"/>
            <a:r>
              <a:rPr lang="kk-KZ" sz="2400" b="1" dirty="0" smtClean="0">
                <a:latin typeface="Times New Roman" pitchFamily="18" charset="0"/>
                <a:cs typeface="Times New Roman" pitchFamily="18" charset="0"/>
              </a:rPr>
              <a:t>2-диалог. Қойшы шал мен хан диалогы</a:t>
            </a:r>
          </a:p>
          <a:p>
            <a:r>
              <a:rPr lang="kk-KZ" sz="2400" b="1" dirty="0" smtClean="0">
                <a:latin typeface="Times New Roman" pitchFamily="18" charset="0"/>
                <a:cs typeface="Times New Roman" pitchFamily="18" charset="0"/>
              </a:rPr>
              <a:t> </a:t>
            </a:r>
            <a:endParaRPr lang="ru-RU" sz="2400" b="1" dirty="0" smtClean="0">
              <a:latin typeface="Times New Roman" pitchFamily="18" charset="0"/>
              <a:cs typeface="Times New Roman" pitchFamily="18" charset="0"/>
            </a:endParaRPr>
          </a:p>
          <a:p>
            <a:r>
              <a:rPr lang="kk-KZ" sz="2400" dirty="0" smtClean="0">
                <a:latin typeface="Times New Roman" pitchFamily="18" charset="0"/>
                <a:cs typeface="Times New Roman" pitchFamily="18" charset="0"/>
              </a:rPr>
              <a:t>1.«Таудың басын қырау шалғаны мен етегін қырау шалғаны, тау басынан бұлақ аққалы  неше жыл болды» дегені не?</a:t>
            </a:r>
            <a:endParaRPr lang="ru-RU" sz="2400" dirty="0" smtClean="0">
              <a:latin typeface="Times New Roman" pitchFamily="18" charset="0"/>
              <a:cs typeface="Times New Roman" pitchFamily="18" charset="0"/>
            </a:endParaRPr>
          </a:p>
          <a:p>
            <a:r>
              <a:rPr lang="kk-KZ" sz="2400" dirty="0" smtClean="0">
                <a:latin typeface="Times New Roman" pitchFamily="18" charset="0"/>
                <a:cs typeface="Times New Roman" pitchFamily="18" charset="0"/>
              </a:rPr>
              <a:t>2.Жаман уәзірлерді қалай жазалады?</a:t>
            </a:r>
            <a:endParaRPr lang="ru-RU" sz="2400" dirty="0">
              <a:latin typeface="Times New Roman" pitchFamily="18" charset="0"/>
              <a:cs typeface="Times New Roman" pitchFamily="18" charset="0"/>
            </a:endParaRPr>
          </a:p>
        </p:txBody>
      </p:sp>
      <p:sp>
        <p:nvSpPr>
          <p:cNvPr id="12" name="Прямоугольник 11"/>
          <p:cNvSpPr/>
          <p:nvPr/>
        </p:nvSpPr>
        <p:spPr>
          <a:xfrm>
            <a:off x="2071670" y="571480"/>
            <a:ext cx="4914139" cy="1200329"/>
          </a:xfrm>
          <a:prstGeom prst="rect">
            <a:avLst/>
          </a:prstGeom>
        </p:spPr>
        <p:txBody>
          <a:bodyPr wrap="square">
            <a:spAutoFit/>
          </a:bodyPr>
          <a:lstStyle/>
          <a:p>
            <a:pPr algn="ctr"/>
            <a:r>
              <a:rPr lang="kk-KZ" sz="2400" b="1" dirty="0" smtClean="0">
                <a:latin typeface="Times New Roman" pitchFamily="18" charset="0"/>
                <a:cs typeface="Times New Roman" pitchFamily="18" charset="0"/>
              </a:rPr>
              <a:t>2- топ. </a:t>
            </a:r>
            <a:endParaRPr lang="en-US" sz="2400" b="1" dirty="0" smtClean="0">
              <a:latin typeface="Times New Roman" pitchFamily="18" charset="0"/>
              <a:cs typeface="Times New Roman" pitchFamily="18" charset="0"/>
            </a:endParaRPr>
          </a:p>
          <a:p>
            <a:pPr algn="ctr"/>
            <a:endParaRPr lang="kk-KZ" sz="2400" dirty="0" smtClean="0">
              <a:latin typeface="Times New Roman" pitchFamily="18" charset="0"/>
              <a:cs typeface="Times New Roman" pitchFamily="18" charset="0"/>
            </a:endParaRPr>
          </a:p>
          <a:p>
            <a:pPr algn="ctr"/>
            <a:r>
              <a:rPr lang="kk-KZ" sz="2400" dirty="0" smtClean="0">
                <a:latin typeface="Times New Roman" pitchFamily="18" charset="0"/>
                <a:cs typeface="Times New Roman" pitchFamily="18" charset="0"/>
              </a:rPr>
              <a:t>Нақыштап оқу, рөлмен оқу. </a:t>
            </a:r>
            <a:endParaRPr lang="ru-RU" sz="24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3"/>
          <p:cNvGrpSpPr>
            <a:grpSpLocks/>
          </p:cNvGrpSpPr>
          <p:nvPr/>
        </p:nvGrpSpPr>
        <p:grpSpPr bwMode="auto">
          <a:xfrm>
            <a:off x="-419100" y="-330200"/>
            <a:ext cx="9469438" cy="7561263"/>
            <a:chOff x="-264" y="-208"/>
            <a:chExt cx="5965" cy="4763"/>
          </a:xfrm>
        </p:grpSpPr>
        <p:grpSp>
          <p:nvGrpSpPr>
            <p:cNvPr id="3" name="Group 4"/>
            <p:cNvGrpSpPr>
              <a:grpSpLocks/>
            </p:cNvGrpSpPr>
            <p:nvPr/>
          </p:nvGrpSpPr>
          <p:grpSpPr bwMode="auto">
            <a:xfrm>
              <a:off x="-264" y="88"/>
              <a:ext cx="1316" cy="4467"/>
              <a:chOff x="-264" y="88"/>
              <a:chExt cx="1316" cy="4467"/>
            </a:xfrm>
          </p:grpSpPr>
          <p:sp>
            <p:nvSpPr>
              <p:cNvPr id="53256" name="Freeform 5"/>
              <p:cNvSpPr>
                <a:spLocks/>
              </p:cNvSpPr>
              <p:nvPr/>
            </p:nvSpPr>
            <p:spPr bwMode="auto">
              <a:xfrm rot="8105235">
                <a:off x="-264" y="8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7" name="Freeform 6"/>
              <p:cNvSpPr>
                <a:spLocks/>
              </p:cNvSpPr>
              <p:nvPr/>
            </p:nvSpPr>
            <p:spPr bwMode="auto">
              <a:xfrm rot="3091712">
                <a:off x="-264" y="3616"/>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nvGrpSpPr>
            <p:cNvPr id="4" name="Group 7"/>
            <p:cNvGrpSpPr>
              <a:grpSpLocks/>
            </p:cNvGrpSpPr>
            <p:nvPr/>
          </p:nvGrpSpPr>
          <p:grpSpPr bwMode="auto">
            <a:xfrm>
              <a:off x="5111" y="-208"/>
              <a:ext cx="590" cy="4755"/>
              <a:chOff x="5111" y="-208"/>
              <a:chExt cx="590" cy="4755"/>
            </a:xfrm>
          </p:grpSpPr>
          <p:sp>
            <p:nvSpPr>
              <p:cNvPr id="53254" name="Freeform 8"/>
              <p:cNvSpPr>
                <a:spLocks/>
              </p:cNvSpPr>
              <p:nvPr/>
            </p:nvSpPr>
            <p:spPr bwMode="auto">
              <a:xfrm rot="-3107314">
                <a:off x="4734" y="360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5" name="Freeform 9"/>
              <p:cNvSpPr>
                <a:spLocks/>
              </p:cNvSpPr>
              <p:nvPr/>
            </p:nvSpPr>
            <p:spPr bwMode="auto">
              <a:xfrm rot="-7478457">
                <a:off x="4762" y="169"/>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sp>
        <p:nvSpPr>
          <p:cNvPr id="399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4" name="WordArt 6"/>
          <p:cNvSpPr>
            <a:spLocks noChangeArrowheads="1" noChangeShapeType="1" noTextEdit="1"/>
          </p:cNvSpPr>
          <p:nvPr/>
        </p:nvSpPr>
        <p:spPr bwMode="auto">
          <a:xfrm>
            <a:off x="500034" y="2500306"/>
            <a:ext cx="8143932" cy="1214445"/>
          </a:xfrm>
          <a:prstGeom prst="rect">
            <a:avLst/>
          </a:prstGeom>
        </p:spPr>
        <p:txBody>
          <a:bodyPr wrap="none" fromWordArt="1">
            <a:prstTxWarp prst="textPlain">
              <a:avLst>
                <a:gd name="adj" fmla="val 50000"/>
              </a:avLst>
            </a:prstTxWarp>
          </a:bodyPr>
          <a:lstStyle/>
          <a:p>
            <a:pPr algn="ctr"/>
            <a:r>
              <a:rPr lang="ru-RU" sz="3600" kern="10" dirty="0" err="1" smtClean="0">
                <a:ln w="9525">
                  <a:solidFill>
                    <a:srgbClr val="990000"/>
                  </a:solidFill>
                  <a:round/>
                  <a:headEnd/>
                  <a:tailEnd/>
                </a:ln>
                <a:solidFill>
                  <a:srgbClr val="0000FF"/>
                </a:solidFill>
                <a:effectLst>
                  <a:outerShdw dist="35921" dir="2700000" algn="ctr" rotWithShape="0">
                    <a:srgbClr val="808080"/>
                  </a:outerShdw>
                </a:effectLst>
                <a:latin typeface="Times New Roman" pitchFamily="18" charset="0"/>
                <a:cs typeface="Times New Roman" pitchFamily="18" charset="0"/>
              </a:rPr>
              <a:t>«Менің ертегіден</a:t>
            </a:r>
            <a:r>
              <a:rPr lang="ru-RU" sz="3600" kern="10" dirty="0" smtClean="0">
                <a:ln w="9525">
                  <a:solidFill>
                    <a:srgbClr val="990000"/>
                  </a:solidFill>
                  <a:round/>
                  <a:headEnd/>
                  <a:tailEnd/>
                </a:ln>
                <a:solidFill>
                  <a:srgbClr val="0000FF"/>
                </a:solidFill>
                <a:effectLst>
                  <a:outerShdw dist="35921" dir="2700000" algn="ctr" rotWithShape="0">
                    <a:srgbClr val="808080"/>
                  </a:outerShdw>
                </a:effectLst>
                <a:latin typeface="Times New Roman" pitchFamily="18" charset="0"/>
                <a:cs typeface="Times New Roman" pitchFamily="18" charset="0"/>
              </a:rPr>
              <a:t> </a:t>
            </a:r>
            <a:r>
              <a:rPr lang="ru-RU" sz="3600" kern="10" dirty="0" err="1" smtClean="0">
                <a:ln w="9525">
                  <a:solidFill>
                    <a:srgbClr val="990000"/>
                  </a:solidFill>
                  <a:round/>
                  <a:headEnd/>
                  <a:tailEnd/>
                </a:ln>
                <a:solidFill>
                  <a:srgbClr val="0000FF"/>
                </a:solidFill>
                <a:effectLst>
                  <a:outerShdw dist="35921" dir="2700000" algn="ctr" rotWithShape="0">
                    <a:srgbClr val="808080"/>
                  </a:outerShdw>
                </a:effectLst>
                <a:latin typeface="Times New Roman" pitchFamily="18" charset="0"/>
                <a:cs typeface="Times New Roman" pitchFamily="18" charset="0"/>
              </a:rPr>
              <a:t>алған әсерім»</a:t>
            </a:r>
            <a:endParaRPr lang="ru-RU" sz="3600" kern="10" dirty="0">
              <a:ln w="9525">
                <a:solidFill>
                  <a:srgbClr val="990000"/>
                </a:solidFill>
                <a:round/>
                <a:headEnd/>
                <a:tailEnd/>
              </a:ln>
              <a:solidFill>
                <a:srgbClr val="0000FF"/>
              </a:solidFill>
              <a:effectLst>
                <a:outerShdw dist="35921" dir="2700000" algn="ctr" rotWithShape="0">
                  <a:srgbClr val="808080"/>
                </a:outerShdw>
              </a:effectLst>
              <a:latin typeface="Times New Roman" pitchFamily="18" charset="0"/>
              <a:cs typeface="Times New Roman" pitchFamily="18" charset="0"/>
            </a:endParaRPr>
          </a:p>
        </p:txBody>
      </p:sp>
      <p:sp>
        <p:nvSpPr>
          <p:cNvPr id="15" name="Прямоугольник 14"/>
          <p:cNvSpPr/>
          <p:nvPr/>
        </p:nvSpPr>
        <p:spPr>
          <a:xfrm>
            <a:off x="2500298" y="571480"/>
            <a:ext cx="3857652" cy="923330"/>
          </a:xfrm>
          <a:prstGeom prst="rect">
            <a:avLst/>
          </a:prstGeom>
          <a:noFill/>
        </p:spPr>
        <p:txBody>
          <a:bodyPr wrap="square" lIns="91440" tIns="45720" rIns="91440" bIns="45720">
            <a:spAutoFit/>
          </a:bodyPr>
          <a:lstStyle/>
          <a:p>
            <a:pPr algn="ctr"/>
            <a:r>
              <a:rPr lang="ru-RU" sz="5400" b="1" cap="none" spc="0"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Эссе</a:t>
            </a:r>
            <a:endParaRPr lang="ru-RU" sz="5400" b="1" cap="none" spc="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3"/>
          <p:cNvGrpSpPr>
            <a:grpSpLocks/>
          </p:cNvGrpSpPr>
          <p:nvPr/>
        </p:nvGrpSpPr>
        <p:grpSpPr bwMode="auto">
          <a:xfrm>
            <a:off x="-419100" y="-330200"/>
            <a:ext cx="9469438" cy="7561263"/>
            <a:chOff x="-264" y="-208"/>
            <a:chExt cx="5965" cy="4763"/>
          </a:xfrm>
        </p:grpSpPr>
        <p:grpSp>
          <p:nvGrpSpPr>
            <p:cNvPr id="3" name="Group 4"/>
            <p:cNvGrpSpPr>
              <a:grpSpLocks/>
            </p:cNvGrpSpPr>
            <p:nvPr/>
          </p:nvGrpSpPr>
          <p:grpSpPr bwMode="auto">
            <a:xfrm>
              <a:off x="-264" y="88"/>
              <a:ext cx="1316" cy="4467"/>
              <a:chOff x="-264" y="88"/>
              <a:chExt cx="1316" cy="4467"/>
            </a:xfrm>
          </p:grpSpPr>
          <p:sp>
            <p:nvSpPr>
              <p:cNvPr id="53256" name="Freeform 5"/>
              <p:cNvSpPr>
                <a:spLocks/>
              </p:cNvSpPr>
              <p:nvPr/>
            </p:nvSpPr>
            <p:spPr bwMode="auto">
              <a:xfrm rot="8105235">
                <a:off x="-264" y="8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7" name="Freeform 6"/>
              <p:cNvSpPr>
                <a:spLocks/>
              </p:cNvSpPr>
              <p:nvPr/>
            </p:nvSpPr>
            <p:spPr bwMode="auto">
              <a:xfrm rot="3091712">
                <a:off x="-264" y="3616"/>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nvGrpSpPr>
            <p:cNvPr id="4" name="Group 7"/>
            <p:cNvGrpSpPr>
              <a:grpSpLocks/>
            </p:cNvGrpSpPr>
            <p:nvPr/>
          </p:nvGrpSpPr>
          <p:grpSpPr bwMode="auto">
            <a:xfrm>
              <a:off x="5111" y="-208"/>
              <a:ext cx="590" cy="4755"/>
              <a:chOff x="5111" y="-208"/>
              <a:chExt cx="590" cy="4755"/>
            </a:xfrm>
          </p:grpSpPr>
          <p:sp>
            <p:nvSpPr>
              <p:cNvPr id="53254" name="Freeform 8"/>
              <p:cNvSpPr>
                <a:spLocks/>
              </p:cNvSpPr>
              <p:nvPr/>
            </p:nvSpPr>
            <p:spPr bwMode="auto">
              <a:xfrm rot="-3107314">
                <a:off x="4734" y="360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5" name="Freeform 9"/>
              <p:cNvSpPr>
                <a:spLocks/>
              </p:cNvSpPr>
              <p:nvPr/>
            </p:nvSpPr>
            <p:spPr bwMode="auto">
              <a:xfrm rot="-7478457">
                <a:off x="4762" y="169"/>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sp>
        <p:nvSpPr>
          <p:cNvPr id="399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3" name="WordArt 8"/>
          <p:cNvSpPr>
            <a:spLocks noChangeArrowheads="1" noChangeShapeType="1" noTextEdit="1"/>
          </p:cNvSpPr>
          <p:nvPr/>
        </p:nvSpPr>
        <p:spPr bwMode="auto">
          <a:xfrm rot="21285414">
            <a:off x="795140" y="2131673"/>
            <a:ext cx="7664109" cy="2119141"/>
          </a:xfrm>
          <a:prstGeom prst="rect">
            <a:avLst/>
          </a:prstGeom>
        </p:spPr>
        <p:txBody>
          <a:bodyPr wrap="none" fromWordArt="1">
            <a:prstTxWarp prst="textSlantUp">
              <a:avLst>
                <a:gd name="adj" fmla="val 12307"/>
              </a:avLst>
            </a:prstTxWarp>
          </a:bodyPr>
          <a:lstStyle/>
          <a:p>
            <a:pPr algn="ctr"/>
            <a:r>
              <a:rPr lang="kk-KZ" sz="3600" dirty="0" smtClean="0">
                <a:solidFill>
                  <a:srgbClr val="C00000"/>
                </a:solidFill>
                <a:latin typeface="Times New Roman" pitchFamily="18" charset="0"/>
                <a:cs typeface="Times New Roman" pitchFamily="18" charset="0"/>
              </a:rPr>
              <a:t>Суретпен жұмыс</a:t>
            </a:r>
            <a:endParaRPr lang="ru-RU" sz="3600" dirty="0" smtClean="0">
              <a:solidFill>
                <a:srgbClr val="C00000"/>
              </a:solidFill>
              <a:latin typeface="Times New Roman" pitchFamily="18" charset="0"/>
              <a:cs typeface="Times New Roman" pitchFamily="18" charset="0"/>
            </a:endParaRPr>
          </a:p>
          <a:p>
            <a:pPr algn="ctr"/>
            <a:endParaRPr lang="ru-RU" sz="3600" b="1" kern="10" dirty="0">
              <a:ln w="9525">
                <a:solidFill>
                  <a:srgbClr val="000000"/>
                </a:solidFill>
                <a:round/>
                <a:headEnd/>
                <a:tailEnd/>
              </a:ln>
              <a:solidFill>
                <a:srgbClr val="FF0000"/>
              </a:solidFill>
              <a:latin typeface="Palatino Linotype"/>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anim calcmode="lin" valueType="num">
                                      <p:cBhvr>
                                        <p:cTn id="8" dur="2000" fill="hold"/>
                                        <p:tgtEl>
                                          <p:spTgt spid="13"/>
                                        </p:tgtEl>
                                        <p:attrNameLst>
                                          <p:attrName>style.rotation</p:attrName>
                                        </p:attrNameLst>
                                      </p:cBhvr>
                                      <p:tavLst>
                                        <p:tav tm="0">
                                          <p:val>
                                            <p:fltVal val="720"/>
                                          </p:val>
                                        </p:tav>
                                        <p:tav tm="100000">
                                          <p:val>
                                            <p:fltVal val="0"/>
                                          </p:val>
                                        </p:tav>
                                      </p:tavLst>
                                    </p:anim>
                                    <p:anim calcmode="lin" valueType="num">
                                      <p:cBhvr>
                                        <p:cTn id="9" dur="2000" fill="hold"/>
                                        <p:tgtEl>
                                          <p:spTgt spid="13"/>
                                        </p:tgtEl>
                                        <p:attrNameLst>
                                          <p:attrName>ppt_h</p:attrName>
                                        </p:attrNameLst>
                                      </p:cBhvr>
                                      <p:tavLst>
                                        <p:tav tm="0">
                                          <p:val>
                                            <p:fltVal val="0"/>
                                          </p:val>
                                        </p:tav>
                                        <p:tav tm="100000">
                                          <p:val>
                                            <p:strVal val="#ppt_h"/>
                                          </p:val>
                                        </p:tav>
                                      </p:tavLst>
                                    </p:anim>
                                    <p:anim calcmode="lin" valueType="num">
                                      <p:cBhvr>
                                        <p:cTn id="10" dur="2000" fill="hold"/>
                                        <p:tgtEl>
                                          <p:spTgt spid="13"/>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80" name="AutoShape 4"/>
          <p:cNvSpPr>
            <a:spLocks noChangeArrowheads="1"/>
          </p:cNvSpPr>
          <p:nvPr/>
        </p:nvSpPr>
        <p:spPr bwMode="auto">
          <a:xfrm>
            <a:off x="971550" y="765175"/>
            <a:ext cx="7129463" cy="863600"/>
          </a:xfrm>
          <a:prstGeom prst="cube">
            <a:avLst>
              <a:gd name="adj" fmla="val 18477"/>
            </a:avLst>
          </a:prstGeom>
          <a:gradFill rotWithShape="1">
            <a:gsLst>
              <a:gs pos="0">
                <a:srgbClr val="FF00FF"/>
              </a:gs>
              <a:gs pos="50000">
                <a:schemeClr val="bg1"/>
              </a:gs>
              <a:gs pos="100000">
                <a:srgbClr val="FF00FF"/>
              </a:gs>
            </a:gsLst>
            <a:lin ang="5400000" scaled="1"/>
          </a:gradFill>
          <a:ln w="9525">
            <a:solidFill>
              <a:schemeClr val="tx1"/>
            </a:solidFill>
            <a:miter lim="800000"/>
            <a:headEnd/>
            <a:tailEnd/>
          </a:ln>
          <a:effectLst/>
        </p:spPr>
        <p:txBody>
          <a:bodyPr wrap="none" anchor="ctr"/>
          <a:lstStyle/>
          <a:p>
            <a:pPr algn="ctr">
              <a:spcBef>
                <a:spcPct val="50000"/>
              </a:spcBef>
              <a:defRPr/>
            </a:pPr>
            <a:r>
              <a:rPr lang="kk-KZ" sz="4000" b="1" dirty="0" smtClean="0">
                <a:latin typeface="Times New Roman" pitchFamily="18" charset="0"/>
                <a:cs typeface="Times New Roman" pitchFamily="18" charset="0"/>
              </a:rPr>
              <a:t>Аяз би</a:t>
            </a:r>
            <a:endParaRPr lang="ru-RU" sz="4000" dirty="0">
              <a:latin typeface="Times New Roman" pitchFamily="18" charset="0"/>
              <a:cs typeface="Times New Roman" pitchFamily="18" charset="0"/>
            </a:endParaRPr>
          </a:p>
          <a:p>
            <a:pPr algn="ctr">
              <a:defRPr/>
            </a:pPr>
            <a:endParaRPr lang="ru-RU" sz="1800" dirty="0"/>
          </a:p>
        </p:txBody>
      </p:sp>
      <p:sp>
        <p:nvSpPr>
          <p:cNvPr id="46083" name="AutoShape 5"/>
          <p:cNvSpPr>
            <a:spLocks noChangeArrowheads="1"/>
          </p:cNvSpPr>
          <p:nvPr/>
        </p:nvSpPr>
        <p:spPr bwMode="auto">
          <a:xfrm>
            <a:off x="4211638" y="1916113"/>
            <a:ext cx="576262" cy="1225550"/>
          </a:xfrm>
          <a:prstGeom prst="downArrow">
            <a:avLst>
              <a:gd name="adj1" fmla="val 50000"/>
              <a:gd name="adj2" fmla="val 53168"/>
            </a:avLst>
          </a:prstGeom>
          <a:solidFill>
            <a:srgbClr val="66FF99"/>
          </a:solidFill>
          <a:ln w="9525">
            <a:miter lim="800000"/>
            <a:headEnd/>
            <a:tailEnd/>
          </a:ln>
          <a:scene3d>
            <a:camera prst="legacyPerspectiveTop"/>
            <a:lightRig rig="legacyFlat3" dir="b"/>
          </a:scene3d>
          <a:sp3d extrusionH="887400" prstMaterial="legacyMatte">
            <a:bevelT w="13500" h="13500" prst="angle"/>
            <a:bevelB w="13500" h="13500" prst="angle"/>
            <a:extrusionClr>
              <a:srgbClr val="66FF99"/>
            </a:extrusionClr>
          </a:sp3d>
        </p:spPr>
        <p:txBody>
          <a:bodyPr wrap="none" anchor="ctr">
            <a:flatTx/>
          </a:bodyPr>
          <a:lstStyle/>
          <a:p>
            <a:endParaRPr lang="ru-RU"/>
          </a:p>
        </p:txBody>
      </p:sp>
      <p:sp>
        <p:nvSpPr>
          <p:cNvPr id="254983" name="AutoShape 7"/>
          <p:cNvSpPr>
            <a:spLocks noChangeArrowheads="1"/>
          </p:cNvSpPr>
          <p:nvPr/>
        </p:nvSpPr>
        <p:spPr bwMode="auto">
          <a:xfrm>
            <a:off x="179388" y="2133600"/>
            <a:ext cx="2159000" cy="1081088"/>
          </a:xfrm>
          <a:prstGeom prst="irregularSeal2">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p:spPr>
        <p:txBody>
          <a:bodyPr wrap="none" anchor="ctr"/>
          <a:lstStyle/>
          <a:p>
            <a:pPr algn="ctr">
              <a:defRPr/>
            </a:pPr>
            <a:r>
              <a:rPr lang="kk-KZ" b="1" dirty="0">
                <a:solidFill>
                  <a:srgbClr val="FF0066"/>
                </a:solidFill>
              </a:rPr>
              <a:t>шынайы</a:t>
            </a:r>
            <a:endParaRPr lang="ru-RU" b="1" dirty="0">
              <a:solidFill>
                <a:srgbClr val="FF0066"/>
              </a:solidFill>
            </a:endParaRPr>
          </a:p>
        </p:txBody>
      </p:sp>
      <p:sp>
        <p:nvSpPr>
          <p:cNvPr id="254984" name="AutoShape 8"/>
          <p:cNvSpPr>
            <a:spLocks noChangeArrowheads="1"/>
          </p:cNvSpPr>
          <p:nvPr/>
        </p:nvSpPr>
        <p:spPr bwMode="auto">
          <a:xfrm>
            <a:off x="1979613" y="2636838"/>
            <a:ext cx="2159000" cy="1081087"/>
          </a:xfrm>
          <a:prstGeom prst="irregularSeal2">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p:spPr>
        <p:txBody>
          <a:bodyPr wrap="none" anchor="ctr"/>
          <a:lstStyle/>
          <a:p>
            <a:pPr algn="ctr">
              <a:defRPr/>
            </a:pPr>
            <a:r>
              <a:rPr lang="kk-KZ" b="1">
                <a:solidFill>
                  <a:srgbClr val="FF0066"/>
                </a:solidFill>
              </a:rPr>
              <a:t>мөлдір</a:t>
            </a:r>
            <a:endParaRPr lang="ru-RU" b="1">
              <a:solidFill>
                <a:srgbClr val="FF0066"/>
              </a:solidFill>
            </a:endParaRPr>
          </a:p>
        </p:txBody>
      </p:sp>
      <p:sp>
        <p:nvSpPr>
          <p:cNvPr id="254985" name="AutoShape 9"/>
          <p:cNvSpPr>
            <a:spLocks noChangeArrowheads="1"/>
          </p:cNvSpPr>
          <p:nvPr/>
        </p:nvSpPr>
        <p:spPr bwMode="auto">
          <a:xfrm>
            <a:off x="323850" y="3573463"/>
            <a:ext cx="2159000" cy="1081087"/>
          </a:xfrm>
          <a:prstGeom prst="irregularSeal2">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p:spPr>
        <p:txBody>
          <a:bodyPr wrap="none" anchor="ctr"/>
          <a:lstStyle/>
          <a:p>
            <a:pPr algn="ctr">
              <a:defRPr/>
            </a:pPr>
            <a:r>
              <a:rPr lang="kk-KZ" b="1">
                <a:solidFill>
                  <a:srgbClr val="FF0066"/>
                </a:solidFill>
              </a:rPr>
              <a:t>таза</a:t>
            </a:r>
            <a:endParaRPr lang="ru-RU" b="1">
              <a:solidFill>
                <a:srgbClr val="FF0066"/>
              </a:solidFill>
            </a:endParaRPr>
          </a:p>
        </p:txBody>
      </p:sp>
      <p:sp>
        <p:nvSpPr>
          <p:cNvPr id="254986" name="AutoShape 10"/>
          <p:cNvSpPr>
            <a:spLocks noChangeArrowheads="1"/>
          </p:cNvSpPr>
          <p:nvPr/>
        </p:nvSpPr>
        <p:spPr bwMode="auto">
          <a:xfrm>
            <a:off x="3132138" y="3500438"/>
            <a:ext cx="2159000" cy="1081087"/>
          </a:xfrm>
          <a:prstGeom prst="irregularSeal2">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p:spPr>
        <p:txBody>
          <a:bodyPr wrap="none" anchor="ctr"/>
          <a:lstStyle/>
          <a:p>
            <a:pPr algn="ctr">
              <a:defRPr/>
            </a:pPr>
            <a:r>
              <a:rPr lang="kk-KZ" b="1">
                <a:solidFill>
                  <a:srgbClr val="FF0066"/>
                </a:solidFill>
              </a:rPr>
              <a:t>шыншыл</a:t>
            </a:r>
            <a:endParaRPr lang="ru-RU" b="1">
              <a:solidFill>
                <a:srgbClr val="FF0066"/>
              </a:solidFill>
            </a:endParaRPr>
          </a:p>
        </p:txBody>
      </p:sp>
      <p:sp>
        <p:nvSpPr>
          <p:cNvPr id="254987" name="AutoShape 11"/>
          <p:cNvSpPr>
            <a:spLocks noChangeArrowheads="1"/>
          </p:cNvSpPr>
          <p:nvPr/>
        </p:nvSpPr>
        <p:spPr bwMode="auto">
          <a:xfrm>
            <a:off x="6804025" y="2133600"/>
            <a:ext cx="2159000" cy="1081088"/>
          </a:xfrm>
          <a:prstGeom prst="irregularSeal2">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p:spPr>
        <p:txBody>
          <a:bodyPr wrap="none" anchor="ctr"/>
          <a:lstStyle/>
          <a:p>
            <a:pPr algn="ctr">
              <a:defRPr/>
            </a:pPr>
            <a:r>
              <a:rPr lang="kk-KZ" b="1">
                <a:solidFill>
                  <a:srgbClr val="FF0066"/>
                </a:solidFill>
              </a:rPr>
              <a:t>реалистік</a:t>
            </a:r>
            <a:endParaRPr lang="ru-RU" b="1">
              <a:solidFill>
                <a:srgbClr val="FF0066"/>
              </a:solidFill>
            </a:endParaRPr>
          </a:p>
        </p:txBody>
      </p:sp>
      <p:sp>
        <p:nvSpPr>
          <p:cNvPr id="254988" name="AutoShape 12"/>
          <p:cNvSpPr>
            <a:spLocks noChangeArrowheads="1"/>
          </p:cNvSpPr>
          <p:nvPr/>
        </p:nvSpPr>
        <p:spPr bwMode="auto">
          <a:xfrm>
            <a:off x="4500563" y="4365625"/>
            <a:ext cx="2159000" cy="1081088"/>
          </a:xfrm>
          <a:prstGeom prst="irregularSeal2">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p:spPr>
        <p:txBody>
          <a:bodyPr wrap="none" anchor="ctr"/>
          <a:lstStyle/>
          <a:p>
            <a:pPr algn="ctr">
              <a:defRPr/>
            </a:pPr>
            <a:r>
              <a:rPr lang="kk-KZ" b="1">
                <a:solidFill>
                  <a:srgbClr val="FF0066"/>
                </a:solidFill>
              </a:rPr>
              <a:t>Нәзік ойлы</a:t>
            </a:r>
            <a:endParaRPr lang="ru-RU" b="1">
              <a:solidFill>
                <a:srgbClr val="FF0066"/>
              </a:solidFill>
            </a:endParaRPr>
          </a:p>
        </p:txBody>
      </p:sp>
      <p:sp>
        <p:nvSpPr>
          <p:cNvPr id="254989" name="AutoShape 13"/>
          <p:cNvSpPr>
            <a:spLocks noChangeArrowheads="1"/>
          </p:cNvSpPr>
          <p:nvPr/>
        </p:nvSpPr>
        <p:spPr bwMode="auto">
          <a:xfrm>
            <a:off x="0" y="5516563"/>
            <a:ext cx="2159000" cy="1081087"/>
          </a:xfrm>
          <a:prstGeom prst="irregularSeal2">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p:spPr>
        <p:txBody>
          <a:bodyPr wrap="none" anchor="ctr"/>
          <a:lstStyle/>
          <a:p>
            <a:pPr algn="ctr">
              <a:defRPr/>
            </a:pPr>
            <a:r>
              <a:rPr lang="kk-KZ" b="1">
                <a:solidFill>
                  <a:srgbClr val="FF0066"/>
                </a:solidFill>
              </a:rPr>
              <a:t>өжет</a:t>
            </a:r>
            <a:endParaRPr lang="ru-RU" b="1">
              <a:solidFill>
                <a:srgbClr val="FF0066"/>
              </a:solidFill>
            </a:endParaRPr>
          </a:p>
        </p:txBody>
      </p:sp>
      <p:sp>
        <p:nvSpPr>
          <p:cNvPr id="254990" name="AutoShape 14"/>
          <p:cNvSpPr>
            <a:spLocks noChangeArrowheads="1"/>
          </p:cNvSpPr>
          <p:nvPr/>
        </p:nvSpPr>
        <p:spPr bwMode="auto">
          <a:xfrm>
            <a:off x="3635375" y="5661025"/>
            <a:ext cx="2159000" cy="1081088"/>
          </a:xfrm>
          <a:prstGeom prst="irregularSeal2">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p:spPr>
        <p:txBody>
          <a:bodyPr wrap="none" anchor="ctr"/>
          <a:lstStyle/>
          <a:p>
            <a:pPr algn="ctr">
              <a:defRPr/>
            </a:pPr>
            <a:r>
              <a:rPr lang="kk-KZ" b="1">
                <a:solidFill>
                  <a:srgbClr val="FF0066"/>
                </a:solidFill>
              </a:rPr>
              <a:t>қуанышты</a:t>
            </a:r>
            <a:endParaRPr lang="ru-RU" b="1">
              <a:solidFill>
                <a:srgbClr val="FF0066"/>
              </a:solidFill>
            </a:endParaRPr>
          </a:p>
        </p:txBody>
      </p:sp>
      <p:sp>
        <p:nvSpPr>
          <p:cNvPr id="254991" name="AutoShape 15"/>
          <p:cNvSpPr>
            <a:spLocks noChangeArrowheads="1"/>
          </p:cNvSpPr>
          <p:nvPr/>
        </p:nvSpPr>
        <p:spPr bwMode="auto">
          <a:xfrm>
            <a:off x="6227763" y="5589588"/>
            <a:ext cx="2159000" cy="1081087"/>
          </a:xfrm>
          <a:prstGeom prst="irregularSeal2">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p:spPr>
        <p:txBody>
          <a:bodyPr wrap="none" anchor="ctr"/>
          <a:lstStyle/>
          <a:p>
            <a:pPr algn="ctr">
              <a:defRPr/>
            </a:pPr>
            <a:r>
              <a:rPr lang="kk-KZ" b="1">
                <a:solidFill>
                  <a:srgbClr val="FF0066"/>
                </a:solidFill>
              </a:rPr>
              <a:t>қайғы-мұңды</a:t>
            </a:r>
            <a:endParaRPr lang="ru-RU" b="1">
              <a:solidFill>
                <a:srgbClr val="FF0066"/>
              </a:solidFill>
            </a:endParaRPr>
          </a:p>
        </p:txBody>
      </p:sp>
      <p:sp>
        <p:nvSpPr>
          <p:cNvPr id="254992" name="AutoShape 16"/>
          <p:cNvSpPr>
            <a:spLocks noChangeArrowheads="1"/>
          </p:cNvSpPr>
          <p:nvPr/>
        </p:nvSpPr>
        <p:spPr bwMode="auto">
          <a:xfrm>
            <a:off x="2051050" y="4797425"/>
            <a:ext cx="2159000" cy="1081088"/>
          </a:xfrm>
          <a:prstGeom prst="irregularSeal2">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p:spPr>
        <p:txBody>
          <a:bodyPr wrap="none" anchor="ctr"/>
          <a:lstStyle/>
          <a:p>
            <a:pPr algn="ctr">
              <a:defRPr/>
            </a:pPr>
            <a:r>
              <a:rPr lang="kk-KZ" b="1">
                <a:solidFill>
                  <a:srgbClr val="FF0066"/>
                </a:solidFill>
              </a:rPr>
              <a:t>шуақты</a:t>
            </a:r>
            <a:endParaRPr lang="ru-RU" b="1">
              <a:solidFill>
                <a:srgbClr val="FF0066"/>
              </a:solidFill>
            </a:endParaRPr>
          </a:p>
        </p:txBody>
      </p:sp>
      <p:sp>
        <p:nvSpPr>
          <p:cNvPr id="254993" name="AutoShape 17"/>
          <p:cNvSpPr>
            <a:spLocks noChangeArrowheads="1"/>
          </p:cNvSpPr>
          <p:nvPr/>
        </p:nvSpPr>
        <p:spPr bwMode="auto">
          <a:xfrm>
            <a:off x="6985000" y="4005263"/>
            <a:ext cx="2159000" cy="1081087"/>
          </a:xfrm>
          <a:prstGeom prst="irregularSeal2">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p:spPr>
        <p:txBody>
          <a:bodyPr wrap="none" anchor="ctr"/>
          <a:lstStyle/>
          <a:p>
            <a:pPr algn="ctr">
              <a:defRPr/>
            </a:pPr>
            <a:r>
              <a:rPr lang="kk-KZ" sz="1400" b="1">
                <a:solidFill>
                  <a:srgbClr val="FF0066"/>
                </a:solidFill>
              </a:rPr>
              <a:t>романтикалық</a:t>
            </a:r>
            <a:endParaRPr lang="ru-RU" sz="1400" b="1">
              <a:solidFill>
                <a:srgbClr val="FF0066"/>
              </a:solidFill>
            </a:endParaRPr>
          </a:p>
        </p:txBody>
      </p:sp>
      <p:sp>
        <p:nvSpPr>
          <p:cNvPr id="254994" name="AutoShape 18"/>
          <p:cNvSpPr>
            <a:spLocks noChangeArrowheads="1"/>
          </p:cNvSpPr>
          <p:nvPr/>
        </p:nvSpPr>
        <p:spPr bwMode="auto">
          <a:xfrm>
            <a:off x="4643438" y="2133600"/>
            <a:ext cx="2159000" cy="1081088"/>
          </a:xfrm>
          <a:prstGeom prst="irregularSeal2">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p:spPr>
        <p:txBody>
          <a:bodyPr wrap="none" anchor="ctr"/>
          <a:lstStyle/>
          <a:p>
            <a:pPr algn="ctr">
              <a:defRPr/>
            </a:pPr>
            <a:r>
              <a:rPr lang="kk-KZ" b="1">
                <a:solidFill>
                  <a:srgbClr val="FF0066"/>
                </a:solidFill>
              </a:rPr>
              <a:t>терең сырлы</a:t>
            </a:r>
            <a:endParaRPr lang="ru-RU" b="1">
              <a:solidFill>
                <a:srgbClr val="FF0066"/>
              </a:solidFill>
            </a:endParaRPr>
          </a:p>
        </p:txBody>
      </p:sp>
      <p:sp>
        <p:nvSpPr>
          <p:cNvPr id="254995" name="AutoShape 19"/>
          <p:cNvSpPr>
            <a:spLocks noChangeArrowheads="1"/>
          </p:cNvSpPr>
          <p:nvPr/>
        </p:nvSpPr>
        <p:spPr bwMode="auto">
          <a:xfrm>
            <a:off x="5651500" y="3284538"/>
            <a:ext cx="2159000" cy="1081087"/>
          </a:xfrm>
          <a:prstGeom prst="irregularSeal2">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p:spPr>
        <p:txBody>
          <a:bodyPr wrap="none" anchor="ctr"/>
          <a:lstStyle/>
          <a:p>
            <a:pPr algn="ctr">
              <a:defRPr/>
            </a:pPr>
            <a:r>
              <a:rPr lang="kk-KZ" b="1">
                <a:solidFill>
                  <a:srgbClr val="FF0066"/>
                </a:solidFill>
              </a:rPr>
              <a:t>батыл ойлы</a:t>
            </a:r>
            <a:endParaRPr lang="ru-RU" b="1">
              <a:solidFill>
                <a:srgbClr val="FF0066"/>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3"/>
          <p:cNvGrpSpPr>
            <a:grpSpLocks/>
          </p:cNvGrpSpPr>
          <p:nvPr/>
        </p:nvGrpSpPr>
        <p:grpSpPr bwMode="auto">
          <a:xfrm>
            <a:off x="-419100" y="-330200"/>
            <a:ext cx="9469438" cy="7561263"/>
            <a:chOff x="-264" y="-208"/>
            <a:chExt cx="5965" cy="4763"/>
          </a:xfrm>
        </p:grpSpPr>
        <p:grpSp>
          <p:nvGrpSpPr>
            <p:cNvPr id="3" name="Group 4"/>
            <p:cNvGrpSpPr>
              <a:grpSpLocks/>
            </p:cNvGrpSpPr>
            <p:nvPr/>
          </p:nvGrpSpPr>
          <p:grpSpPr bwMode="auto">
            <a:xfrm>
              <a:off x="-264" y="88"/>
              <a:ext cx="1316" cy="4467"/>
              <a:chOff x="-264" y="88"/>
              <a:chExt cx="1316" cy="4467"/>
            </a:xfrm>
          </p:grpSpPr>
          <p:sp>
            <p:nvSpPr>
              <p:cNvPr id="53256" name="Freeform 5"/>
              <p:cNvSpPr>
                <a:spLocks/>
              </p:cNvSpPr>
              <p:nvPr/>
            </p:nvSpPr>
            <p:spPr bwMode="auto">
              <a:xfrm rot="8105235">
                <a:off x="-264" y="8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7" name="Freeform 6"/>
              <p:cNvSpPr>
                <a:spLocks/>
              </p:cNvSpPr>
              <p:nvPr/>
            </p:nvSpPr>
            <p:spPr bwMode="auto">
              <a:xfrm rot="3091712">
                <a:off x="-264" y="3616"/>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nvGrpSpPr>
            <p:cNvPr id="4" name="Group 7"/>
            <p:cNvGrpSpPr>
              <a:grpSpLocks/>
            </p:cNvGrpSpPr>
            <p:nvPr/>
          </p:nvGrpSpPr>
          <p:grpSpPr bwMode="auto">
            <a:xfrm>
              <a:off x="5111" y="-208"/>
              <a:ext cx="590" cy="4755"/>
              <a:chOff x="5111" y="-208"/>
              <a:chExt cx="590" cy="4755"/>
            </a:xfrm>
          </p:grpSpPr>
          <p:sp>
            <p:nvSpPr>
              <p:cNvPr id="53254" name="Freeform 8"/>
              <p:cNvSpPr>
                <a:spLocks/>
              </p:cNvSpPr>
              <p:nvPr/>
            </p:nvSpPr>
            <p:spPr bwMode="auto">
              <a:xfrm rot="-3107314">
                <a:off x="4734" y="360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5" name="Freeform 9"/>
              <p:cNvSpPr>
                <a:spLocks/>
              </p:cNvSpPr>
              <p:nvPr/>
            </p:nvSpPr>
            <p:spPr bwMode="auto">
              <a:xfrm rot="-7478457">
                <a:off x="4762" y="169"/>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sp>
        <p:nvSpPr>
          <p:cNvPr id="399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3" name="WordArt 8"/>
          <p:cNvSpPr>
            <a:spLocks noChangeArrowheads="1" noChangeShapeType="1" noTextEdit="1"/>
          </p:cNvSpPr>
          <p:nvPr/>
        </p:nvSpPr>
        <p:spPr bwMode="auto">
          <a:xfrm rot="21285414">
            <a:off x="853153" y="1530400"/>
            <a:ext cx="7664109" cy="2786062"/>
          </a:xfrm>
          <a:prstGeom prst="rect">
            <a:avLst/>
          </a:prstGeom>
        </p:spPr>
        <p:txBody>
          <a:bodyPr wrap="none" fromWordArt="1">
            <a:prstTxWarp prst="textSlantUp">
              <a:avLst>
                <a:gd name="adj" fmla="val 37744"/>
              </a:avLst>
            </a:prstTxWarp>
          </a:bodyPr>
          <a:lstStyle/>
          <a:p>
            <a:pPr algn="ctr"/>
            <a:r>
              <a:rPr lang="kk-KZ" sz="3600" dirty="0" smtClean="0">
                <a:solidFill>
                  <a:srgbClr val="C00000"/>
                </a:solidFill>
                <a:latin typeface="Times New Roman" pitchFamily="18" charset="0"/>
                <a:cs typeface="Times New Roman" pitchFamily="18" charset="0"/>
              </a:rPr>
              <a:t>Іздену жұмыстары</a:t>
            </a:r>
            <a:endParaRPr lang="ru-RU" sz="3600" dirty="0" smtClean="0">
              <a:solidFill>
                <a:srgbClr val="C00000"/>
              </a:solidFill>
              <a:latin typeface="Times New Roman" pitchFamily="18" charset="0"/>
              <a:cs typeface="Times New Roman" pitchFamily="18" charset="0"/>
            </a:endParaRPr>
          </a:p>
          <a:p>
            <a:pPr algn="ctr"/>
            <a:endParaRPr lang="ru-RU" sz="3600" b="1" kern="10" dirty="0">
              <a:ln w="9525">
                <a:solidFill>
                  <a:srgbClr val="000000"/>
                </a:solidFill>
                <a:round/>
                <a:headEnd/>
                <a:tailEnd/>
              </a:ln>
              <a:solidFill>
                <a:srgbClr val="FF0000"/>
              </a:solidFill>
              <a:latin typeface="Palatino Linotype"/>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anim calcmode="lin" valueType="num">
                                      <p:cBhvr>
                                        <p:cTn id="8" dur="2000" fill="hold"/>
                                        <p:tgtEl>
                                          <p:spTgt spid="13"/>
                                        </p:tgtEl>
                                        <p:attrNameLst>
                                          <p:attrName>style.rotation</p:attrName>
                                        </p:attrNameLst>
                                      </p:cBhvr>
                                      <p:tavLst>
                                        <p:tav tm="0">
                                          <p:val>
                                            <p:fltVal val="720"/>
                                          </p:val>
                                        </p:tav>
                                        <p:tav tm="100000">
                                          <p:val>
                                            <p:fltVal val="0"/>
                                          </p:val>
                                        </p:tav>
                                      </p:tavLst>
                                    </p:anim>
                                    <p:anim calcmode="lin" valueType="num">
                                      <p:cBhvr>
                                        <p:cTn id="9" dur="2000" fill="hold"/>
                                        <p:tgtEl>
                                          <p:spTgt spid="13"/>
                                        </p:tgtEl>
                                        <p:attrNameLst>
                                          <p:attrName>ppt_h</p:attrName>
                                        </p:attrNameLst>
                                      </p:cBhvr>
                                      <p:tavLst>
                                        <p:tav tm="0">
                                          <p:val>
                                            <p:fltVal val="0"/>
                                          </p:val>
                                        </p:tav>
                                        <p:tav tm="100000">
                                          <p:val>
                                            <p:strVal val="#ppt_h"/>
                                          </p:val>
                                        </p:tav>
                                      </p:tavLst>
                                    </p:anim>
                                    <p:anim calcmode="lin" valueType="num">
                                      <p:cBhvr>
                                        <p:cTn id="10" dur="2000" fill="hold"/>
                                        <p:tgtEl>
                                          <p:spTgt spid="13"/>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3"/>
          <p:cNvGrpSpPr>
            <a:grpSpLocks/>
          </p:cNvGrpSpPr>
          <p:nvPr/>
        </p:nvGrpSpPr>
        <p:grpSpPr bwMode="auto">
          <a:xfrm>
            <a:off x="-419100" y="-330200"/>
            <a:ext cx="9469438" cy="7561263"/>
            <a:chOff x="-264" y="-208"/>
            <a:chExt cx="5965" cy="4763"/>
          </a:xfrm>
        </p:grpSpPr>
        <p:grpSp>
          <p:nvGrpSpPr>
            <p:cNvPr id="3" name="Group 4"/>
            <p:cNvGrpSpPr>
              <a:grpSpLocks/>
            </p:cNvGrpSpPr>
            <p:nvPr/>
          </p:nvGrpSpPr>
          <p:grpSpPr bwMode="auto">
            <a:xfrm>
              <a:off x="-264" y="88"/>
              <a:ext cx="1316" cy="4467"/>
              <a:chOff x="-264" y="88"/>
              <a:chExt cx="1316" cy="4467"/>
            </a:xfrm>
          </p:grpSpPr>
          <p:sp>
            <p:nvSpPr>
              <p:cNvPr id="53256" name="Freeform 5"/>
              <p:cNvSpPr>
                <a:spLocks/>
              </p:cNvSpPr>
              <p:nvPr/>
            </p:nvSpPr>
            <p:spPr bwMode="auto">
              <a:xfrm rot="8105235">
                <a:off x="-264" y="8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7" name="Freeform 6"/>
              <p:cNvSpPr>
                <a:spLocks/>
              </p:cNvSpPr>
              <p:nvPr/>
            </p:nvSpPr>
            <p:spPr bwMode="auto">
              <a:xfrm rot="3091712">
                <a:off x="-264" y="3616"/>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nvGrpSpPr>
            <p:cNvPr id="4" name="Group 7"/>
            <p:cNvGrpSpPr>
              <a:grpSpLocks/>
            </p:cNvGrpSpPr>
            <p:nvPr/>
          </p:nvGrpSpPr>
          <p:grpSpPr bwMode="auto">
            <a:xfrm>
              <a:off x="5111" y="-208"/>
              <a:ext cx="590" cy="4755"/>
              <a:chOff x="5111" y="-208"/>
              <a:chExt cx="590" cy="4755"/>
            </a:xfrm>
          </p:grpSpPr>
          <p:sp>
            <p:nvSpPr>
              <p:cNvPr id="53254" name="Freeform 8"/>
              <p:cNvSpPr>
                <a:spLocks/>
              </p:cNvSpPr>
              <p:nvPr/>
            </p:nvSpPr>
            <p:spPr bwMode="auto">
              <a:xfrm rot="-3107314">
                <a:off x="4734" y="360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5" name="Freeform 9"/>
              <p:cNvSpPr>
                <a:spLocks/>
              </p:cNvSpPr>
              <p:nvPr/>
            </p:nvSpPr>
            <p:spPr bwMode="auto">
              <a:xfrm rot="-7478457">
                <a:off x="4762" y="169"/>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sp>
        <p:nvSpPr>
          <p:cNvPr id="399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0" name="AutoShape 11"/>
          <p:cNvSpPr>
            <a:spLocks noChangeArrowheads="1"/>
          </p:cNvSpPr>
          <p:nvPr/>
        </p:nvSpPr>
        <p:spPr bwMode="auto">
          <a:xfrm>
            <a:off x="971550" y="0"/>
            <a:ext cx="5040313" cy="1916113"/>
          </a:xfrm>
          <a:prstGeom prst="cloudCallout">
            <a:avLst>
              <a:gd name="adj1" fmla="val 99292"/>
              <a:gd name="adj2" fmla="val -9403"/>
            </a:avLst>
          </a:prstGeom>
          <a:solidFill>
            <a:srgbClr val="00B0F0"/>
          </a:solidFill>
          <a:ln w="9525">
            <a:solidFill>
              <a:schemeClr val="tx1"/>
            </a:solidFill>
            <a:round/>
            <a:headEnd/>
            <a:tailEnd/>
          </a:ln>
        </p:spPr>
        <p:txBody>
          <a:bodyPr/>
          <a:lstStyle/>
          <a:p>
            <a:pPr algn="ctr"/>
            <a:r>
              <a:rPr lang="en-US" sz="2400" dirty="0">
                <a:solidFill>
                  <a:schemeClr val="bg1"/>
                </a:solidFill>
                <a:latin typeface="Algerian" pitchFamily="82" charset="0"/>
              </a:rPr>
              <a:t>  </a:t>
            </a:r>
            <a:endParaRPr lang="ru-RU" sz="3600" b="1" i="1" dirty="0">
              <a:solidFill>
                <a:schemeClr val="bg1"/>
              </a:solidFill>
              <a:latin typeface="Palatino Linotype" pitchFamily="18" charset="0"/>
            </a:endParaRPr>
          </a:p>
        </p:txBody>
      </p:sp>
      <p:sp>
        <p:nvSpPr>
          <p:cNvPr id="11" name="AutoShape 14"/>
          <p:cNvSpPr>
            <a:spLocks noChangeArrowheads="1"/>
          </p:cNvSpPr>
          <p:nvPr/>
        </p:nvSpPr>
        <p:spPr bwMode="auto">
          <a:xfrm rot="20430230">
            <a:off x="82298" y="3351233"/>
            <a:ext cx="2694941" cy="956161"/>
          </a:xfrm>
          <a:prstGeom prst="wedgeEllipseCallout">
            <a:avLst>
              <a:gd name="adj1" fmla="val 77429"/>
              <a:gd name="adj2" fmla="val -155435"/>
            </a:avLst>
          </a:prstGeom>
          <a:solidFill>
            <a:srgbClr val="00B0F0"/>
          </a:solidFill>
          <a:ln w="9525">
            <a:solidFill>
              <a:schemeClr val="tx1"/>
            </a:solidFill>
            <a:miter lim="800000"/>
            <a:headEnd/>
            <a:tailEnd/>
          </a:ln>
        </p:spPr>
        <p:txBody>
          <a:bodyPr/>
          <a:lstStyle/>
          <a:p>
            <a:pPr algn="ctr"/>
            <a:r>
              <a:rPr lang="kk-KZ" sz="2800" b="1" i="1" dirty="0" smtClean="0">
                <a:latin typeface="Palatino Linotype" pitchFamily="18" charset="0"/>
              </a:rPr>
              <a:t>Географ</a:t>
            </a:r>
            <a:endParaRPr lang="ru-RU" sz="2800" b="1" i="1" dirty="0">
              <a:latin typeface="Palatino Linotype" pitchFamily="18" charset="0"/>
            </a:endParaRPr>
          </a:p>
        </p:txBody>
      </p:sp>
      <p:sp>
        <p:nvSpPr>
          <p:cNvPr id="12" name="AutoShape 14"/>
          <p:cNvSpPr>
            <a:spLocks noChangeArrowheads="1"/>
          </p:cNvSpPr>
          <p:nvPr/>
        </p:nvSpPr>
        <p:spPr bwMode="auto">
          <a:xfrm rot="19080841">
            <a:off x="1725619" y="4762140"/>
            <a:ext cx="2671617" cy="844886"/>
          </a:xfrm>
          <a:prstGeom prst="wedgeEllipseCallout">
            <a:avLst>
              <a:gd name="adj1" fmla="val 91903"/>
              <a:gd name="adj2" fmla="val -259659"/>
            </a:avLst>
          </a:prstGeom>
          <a:solidFill>
            <a:srgbClr val="00B0F0"/>
          </a:solidFill>
          <a:ln w="9525">
            <a:solidFill>
              <a:schemeClr val="tx1"/>
            </a:solidFill>
            <a:miter lim="800000"/>
            <a:headEnd/>
            <a:tailEnd/>
          </a:ln>
        </p:spPr>
        <p:txBody>
          <a:bodyPr/>
          <a:lstStyle/>
          <a:p>
            <a:pPr algn="ctr"/>
            <a:r>
              <a:rPr lang="kk-KZ" sz="2800" b="1" i="1" dirty="0" smtClean="0">
                <a:latin typeface="Palatino Linotype" pitchFamily="18" charset="0"/>
              </a:rPr>
              <a:t>Лингвист</a:t>
            </a:r>
            <a:endParaRPr lang="ru-RU" sz="2800" b="1" i="1" dirty="0">
              <a:latin typeface="Palatino Linotype" pitchFamily="18" charset="0"/>
            </a:endParaRPr>
          </a:p>
        </p:txBody>
      </p:sp>
      <p:sp>
        <p:nvSpPr>
          <p:cNvPr id="13" name="AutoShape 14"/>
          <p:cNvSpPr>
            <a:spLocks noChangeArrowheads="1"/>
          </p:cNvSpPr>
          <p:nvPr/>
        </p:nvSpPr>
        <p:spPr bwMode="auto">
          <a:xfrm rot="-2760917">
            <a:off x="3991114" y="4787106"/>
            <a:ext cx="2721638" cy="1129613"/>
          </a:xfrm>
          <a:prstGeom prst="wedgeEllipseCallout">
            <a:avLst>
              <a:gd name="adj1" fmla="val 73113"/>
              <a:gd name="adj2" fmla="val -300347"/>
            </a:avLst>
          </a:prstGeom>
          <a:solidFill>
            <a:srgbClr val="00B0F0"/>
          </a:solidFill>
          <a:ln w="9525">
            <a:solidFill>
              <a:schemeClr val="tx1"/>
            </a:solidFill>
            <a:miter lim="800000"/>
            <a:headEnd/>
            <a:tailEnd/>
          </a:ln>
        </p:spPr>
        <p:txBody>
          <a:bodyPr/>
          <a:lstStyle/>
          <a:p>
            <a:pPr algn="ctr"/>
            <a:r>
              <a:rPr lang="kk-KZ" sz="2800" b="1" i="1" dirty="0" smtClean="0">
                <a:latin typeface="Palatino Linotype" pitchFamily="18" charset="0"/>
              </a:rPr>
              <a:t>Биолог</a:t>
            </a:r>
            <a:endParaRPr lang="ru-RU" sz="2800" b="1" i="1" dirty="0">
              <a:latin typeface="Palatino Linotype" pitchFamily="18" charset="0"/>
            </a:endParaRPr>
          </a:p>
        </p:txBody>
      </p:sp>
      <p:sp>
        <p:nvSpPr>
          <p:cNvPr id="14" name="AutoShape 14"/>
          <p:cNvSpPr>
            <a:spLocks noChangeArrowheads="1"/>
          </p:cNvSpPr>
          <p:nvPr/>
        </p:nvSpPr>
        <p:spPr bwMode="auto">
          <a:xfrm rot="-2760917">
            <a:off x="6057706" y="3729087"/>
            <a:ext cx="3041123" cy="1125668"/>
          </a:xfrm>
          <a:prstGeom prst="wedgeEllipseCallout">
            <a:avLst>
              <a:gd name="adj1" fmla="val 19314"/>
              <a:gd name="adj2" fmla="val -326596"/>
            </a:avLst>
          </a:prstGeom>
          <a:solidFill>
            <a:srgbClr val="00B0F0"/>
          </a:solidFill>
          <a:ln w="9525">
            <a:solidFill>
              <a:schemeClr val="tx1"/>
            </a:solidFill>
            <a:miter lim="800000"/>
            <a:headEnd/>
            <a:tailEnd/>
          </a:ln>
        </p:spPr>
        <p:txBody>
          <a:bodyPr/>
          <a:lstStyle/>
          <a:p>
            <a:pPr algn="ctr"/>
            <a:r>
              <a:rPr lang="kk-KZ" sz="2800" b="1" i="1" dirty="0" smtClean="0">
                <a:latin typeface="Palatino Linotype" pitchFamily="18" charset="0"/>
              </a:rPr>
              <a:t>Этнограф</a:t>
            </a:r>
            <a:endParaRPr lang="ru-RU" sz="2800" b="1" i="1" dirty="0">
              <a:latin typeface="Palatino Linotype" pitchFamily="18" charset="0"/>
            </a:endParaRPr>
          </a:p>
        </p:txBody>
      </p:sp>
      <p:sp>
        <p:nvSpPr>
          <p:cNvPr id="15" name="TextBox 14"/>
          <p:cNvSpPr txBox="1"/>
          <p:nvPr/>
        </p:nvSpPr>
        <p:spPr>
          <a:xfrm>
            <a:off x="1643043" y="571480"/>
            <a:ext cx="3714775" cy="584775"/>
          </a:xfrm>
          <a:prstGeom prst="rect">
            <a:avLst/>
          </a:prstGeom>
          <a:noFill/>
        </p:spPr>
        <p:txBody>
          <a:bodyPr wrap="square" rtlCol="0">
            <a:spAutoFit/>
          </a:bodyPr>
          <a:lstStyle/>
          <a:p>
            <a:pPr algn="ctr"/>
            <a:r>
              <a:rPr lang="kk-KZ" sz="3200" b="1" dirty="0" smtClean="0">
                <a:latin typeface="Times New Roman" pitchFamily="18" charset="0"/>
                <a:cs typeface="Times New Roman" pitchFamily="18" charset="0"/>
              </a:rPr>
              <a:t>Іздену жұмыстары</a:t>
            </a:r>
            <a:endParaRPr lang="ru-RU" sz="3200"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2000"/>
                                        <p:tgtEl>
                                          <p:spTgt spid="10"/>
                                        </p:tgtEl>
                                      </p:cBhvr>
                                    </p:animEffect>
                                    <p:anim calcmode="lin" valueType="num">
                                      <p:cBhvr>
                                        <p:cTn id="8" dur="2000" fill="hold"/>
                                        <p:tgtEl>
                                          <p:spTgt spid="10"/>
                                        </p:tgtEl>
                                        <p:attrNameLst>
                                          <p:attrName>style.rotation</p:attrName>
                                        </p:attrNameLst>
                                      </p:cBhvr>
                                      <p:tavLst>
                                        <p:tav tm="0">
                                          <p:val>
                                            <p:fltVal val="720"/>
                                          </p:val>
                                        </p:tav>
                                        <p:tav tm="100000">
                                          <p:val>
                                            <p:fltVal val="0"/>
                                          </p:val>
                                        </p:tav>
                                      </p:tavLst>
                                    </p:anim>
                                    <p:anim calcmode="lin" valueType="num">
                                      <p:cBhvr>
                                        <p:cTn id="9" dur="2000" fill="hold"/>
                                        <p:tgtEl>
                                          <p:spTgt spid="10"/>
                                        </p:tgtEl>
                                        <p:attrNameLst>
                                          <p:attrName>ppt_h</p:attrName>
                                        </p:attrNameLst>
                                      </p:cBhvr>
                                      <p:tavLst>
                                        <p:tav tm="0">
                                          <p:val>
                                            <p:fltVal val="0"/>
                                          </p:val>
                                        </p:tav>
                                        <p:tav tm="100000">
                                          <p:val>
                                            <p:strVal val="#ppt_h"/>
                                          </p:val>
                                        </p:tav>
                                      </p:tavLst>
                                    </p:anim>
                                    <p:anim calcmode="lin" valueType="num">
                                      <p:cBhvr>
                                        <p:cTn id="10" dur="2000" fill="hold"/>
                                        <p:tgtEl>
                                          <p:spTgt spid="10"/>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35"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2000"/>
                                        <p:tgtEl>
                                          <p:spTgt spid="11"/>
                                        </p:tgtEl>
                                      </p:cBhvr>
                                    </p:animEffect>
                                    <p:anim calcmode="lin" valueType="num">
                                      <p:cBhvr>
                                        <p:cTn id="16" dur="2000" fill="hold"/>
                                        <p:tgtEl>
                                          <p:spTgt spid="11"/>
                                        </p:tgtEl>
                                        <p:attrNameLst>
                                          <p:attrName>style.rotation</p:attrName>
                                        </p:attrNameLst>
                                      </p:cBhvr>
                                      <p:tavLst>
                                        <p:tav tm="0">
                                          <p:val>
                                            <p:fltVal val="720"/>
                                          </p:val>
                                        </p:tav>
                                        <p:tav tm="100000">
                                          <p:val>
                                            <p:fltVal val="0"/>
                                          </p:val>
                                        </p:tav>
                                      </p:tavLst>
                                    </p:anim>
                                    <p:anim calcmode="lin" valueType="num">
                                      <p:cBhvr>
                                        <p:cTn id="17" dur="2000" fill="hold"/>
                                        <p:tgtEl>
                                          <p:spTgt spid="11"/>
                                        </p:tgtEl>
                                        <p:attrNameLst>
                                          <p:attrName>ppt_h</p:attrName>
                                        </p:attrNameLst>
                                      </p:cBhvr>
                                      <p:tavLst>
                                        <p:tav tm="0">
                                          <p:val>
                                            <p:fltVal val="0"/>
                                          </p:val>
                                        </p:tav>
                                        <p:tav tm="100000">
                                          <p:val>
                                            <p:strVal val="#ppt_h"/>
                                          </p:val>
                                        </p:tav>
                                      </p:tavLst>
                                    </p:anim>
                                    <p:anim calcmode="lin" valueType="num">
                                      <p:cBhvr>
                                        <p:cTn id="18" dur="2000" fill="hold"/>
                                        <p:tgtEl>
                                          <p:spTgt spid="11"/>
                                        </p:tgtEl>
                                        <p:attrNameLst>
                                          <p:attrName>ppt_w</p:attrName>
                                        </p:attrNameLst>
                                      </p:cBhvr>
                                      <p:tavLst>
                                        <p:tav tm="0">
                                          <p:val>
                                            <p:fltVal val="0"/>
                                          </p:val>
                                        </p:tav>
                                        <p:tav tm="100000">
                                          <p:val>
                                            <p:strVal val="#ppt_w"/>
                                          </p:val>
                                        </p:tav>
                                      </p:tavLst>
                                    </p:anim>
                                  </p:childTnLst>
                                </p:cTn>
                              </p:par>
                            </p:childTnLst>
                          </p:cTn>
                        </p:par>
                      </p:childTnLst>
                    </p:cTn>
                  </p:par>
                  <p:par>
                    <p:cTn id="19" fill="hold">
                      <p:stCondLst>
                        <p:cond delay="indefinite"/>
                      </p:stCondLst>
                      <p:childTnLst>
                        <p:par>
                          <p:cTn id="20" fill="hold">
                            <p:stCondLst>
                              <p:cond delay="0"/>
                            </p:stCondLst>
                            <p:childTnLst>
                              <p:par>
                                <p:cTn id="21" presetID="35"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2000"/>
                                        <p:tgtEl>
                                          <p:spTgt spid="12"/>
                                        </p:tgtEl>
                                      </p:cBhvr>
                                    </p:animEffect>
                                    <p:anim calcmode="lin" valueType="num">
                                      <p:cBhvr>
                                        <p:cTn id="24" dur="2000" fill="hold"/>
                                        <p:tgtEl>
                                          <p:spTgt spid="12"/>
                                        </p:tgtEl>
                                        <p:attrNameLst>
                                          <p:attrName>style.rotation</p:attrName>
                                        </p:attrNameLst>
                                      </p:cBhvr>
                                      <p:tavLst>
                                        <p:tav tm="0">
                                          <p:val>
                                            <p:fltVal val="720"/>
                                          </p:val>
                                        </p:tav>
                                        <p:tav tm="100000">
                                          <p:val>
                                            <p:fltVal val="0"/>
                                          </p:val>
                                        </p:tav>
                                      </p:tavLst>
                                    </p:anim>
                                    <p:anim calcmode="lin" valueType="num">
                                      <p:cBhvr>
                                        <p:cTn id="25" dur="2000" fill="hold"/>
                                        <p:tgtEl>
                                          <p:spTgt spid="12"/>
                                        </p:tgtEl>
                                        <p:attrNameLst>
                                          <p:attrName>ppt_h</p:attrName>
                                        </p:attrNameLst>
                                      </p:cBhvr>
                                      <p:tavLst>
                                        <p:tav tm="0">
                                          <p:val>
                                            <p:fltVal val="0"/>
                                          </p:val>
                                        </p:tav>
                                        <p:tav tm="100000">
                                          <p:val>
                                            <p:strVal val="#ppt_h"/>
                                          </p:val>
                                        </p:tav>
                                      </p:tavLst>
                                    </p:anim>
                                    <p:anim calcmode="lin" valueType="num">
                                      <p:cBhvr>
                                        <p:cTn id="26" dur="2000" fill="hold"/>
                                        <p:tgtEl>
                                          <p:spTgt spid="12"/>
                                        </p:tgtEl>
                                        <p:attrNameLst>
                                          <p:attrName>ppt_w</p:attrName>
                                        </p:attrNameLst>
                                      </p:cBhvr>
                                      <p:tavLst>
                                        <p:tav tm="0">
                                          <p:val>
                                            <p:fltVal val="0"/>
                                          </p:val>
                                        </p:tav>
                                        <p:tav tm="100000">
                                          <p:val>
                                            <p:strVal val="#ppt_w"/>
                                          </p:val>
                                        </p:tav>
                                      </p:tavLst>
                                    </p:anim>
                                  </p:childTnLst>
                                </p:cTn>
                              </p:par>
                            </p:childTnLst>
                          </p:cTn>
                        </p:par>
                      </p:childTnLst>
                    </p:cTn>
                  </p:par>
                  <p:par>
                    <p:cTn id="27" fill="hold">
                      <p:stCondLst>
                        <p:cond delay="indefinite"/>
                      </p:stCondLst>
                      <p:childTnLst>
                        <p:par>
                          <p:cTn id="28" fill="hold">
                            <p:stCondLst>
                              <p:cond delay="0"/>
                            </p:stCondLst>
                            <p:childTnLst>
                              <p:par>
                                <p:cTn id="29" presetID="35"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2000"/>
                                        <p:tgtEl>
                                          <p:spTgt spid="13"/>
                                        </p:tgtEl>
                                      </p:cBhvr>
                                    </p:animEffect>
                                    <p:anim calcmode="lin" valueType="num">
                                      <p:cBhvr>
                                        <p:cTn id="32" dur="2000" fill="hold"/>
                                        <p:tgtEl>
                                          <p:spTgt spid="13"/>
                                        </p:tgtEl>
                                        <p:attrNameLst>
                                          <p:attrName>style.rotation</p:attrName>
                                        </p:attrNameLst>
                                      </p:cBhvr>
                                      <p:tavLst>
                                        <p:tav tm="0">
                                          <p:val>
                                            <p:fltVal val="720"/>
                                          </p:val>
                                        </p:tav>
                                        <p:tav tm="100000">
                                          <p:val>
                                            <p:fltVal val="0"/>
                                          </p:val>
                                        </p:tav>
                                      </p:tavLst>
                                    </p:anim>
                                    <p:anim calcmode="lin" valueType="num">
                                      <p:cBhvr>
                                        <p:cTn id="33" dur="2000" fill="hold"/>
                                        <p:tgtEl>
                                          <p:spTgt spid="13"/>
                                        </p:tgtEl>
                                        <p:attrNameLst>
                                          <p:attrName>ppt_h</p:attrName>
                                        </p:attrNameLst>
                                      </p:cBhvr>
                                      <p:tavLst>
                                        <p:tav tm="0">
                                          <p:val>
                                            <p:fltVal val="0"/>
                                          </p:val>
                                        </p:tav>
                                        <p:tav tm="100000">
                                          <p:val>
                                            <p:strVal val="#ppt_h"/>
                                          </p:val>
                                        </p:tav>
                                      </p:tavLst>
                                    </p:anim>
                                    <p:anim calcmode="lin" valueType="num">
                                      <p:cBhvr>
                                        <p:cTn id="34" dur="2000" fill="hold"/>
                                        <p:tgtEl>
                                          <p:spTgt spid="13"/>
                                        </p:tgtEl>
                                        <p:attrNameLst>
                                          <p:attrName>ppt_w</p:attrName>
                                        </p:attrNameLst>
                                      </p:cBhvr>
                                      <p:tavLst>
                                        <p:tav tm="0">
                                          <p:val>
                                            <p:fltVal val="0"/>
                                          </p:val>
                                        </p:tav>
                                        <p:tav tm="100000">
                                          <p:val>
                                            <p:strVal val="#ppt_w"/>
                                          </p:val>
                                        </p:tav>
                                      </p:tavLst>
                                    </p:anim>
                                  </p:childTnLst>
                                </p:cTn>
                              </p:par>
                            </p:childTnLst>
                          </p:cTn>
                        </p:par>
                      </p:childTnLst>
                    </p:cTn>
                  </p:par>
                  <p:par>
                    <p:cTn id="35" fill="hold">
                      <p:stCondLst>
                        <p:cond delay="indefinite"/>
                      </p:stCondLst>
                      <p:childTnLst>
                        <p:par>
                          <p:cTn id="36" fill="hold">
                            <p:stCondLst>
                              <p:cond delay="0"/>
                            </p:stCondLst>
                            <p:childTnLst>
                              <p:par>
                                <p:cTn id="37" presetID="35"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fade">
                                      <p:cBhvr>
                                        <p:cTn id="39" dur="2000"/>
                                        <p:tgtEl>
                                          <p:spTgt spid="14"/>
                                        </p:tgtEl>
                                      </p:cBhvr>
                                    </p:animEffect>
                                    <p:anim calcmode="lin" valueType="num">
                                      <p:cBhvr>
                                        <p:cTn id="40" dur="2000" fill="hold"/>
                                        <p:tgtEl>
                                          <p:spTgt spid="14"/>
                                        </p:tgtEl>
                                        <p:attrNameLst>
                                          <p:attrName>style.rotation</p:attrName>
                                        </p:attrNameLst>
                                      </p:cBhvr>
                                      <p:tavLst>
                                        <p:tav tm="0">
                                          <p:val>
                                            <p:fltVal val="720"/>
                                          </p:val>
                                        </p:tav>
                                        <p:tav tm="100000">
                                          <p:val>
                                            <p:fltVal val="0"/>
                                          </p:val>
                                        </p:tav>
                                      </p:tavLst>
                                    </p:anim>
                                    <p:anim calcmode="lin" valueType="num">
                                      <p:cBhvr>
                                        <p:cTn id="41" dur="2000" fill="hold"/>
                                        <p:tgtEl>
                                          <p:spTgt spid="14"/>
                                        </p:tgtEl>
                                        <p:attrNameLst>
                                          <p:attrName>ppt_h</p:attrName>
                                        </p:attrNameLst>
                                      </p:cBhvr>
                                      <p:tavLst>
                                        <p:tav tm="0">
                                          <p:val>
                                            <p:fltVal val="0"/>
                                          </p:val>
                                        </p:tav>
                                        <p:tav tm="100000">
                                          <p:val>
                                            <p:strVal val="#ppt_h"/>
                                          </p:val>
                                        </p:tav>
                                      </p:tavLst>
                                    </p:anim>
                                    <p:anim calcmode="lin" valueType="num">
                                      <p:cBhvr>
                                        <p:cTn id="42" dur="2000" fill="hold"/>
                                        <p:tgtEl>
                                          <p:spTgt spid="14"/>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4"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3"/>
          <p:cNvGrpSpPr>
            <a:grpSpLocks/>
          </p:cNvGrpSpPr>
          <p:nvPr/>
        </p:nvGrpSpPr>
        <p:grpSpPr bwMode="auto">
          <a:xfrm>
            <a:off x="-419100" y="-330200"/>
            <a:ext cx="9469438" cy="7561263"/>
            <a:chOff x="-264" y="-208"/>
            <a:chExt cx="5965" cy="4763"/>
          </a:xfrm>
        </p:grpSpPr>
        <p:grpSp>
          <p:nvGrpSpPr>
            <p:cNvPr id="3" name="Group 4"/>
            <p:cNvGrpSpPr>
              <a:grpSpLocks/>
            </p:cNvGrpSpPr>
            <p:nvPr/>
          </p:nvGrpSpPr>
          <p:grpSpPr bwMode="auto">
            <a:xfrm>
              <a:off x="-264" y="88"/>
              <a:ext cx="1316" cy="4467"/>
              <a:chOff x="-264" y="88"/>
              <a:chExt cx="1316" cy="4467"/>
            </a:xfrm>
          </p:grpSpPr>
          <p:sp>
            <p:nvSpPr>
              <p:cNvPr id="53256" name="Freeform 5"/>
              <p:cNvSpPr>
                <a:spLocks/>
              </p:cNvSpPr>
              <p:nvPr/>
            </p:nvSpPr>
            <p:spPr bwMode="auto">
              <a:xfrm rot="8105235">
                <a:off x="-264" y="8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7" name="Freeform 6"/>
              <p:cNvSpPr>
                <a:spLocks/>
              </p:cNvSpPr>
              <p:nvPr/>
            </p:nvSpPr>
            <p:spPr bwMode="auto">
              <a:xfrm rot="3091712">
                <a:off x="-264" y="3616"/>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nvGrpSpPr>
            <p:cNvPr id="4" name="Group 7"/>
            <p:cNvGrpSpPr>
              <a:grpSpLocks/>
            </p:cNvGrpSpPr>
            <p:nvPr/>
          </p:nvGrpSpPr>
          <p:grpSpPr bwMode="auto">
            <a:xfrm>
              <a:off x="5111" y="-208"/>
              <a:ext cx="590" cy="4755"/>
              <a:chOff x="5111" y="-208"/>
              <a:chExt cx="590" cy="4755"/>
            </a:xfrm>
          </p:grpSpPr>
          <p:sp>
            <p:nvSpPr>
              <p:cNvPr id="53254" name="Freeform 8"/>
              <p:cNvSpPr>
                <a:spLocks/>
              </p:cNvSpPr>
              <p:nvPr/>
            </p:nvSpPr>
            <p:spPr bwMode="auto">
              <a:xfrm rot="-3107314">
                <a:off x="4734" y="360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5" name="Freeform 9"/>
              <p:cNvSpPr>
                <a:spLocks/>
              </p:cNvSpPr>
              <p:nvPr/>
            </p:nvSpPr>
            <p:spPr bwMode="auto">
              <a:xfrm rot="-7478457">
                <a:off x="4762" y="169"/>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sp>
        <p:nvSpPr>
          <p:cNvPr id="399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3" name="WordArt 8"/>
          <p:cNvSpPr>
            <a:spLocks noChangeArrowheads="1" noChangeShapeType="1" noTextEdit="1"/>
          </p:cNvSpPr>
          <p:nvPr/>
        </p:nvSpPr>
        <p:spPr bwMode="auto">
          <a:xfrm rot="21285414">
            <a:off x="569289" y="1737156"/>
            <a:ext cx="8453167" cy="3047151"/>
          </a:xfrm>
          <a:prstGeom prst="rect">
            <a:avLst/>
          </a:prstGeom>
        </p:spPr>
        <p:txBody>
          <a:bodyPr wrap="none" fromWordArt="1">
            <a:prstTxWarp prst="textSlantUp">
              <a:avLst>
                <a:gd name="adj" fmla="val 37744"/>
              </a:avLst>
            </a:prstTxWarp>
          </a:bodyPr>
          <a:lstStyle/>
          <a:p>
            <a:pPr algn="ctr"/>
            <a:r>
              <a:rPr lang="kk-KZ" sz="3600" b="1" dirty="0" smtClean="0">
                <a:solidFill>
                  <a:srgbClr val="FF0000"/>
                </a:solidFill>
                <a:latin typeface="Times New Roman" pitchFamily="18" charset="0"/>
                <a:cs typeface="Times New Roman" pitchFamily="18" charset="0"/>
              </a:rPr>
              <a:t>ТОПТАУ. Ұжымдық жұмыс. (жазбаша)        </a:t>
            </a:r>
          </a:p>
          <a:p>
            <a:pPr algn="ctr"/>
            <a:r>
              <a:rPr lang="kk-KZ" sz="3600" b="1" dirty="0" smtClean="0">
                <a:solidFill>
                  <a:srgbClr val="FF0000"/>
                </a:solidFill>
                <a:latin typeface="Times New Roman" pitchFamily="18" charset="0"/>
                <a:cs typeface="Times New Roman" pitchFamily="18" charset="0"/>
              </a:rPr>
              <a:t>5 минут.            </a:t>
            </a:r>
            <a:r>
              <a:rPr lang="kk-KZ" sz="3600" b="1" u="sng" dirty="0" smtClean="0">
                <a:solidFill>
                  <a:srgbClr val="FF0000"/>
                </a:solidFill>
                <a:latin typeface="Times New Roman" pitchFamily="18" charset="0"/>
                <a:cs typeface="Times New Roman" pitchFamily="18" charset="0"/>
              </a:rPr>
              <a:t>4 ұпай</a:t>
            </a:r>
            <a:r>
              <a:rPr lang="kk-KZ" sz="3600" b="1" dirty="0" smtClean="0">
                <a:solidFill>
                  <a:srgbClr val="FF0000"/>
                </a:solidFill>
                <a:latin typeface="Times New Roman" pitchFamily="18" charset="0"/>
                <a:cs typeface="Times New Roman" pitchFamily="18" charset="0"/>
              </a:rPr>
              <a:t>    </a:t>
            </a:r>
            <a:endParaRPr lang="ru-RU" sz="3600" dirty="0" smtClean="0">
              <a:solidFill>
                <a:srgbClr val="FF0000"/>
              </a:solidFill>
              <a:latin typeface="Times New Roman" pitchFamily="18" charset="0"/>
              <a:cs typeface="Times New Roman" pitchFamily="18" charset="0"/>
            </a:endParaRPr>
          </a:p>
          <a:p>
            <a:pPr algn="ctr"/>
            <a:endParaRPr lang="ru-RU" sz="3600" b="1" kern="10" dirty="0">
              <a:ln w="9525">
                <a:solidFill>
                  <a:srgbClr val="000000"/>
                </a:solidFill>
                <a:round/>
                <a:headEnd/>
                <a:tailEnd/>
              </a:ln>
              <a:solidFill>
                <a:srgbClr val="FF0000"/>
              </a:solidFill>
              <a:latin typeface="Palatino Linotype"/>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anim calcmode="lin" valueType="num">
                                      <p:cBhvr>
                                        <p:cTn id="8" dur="2000" fill="hold"/>
                                        <p:tgtEl>
                                          <p:spTgt spid="13"/>
                                        </p:tgtEl>
                                        <p:attrNameLst>
                                          <p:attrName>style.rotation</p:attrName>
                                        </p:attrNameLst>
                                      </p:cBhvr>
                                      <p:tavLst>
                                        <p:tav tm="0">
                                          <p:val>
                                            <p:fltVal val="720"/>
                                          </p:val>
                                        </p:tav>
                                        <p:tav tm="100000">
                                          <p:val>
                                            <p:fltVal val="0"/>
                                          </p:val>
                                        </p:tav>
                                      </p:tavLst>
                                    </p:anim>
                                    <p:anim calcmode="lin" valueType="num">
                                      <p:cBhvr>
                                        <p:cTn id="9" dur="2000" fill="hold"/>
                                        <p:tgtEl>
                                          <p:spTgt spid="13"/>
                                        </p:tgtEl>
                                        <p:attrNameLst>
                                          <p:attrName>ppt_h</p:attrName>
                                        </p:attrNameLst>
                                      </p:cBhvr>
                                      <p:tavLst>
                                        <p:tav tm="0">
                                          <p:val>
                                            <p:fltVal val="0"/>
                                          </p:val>
                                        </p:tav>
                                        <p:tav tm="100000">
                                          <p:val>
                                            <p:strVal val="#ppt_h"/>
                                          </p:val>
                                        </p:tav>
                                      </p:tavLst>
                                    </p:anim>
                                    <p:anim calcmode="lin" valueType="num">
                                      <p:cBhvr>
                                        <p:cTn id="10" dur="2000" fill="hold"/>
                                        <p:tgtEl>
                                          <p:spTgt spid="13"/>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15"/>
          <p:cNvSpPr>
            <a:spLocks noChangeArrowheads="1"/>
          </p:cNvSpPr>
          <p:nvPr/>
        </p:nvSpPr>
        <p:spPr bwMode="auto">
          <a:xfrm>
            <a:off x="1258888" y="476250"/>
            <a:ext cx="6697662" cy="792163"/>
          </a:xfrm>
          <a:prstGeom prst="flowChartMagneticDrum">
            <a:avLst/>
          </a:prstGeom>
          <a:gradFill rotWithShape="1">
            <a:gsLst>
              <a:gs pos="0">
                <a:srgbClr val="FFFF00"/>
              </a:gs>
              <a:gs pos="100000">
                <a:srgbClr val="66FF99"/>
              </a:gs>
            </a:gsLst>
            <a:path path="shape">
              <a:fillToRect l="50000" t="50000" r="50000" b="50000"/>
            </a:path>
          </a:gradFill>
          <a:ln w="9525">
            <a:solidFill>
              <a:schemeClr val="tx1"/>
            </a:solidFill>
            <a:round/>
            <a:headEnd/>
            <a:tailEnd/>
          </a:ln>
        </p:spPr>
        <p:txBody>
          <a:bodyPr wrap="none" anchor="ctr"/>
          <a:lstStyle/>
          <a:p>
            <a:pPr algn="ctr"/>
            <a:r>
              <a:rPr lang="ru-RU" sz="5500" b="1" i="1" dirty="0" err="1">
                <a:solidFill>
                  <a:srgbClr val="FF0000"/>
                </a:solidFill>
                <a:latin typeface="Palatino Linotype" pitchFamily="18" charset="0"/>
              </a:rPr>
              <a:t>Мақсаты:</a:t>
            </a:r>
            <a:endParaRPr lang="ru-RU" sz="5500" b="1" i="1" dirty="0">
              <a:solidFill>
                <a:srgbClr val="FF0000"/>
              </a:solidFill>
              <a:latin typeface="Palatino Linotype" pitchFamily="18" charset="0"/>
            </a:endParaRPr>
          </a:p>
        </p:txBody>
      </p:sp>
      <p:sp>
        <p:nvSpPr>
          <p:cNvPr id="3" name="AutoShape 9"/>
          <p:cNvSpPr>
            <a:spLocks noChangeArrowheads="1"/>
          </p:cNvSpPr>
          <p:nvPr/>
        </p:nvSpPr>
        <p:spPr bwMode="auto">
          <a:xfrm>
            <a:off x="357158" y="1571612"/>
            <a:ext cx="8286808" cy="4786346"/>
          </a:xfrm>
          <a:prstGeom prst="horizontalScroll">
            <a:avLst>
              <a:gd name="adj" fmla="val 12500"/>
            </a:avLst>
          </a:prstGeom>
          <a:gradFill rotWithShape="1">
            <a:gsLst>
              <a:gs pos="0">
                <a:schemeClr val="bg1"/>
              </a:gs>
              <a:gs pos="100000">
                <a:srgbClr val="FFFF00"/>
              </a:gs>
            </a:gsLst>
            <a:path path="rect">
              <a:fillToRect l="50000" t="50000" r="50000" b="50000"/>
            </a:path>
          </a:gradFill>
          <a:ln w="9525">
            <a:solidFill>
              <a:schemeClr val="tx1"/>
            </a:solidFill>
            <a:round/>
            <a:headEnd/>
            <a:tailEnd/>
          </a:ln>
        </p:spPr>
        <p:txBody>
          <a:bodyPr wrap="none" anchor="ctr"/>
          <a:lstStyle/>
          <a:p>
            <a:pPr marL="342900" indent="-342900" algn="ctr"/>
            <a:endParaRPr lang="kk-KZ" sz="2000" dirty="0">
              <a:solidFill>
                <a:srgbClr val="FF3399"/>
              </a:solidFill>
            </a:endParaRPr>
          </a:p>
        </p:txBody>
      </p:sp>
      <p:sp>
        <p:nvSpPr>
          <p:cNvPr id="26625" name="Rectangle 1"/>
          <p:cNvSpPr>
            <a:spLocks noChangeArrowheads="1"/>
          </p:cNvSpPr>
          <p:nvPr/>
        </p:nvSpPr>
        <p:spPr bwMode="auto">
          <a:xfrm>
            <a:off x="1214414" y="2714620"/>
            <a:ext cx="7429552"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1" i="1" u="none" strike="noStrike" cap="none" normalizeH="0" baseline="0" dirty="0" smtClean="0">
                <a:ln>
                  <a:noFill/>
                </a:ln>
                <a:effectLst/>
                <a:latin typeface="Times New Roman" pitchFamily="18" charset="0"/>
                <a:ea typeface="PMingLiU"/>
                <a:cs typeface="Times New Roman" pitchFamily="18" charset="0"/>
              </a:rPr>
              <a:t>Білімділік </a:t>
            </a:r>
            <a:r>
              <a:rPr kumimoji="0" lang="kk-KZ" sz="2000" b="0" i="1" u="none" strike="noStrike" cap="none" normalizeH="0" baseline="0" dirty="0" smtClean="0">
                <a:ln>
                  <a:noFill/>
                </a:ln>
                <a:effectLst/>
                <a:latin typeface="Times New Roman" pitchFamily="18" charset="0"/>
                <a:ea typeface="PMingLiU"/>
                <a:cs typeface="Times New Roman" pitchFamily="18" charset="0"/>
              </a:rPr>
              <a:t>- </a:t>
            </a:r>
            <a:r>
              <a:rPr kumimoji="0" lang="kk-KZ" sz="2000" b="0" i="0" u="none" strike="noStrike" cap="none" normalizeH="0" baseline="0" dirty="0" smtClean="0">
                <a:ln>
                  <a:noFill/>
                </a:ln>
                <a:effectLst/>
                <a:latin typeface="Times New Roman" pitchFamily="18" charset="0"/>
                <a:ea typeface="PMingLiU"/>
                <a:cs typeface="Times New Roman" pitchFamily="18" charset="0"/>
              </a:rPr>
              <a:t> «Аяз би» ертегісі бойынша алған білімдерін тексеру, қорытындылау;</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000"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1" i="1" u="none" strike="noStrike" cap="none" normalizeH="0" baseline="0" dirty="0" smtClean="0">
                <a:ln>
                  <a:noFill/>
                </a:ln>
                <a:effectLst/>
                <a:latin typeface="Times New Roman" pitchFamily="18" charset="0"/>
                <a:ea typeface="PMingLiU"/>
                <a:cs typeface="Times New Roman" pitchFamily="18" charset="0"/>
              </a:rPr>
              <a:t>Дамытушылық</a:t>
            </a:r>
            <a:r>
              <a:rPr kumimoji="0" lang="kk-KZ" sz="2000" b="0" i="1" u="none" strike="noStrike" cap="none" normalizeH="0" baseline="0" dirty="0" smtClean="0">
                <a:ln>
                  <a:noFill/>
                </a:ln>
                <a:effectLst/>
                <a:latin typeface="Times New Roman" pitchFamily="18" charset="0"/>
                <a:ea typeface="PMingLiU"/>
                <a:cs typeface="Times New Roman" pitchFamily="18" charset="0"/>
              </a:rPr>
              <a:t> –</a:t>
            </a:r>
            <a:r>
              <a:rPr kumimoji="0" lang="kk-KZ" sz="2000" b="0" i="0" u="none" strike="noStrike" cap="none" normalizeH="0" baseline="0" dirty="0" smtClean="0">
                <a:ln>
                  <a:noFill/>
                </a:ln>
                <a:effectLst/>
                <a:latin typeface="Times New Roman" pitchFamily="18" charset="0"/>
                <a:ea typeface="PMingLiU"/>
                <a:cs typeface="Times New Roman" pitchFamily="18" charset="0"/>
              </a:rPr>
              <a:t> логикалық ойын дамыту, тапқырлық, ізденімпаздық қасиеттерге жетелеу, тіл байлығын жетілдіру;</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1" i="1" u="none" strike="noStrike" cap="none" normalizeH="0" baseline="0" dirty="0" smtClean="0">
                <a:ln>
                  <a:noFill/>
                </a:ln>
                <a:effectLst/>
                <a:latin typeface="Times New Roman" pitchFamily="18" charset="0"/>
                <a:ea typeface="PMingLiU"/>
                <a:cs typeface="Times New Roman" pitchFamily="18" charset="0"/>
              </a:rPr>
              <a:t>Тәрбиелік </a:t>
            </a:r>
            <a:r>
              <a:rPr kumimoji="0" lang="kk-KZ" sz="2000" b="0" i="1" u="none" strike="noStrike" cap="none" normalizeH="0" baseline="0" dirty="0" smtClean="0">
                <a:ln>
                  <a:noFill/>
                </a:ln>
                <a:effectLst/>
                <a:latin typeface="Times New Roman" pitchFamily="18" charset="0"/>
                <a:ea typeface="PMingLiU"/>
                <a:cs typeface="Times New Roman" pitchFamily="18" charset="0"/>
              </a:rPr>
              <a:t>– </a:t>
            </a:r>
            <a:r>
              <a:rPr kumimoji="0" lang="kk-KZ" sz="2000" b="0" i="0" u="none" strike="noStrike" cap="none" normalizeH="0" baseline="0" dirty="0" smtClean="0">
                <a:ln>
                  <a:noFill/>
                </a:ln>
                <a:effectLst/>
                <a:latin typeface="Times New Roman" pitchFamily="18" charset="0"/>
                <a:ea typeface="PMingLiU"/>
                <a:cs typeface="Times New Roman" pitchFamily="18" charset="0"/>
              </a:rPr>
              <a:t>адамгершілік, инабаттылыққа, үлкенді сыйлауға, сөз қадірін түсіне білуге тәрбиелеу.</a:t>
            </a:r>
            <a:endParaRPr kumimoji="0" lang="kk-KZ" sz="2000" b="0"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par>
                                <p:cTn id="11" presetID="23" presetClass="entr" presetSubtype="16"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3"/>
          <p:cNvGrpSpPr>
            <a:grpSpLocks/>
          </p:cNvGrpSpPr>
          <p:nvPr/>
        </p:nvGrpSpPr>
        <p:grpSpPr bwMode="auto">
          <a:xfrm>
            <a:off x="-419100" y="-330200"/>
            <a:ext cx="9469438" cy="7561263"/>
            <a:chOff x="-264" y="-208"/>
            <a:chExt cx="5965" cy="4763"/>
          </a:xfrm>
        </p:grpSpPr>
        <p:grpSp>
          <p:nvGrpSpPr>
            <p:cNvPr id="3" name="Group 4"/>
            <p:cNvGrpSpPr>
              <a:grpSpLocks/>
            </p:cNvGrpSpPr>
            <p:nvPr/>
          </p:nvGrpSpPr>
          <p:grpSpPr bwMode="auto">
            <a:xfrm>
              <a:off x="-264" y="88"/>
              <a:ext cx="1316" cy="4467"/>
              <a:chOff x="-264" y="88"/>
              <a:chExt cx="1316" cy="4467"/>
            </a:xfrm>
          </p:grpSpPr>
          <p:sp>
            <p:nvSpPr>
              <p:cNvPr id="53256" name="Freeform 5"/>
              <p:cNvSpPr>
                <a:spLocks/>
              </p:cNvSpPr>
              <p:nvPr/>
            </p:nvSpPr>
            <p:spPr bwMode="auto">
              <a:xfrm rot="8105235">
                <a:off x="-264" y="8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7" name="Freeform 6"/>
              <p:cNvSpPr>
                <a:spLocks/>
              </p:cNvSpPr>
              <p:nvPr/>
            </p:nvSpPr>
            <p:spPr bwMode="auto">
              <a:xfrm rot="3091712">
                <a:off x="-264" y="3616"/>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nvGrpSpPr>
            <p:cNvPr id="4" name="Group 7"/>
            <p:cNvGrpSpPr>
              <a:grpSpLocks/>
            </p:cNvGrpSpPr>
            <p:nvPr/>
          </p:nvGrpSpPr>
          <p:grpSpPr bwMode="auto">
            <a:xfrm>
              <a:off x="5111" y="-208"/>
              <a:ext cx="590" cy="4755"/>
              <a:chOff x="5111" y="-208"/>
              <a:chExt cx="590" cy="4755"/>
            </a:xfrm>
          </p:grpSpPr>
          <p:sp>
            <p:nvSpPr>
              <p:cNvPr id="53254" name="Freeform 8"/>
              <p:cNvSpPr>
                <a:spLocks/>
              </p:cNvSpPr>
              <p:nvPr/>
            </p:nvSpPr>
            <p:spPr bwMode="auto">
              <a:xfrm rot="-3107314">
                <a:off x="4734" y="360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5" name="Freeform 9"/>
              <p:cNvSpPr>
                <a:spLocks/>
              </p:cNvSpPr>
              <p:nvPr/>
            </p:nvSpPr>
            <p:spPr bwMode="auto">
              <a:xfrm rot="-7478457">
                <a:off x="4762" y="169"/>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sp>
        <p:nvSpPr>
          <p:cNvPr id="399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1" name="Прямоугольник 10"/>
          <p:cNvSpPr/>
          <p:nvPr/>
        </p:nvSpPr>
        <p:spPr>
          <a:xfrm>
            <a:off x="1214414" y="1000108"/>
            <a:ext cx="7000924" cy="4247317"/>
          </a:xfrm>
          <a:prstGeom prst="rect">
            <a:avLst/>
          </a:prstGeom>
        </p:spPr>
        <p:txBody>
          <a:bodyPr wrap="square">
            <a:spAutoFit/>
          </a:bodyPr>
          <a:lstStyle/>
          <a:p>
            <a:pPr algn="ctr"/>
            <a:endParaRPr lang="kk-KZ" sz="2800" b="1" dirty="0" smtClean="0">
              <a:solidFill>
                <a:srgbClr val="0000FF"/>
              </a:solidFill>
              <a:latin typeface="Times New Roman" pitchFamily="18" charset="0"/>
              <a:cs typeface="Times New Roman" pitchFamily="18" charset="0"/>
            </a:endParaRPr>
          </a:p>
          <a:p>
            <a:pPr algn="ctr"/>
            <a:r>
              <a:rPr lang="kk-KZ" sz="2800" b="1" dirty="0" smtClean="0">
                <a:latin typeface="Times New Roman" pitchFamily="18" charset="0"/>
                <a:cs typeface="Times New Roman" pitchFamily="18" charset="0"/>
              </a:rPr>
              <a:t>1-топ. </a:t>
            </a:r>
          </a:p>
          <a:p>
            <a:r>
              <a:rPr lang="kk-KZ" sz="2800" i="1" dirty="0" smtClean="0">
                <a:latin typeface="Times New Roman" pitchFamily="18" charset="0"/>
                <a:cs typeface="Times New Roman" pitchFamily="18" charset="0"/>
              </a:rPr>
              <a:t>«Ай, Аяз, баймын деп аспа, ханмын деп таспа!»  /ой толғау/</a:t>
            </a:r>
            <a:endParaRPr lang="ru-RU" sz="2800" i="1" dirty="0" smtClean="0">
              <a:latin typeface="Times New Roman" pitchFamily="18" charset="0"/>
              <a:cs typeface="Times New Roman" pitchFamily="18" charset="0"/>
            </a:endParaRPr>
          </a:p>
          <a:p>
            <a:pPr algn="ctr"/>
            <a:endParaRPr lang="kk-KZ" sz="2800" b="1" dirty="0" smtClean="0">
              <a:latin typeface="Times New Roman" pitchFamily="18" charset="0"/>
              <a:cs typeface="Times New Roman" pitchFamily="18" charset="0"/>
            </a:endParaRPr>
          </a:p>
          <a:p>
            <a:pPr algn="ctr"/>
            <a:endParaRPr lang="kk-KZ" sz="2800" b="1" dirty="0" smtClean="0">
              <a:latin typeface="Times New Roman" pitchFamily="18" charset="0"/>
              <a:cs typeface="Times New Roman" pitchFamily="18" charset="0"/>
            </a:endParaRPr>
          </a:p>
          <a:p>
            <a:pPr algn="ctr"/>
            <a:r>
              <a:rPr lang="kk-KZ" sz="2800" b="1" dirty="0" smtClean="0">
                <a:latin typeface="Times New Roman" pitchFamily="18" charset="0"/>
                <a:cs typeface="Times New Roman" pitchFamily="18" charset="0"/>
              </a:rPr>
              <a:t>2-топ. </a:t>
            </a:r>
          </a:p>
          <a:p>
            <a:r>
              <a:rPr lang="kk-KZ" sz="2800" i="1" dirty="0" smtClean="0">
                <a:latin typeface="Times New Roman" pitchFamily="18" charset="0"/>
                <a:cs typeface="Times New Roman" pitchFamily="18" charset="0"/>
              </a:rPr>
              <a:t>«Кісіге қарап сөз алма, сөзіне қарап кісіні ал». /ой толғау/</a:t>
            </a:r>
            <a:endParaRPr lang="ru-RU" sz="2800" i="1" dirty="0" smtClean="0">
              <a:latin typeface="Times New Roman" pitchFamily="18" charset="0"/>
              <a:cs typeface="Times New Roman" pitchFamily="18" charset="0"/>
            </a:endParaRPr>
          </a:p>
          <a:p>
            <a:pPr algn="ctr"/>
            <a:endParaRPr lang="ru-RU" b="1" kern="10" dirty="0">
              <a:ln w="9525">
                <a:solidFill>
                  <a:srgbClr val="000000"/>
                </a:solidFill>
                <a:round/>
                <a:headEnd/>
                <a:tailEnd/>
              </a:ln>
              <a:latin typeface="Palatino Linotype"/>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AutoShape 30"/>
          <p:cNvSpPr>
            <a:spLocks noChangeArrowheads="1"/>
          </p:cNvSpPr>
          <p:nvPr/>
        </p:nvSpPr>
        <p:spPr bwMode="auto">
          <a:xfrm>
            <a:off x="684213" y="404813"/>
            <a:ext cx="1655762" cy="928687"/>
          </a:xfrm>
          <a:prstGeom prst="flowChartProcess">
            <a:avLst/>
          </a:prstGeom>
          <a:gradFill rotWithShape="1">
            <a:gsLst>
              <a:gs pos="0">
                <a:srgbClr val="FFFF99"/>
              </a:gs>
              <a:gs pos="50000">
                <a:srgbClr val="FFFFFF"/>
              </a:gs>
              <a:gs pos="100000">
                <a:srgbClr val="FFFF99"/>
              </a:gs>
            </a:gsLst>
            <a:lin ang="5400000" scaled="1"/>
          </a:gradFill>
          <a:ln w="28575">
            <a:solidFill>
              <a:srgbClr val="000000"/>
            </a:solidFill>
            <a:miter lim="800000"/>
            <a:headEnd/>
            <a:tailEnd/>
          </a:ln>
        </p:spPr>
        <p:txBody>
          <a:bodyPr/>
          <a:lstStyle/>
          <a:p>
            <a:pPr algn="ctr"/>
            <a:r>
              <a:rPr lang="kk-KZ" b="1" dirty="0" smtClean="0">
                <a:solidFill>
                  <a:srgbClr val="0000FF"/>
                </a:solidFill>
                <a:latin typeface="Times New Roman" pitchFamily="18" charset="0"/>
                <a:cs typeface="Times New Roman" pitchFamily="18" charset="0"/>
              </a:rPr>
              <a:t>Жақсы мен жаманды айыра білу</a:t>
            </a:r>
            <a:endParaRPr lang="ru-RU" b="1" dirty="0">
              <a:solidFill>
                <a:srgbClr val="0000FF"/>
              </a:solidFill>
              <a:latin typeface="Times New Roman" pitchFamily="18" charset="0"/>
              <a:cs typeface="Times New Roman" pitchFamily="18" charset="0"/>
            </a:endParaRPr>
          </a:p>
        </p:txBody>
      </p:sp>
      <p:sp>
        <p:nvSpPr>
          <p:cNvPr id="31747" name="AutoShape 31"/>
          <p:cNvSpPr>
            <a:spLocks noChangeArrowheads="1"/>
          </p:cNvSpPr>
          <p:nvPr/>
        </p:nvSpPr>
        <p:spPr bwMode="auto">
          <a:xfrm>
            <a:off x="1979613" y="1339850"/>
            <a:ext cx="1368425" cy="576263"/>
          </a:xfrm>
          <a:prstGeom prst="flowChartProcess">
            <a:avLst/>
          </a:prstGeom>
          <a:gradFill rotWithShape="1">
            <a:gsLst>
              <a:gs pos="0">
                <a:srgbClr val="FFFF99"/>
              </a:gs>
              <a:gs pos="50000">
                <a:srgbClr val="FFFFFF"/>
              </a:gs>
              <a:gs pos="100000">
                <a:srgbClr val="FFFF99"/>
              </a:gs>
            </a:gsLst>
            <a:lin ang="5400000" scaled="1"/>
          </a:gradFill>
          <a:ln w="28575">
            <a:solidFill>
              <a:srgbClr val="000000"/>
            </a:solidFill>
            <a:miter lim="800000"/>
            <a:headEnd/>
            <a:tailEnd/>
          </a:ln>
        </p:spPr>
        <p:txBody>
          <a:bodyPr/>
          <a:lstStyle/>
          <a:p>
            <a:pPr algn="ctr"/>
            <a:r>
              <a:rPr lang="ru-RU" sz="2000" b="1" dirty="0" err="1" smtClean="0">
                <a:solidFill>
                  <a:srgbClr val="000099"/>
                </a:solidFill>
                <a:latin typeface="Arial" charset="0"/>
              </a:rPr>
              <a:t>әділдік</a:t>
            </a:r>
            <a:endParaRPr lang="ru-RU" sz="2000" dirty="0">
              <a:solidFill>
                <a:srgbClr val="000099"/>
              </a:solidFill>
              <a:latin typeface="Arial" charset="0"/>
            </a:endParaRPr>
          </a:p>
        </p:txBody>
      </p:sp>
      <p:sp>
        <p:nvSpPr>
          <p:cNvPr id="31748" name="AutoShape 32"/>
          <p:cNvSpPr>
            <a:spLocks noChangeArrowheads="1"/>
          </p:cNvSpPr>
          <p:nvPr/>
        </p:nvSpPr>
        <p:spPr bwMode="auto">
          <a:xfrm>
            <a:off x="2928926" y="1928802"/>
            <a:ext cx="1939928" cy="576262"/>
          </a:xfrm>
          <a:prstGeom prst="flowChartProcess">
            <a:avLst/>
          </a:prstGeom>
          <a:gradFill rotWithShape="1">
            <a:gsLst>
              <a:gs pos="0">
                <a:srgbClr val="FFFF99"/>
              </a:gs>
              <a:gs pos="50000">
                <a:srgbClr val="FFFFFF"/>
              </a:gs>
              <a:gs pos="100000">
                <a:srgbClr val="FFFF99"/>
              </a:gs>
            </a:gsLst>
            <a:lin ang="5400000" scaled="1"/>
          </a:gradFill>
          <a:ln w="28575">
            <a:solidFill>
              <a:srgbClr val="000000"/>
            </a:solidFill>
            <a:miter lim="800000"/>
            <a:headEnd/>
            <a:tailEnd/>
          </a:ln>
        </p:spPr>
        <p:txBody>
          <a:bodyPr/>
          <a:lstStyle/>
          <a:p>
            <a:pPr algn="ctr"/>
            <a:r>
              <a:rPr lang="ru-RU" sz="2000" b="1" dirty="0" err="1" smtClean="0">
                <a:solidFill>
                  <a:srgbClr val="000099"/>
                </a:solidFill>
                <a:latin typeface="Arial" charset="0"/>
              </a:rPr>
              <a:t>адамгершілік</a:t>
            </a:r>
            <a:endParaRPr lang="ru-RU" sz="2000" dirty="0">
              <a:solidFill>
                <a:srgbClr val="000099"/>
              </a:solidFill>
              <a:latin typeface="Arial" charset="0"/>
            </a:endParaRPr>
          </a:p>
        </p:txBody>
      </p:sp>
      <p:sp>
        <p:nvSpPr>
          <p:cNvPr id="31749" name="AutoShape 33"/>
          <p:cNvSpPr>
            <a:spLocks noChangeArrowheads="1"/>
          </p:cNvSpPr>
          <p:nvPr/>
        </p:nvSpPr>
        <p:spPr bwMode="auto">
          <a:xfrm>
            <a:off x="3929058" y="2500306"/>
            <a:ext cx="1785949" cy="568332"/>
          </a:xfrm>
          <a:prstGeom prst="flowChartProcess">
            <a:avLst/>
          </a:prstGeom>
          <a:gradFill rotWithShape="1">
            <a:gsLst>
              <a:gs pos="0">
                <a:srgbClr val="FFFF99"/>
              </a:gs>
              <a:gs pos="50000">
                <a:srgbClr val="FFFFFF"/>
              </a:gs>
              <a:gs pos="100000">
                <a:srgbClr val="FFFF99"/>
              </a:gs>
            </a:gsLst>
            <a:lin ang="5400000" scaled="1"/>
          </a:gradFill>
          <a:ln w="28575">
            <a:solidFill>
              <a:srgbClr val="000000"/>
            </a:solidFill>
            <a:miter lim="800000"/>
            <a:headEnd/>
            <a:tailEnd/>
          </a:ln>
        </p:spPr>
        <p:txBody>
          <a:bodyPr/>
          <a:lstStyle/>
          <a:p>
            <a:pPr algn="ctr"/>
            <a:r>
              <a:rPr lang="ru-RU" sz="2000" b="1" dirty="0" err="1" smtClean="0">
                <a:solidFill>
                  <a:srgbClr val="000099"/>
                </a:solidFill>
                <a:latin typeface="Arial" charset="0"/>
              </a:rPr>
              <a:t>тапқырлық</a:t>
            </a:r>
            <a:endParaRPr lang="ru-RU" sz="2000" dirty="0">
              <a:solidFill>
                <a:srgbClr val="000099"/>
              </a:solidFill>
              <a:latin typeface="Arial" charset="0"/>
            </a:endParaRPr>
          </a:p>
        </p:txBody>
      </p:sp>
      <p:sp>
        <p:nvSpPr>
          <p:cNvPr id="31750" name="AutoShape 34"/>
          <p:cNvSpPr>
            <a:spLocks noChangeArrowheads="1"/>
          </p:cNvSpPr>
          <p:nvPr/>
        </p:nvSpPr>
        <p:spPr bwMode="auto">
          <a:xfrm>
            <a:off x="5292725" y="3068638"/>
            <a:ext cx="1655763" cy="431800"/>
          </a:xfrm>
          <a:prstGeom prst="flowChartProcess">
            <a:avLst/>
          </a:prstGeom>
          <a:gradFill rotWithShape="1">
            <a:gsLst>
              <a:gs pos="0">
                <a:srgbClr val="FFFF99"/>
              </a:gs>
              <a:gs pos="50000">
                <a:srgbClr val="FFFFFF"/>
              </a:gs>
              <a:gs pos="100000">
                <a:srgbClr val="FFFF99"/>
              </a:gs>
            </a:gsLst>
            <a:lin ang="5400000" scaled="1"/>
          </a:gradFill>
          <a:ln w="28575">
            <a:solidFill>
              <a:srgbClr val="000000"/>
            </a:solidFill>
            <a:miter lim="800000"/>
            <a:headEnd/>
            <a:tailEnd/>
          </a:ln>
        </p:spPr>
        <p:txBody>
          <a:bodyPr/>
          <a:lstStyle/>
          <a:p>
            <a:pPr algn="ctr"/>
            <a:r>
              <a:rPr lang="kk-KZ" sz="2000" b="1" dirty="0" smtClean="0">
                <a:solidFill>
                  <a:srgbClr val="000099"/>
                </a:solidFill>
                <a:latin typeface="Arial" charset="0"/>
              </a:rPr>
              <a:t>шыншыл</a:t>
            </a:r>
            <a:endParaRPr lang="ru-RU" sz="2000" b="1" dirty="0">
              <a:solidFill>
                <a:srgbClr val="000099"/>
              </a:solidFill>
              <a:latin typeface="Arial" charset="0"/>
            </a:endParaRPr>
          </a:p>
        </p:txBody>
      </p:sp>
      <p:sp>
        <p:nvSpPr>
          <p:cNvPr id="31751" name="AutoShape 34"/>
          <p:cNvSpPr>
            <a:spLocks noChangeArrowheads="1"/>
          </p:cNvSpPr>
          <p:nvPr/>
        </p:nvSpPr>
        <p:spPr bwMode="auto">
          <a:xfrm>
            <a:off x="5929322" y="3500438"/>
            <a:ext cx="2143140" cy="431800"/>
          </a:xfrm>
          <a:prstGeom prst="flowChartProcess">
            <a:avLst/>
          </a:prstGeom>
          <a:gradFill rotWithShape="1">
            <a:gsLst>
              <a:gs pos="0">
                <a:srgbClr val="FFFF99"/>
              </a:gs>
              <a:gs pos="50000">
                <a:srgbClr val="FFFFFF"/>
              </a:gs>
              <a:gs pos="100000">
                <a:srgbClr val="FFFF99"/>
              </a:gs>
            </a:gsLst>
            <a:lin ang="5400000" scaled="1"/>
          </a:gradFill>
          <a:ln w="28575">
            <a:solidFill>
              <a:srgbClr val="000000"/>
            </a:solidFill>
            <a:miter lim="800000"/>
            <a:headEnd/>
            <a:tailEnd/>
          </a:ln>
        </p:spPr>
        <p:txBody>
          <a:bodyPr/>
          <a:lstStyle/>
          <a:p>
            <a:pPr algn="ctr"/>
            <a:r>
              <a:rPr lang="kk-KZ" sz="2000" b="1" dirty="0" smtClean="0">
                <a:solidFill>
                  <a:srgbClr val="000099"/>
                </a:solidFill>
                <a:latin typeface="Arial" charset="0"/>
              </a:rPr>
              <a:t>сертке беріктік</a:t>
            </a:r>
            <a:endParaRPr lang="ru-RU" sz="2000" dirty="0">
              <a:solidFill>
                <a:srgbClr val="000099"/>
              </a:solidFill>
              <a:latin typeface="Arial" charset="0"/>
            </a:endParaRPr>
          </a:p>
        </p:txBody>
      </p:sp>
      <p:sp>
        <p:nvSpPr>
          <p:cNvPr id="31752" name="AutoShape 34"/>
          <p:cNvSpPr>
            <a:spLocks noChangeArrowheads="1"/>
          </p:cNvSpPr>
          <p:nvPr/>
        </p:nvSpPr>
        <p:spPr bwMode="auto">
          <a:xfrm>
            <a:off x="7000892" y="3932238"/>
            <a:ext cx="1892283" cy="431800"/>
          </a:xfrm>
          <a:prstGeom prst="flowChartProcess">
            <a:avLst/>
          </a:prstGeom>
          <a:gradFill rotWithShape="1">
            <a:gsLst>
              <a:gs pos="0">
                <a:srgbClr val="FFFF99"/>
              </a:gs>
              <a:gs pos="50000">
                <a:srgbClr val="FFFFFF"/>
              </a:gs>
              <a:gs pos="100000">
                <a:srgbClr val="FFFF99"/>
              </a:gs>
            </a:gsLst>
            <a:lin ang="5400000" scaled="1"/>
          </a:gradFill>
          <a:ln w="28575">
            <a:solidFill>
              <a:srgbClr val="000000"/>
            </a:solidFill>
            <a:miter lim="800000"/>
            <a:headEnd/>
            <a:tailEnd/>
          </a:ln>
        </p:spPr>
        <p:txBody>
          <a:bodyPr/>
          <a:lstStyle/>
          <a:p>
            <a:pPr algn="ctr"/>
            <a:r>
              <a:rPr lang="kk-KZ" sz="2000" b="1" dirty="0" smtClean="0">
                <a:solidFill>
                  <a:srgbClr val="000099"/>
                </a:solidFill>
                <a:latin typeface="Arial" charset="0"/>
              </a:rPr>
              <a:t>кешірімділік</a:t>
            </a:r>
            <a:endParaRPr lang="ru-RU" sz="2000" dirty="0">
              <a:solidFill>
                <a:srgbClr val="000099"/>
              </a:solidFill>
              <a:latin typeface="Arial" charset="0"/>
            </a:endParaRPr>
          </a:p>
        </p:txBody>
      </p:sp>
      <p:sp>
        <p:nvSpPr>
          <p:cNvPr id="31754" name="AutoShape 23"/>
          <p:cNvSpPr>
            <a:spLocks noChangeArrowheads="1"/>
          </p:cNvSpPr>
          <p:nvPr/>
        </p:nvSpPr>
        <p:spPr bwMode="auto">
          <a:xfrm rot="1730379">
            <a:off x="755650" y="1628775"/>
            <a:ext cx="1366838" cy="576263"/>
          </a:xfrm>
          <a:prstGeom prst="curvedUpArrow">
            <a:avLst>
              <a:gd name="adj1" fmla="val 51786"/>
              <a:gd name="adj2" fmla="val 94876"/>
              <a:gd name="adj3" fmla="val 74236"/>
            </a:avLst>
          </a:prstGeom>
          <a:solidFill>
            <a:schemeClr val="accent1"/>
          </a:solidFill>
          <a:ln w="9525">
            <a:solidFill>
              <a:schemeClr val="tx1"/>
            </a:solidFill>
            <a:miter lim="800000"/>
            <a:headEnd/>
            <a:tailEnd/>
          </a:ln>
        </p:spPr>
        <p:txBody>
          <a:bodyPr wrap="none" anchor="ctr"/>
          <a:lstStyle/>
          <a:p>
            <a:endParaRPr lang="ru-RU"/>
          </a:p>
        </p:txBody>
      </p:sp>
      <p:sp>
        <p:nvSpPr>
          <p:cNvPr id="31755" name="AutoShape 24"/>
          <p:cNvSpPr>
            <a:spLocks noChangeArrowheads="1"/>
          </p:cNvSpPr>
          <p:nvPr/>
        </p:nvSpPr>
        <p:spPr bwMode="auto">
          <a:xfrm rot="1730379">
            <a:off x="1836738" y="2276475"/>
            <a:ext cx="1366837" cy="576263"/>
          </a:xfrm>
          <a:prstGeom prst="curvedUpArrow">
            <a:avLst>
              <a:gd name="adj1" fmla="val 51786"/>
              <a:gd name="adj2" fmla="val 94876"/>
              <a:gd name="adj3" fmla="val 74236"/>
            </a:avLst>
          </a:prstGeom>
          <a:solidFill>
            <a:srgbClr val="0000FF"/>
          </a:solidFill>
          <a:ln w="9525">
            <a:solidFill>
              <a:schemeClr val="tx1"/>
            </a:solidFill>
            <a:miter lim="800000"/>
            <a:headEnd/>
            <a:tailEnd/>
          </a:ln>
        </p:spPr>
        <p:txBody>
          <a:bodyPr wrap="none" anchor="ctr"/>
          <a:lstStyle/>
          <a:p>
            <a:endParaRPr lang="ru-RU"/>
          </a:p>
        </p:txBody>
      </p:sp>
      <p:sp>
        <p:nvSpPr>
          <p:cNvPr id="31756" name="AutoShape 25"/>
          <p:cNvSpPr>
            <a:spLocks noChangeArrowheads="1"/>
          </p:cNvSpPr>
          <p:nvPr/>
        </p:nvSpPr>
        <p:spPr bwMode="auto">
          <a:xfrm rot="1730379">
            <a:off x="2916238" y="2852738"/>
            <a:ext cx="1366837" cy="576262"/>
          </a:xfrm>
          <a:prstGeom prst="curvedUpArrow">
            <a:avLst>
              <a:gd name="adj1" fmla="val 51787"/>
              <a:gd name="adj2" fmla="val 94876"/>
              <a:gd name="adj3" fmla="val 74236"/>
            </a:avLst>
          </a:prstGeom>
          <a:gradFill rotWithShape="1">
            <a:gsLst>
              <a:gs pos="0">
                <a:srgbClr val="940000"/>
              </a:gs>
              <a:gs pos="50000">
                <a:srgbClr val="990000"/>
              </a:gs>
              <a:gs pos="100000">
                <a:srgbClr val="940000"/>
              </a:gs>
            </a:gsLst>
            <a:lin ang="5400000" scaled="1"/>
          </a:gradFill>
          <a:ln w="9525">
            <a:solidFill>
              <a:schemeClr val="tx1"/>
            </a:solidFill>
            <a:miter lim="800000"/>
            <a:headEnd/>
            <a:tailEnd/>
          </a:ln>
        </p:spPr>
        <p:txBody>
          <a:bodyPr wrap="none" anchor="ctr"/>
          <a:lstStyle/>
          <a:p>
            <a:endParaRPr lang="ru-RU"/>
          </a:p>
        </p:txBody>
      </p:sp>
      <p:sp>
        <p:nvSpPr>
          <p:cNvPr id="31757" name="AutoShape 26"/>
          <p:cNvSpPr>
            <a:spLocks noChangeArrowheads="1"/>
          </p:cNvSpPr>
          <p:nvPr/>
        </p:nvSpPr>
        <p:spPr bwMode="auto">
          <a:xfrm rot="1730379">
            <a:off x="3995738" y="3500438"/>
            <a:ext cx="1366837" cy="576262"/>
          </a:xfrm>
          <a:prstGeom prst="curvedUpArrow">
            <a:avLst>
              <a:gd name="adj1" fmla="val 51787"/>
              <a:gd name="adj2" fmla="val 94876"/>
              <a:gd name="adj3" fmla="val 74236"/>
            </a:avLst>
          </a:prstGeom>
          <a:solidFill>
            <a:srgbClr val="33CCFF"/>
          </a:solidFill>
          <a:ln w="9525">
            <a:solidFill>
              <a:schemeClr val="tx1"/>
            </a:solidFill>
            <a:miter lim="800000"/>
            <a:headEnd/>
            <a:tailEnd/>
          </a:ln>
        </p:spPr>
        <p:txBody>
          <a:bodyPr wrap="none" anchor="ctr"/>
          <a:lstStyle/>
          <a:p>
            <a:endParaRPr lang="ru-RU"/>
          </a:p>
        </p:txBody>
      </p:sp>
      <p:sp>
        <p:nvSpPr>
          <p:cNvPr id="31758" name="AutoShape 27"/>
          <p:cNvSpPr>
            <a:spLocks noChangeArrowheads="1"/>
          </p:cNvSpPr>
          <p:nvPr/>
        </p:nvSpPr>
        <p:spPr bwMode="auto">
          <a:xfrm rot="1730379">
            <a:off x="5076825" y="3932238"/>
            <a:ext cx="1366838" cy="576262"/>
          </a:xfrm>
          <a:prstGeom prst="curvedUpArrow">
            <a:avLst>
              <a:gd name="adj1" fmla="val 51787"/>
              <a:gd name="adj2" fmla="val 94876"/>
              <a:gd name="adj3" fmla="val 74236"/>
            </a:avLst>
          </a:prstGeom>
          <a:solidFill>
            <a:srgbClr val="990000"/>
          </a:solidFill>
          <a:ln w="9525">
            <a:solidFill>
              <a:srgbClr val="990000"/>
            </a:solidFill>
            <a:miter lim="800000"/>
            <a:headEnd/>
            <a:tailEnd/>
          </a:ln>
        </p:spPr>
        <p:txBody>
          <a:bodyPr wrap="none" anchor="ctr"/>
          <a:lstStyle/>
          <a:p>
            <a:endParaRPr lang="ru-RU"/>
          </a:p>
        </p:txBody>
      </p:sp>
      <p:sp>
        <p:nvSpPr>
          <p:cNvPr id="31759" name="AutoShape 28"/>
          <p:cNvSpPr>
            <a:spLocks noChangeArrowheads="1"/>
          </p:cNvSpPr>
          <p:nvPr/>
        </p:nvSpPr>
        <p:spPr bwMode="auto">
          <a:xfrm rot="1730379">
            <a:off x="6126418" y="4437298"/>
            <a:ext cx="1366837" cy="576263"/>
          </a:xfrm>
          <a:prstGeom prst="curvedUpArrow">
            <a:avLst>
              <a:gd name="adj1" fmla="val 51786"/>
              <a:gd name="adj2" fmla="val 94876"/>
              <a:gd name="adj3" fmla="val 74236"/>
            </a:avLst>
          </a:prstGeom>
          <a:solidFill>
            <a:srgbClr val="0000FF"/>
          </a:solidFill>
          <a:ln w="9525">
            <a:solidFill>
              <a:schemeClr val="tx1"/>
            </a:solidFill>
            <a:miter lim="800000"/>
            <a:headEnd/>
            <a:tailEnd/>
          </a:ln>
        </p:spPr>
        <p:txBody>
          <a:bodyPr wrap="none" anchor="ctr"/>
          <a:lstStyle/>
          <a:p>
            <a:endParaRPr lang="ru-RU"/>
          </a:p>
        </p:txBody>
      </p:sp>
      <p:sp>
        <p:nvSpPr>
          <p:cNvPr id="31760" name="WordArt 29"/>
          <p:cNvSpPr>
            <a:spLocks noChangeArrowheads="1" noChangeShapeType="1" noTextEdit="1"/>
          </p:cNvSpPr>
          <p:nvPr/>
        </p:nvSpPr>
        <p:spPr bwMode="auto">
          <a:xfrm rot="1797228">
            <a:off x="3822793" y="1596175"/>
            <a:ext cx="5222875" cy="971550"/>
          </a:xfrm>
          <a:prstGeom prst="rect">
            <a:avLst/>
          </a:prstGeom>
        </p:spPr>
        <p:txBody>
          <a:bodyPr spcFirstLastPara="1" wrap="none" fromWordArt="1">
            <a:prstTxWarp prst="textArchUp">
              <a:avLst>
                <a:gd name="adj" fmla="val 10800004"/>
              </a:avLst>
            </a:prstTxWarp>
          </a:bodyPr>
          <a:lstStyle/>
          <a:p>
            <a:pPr lvl="0" algn="ctr" fontAlgn="base">
              <a:spcBef>
                <a:spcPct val="0"/>
              </a:spcBef>
              <a:spcAft>
                <a:spcPct val="0"/>
              </a:spcAft>
            </a:pPr>
            <a:r>
              <a:rPr lang="kk-KZ" altLang="zh-TW" sz="3600" dirty="0" smtClean="0">
                <a:solidFill>
                  <a:srgbClr val="0000FF"/>
                </a:solidFill>
                <a:latin typeface="Times New Roman" pitchFamily="18" charset="0"/>
                <a:ea typeface="PMingLiU" charset="-120"/>
              </a:rPr>
              <a:t>«Аяз би» ертегісінен </a:t>
            </a:r>
          </a:p>
          <a:p>
            <a:pPr lvl="0" algn="ctr" fontAlgn="base">
              <a:spcBef>
                <a:spcPct val="0"/>
              </a:spcBef>
              <a:spcAft>
                <a:spcPct val="0"/>
              </a:spcAft>
            </a:pPr>
            <a:r>
              <a:rPr lang="kk-KZ" altLang="zh-TW" sz="3600" dirty="0" smtClean="0">
                <a:solidFill>
                  <a:srgbClr val="0000FF"/>
                </a:solidFill>
                <a:latin typeface="Times New Roman" pitchFamily="18" charset="0"/>
                <a:ea typeface="PMingLiU" charset="-120"/>
              </a:rPr>
              <a:t>қандай тәрбие аламыз?</a:t>
            </a:r>
            <a:endParaRPr lang="ru-RU" sz="4800" dirty="0" smtClean="0">
              <a:solidFill>
                <a:srgbClr val="0000FF"/>
              </a:solidFill>
              <a:latin typeface="Arial" pitchFamily="34"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3"/>
          <p:cNvGrpSpPr>
            <a:grpSpLocks/>
          </p:cNvGrpSpPr>
          <p:nvPr/>
        </p:nvGrpSpPr>
        <p:grpSpPr bwMode="auto">
          <a:xfrm>
            <a:off x="-419100" y="-330200"/>
            <a:ext cx="9469438" cy="7561263"/>
            <a:chOff x="-264" y="-208"/>
            <a:chExt cx="5965" cy="4763"/>
          </a:xfrm>
        </p:grpSpPr>
        <p:grpSp>
          <p:nvGrpSpPr>
            <p:cNvPr id="3" name="Group 4"/>
            <p:cNvGrpSpPr>
              <a:grpSpLocks/>
            </p:cNvGrpSpPr>
            <p:nvPr/>
          </p:nvGrpSpPr>
          <p:grpSpPr bwMode="auto">
            <a:xfrm>
              <a:off x="-264" y="88"/>
              <a:ext cx="1316" cy="4467"/>
              <a:chOff x="-264" y="88"/>
              <a:chExt cx="1316" cy="4467"/>
            </a:xfrm>
          </p:grpSpPr>
          <p:sp>
            <p:nvSpPr>
              <p:cNvPr id="53256" name="Freeform 5"/>
              <p:cNvSpPr>
                <a:spLocks/>
              </p:cNvSpPr>
              <p:nvPr/>
            </p:nvSpPr>
            <p:spPr bwMode="auto">
              <a:xfrm rot="8105235">
                <a:off x="-264" y="8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7" name="Freeform 6"/>
              <p:cNvSpPr>
                <a:spLocks/>
              </p:cNvSpPr>
              <p:nvPr/>
            </p:nvSpPr>
            <p:spPr bwMode="auto">
              <a:xfrm rot="3091712">
                <a:off x="-264" y="3616"/>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nvGrpSpPr>
            <p:cNvPr id="4" name="Group 7"/>
            <p:cNvGrpSpPr>
              <a:grpSpLocks/>
            </p:cNvGrpSpPr>
            <p:nvPr/>
          </p:nvGrpSpPr>
          <p:grpSpPr bwMode="auto">
            <a:xfrm>
              <a:off x="5111" y="-208"/>
              <a:ext cx="590" cy="4755"/>
              <a:chOff x="5111" y="-208"/>
              <a:chExt cx="590" cy="4755"/>
            </a:xfrm>
          </p:grpSpPr>
          <p:sp>
            <p:nvSpPr>
              <p:cNvPr id="53254" name="Freeform 8"/>
              <p:cNvSpPr>
                <a:spLocks/>
              </p:cNvSpPr>
              <p:nvPr/>
            </p:nvSpPr>
            <p:spPr bwMode="auto">
              <a:xfrm rot="-3107314">
                <a:off x="4734" y="360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5" name="Freeform 9"/>
              <p:cNvSpPr>
                <a:spLocks/>
              </p:cNvSpPr>
              <p:nvPr/>
            </p:nvSpPr>
            <p:spPr bwMode="auto">
              <a:xfrm rot="-7478457">
                <a:off x="4762" y="169"/>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sp>
        <p:nvSpPr>
          <p:cNvPr id="399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2" name="WordArt 8"/>
          <p:cNvSpPr>
            <a:spLocks noChangeArrowheads="1" noChangeShapeType="1" noTextEdit="1"/>
          </p:cNvSpPr>
          <p:nvPr/>
        </p:nvSpPr>
        <p:spPr bwMode="auto">
          <a:xfrm rot="21285414">
            <a:off x="499999" y="1376792"/>
            <a:ext cx="8453167" cy="4563697"/>
          </a:xfrm>
          <a:prstGeom prst="rect">
            <a:avLst/>
          </a:prstGeom>
        </p:spPr>
        <p:txBody>
          <a:bodyPr wrap="none" fromWordArt="1">
            <a:prstTxWarp prst="textSlantUp">
              <a:avLst>
                <a:gd name="adj" fmla="val 37744"/>
              </a:avLst>
            </a:prstTxWarp>
          </a:bodyPr>
          <a:lstStyle/>
          <a:p>
            <a:pPr algn="ctr"/>
            <a:r>
              <a:rPr lang="kk-KZ" sz="3600" b="1" dirty="0" smtClean="0">
                <a:solidFill>
                  <a:srgbClr val="FF0000"/>
                </a:solidFill>
                <a:latin typeface="Times New Roman" pitchFamily="18" charset="0"/>
                <a:cs typeface="Times New Roman" pitchFamily="18" charset="0"/>
              </a:rPr>
              <a:t>Үйге тапсырма</a:t>
            </a:r>
          </a:p>
          <a:p>
            <a:pPr algn="ctr"/>
            <a:r>
              <a:rPr lang="kk-KZ" sz="3600" b="1" dirty="0" smtClean="0">
                <a:solidFill>
                  <a:srgbClr val="FF0000"/>
                </a:solidFill>
                <a:latin typeface="Times New Roman" pitchFamily="18" charset="0"/>
                <a:cs typeface="Times New Roman" pitchFamily="18" charset="0"/>
              </a:rPr>
              <a:t>        </a:t>
            </a:r>
            <a:endParaRPr lang="kk-KZ" sz="3600" b="1" dirty="0" smtClean="0">
              <a:solidFill>
                <a:srgbClr val="0000FF"/>
              </a:solidFill>
              <a:latin typeface="Times New Roman" pitchFamily="18" charset="0"/>
              <a:cs typeface="Times New Roman" pitchFamily="18" charset="0"/>
            </a:endParaRPr>
          </a:p>
          <a:p>
            <a:pPr algn="ctr"/>
            <a:r>
              <a:rPr lang="kk-KZ" sz="3600" b="1" dirty="0" smtClean="0">
                <a:solidFill>
                  <a:srgbClr val="FF0000"/>
                </a:solidFill>
                <a:latin typeface="Times New Roman" pitchFamily="18" charset="0"/>
                <a:cs typeface="Times New Roman" pitchFamily="18" charset="0"/>
              </a:rPr>
              <a:t>  </a:t>
            </a:r>
            <a:endParaRPr lang="ru-RU" sz="3600" dirty="0" smtClean="0">
              <a:solidFill>
                <a:srgbClr val="FF0000"/>
              </a:solidFill>
              <a:latin typeface="Times New Roman" pitchFamily="18" charset="0"/>
              <a:cs typeface="Times New Roman" pitchFamily="18" charset="0"/>
            </a:endParaRPr>
          </a:p>
          <a:p>
            <a:pPr algn="ctr"/>
            <a:endParaRPr lang="ru-RU" sz="3600" b="1" kern="10" dirty="0">
              <a:ln w="9525">
                <a:solidFill>
                  <a:srgbClr val="000000"/>
                </a:solidFill>
                <a:round/>
                <a:headEnd/>
                <a:tailEnd/>
              </a:ln>
              <a:solidFill>
                <a:srgbClr val="FF0000"/>
              </a:solidFill>
              <a:latin typeface="Palatino Linotype"/>
            </a:endParaRPr>
          </a:p>
        </p:txBody>
      </p:sp>
      <p:sp>
        <p:nvSpPr>
          <p:cNvPr id="11" name="Прямоугольник 10"/>
          <p:cNvSpPr/>
          <p:nvPr/>
        </p:nvSpPr>
        <p:spPr>
          <a:xfrm rot="20622342">
            <a:off x="2555685" y="3673776"/>
            <a:ext cx="4883950" cy="584775"/>
          </a:xfrm>
          <a:prstGeom prst="rect">
            <a:avLst/>
          </a:prstGeom>
        </p:spPr>
        <p:txBody>
          <a:bodyPr wrap="square">
            <a:spAutoFit/>
          </a:bodyPr>
          <a:lstStyle/>
          <a:p>
            <a:r>
              <a:rPr lang="kk-KZ" sz="3200" b="1" i="1" dirty="0" smtClean="0">
                <a:latin typeface="Times New Roman" pitchFamily="18" charset="0"/>
                <a:cs typeface="Times New Roman" pitchFamily="18" charset="0"/>
              </a:rPr>
              <a:t>Аяз биге мінездеме жазу </a:t>
            </a:r>
            <a:endParaRPr lang="ru-RU" sz="3200" i="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2000"/>
                                        <p:tgtEl>
                                          <p:spTgt spid="12"/>
                                        </p:tgtEl>
                                      </p:cBhvr>
                                    </p:animEffect>
                                    <p:anim calcmode="lin" valueType="num">
                                      <p:cBhvr>
                                        <p:cTn id="8" dur="2000" fill="hold"/>
                                        <p:tgtEl>
                                          <p:spTgt spid="12"/>
                                        </p:tgtEl>
                                        <p:attrNameLst>
                                          <p:attrName>style.rotation</p:attrName>
                                        </p:attrNameLst>
                                      </p:cBhvr>
                                      <p:tavLst>
                                        <p:tav tm="0">
                                          <p:val>
                                            <p:fltVal val="720"/>
                                          </p:val>
                                        </p:tav>
                                        <p:tav tm="100000">
                                          <p:val>
                                            <p:fltVal val="0"/>
                                          </p:val>
                                        </p:tav>
                                      </p:tavLst>
                                    </p:anim>
                                    <p:anim calcmode="lin" valueType="num">
                                      <p:cBhvr>
                                        <p:cTn id="9" dur="2000" fill="hold"/>
                                        <p:tgtEl>
                                          <p:spTgt spid="12"/>
                                        </p:tgtEl>
                                        <p:attrNameLst>
                                          <p:attrName>ppt_h</p:attrName>
                                        </p:attrNameLst>
                                      </p:cBhvr>
                                      <p:tavLst>
                                        <p:tav tm="0">
                                          <p:val>
                                            <p:fltVal val="0"/>
                                          </p:val>
                                        </p:tav>
                                        <p:tav tm="100000">
                                          <p:val>
                                            <p:strVal val="#ppt_h"/>
                                          </p:val>
                                        </p:tav>
                                      </p:tavLst>
                                    </p:anim>
                                    <p:anim calcmode="lin" valueType="num">
                                      <p:cBhvr>
                                        <p:cTn id="10" dur="2000" fill="hold"/>
                                        <p:tgtEl>
                                          <p:spTgt spid="12"/>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3"/>
          <p:cNvGrpSpPr>
            <a:grpSpLocks/>
          </p:cNvGrpSpPr>
          <p:nvPr/>
        </p:nvGrpSpPr>
        <p:grpSpPr bwMode="auto">
          <a:xfrm>
            <a:off x="-419100" y="-330200"/>
            <a:ext cx="9469438" cy="7561263"/>
            <a:chOff x="-264" y="-208"/>
            <a:chExt cx="5965" cy="4763"/>
          </a:xfrm>
        </p:grpSpPr>
        <p:grpSp>
          <p:nvGrpSpPr>
            <p:cNvPr id="3" name="Group 4"/>
            <p:cNvGrpSpPr>
              <a:grpSpLocks/>
            </p:cNvGrpSpPr>
            <p:nvPr/>
          </p:nvGrpSpPr>
          <p:grpSpPr bwMode="auto">
            <a:xfrm>
              <a:off x="-264" y="88"/>
              <a:ext cx="1316" cy="4467"/>
              <a:chOff x="-264" y="88"/>
              <a:chExt cx="1316" cy="4467"/>
            </a:xfrm>
          </p:grpSpPr>
          <p:sp>
            <p:nvSpPr>
              <p:cNvPr id="53256" name="Freeform 5"/>
              <p:cNvSpPr>
                <a:spLocks/>
              </p:cNvSpPr>
              <p:nvPr/>
            </p:nvSpPr>
            <p:spPr bwMode="auto">
              <a:xfrm rot="8105235">
                <a:off x="-264" y="8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7" name="Freeform 6"/>
              <p:cNvSpPr>
                <a:spLocks/>
              </p:cNvSpPr>
              <p:nvPr/>
            </p:nvSpPr>
            <p:spPr bwMode="auto">
              <a:xfrm rot="3091712">
                <a:off x="-264" y="3616"/>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nvGrpSpPr>
            <p:cNvPr id="4" name="Group 7"/>
            <p:cNvGrpSpPr>
              <a:grpSpLocks/>
            </p:cNvGrpSpPr>
            <p:nvPr/>
          </p:nvGrpSpPr>
          <p:grpSpPr bwMode="auto">
            <a:xfrm>
              <a:off x="5111" y="-208"/>
              <a:ext cx="590" cy="4755"/>
              <a:chOff x="5111" y="-208"/>
              <a:chExt cx="590" cy="4755"/>
            </a:xfrm>
          </p:grpSpPr>
          <p:sp>
            <p:nvSpPr>
              <p:cNvPr id="53254" name="Freeform 8"/>
              <p:cNvSpPr>
                <a:spLocks/>
              </p:cNvSpPr>
              <p:nvPr/>
            </p:nvSpPr>
            <p:spPr bwMode="auto">
              <a:xfrm rot="-3107314">
                <a:off x="4734" y="360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5" name="Freeform 9"/>
              <p:cNvSpPr>
                <a:spLocks/>
              </p:cNvSpPr>
              <p:nvPr/>
            </p:nvSpPr>
            <p:spPr bwMode="auto">
              <a:xfrm rot="-7478457">
                <a:off x="4762" y="169"/>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sp>
        <p:nvSpPr>
          <p:cNvPr id="399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2" name="WordArt 8"/>
          <p:cNvSpPr>
            <a:spLocks noChangeArrowheads="1" noChangeShapeType="1" noTextEdit="1"/>
          </p:cNvSpPr>
          <p:nvPr/>
        </p:nvSpPr>
        <p:spPr bwMode="auto">
          <a:xfrm rot="21285414">
            <a:off x="1087371" y="1585146"/>
            <a:ext cx="7166135" cy="3418941"/>
          </a:xfrm>
          <a:prstGeom prst="rect">
            <a:avLst/>
          </a:prstGeom>
        </p:spPr>
        <p:txBody>
          <a:bodyPr wrap="none" fromWordArt="1">
            <a:prstTxWarp prst="textSlantUp">
              <a:avLst>
                <a:gd name="adj" fmla="val 37744"/>
              </a:avLst>
            </a:prstTxWarp>
          </a:bodyPr>
          <a:lstStyle/>
          <a:p>
            <a:pPr algn="ctr"/>
            <a:r>
              <a:rPr lang="kk-KZ" sz="3600" b="1" dirty="0" smtClean="0">
                <a:solidFill>
                  <a:srgbClr val="FF0000"/>
                </a:solidFill>
                <a:latin typeface="Times New Roman" pitchFamily="18" charset="0"/>
                <a:cs typeface="Times New Roman" pitchFamily="18" charset="0"/>
              </a:rPr>
              <a:t>Бағалау</a:t>
            </a:r>
            <a:endParaRPr lang="ru-RU" sz="3600" dirty="0" smtClean="0">
              <a:solidFill>
                <a:srgbClr val="FF0000"/>
              </a:solidFill>
              <a:latin typeface="Times New Roman" pitchFamily="18" charset="0"/>
              <a:cs typeface="Times New Roman" pitchFamily="18" charset="0"/>
            </a:endParaRPr>
          </a:p>
          <a:p>
            <a:pPr algn="ctr"/>
            <a:endParaRPr lang="ru-RU" sz="3600" b="1" kern="10" dirty="0">
              <a:ln w="9525">
                <a:solidFill>
                  <a:srgbClr val="000000"/>
                </a:solidFill>
                <a:round/>
                <a:headEnd/>
                <a:tailEnd/>
              </a:ln>
              <a:solidFill>
                <a:srgbClr val="FF0000"/>
              </a:solidFill>
              <a:latin typeface="Palatino Linotype"/>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2000"/>
                                        <p:tgtEl>
                                          <p:spTgt spid="12"/>
                                        </p:tgtEl>
                                      </p:cBhvr>
                                    </p:animEffect>
                                    <p:anim calcmode="lin" valueType="num">
                                      <p:cBhvr>
                                        <p:cTn id="8" dur="2000" fill="hold"/>
                                        <p:tgtEl>
                                          <p:spTgt spid="12"/>
                                        </p:tgtEl>
                                        <p:attrNameLst>
                                          <p:attrName>style.rotation</p:attrName>
                                        </p:attrNameLst>
                                      </p:cBhvr>
                                      <p:tavLst>
                                        <p:tav tm="0">
                                          <p:val>
                                            <p:fltVal val="720"/>
                                          </p:val>
                                        </p:tav>
                                        <p:tav tm="100000">
                                          <p:val>
                                            <p:fltVal val="0"/>
                                          </p:val>
                                        </p:tav>
                                      </p:tavLst>
                                    </p:anim>
                                    <p:anim calcmode="lin" valueType="num">
                                      <p:cBhvr>
                                        <p:cTn id="9" dur="2000" fill="hold"/>
                                        <p:tgtEl>
                                          <p:spTgt spid="12"/>
                                        </p:tgtEl>
                                        <p:attrNameLst>
                                          <p:attrName>ppt_h</p:attrName>
                                        </p:attrNameLst>
                                      </p:cBhvr>
                                      <p:tavLst>
                                        <p:tav tm="0">
                                          <p:val>
                                            <p:fltVal val="0"/>
                                          </p:val>
                                        </p:tav>
                                        <p:tav tm="100000">
                                          <p:val>
                                            <p:strVal val="#ppt_h"/>
                                          </p:val>
                                        </p:tav>
                                      </p:tavLst>
                                    </p:anim>
                                    <p:anim calcmode="lin" valueType="num">
                                      <p:cBhvr>
                                        <p:cTn id="10" dur="2000" fill="hold"/>
                                        <p:tgtEl>
                                          <p:spTgt spid="12"/>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3"/>
          <p:cNvGrpSpPr>
            <a:grpSpLocks/>
          </p:cNvGrpSpPr>
          <p:nvPr/>
        </p:nvGrpSpPr>
        <p:grpSpPr bwMode="auto">
          <a:xfrm>
            <a:off x="-419100" y="-330200"/>
            <a:ext cx="9469438" cy="7561263"/>
            <a:chOff x="-264" y="-208"/>
            <a:chExt cx="5965" cy="4763"/>
          </a:xfrm>
        </p:grpSpPr>
        <p:grpSp>
          <p:nvGrpSpPr>
            <p:cNvPr id="3" name="Group 4"/>
            <p:cNvGrpSpPr>
              <a:grpSpLocks/>
            </p:cNvGrpSpPr>
            <p:nvPr/>
          </p:nvGrpSpPr>
          <p:grpSpPr bwMode="auto">
            <a:xfrm>
              <a:off x="-264" y="88"/>
              <a:ext cx="1316" cy="4467"/>
              <a:chOff x="-264" y="88"/>
              <a:chExt cx="1316" cy="4467"/>
            </a:xfrm>
          </p:grpSpPr>
          <p:sp>
            <p:nvSpPr>
              <p:cNvPr id="53256" name="Freeform 5"/>
              <p:cNvSpPr>
                <a:spLocks/>
              </p:cNvSpPr>
              <p:nvPr/>
            </p:nvSpPr>
            <p:spPr bwMode="auto">
              <a:xfrm rot="8105235">
                <a:off x="-264" y="8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7" name="Freeform 6"/>
              <p:cNvSpPr>
                <a:spLocks/>
              </p:cNvSpPr>
              <p:nvPr/>
            </p:nvSpPr>
            <p:spPr bwMode="auto">
              <a:xfrm rot="3091712">
                <a:off x="-264" y="3616"/>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nvGrpSpPr>
            <p:cNvPr id="4" name="Group 7"/>
            <p:cNvGrpSpPr>
              <a:grpSpLocks/>
            </p:cNvGrpSpPr>
            <p:nvPr/>
          </p:nvGrpSpPr>
          <p:grpSpPr bwMode="auto">
            <a:xfrm>
              <a:off x="5111" y="-208"/>
              <a:ext cx="590" cy="4755"/>
              <a:chOff x="5111" y="-208"/>
              <a:chExt cx="590" cy="4755"/>
            </a:xfrm>
          </p:grpSpPr>
          <p:sp>
            <p:nvSpPr>
              <p:cNvPr id="53254" name="Freeform 8"/>
              <p:cNvSpPr>
                <a:spLocks/>
              </p:cNvSpPr>
              <p:nvPr/>
            </p:nvSpPr>
            <p:spPr bwMode="auto">
              <a:xfrm rot="-3107314">
                <a:off x="4734" y="360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5" name="Freeform 9"/>
              <p:cNvSpPr>
                <a:spLocks/>
              </p:cNvSpPr>
              <p:nvPr/>
            </p:nvSpPr>
            <p:spPr bwMode="auto">
              <a:xfrm rot="-7478457">
                <a:off x="4762" y="169"/>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sp>
        <p:nvSpPr>
          <p:cNvPr id="399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3" name="Таблица 12"/>
          <p:cNvGraphicFramePr>
            <a:graphicFrameLocks noGrp="1"/>
          </p:cNvGraphicFramePr>
          <p:nvPr/>
        </p:nvGraphicFramePr>
        <p:xfrm>
          <a:off x="1071538" y="785794"/>
          <a:ext cx="7143798" cy="5000660"/>
        </p:xfrm>
        <a:graphic>
          <a:graphicData uri="http://schemas.openxmlformats.org/drawingml/2006/table">
            <a:tbl>
              <a:tblPr/>
              <a:tblGrid>
                <a:gridCol w="446487"/>
                <a:gridCol w="2593459"/>
                <a:gridCol w="446487"/>
                <a:gridCol w="521639"/>
                <a:gridCol w="522376"/>
                <a:gridCol w="522376"/>
                <a:gridCol w="419963"/>
                <a:gridCol w="419963"/>
                <a:gridCol w="419963"/>
                <a:gridCol w="419963"/>
                <a:gridCol w="411122"/>
              </a:tblGrid>
              <a:tr h="258647">
                <a:tc rowSpan="2">
                  <a:txBody>
                    <a:bodyPr/>
                    <a:lstStyle/>
                    <a:p>
                      <a:pPr algn="just">
                        <a:lnSpc>
                          <a:spcPct val="115000"/>
                        </a:lnSpc>
                        <a:spcAft>
                          <a:spcPts val="0"/>
                        </a:spcAft>
                        <a:tabLst>
                          <a:tab pos="5391150" algn="l"/>
                        </a:tabLst>
                      </a:pPr>
                      <a:endParaRPr lang="ru-RU" sz="1000" dirty="0">
                        <a:latin typeface="Calibri"/>
                        <a:ea typeface="PMingLiU"/>
                        <a:cs typeface="Times New Roman"/>
                      </a:endParaRPr>
                    </a:p>
                    <a:p>
                      <a:pPr algn="just">
                        <a:lnSpc>
                          <a:spcPct val="115000"/>
                        </a:lnSpc>
                        <a:spcAft>
                          <a:spcPts val="0"/>
                        </a:spcAft>
                        <a:tabLst>
                          <a:tab pos="5391150" algn="l"/>
                        </a:tabLst>
                      </a:pPr>
                      <a:r>
                        <a:rPr lang="kk-KZ" sz="1200" b="1" dirty="0">
                          <a:latin typeface="Times New Roman"/>
                          <a:ea typeface="PMingLiU"/>
                          <a:cs typeface="Times New Roman"/>
                        </a:rPr>
                        <a:t>№</a:t>
                      </a:r>
                      <a:endParaRPr lang="ru-RU" sz="1000" dirty="0">
                        <a:latin typeface="Calibri"/>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tabLst>
                          <a:tab pos="5391150" algn="l"/>
                        </a:tabLst>
                      </a:pPr>
                      <a:endParaRPr lang="ru-RU" sz="1000">
                        <a:latin typeface="Calibri"/>
                        <a:ea typeface="PMingLiU"/>
                        <a:cs typeface="Times New Roman"/>
                      </a:endParaRPr>
                    </a:p>
                    <a:p>
                      <a:pPr algn="ctr">
                        <a:lnSpc>
                          <a:spcPct val="115000"/>
                        </a:lnSpc>
                        <a:spcAft>
                          <a:spcPts val="0"/>
                        </a:spcAft>
                        <a:tabLst>
                          <a:tab pos="5391150" algn="l"/>
                        </a:tabLst>
                      </a:pPr>
                      <a:r>
                        <a:rPr lang="kk-KZ" sz="1200" b="1">
                          <a:latin typeface="Times New Roman"/>
                          <a:ea typeface="PMingLiU"/>
                          <a:cs typeface="Times New Roman"/>
                        </a:rPr>
                        <a:t>Оқушылардың аты-жөні</a:t>
                      </a:r>
                      <a:endParaRPr lang="ru-RU" sz="1000">
                        <a:latin typeface="Calibri"/>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9">
                  <a:txBody>
                    <a:bodyPr/>
                    <a:lstStyle/>
                    <a:p>
                      <a:pPr algn="ctr">
                        <a:lnSpc>
                          <a:spcPct val="115000"/>
                        </a:lnSpc>
                        <a:spcAft>
                          <a:spcPts val="0"/>
                        </a:spcAft>
                        <a:tabLst>
                          <a:tab pos="5391150" algn="l"/>
                        </a:tabLst>
                      </a:pPr>
                      <a:r>
                        <a:rPr lang="kk-KZ" sz="1200">
                          <a:latin typeface="Times New Roman"/>
                          <a:ea typeface="PMingLiU"/>
                          <a:cs typeface="Times New Roman"/>
                        </a:rPr>
                        <a:t>Ұпайлар</a:t>
                      </a:r>
                      <a:endParaRPr lang="ru-RU" sz="1000">
                        <a:latin typeface="Calibri"/>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141828">
                <a:tc vMerge="1">
                  <a:txBody>
                    <a:bodyPr/>
                    <a:lstStyle/>
                    <a:p>
                      <a:endParaRPr lang="ru-RU"/>
                    </a:p>
                  </a:txBody>
                  <a:tcPr/>
                </a:tc>
                <a:tc vMerge="1">
                  <a:txBody>
                    <a:bodyPr/>
                    <a:lstStyle/>
                    <a:p>
                      <a:endParaRPr lang="ru-RU"/>
                    </a:p>
                  </a:txBody>
                  <a:tcPr/>
                </a:tc>
                <a:tc>
                  <a:txBody>
                    <a:bodyPr/>
                    <a:lstStyle/>
                    <a:p>
                      <a:pPr marL="71755" marR="71755" algn="ctr">
                        <a:lnSpc>
                          <a:spcPct val="115000"/>
                        </a:lnSpc>
                        <a:spcAft>
                          <a:spcPts val="0"/>
                        </a:spcAft>
                        <a:tabLst>
                          <a:tab pos="5391150" algn="l"/>
                        </a:tabLst>
                      </a:pPr>
                      <a:r>
                        <a:rPr lang="kk-KZ" sz="1200">
                          <a:latin typeface="Times New Roman"/>
                          <a:ea typeface="PMingLiU"/>
                          <a:cs typeface="Times New Roman"/>
                        </a:rPr>
                        <a:t>Бәйге сұрақ  1 ұпай</a:t>
                      </a:r>
                      <a:endParaRPr lang="ru-RU" sz="1000">
                        <a:latin typeface="Calibri"/>
                        <a:ea typeface="PMingLiU"/>
                        <a:cs typeface="Times New Roman"/>
                      </a:endParaRPr>
                    </a:p>
                  </a:txBody>
                  <a:tcPr marL="67878" marR="67878"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ctr">
                        <a:lnSpc>
                          <a:spcPct val="115000"/>
                        </a:lnSpc>
                        <a:spcAft>
                          <a:spcPts val="0"/>
                        </a:spcAft>
                        <a:tabLst>
                          <a:tab pos="5391150" algn="l"/>
                        </a:tabLst>
                      </a:pPr>
                      <a:r>
                        <a:rPr lang="kk-KZ" sz="1200">
                          <a:latin typeface="Times New Roman"/>
                          <a:ea typeface="PMingLiU"/>
                          <a:cs typeface="Times New Roman"/>
                        </a:rPr>
                        <a:t>Жоспар құру 5 ұпай</a:t>
                      </a:r>
                      <a:endParaRPr lang="ru-RU" sz="1000">
                        <a:latin typeface="Calibri"/>
                        <a:ea typeface="PMingLiU"/>
                        <a:cs typeface="Times New Roman"/>
                      </a:endParaRPr>
                    </a:p>
                  </a:txBody>
                  <a:tcPr marL="67878" marR="67878"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ctr">
                        <a:lnSpc>
                          <a:spcPct val="115000"/>
                        </a:lnSpc>
                        <a:spcAft>
                          <a:spcPts val="0"/>
                        </a:spcAft>
                        <a:tabLst>
                          <a:tab pos="5391150" algn="l"/>
                        </a:tabLst>
                      </a:pPr>
                      <a:r>
                        <a:rPr lang="kk-KZ" sz="1200">
                          <a:latin typeface="Times New Roman"/>
                          <a:ea typeface="PMingLiU"/>
                          <a:cs typeface="Times New Roman"/>
                        </a:rPr>
                        <a:t>Рөлмен оқу  7 ұпай</a:t>
                      </a:r>
                      <a:endParaRPr lang="ru-RU" sz="1000">
                        <a:latin typeface="Calibri"/>
                        <a:ea typeface="PMingLiU"/>
                        <a:cs typeface="Times New Roman"/>
                      </a:endParaRPr>
                    </a:p>
                  </a:txBody>
                  <a:tcPr marL="67878" marR="67878"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ctr">
                        <a:lnSpc>
                          <a:spcPct val="115000"/>
                        </a:lnSpc>
                        <a:spcAft>
                          <a:spcPts val="0"/>
                        </a:spcAft>
                        <a:tabLst>
                          <a:tab pos="5391150" algn="l"/>
                        </a:tabLst>
                      </a:pPr>
                      <a:r>
                        <a:rPr lang="kk-KZ" sz="1000">
                          <a:latin typeface="Times New Roman"/>
                          <a:ea typeface="PMingLiU"/>
                          <a:cs typeface="Times New Roman"/>
                        </a:rPr>
                        <a:t>Пысықтау сұрақтары немесе </a:t>
                      </a:r>
                      <a:r>
                        <a:rPr lang="kk-KZ" sz="1200">
                          <a:latin typeface="Times New Roman"/>
                          <a:ea typeface="PMingLiU"/>
                          <a:cs typeface="Times New Roman"/>
                        </a:rPr>
                        <a:t>эссе жазу  </a:t>
                      </a:r>
                      <a:r>
                        <a:rPr lang="kk-KZ" sz="1000">
                          <a:latin typeface="Times New Roman"/>
                          <a:ea typeface="PMingLiU"/>
                          <a:cs typeface="Times New Roman"/>
                        </a:rPr>
                        <a:t>10 ұпай</a:t>
                      </a:r>
                      <a:endParaRPr lang="ru-RU" sz="1000">
                        <a:latin typeface="Calibri"/>
                        <a:ea typeface="PMingLiU"/>
                        <a:cs typeface="Times New Roman"/>
                      </a:endParaRPr>
                    </a:p>
                  </a:txBody>
                  <a:tcPr marL="67878" marR="67878"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ctr">
                        <a:lnSpc>
                          <a:spcPct val="115000"/>
                        </a:lnSpc>
                        <a:spcAft>
                          <a:spcPts val="0"/>
                        </a:spcAft>
                        <a:tabLst>
                          <a:tab pos="5391150" algn="l"/>
                        </a:tabLst>
                      </a:pPr>
                      <a:r>
                        <a:rPr lang="kk-KZ" sz="1200">
                          <a:latin typeface="Times New Roman"/>
                          <a:ea typeface="PMingLiU"/>
                          <a:cs typeface="Times New Roman"/>
                        </a:rPr>
                        <a:t>Ғылыми ізденіс  10 ұпай</a:t>
                      </a:r>
                      <a:endParaRPr lang="ru-RU" sz="1000">
                        <a:latin typeface="Calibri"/>
                        <a:ea typeface="PMingLiU"/>
                        <a:cs typeface="Times New Roman"/>
                      </a:endParaRPr>
                    </a:p>
                  </a:txBody>
                  <a:tcPr marL="67878" marR="67878"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ctr">
                        <a:lnSpc>
                          <a:spcPct val="115000"/>
                        </a:lnSpc>
                        <a:spcAft>
                          <a:spcPts val="0"/>
                        </a:spcAft>
                        <a:tabLst>
                          <a:tab pos="5391150" algn="l"/>
                        </a:tabLst>
                      </a:pPr>
                      <a:r>
                        <a:rPr lang="kk-KZ" sz="1200">
                          <a:latin typeface="Times New Roman"/>
                          <a:ea typeface="PMingLiU"/>
                          <a:cs typeface="Times New Roman"/>
                        </a:rPr>
                        <a:t>Ой толғау    4 ұпай</a:t>
                      </a:r>
                      <a:endParaRPr lang="ru-RU" sz="1000">
                        <a:latin typeface="Calibri"/>
                        <a:ea typeface="PMingLiU"/>
                        <a:cs typeface="Times New Roman"/>
                      </a:endParaRPr>
                    </a:p>
                  </a:txBody>
                  <a:tcPr marL="67878" marR="67878"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ctr">
                        <a:lnSpc>
                          <a:spcPct val="115000"/>
                        </a:lnSpc>
                        <a:spcAft>
                          <a:spcPts val="0"/>
                        </a:spcAft>
                        <a:tabLst>
                          <a:tab pos="5391150" algn="l"/>
                        </a:tabLst>
                      </a:pPr>
                      <a:r>
                        <a:rPr lang="kk-KZ" sz="1200">
                          <a:latin typeface="Times New Roman"/>
                          <a:ea typeface="PMingLiU"/>
                          <a:cs typeface="Times New Roman"/>
                        </a:rPr>
                        <a:t>Кластер  әдісі   3 ұпай</a:t>
                      </a:r>
                      <a:endParaRPr lang="ru-RU" sz="1000">
                        <a:latin typeface="Calibri"/>
                        <a:ea typeface="PMingLiU"/>
                        <a:cs typeface="Times New Roman"/>
                      </a:endParaRPr>
                    </a:p>
                  </a:txBody>
                  <a:tcPr marL="67878" marR="67878"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ctr">
                        <a:lnSpc>
                          <a:spcPct val="115000"/>
                        </a:lnSpc>
                        <a:spcAft>
                          <a:spcPts val="0"/>
                        </a:spcAft>
                        <a:tabLst>
                          <a:tab pos="5391150" algn="l"/>
                        </a:tabLst>
                      </a:pPr>
                      <a:r>
                        <a:rPr lang="kk-KZ" sz="1200">
                          <a:latin typeface="Times New Roman"/>
                          <a:ea typeface="PMingLiU"/>
                          <a:cs typeface="Times New Roman"/>
                        </a:rPr>
                        <a:t>Жалпы ұпай</a:t>
                      </a:r>
                      <a:endParaRPr lang="ru-RU" sz="1000">
                        <a:latin typeface="Calibri"/>
                        <a:ea typeface="PMingLiU"/>
                        <a:cs typeface="Times New Roman"/>
                      </a:endParaRPr>
                    </a:p>
                  </a:txBody>
                  <a:tcPr marL="67878" marR="67878"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ctr">
                        <a:lnSpc>
                          <a:spcPct val="115000"/>
                        </a:lnSpc>
                        <a:spcAft>
                          <a:spcPts val="0"/>
                        </a:spcAft>
                        <a:tabLst>
                          <a:tab pos="5391150" algn="l"/>
                        </a:tabLst>
                      </a:pPr>
                      <a:r>
                        <a:rPr lang="kk-KZ" sz="1200">
                          <a:latin typeface="Times New Roman"/>
                          <a:ea typeface="PMingLiU"/>
                          <a:cs typeface="Times New Roman"/>
                        </a:rPr>
                        <a:t>Бағалау</a:t>
                      </a:r>
                      <a:endParaRPr lang="ru-RU" sz="1000">
                        <a:latin typeface="Calibri"/>
                        <a:ea typeface="PMingLiU"/>
                        <a:cs typeface="Times New Roman"/>
                      </a:endParaRPr>
                    </a:p>
                  </a:txBody>
                  <a:tcPr marL="67878" marR="67878"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8598">
                <a:tc>
                  <a:txBody>
                    <a:bodyPr/>
                    <a:lstStyle/>
                    <a:p>
                      <a:pPr algn="just">
                        <a:spcAft>
                          <a:spcPts val="0"/>
                        </a:spcAft>
                      </a:pPr>
                      <a:r>
                        <a:rPr lang="kk-KZ" sz="1200">
                          <a:latin typeface="Calibri"/>
                          <a:ea typeface="PMingLiU"/>
                          <a:cs typeface="Times New Roman"/>
                        </a:rPr>
                        <a:t>1</a:t>
                      </a:r>
                      <a:endParaRPr lang="ru-RU" sz="1000">
                        <a:latin typeface="Calibri"/>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0772">
                <a:tc>
                  <a:txBody>
                    <a:bodyPr/>
                    <a:lstStyle/>
                    <a:p>
                      <a:pPr algn="just">
                        <a:spcAft>
                          <a:spcPts val="0"/>
                        </a:spcAft>
                      </a:pPr>
                      <a:r>
                        <a:rPr lang="kk-KZ" sz="1200">
                          <a:latin typeface="Calibri"/>
                          <a:ea typeface="PMingLiU"/>
                          <a:cs typeface="Times New Roman"/>
                        </a:rPr>
                        <a:t>2</a:t>
                      </a:r>
                      <a:endParaRPr lang="ru-RU" sz="1000">
                        <a:latin typeface="Calibri"/>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dirty="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0772">
                <a:tc>
                  <a:txBody>
                    <a:bodyPr/>
                    <a:lstStyle/>
                    <a:p>
                      <a:pPr algn="just">
                        <a:spcAft>
                          <a:spcPts val="0"/>
                        </a:spcAft>
                      </a:pPr>
                      <a:r>
                        <a:rPr lang="kk-KZ" sz="1200">
                          <a:latin typeface="Calibri"/>
                          <a:ea typeface="PMingLiU"/>
                          <a:cs typeface="Times New Roman"/>
                        </a:rPr>
                        <a:t>3</a:t>
                      </a:r>
                      <a:endParaRPr lang="ru-RU" sz="1000">
                        <a:latin typeface="Calibri"/>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5409">
                <a:tc>
                  <a:txBody>
                    <a:bodyPr/>
                    <a:lstStyle/>
                    <a:p>
                      <a:pPr algn="just">
                        <a:spcAft>
                          <a:spcPts val="0"/>
                        </a:spcAft>
                      </a:pPr>
                      <a:r>
                        <a:rPr lang="kk-KZ" sz="1200">
                          <a:latin typeface="Calibri"/>
                          <a:ea typeface="PMingLiU"/>
                          <a:cs typeface="Times New Roman"/>
                        </a:rPr>
                        <a:t>4</a:t>
                      </a:r>
                      <a:endParaRPr lang="ru-RU" sz="1000">
                        <a:latin typeface="Calibri"/>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9999">
                <a:tc>
                  <a:txBody>
                    <a:bodyPr/>
                    <a:lstStyle/>
                    <a:p>
                      <a:pPr algn="just">
                        <a:spcAft>
                          <a:spcPts val="0"/>
                        </a:spcAft>
                      </a:pPr>
                      <a:r>
                        <a:rPr lang="kk-KZ" sz="1200">
                          <a:latin typeface="Calibri"/>
                          <a:ea typeface="PMingLiU"/>
                          <a:cs typeface="Times New Roman"/>
                        </a:rPr>
                        <a:t>5</a:t>
                      </a:r>
                      <a:endParaRPr lang="ru-RU" sz="1000">
                        <a:latin typeface="Calibri"/>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4637">
                <a:tc>
                  <a:txBody>
                    <a:bodyPr/>
                    <a:lstStyle/>
                    <a:p>
                      <a:pPr algn="just">
                        <a:spcAft>
                          <a:spcPts val="0"/>
                        </a:spcAft>
                      </a:pPr>
                      <a:r>
                        <a:rPr lang="kk-KZ" sz="1200">
                          <a:latin typeface="Calibri"/>
                          <a:ea typeface="PMingLiU"/>
                          <a:cs typeface="Times New Roman"/>
                        </a:rPr>
                        <a:t>6</a:t>
                      </a:r>
                      <a:endParaRPr lang="ru-RU" sz="1000">
                        <a:latin typeface="Calibri"/>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7680">
                <a:tc>
                  <a:txBody>
                    <a:bodyPr/>
                    <a:lstStyle/>
                    <a:p>
                      <a:pPr algn="just">
                        <a:spcAft>
                          <a:spcPts val="0"/>
                        </a:spcAft>
                      </a:pPr>
                      <a:r>
                        <a:rPr lang="kk-KZ" sz="1200">
                          <a:latin typeface="Calibri"/>
                          <a:ea typeface="PMingLiU"/>
                          <a:cs typeface="Times New Roman"/>
                        </a:rPr>
                        <a:t>7</a:t>
                      </a:r>
                      <a:endParaRPr lang="ru-RU" sz="1000">
                        <a:latin typeface="Calibri"/>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2318">
                <a:tc>
                  <a:txBody>
                    <a:bodyPr/>
                    <a:lstStyle/>
                    <a:p>
                      <a:pPr algn="just">
                        <a:spcAft>
                          <a:spcPts val="0"/>
                        </a:spcAft>
                      </a:pPr>
                      <a:r>
                        <a:rPr lang="kk-KZ" sz="1200">
                          <a:latin typeface="Calibri"/>
                          <a:ea typeface="PMingLiU"/>
                          <a:cs typeface="Times New Roman"/>
                        </a:rPr>
                        <a:t>8</a:t>
                      </a:r>
                      <a:endParaRPr lang="ru-RU" sz="1000">
                        <a:latin typeface="Calibri"/>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dirty="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dirty="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200" dirty="0">
                        <a:latin typeface="Times New Roman"/>
                        <a:ea typeface="PMingLiU"/>
                        <a:cs typeface="Times New Roman"/>
                      </a:endParaRPr>
                    </a:p>
                  </a:txBody>
                  <a:tcPr marL="67878" marR="678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3"/>
          <p:cNvGrpSpPr>
            <a:grpSpLocks/>
          </p:cNvGrpSpPr>
          <p:nvPr/>
        </p:nvGrpSpPr>
        <p:grpSpPr bwMode="auto">
          <a:xfrm>
            <a:off x="-419100" y="-330200"/>
            <a:ext cx="9469438" cy="7561263"/>
            <a:chOff x="-264" y="-208"/>
            <a:chExt cx="5965" cy="4763"/>
          </a:xfrm>
        </p:grpSpPr>
        <p:grpSp>
          <p:nvGrpSpPr>
            <p:cNvPr id="3" name="Group 4"/>
            <p:cNvGrpSpPr>
              <a:grpSpLocks/>
            </p:cNvGrpSpPr>
            <p:nvPr/>
          </p:nvGrpSpPr>
          <p:grpSpPr bwMode="auto">
            <a:xfrm>
              <a:off x="-264" y="88"/>
              <a:ext cx="1316" cy="4467"/>
              <a:chOff x="-264" y="88"/>
              <a:chExt cx="1316" cy="4467"/>
            </a:xfrm>
          </p:grpSpPr>
          <p:sp>
            <p:nvSpPr>
              <p:cNvPr id="53256" name="Freeform 5"/>
              <p:cNvSpPr>
                <a:spLocks/>
              </p:cNvSpPr>
              <p:nvPr/>
            </p:nvSpPr>
            <p:spPr bwMode="auto">
              <a:xfrm rot="8105235">
                <a:off x="-264" y="8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7" name="Freeform 6"/>
              <p:cNvSpPr>
                <a:spLocks/>
              </p:cNvSpPr>
              <p:nvPr/>
            </p:nvSpPr>
            <p:spPr bwMode="auto">
              <a:xfrm rot="3091712">
                <a:off x="-264" y="3616"/>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nvGrpSpPr>
            <p:cNvPr id="4" name="Group 7"/>
            <p:cNvGrpSpPr>
              <a:grpSpLocks/>
            </p:cNvGrpSpPr>
            <p:nvPr/>
          </p:nvGrpSpPr>
          <p:grpSpPr bwMode="auto">
            <a:xfrm>
              <a:off x="5111" y="-208"/>
              <a:ext cx="590" cy="4755"/>
              <a:chOff x="5111" y="-208"/>
              <a:chExt cx="590" cy="4755"/>
            </a:xfrm>
          </p:grpSpPr>
          <p:sp>
            <p:nvSpPr>
              <p:cNvPr id="53254" name="Freeform 8"/>
              <p:cNvSpPr>
                <a:spLocks/>
              </p:cNvSpPr>
              <p:nvPr/>
            </p:nvSpPr>
            <p:spPr bwMode="auto">
              <a:xfrm rot="-3107314">
                <a:off x="4734" y="360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5" name="Freeform 9"/>
              <p:cNvSpPr>
                <a:spLocks/>
              </p:cNvSpPr>
              <p:nvPr/>
            </p:nvSpPr>
            <p:spPr bwMode="auto">
              <a:xfrm rot="-7478457">
                <a:off x="4762" y="169"/>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sp>
        <p:nvSpPr>
          <p:cNvPr id="399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3009" name="Rectangle 1"/>
          <p:cNvSpPr>
            <a:spLocks noChangeArrowheads="1"/>
          </p:cNvSpPr>
          <p:nvPr/>
        </p:nvSpPr>
        <p:spPr bwMode="auto">
          <a:xfrm>
            <a:off x="2428860" y="1643050"/>
            <a:ext cx="4143404" cy="29674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tab pos="5391150" algn="l"/>
              </a:tabLst>
            </a:pPr>
            <a:r>
              <a:rPr kumimoji="0" lang="kk-KZ" sz="3200" b="0" i="0" u="none" strike="noStrike" cap="none" normalizeH="0" baseline="0" dirty="0" smtClean="0">
                <a:ln>
                  <a:noFill/>
                </a:ln>
                <a:effectLst/>
                <a:latin typeface="Times New Roman" pitchFamily="18" charset="0"/>
                <a:ea typeface="PMingLiU"/>
                <a:cs typeface="Times New Roman" pitchFamily="18" charset="0"/>
              </a:rPr>
              <a:t>35 </a:t>
            </a:r>
            <a:r>
              <a:rPr kumimoji="0" lang="kk-KZ" sz="3200" b="0" i="0" u="none" strike="noStrike" cap="none" normalizeH="0" baseline="0" dirty="0" smtClean="0">
                <a:ln>
                  <a:noFill/>
                </a:ln>
                <a:effectLst/>
                <a:latin typeface="Calibri"/>
                <a:ea typeface="PMingLiU"/>
                <a:cs typeface="Times New Roman" pitchFamily="18" charset="0"/>
              </a:rPr>
              <a:t>–</a:t>
            </a:r>
            <a:r>
              <a:rPr kumimoji="0" lang="kk-KZ" sz="3200" b="0" i="0" u="none" strike="noStrike" cap="none" normalizeH="0" baseline="0" dirty="0" smtClean="0">
                <a:ln>
                  <a:noFill/>
                </a:ln>
                <a:effectLst/>
                <a:latin typeface="Times New Roman" pitchFamily="18" charset="0"/>
                <a:ea typeface="PMingLiU"/>
                <a:cs typeface="Times New Roman" pitchFamily="18" charset="0"/>
              </a:rPr>
              <a:t> 40 ұпай  </a:t>
            </a:r>
            <a:r>
              <a:rPr kumimoji="0" lang="kk-KZ" sz="3200" b="0" i="0" u="none" strike="noStrike" cap="none" normalizeH="0" baseline="0" dirty="0" smtClean="0">
                <a:ln>
                  <a:noFill/>
                </a:ln>
                <a:effectLst/>
                <a:latin typeface="Calibri"/>
                <a:ea typeface="PMingLiU"/>
                <a:cs typeface="Times New Roman" pitchFamily="18" charset="0"/>
              </a:rPr>
              <a:t>–</a:t>
            </a:r>
            <a:r>
              <a:rPr kumimoji="0" lang="kk-KZ" sz="3200" b="0" i="0" u="none" strike="noStrike" cap="none" normalizeH="0" baseline="0" dirty="0" smtClean="0">
                <a:ln>
                  <a:noFill/>
                </a:ln>
                <a:effectLst/>
                <a:latin typeface="Times New Roman" pitchFamily="18" charset="0"/>
                <a:ea typeface="PMingLiU"/>
                <a:cs typeface="Times New Roman" pitchFamily="18" charset="0"/>
              </a:rPr>
              <a:t>   </a:t>
            </a:r>
            <a:r>
              <a:rPr kumimoji="0" lang="kk-KZ" sz="3200" b="0" i="0" u="none" strike="noStrike" cap="none" normalizeH="0" baseline="0" dirty="0" smtClean="0">
                <a:ln>
                  <a:noFill/>
                </a:ln>
                <a:effectLst/>
                <a:latin typeface="Calibri"/>
                <a:ea typeface="PMingLiU"/>
                <a:cs typeface="Times New Roman" pitchFamily="18" charset="0"/>
              </a:rPr>
              <a:t>«</a:t>
            </a:r>
            <a:r>
              <a:rPr kumimoji="0" lang="kk-KZ" sz="3200" b="0" i="0" u="none" strike="noStrike" cap="none" normalizeH="0" baseline="0" dirty="0" smtClean="0">
                <a:ln>
                  <a:noFill/>
                </a:ln>
                <a:effectLst/>
                <a:latin typeface="Times New Roman" pitchFamily="18" charset="0"/>
                <a:ea typeface="PMingLiU"/>
                <a:cs typeface="Times New Roman" pitchFamily="18" charset="0"/>
              </a:rPr>
              <a:t>5</a:t>
            </a:r>
            <a:r>
              <a:rPr kumimoji="0" lang="kk-KZ" sz="3200" b="0" i="0" u="none" strike="noStrike" cap="none" normalizeH="0" baseline="0" dirty="0" smtClean="0">
                <a:ln>
                  <a:noFill/>
                </a:ln>
                <a:effectLst/>
                <a:latin typeface="Calibri"/>
                <a:ea typeface="PMingLiU"/>
                <a:cs typeface="Times New Roman" pitchFamily="18" charset="0"/>
              </a:rPr>
              <a:t>»</a:t>
            </a:r>
            <a:r>
              <a:rPr kumimoji="0" lang="kk-KZ" sz="3200" b="0" i="0" u="none" strike="noStrike" cap="none" normalizeH="0" baseline="0" dirty="0" smtClean="0">
                <a:ln>
                  <a:noFill/>
                </a:ln>
                <a:effectLst/>
                <a:latin typeface="Times New Roman" pitchFamily="18" charset="0"/>
                <a:ea typeface="PMingLiU"/>
                <a:cs typeface="Times New Roman" pitchFamily="18" charset="0"/>
              </a:rPr>
              <a:t> </a:t>
            </a:r>
            <a:endParaRPr kumimoji="0" lang="ru-RU" sz="3200" b="0"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tab pos="5391150" algn="l"/>
              </a:tabLst>
            </a:pPr>
            <a:r>
              <a:rPr kumimoji="0" lang="kk-KZ" sz="3200" b="0" i="0" u="none" strike="noStrike" cap="none" normalizeH="0" baseline="0" dirty="0" smtClean="0">
                <a:ln>
                  <a:noFill/>
                </a:ln>
                <a:effectLst/>
                <a:latin typeface="Times New Roman" pitchFamily="18" charset="0"/>
                <a:ea typeface="PMingLiU"/>
                <a:cs typeface="Times New Roman" pitchFamily="18" charset="0"/>
              </a:rPr>
              <a:t>25</a:t>
            </a:r>
            <a:r>
              <a:rPr kumimoji="0" lang="kk-KZ" sz="3200" b="0" i="0" u="none" strike="noStrike" cap="none" normalizeH="0" baseline="0" dirty="0" smtClean="0">
                <a:ln>
                  <a:noFill/>
                </a:ln>
                <a:effectLst/>
                <a:latin typeface="Calibri"/>
                <a:ea typeface="PMingLiU"/>
                <a:cs typeface="Times New Roman" pitchFamily="18" charset="0"/>
              </a:rPr>
              <a:t>–</a:t>
            </a:r>
            <a:r>
              <a:rPr kumimoji="0" lang="kk-KZ" sz="3200" b="0" i="0" u="none" strike="noStrike" cap="none" normalizeH="0" baseline="0" dirty="0" smtClean="0">
                <a:ln>
                  <a:noFill/>
                </a:ln>
                <a:effectLst/>
                <a:latin typeface="Times New Roman" pitchFamily="18" charset="0"/>
                <a:ea typeface="PMingLiU"/>
                <a:cs typeface="Times New Roman" pitchFamily="18" charset="0"/>
              </a:rPr>
              <a:t> 34  ұпай  </a:t>
            </a:r>
            <a:r>
              <a:rPr kumimoji="0" lang="kk-KZ" sz="3200" b="0" i="0" u="none" strike="noStrike" cap="none" normalizeH="0" baseline="0" dirty="0" smtClean="0">
                <a:ln>
                  <a:noFill/>
                </a:ln>
                <a:effectLst/>
                <a:latin typeface="Calibri"/>
                <a:ea typeface="PMingLiU"/>
                <a:cs typeface="Times New Roman" pitchFamily="18" charset="0"/>
              </a:rPr>
              <a:t>–  </a:t>
            </a:r>
            <a:r>
              <a:rPr kumimoji="0" lang="kk-KZ" sz="3200" b="0" i="0" u="none" strike="noStrike" cap="none" normalizeH="0" baseline="0" dirty="0" smtClean="0">
                <a:ln>
                  <a:noFill/>
                </a:ln>
                <a:effectLst/>
                <a:latin typeface="Times New Roman" pitchFamily="18" charset="0"/>
                <a:ea typeface="PMingLiU"/>
                <a:cs typeface="Times New Roman" pitchFamily="18" charset="0"/>
              </a:rPr>
              <a:t> </a:t>
            </a:r>
            <a:r>
              <a:rPr kumimoji="0" lang="kk-KZ" sz="3200" b="0" i="0" u="none" strike="noStrike" cap="none" normalizeH="0" baseline="0" dirty="0" smtClean="0">
                <a:ln>
                  <a:noFill/>
                </a:ln>
                <a:effectLst/>
                <a:latin typeface="Calibri"/>
                <a:ea typeface="PMingLiU"/>
                <a:cs typeface="Times New Roman" pitchFamily="18" charset="0"/>
              </a:rPr>
              <a:t>«</a:t>
            </a:r>
            <a:r>
              <a:rPr kumimoji="0" lang="kk-KZ" sz="3200" b="0" i="0" u="none" strike="noStrike" cap="none" normalizeH="0" baseline="0" dirty="0" smtClean="0">
                <a:ln>
                  <a:noFill/>
                </a:ln>
                <a:effectLst/>
                <a:latin typeface="Times New Roman" pitchFamily="18" charset="0"/>
                <a:ea typeface="PMingLiU"/>
                <a:cs typeface="Times New Roman" pitchFamily="18" charset="0"/>
              </a:rPr>
              <a:t>4</a:t>
            </a:r>
            <a:r>
              <a:rPr kumimoji="0" lang="kk-KZ" sz="3200" b="0" i="0" u="none" strike="noStrike" cap="none" normalizeH="0" baseline="0" dirty="0" smtClean="0">
                <a:ln>
                  <a:noFill/>
                </a:ln>
                <a:effectLst/>
                <a:latin typeface="Calibri"/>
                <a:ea typeface="PMingLiU"/>
                <a:cs typeface="Times New Roman" pitchFamily="18" charset="0"/>
              </a:rPr>
              <a:t>»</a:t>
            </a:r>
            <a:endParaRPr kumimoji="0" lang="ru-RU" sz="3200" b="0"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tab pos="5391150" algn="l"/>
              </a:tabLst>
            </a:pPr>
            <a:r>
              <a:rPr kumimoji="0" lang="kk-KZ" sz="3200" b="0" i="0" u="none" strike="noStrike" cap="none" normalizeH="0" baseline="0" dirty="0" smtClean="0">
                <a:ln>
                  <a:noFill/>
                </a:ln>
                <a:effectLst/>
                <a:latin typeface="Times New Roman" pitchFamily="18" charset="0"/>
                <a:ea typeface="PMingLiU"/>
                <a:cs typeface="Times New Roman" pitchFamily="18" charset="0"/>
              </a:rPr>
              <a:t>10 </a:t>
            </a:r>
            <a:r>
              <a:rPr kumimoji="0" lang="kk-KZ" sz="3200" b="0" i="0" u="none" strike="noStrike" cap="none" normalizeH="0" baseline="0" dirty="0" smtClean="0">
                <a:ln>
                  <a:noFill/>
                </a:ln>
                <a:effectLst/>
                <a:latin typeface="Calibri"/>
                <a:ea typeface="PMingLiU"/>
                <a:cs typeface="Times New Roman" pitchFamily="18" charset="0"/>
              </a:rPr>
              <a:t>–</a:t>
            </a:r>
            <a:r>
              <a:rPr kumimoji="0" lang="kk-KZ" sz="3200" b="0" i="0" u="none" strike="noStrike" cap="none" normalizeH="0" baseline="0" dirty="0" smtClean="0">
                <a:ln>
                  <a:noFill/>
                </a:ln>
                <a:effectLst/>
                <a:latin typeface="Times New Roman" pitchFamily="18" charset="0"/>
                <a:ea typeface="PMingLiU"/>
                <a:cs typeface="Times New Roman" pitchFamily="18" charset="0"/>
              </a:rPr>
              <a:t> 24  ұпай </a:t>
            </a:r>
            <a:r>
              <a:rPr kumimoji="0" lang="kk-KZ" sz="3200" b="0" i="0" u="none" strike="noStrike" cap="none" normalizeH="0" baseline="0" dirty="0" smtClean="0">
                <a:ln>
                  <a:noFill/>
                </a:ln>
                <a:effectLst/>
                <a:latin typeface="Calibri"/>
                <a:ea typeface="PMingLiU"/>
                <a:cs typeface="Times New Roman" pitchFamily="18" charset="0"/>
              </a:rPr>
              <a:t>–</a:t>
            </a:r>
            <a:r>
              <a:rPr kumimoji="0" lang="kk-KZ" sz="3200" b="0" i="0" u="none" strike="noStrike" cap="none" normalizeH="0" baseline="0" dirty="0" smtClean="0">
                <a:ln>
                  <a:noFill/>
                </a:ln>
                <a:effectLst/>
                <a:latin typeface="Times New Roman" pitchFamily="18" charset="0"/>
                <a:ea typeface="PMingLiU"/>
                <a:cs typeface="Times New Roman" pitchFamily="18" charset="0"/>
              </a:rPr>
              <a:t>   </a:t>
            </a:r>
            <a:r>
              <a:rPr kumimoji="0" lang="kk-KZ" sz="3200" b="0" i="0" u="none" strike="noStrike" cap="none" normalizeH="0" baseline="0" dirty="0" smtClean="0">
                <a:ln>
                  <a:noFill/>
                </a:ln>
                <a:effectLst/>
                <a:latin typeface="Calibri"/>
                <a:ea typeface="PMingLiU"/>
                <a:cs typeface="Times New Roman" pitchFamily="18" charset="0"/>
              </a:rPr>
              <a:t>«</a:t>
            </a:r>
            <a:r>
              <a:rPr kumimoji="0" lang="kk-KZ" sz="3200" b="0" i="0" u="none" strike="noStrike" cap="none" normalizeH="0" baseline="0" dirty="0" smtClean="0">
                <a:ln>
                  <a:noFill/>
                </a:ln>
                <a:effectLst/>
                <a:latin typeface="Times New Roman" pitchFamily="18" charset="0"/>
                <a:ea typeface="PMingLiU"/>
                <a:cs typeface="Times New Roman" pitchFamily="18" charset="0"/>
              </a:rPr>
              <a:t>3</a:t>
            </a:r>
            <a:r>
              <a:rPr kumimoji="0" lang="kk-KZ" sz="3200" b="0" i="0" u="none" strike="noStrike" cap="none" normalizeH="0" baseline="0" dirty="0" smtClean="0">
                <a:ln>
                  <a:noFill/>
                </a:ln>
                <a:effectLst/>
                <a:latin typeface="Calibri"/>
                <a:ea typeface="PMingLiU"/>
                <a:cs typeface="Times New Roman" pitchFamily="18" charset="0"/>
              </a:rPr>
              <a:t>»</a:t>
            </a:r>
            <a:endParaRPr kumimoji="0" lang="ru-RU" sz="3200" b="0"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tab pos="5391150" algn="l"/>
              </a:tabLst>
            </a:pPr>
            <a:r>
              <a:rPr kumimoji="0" lang="kk-KZ" sz="3200" b="0" i="0" u="none" strike="noStrike" cap="none" normalizeH="0" baseline="0" dirty="0" smtClean="0">
                <a:ln>
                  <a:noFill/>
                </a:ln>
                <a:effectLst/>
                <a:latin typeface="Times New Roman" pitchFamily="18" charset="0"/>
                <a:ea typeface="PMingLiU"/>
                <a:cs typeface="Times New Roman" pitchFamily="18" charset="0"/>
              </a:rPr>
              <a:t>0 </a:t>
            </a:r>
            <a:r>
              <a:rPr kumimoji="0" lang="kk-KZ" sz="3200" b="0" i="0" u="none" strike="noStrike" cap="none" normalizeH="0" baseline="0" dirty="0" smtClean="0">
                <a:ln>
                  <a:noFill/>
                </a:ln>
                <a:effectLst/>
                <a:latin typeface="Calibri"/>
                <a:ea typeface="PMingLiU"/>
                <a:cs typeface="Times New Roman" pitchFamily="18" charset="0"/>
              </a:rPr>
              <a:t>–</a:t>
            </a:r>
            <a:r>
              <a:rPr kumimoji="0" lang="kk-KZ" sz="3200" b="0" i="0" u="none" strike="noStrike" cap="none" normalizeH="0" baseline="0" dirty="0" smtClean="0">
                <a:ln>
                  <a:noFill/>
                </a:ln>
                <a:effectLst/>
                <a:latin typeface="Times New Roman" pitchFamily="18" charset="0"/>
                <a:ea typeface="PMingLiU"/>
                <a:cs typeface="Times New Roman" pitchFamily="18" charset="0"/>
              </a:rPr>
              <a:t> 9  ұпай     </a:t>
            </a:r>
            <a:r>
              <a:rPr kumimoji="0" lang="kk-KZ" sz="3200" b="0" i="0" u="none" strike="noStrike" cap="none" normalizeH="0" baseline="0" dirty="0" smtClean="0">
                <a:ln>
                  <a:noFill/>
                </a:ln>
                <a:effectLst/>
                <a:latin typeface="Calibri"/>
                <a:ea typeface="PMingLiU"/>
                <a:cs typeface="Times New Roman" pitchFamily="18" charset="0"/>
              </a:rPr>
              <a:t>–</a:t>
            </a:r>
            <a:r>
              <a:rPr kumimoji="0" lang="kk-KZ" sz="3200" b="0" i="0" u="none" strike="noStrike" cap="none" normalizeH="0" baseline="0" dirty="0" smtClean="0">
                <a:ln>
                  <a:noFill/>
                </a:ln>
                <a:effectLst/>
                <a:latin typeface="Times New Roman" pitchFamily="18" charset="0"/>
                <a:ea typeface="PMingLiU"/>
                <a:cs typeface="Times New Roman" pitchFamily="18" charset="0"/>
              </a:rPr>
              <a:t>   </a:t>
            </a:r>
            <a:r>
              <a:rPr kumimoji="0" lang="kk-KZ" sz="3200" b="0" i="0" u="none" strike="noStrike" cap="none" normalizeH="0" baseline="0" dirty="0" smtClean="0">
                <a:ln>
                  <a:noFill/>
                </a:ln>
                <a:effectLst/>
                <a:latin typeface="Calibri"/>
                <a:ea typeface="PMingLiU"/>
                <a:cs typeface="Times New Roman" pitchFamily="18" charset="0"/>
              </a:rPr>
              <a:t>«</a:t>
            </a:r>
            <a:r>
              <a:rPr kumimoji="0" lang="kk-KZ" sz="3200" b="0" i="0" u="none" strike="noStrike" cap="none" normalizeH="0" baseline="0" dirty="0" smtClean="0">
                <a:ln>
                  <a:noFill/>
                </a:ln>
                <a:effectLst/>
                <a:latin typeface="Times New Roman" pitchFamily="18" charset="0"/>
                <a:ea typeface="PMingLiU"/>
                <a:cs typeface="Times New Roman" pitchFamily="18" charset="0"/>
              </a:rPr>
              <a:t>2</a:t>
            </a:r>
            <a:r>
              <a:rPr kumimoji="0" lang="kk-KZ" sz="3200" b="0" i="0" u="none" strike="noStrike" cap="none" normalizeH="0" baseline="0" dirty="0" smtClean="0">
                <a:ln>
                  <a:noFill/>
                </a:ln>
                <a:effectLst/>
                <a:latin typeface="Calibri"/>
                <a:ea typeface="PMingLiU"/>
                <a:cs typeface="Times New Roman" pitchFamily="18" charset="0"/>
              </a:rPr>
              <a:t>»</a:t>
            </a:r>
            <a:endParaRPr kumimoji="0" lang="kk-KZ" sz="3200" b="0" i="0" u="none" strike="noStrike" cap="none" normalizeH="0" baseline="0" dirty="0" smtClean="0">
              <a:ln>
                <a:noFill/>
              </a:ln>
              <a:effectLst/>
              <a:latin typeface="Arial" pitchFamily="34" charset="0"/>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3"/>
          <p:cNvGrpSpPr>
            <a:grpSpLocks/>
          </p:cNvGrpSpPr>
          <p:nvPr/>
        </p:nvGrpSpPr>
        <p:grpSpPr bwMode="auto">
          <a:xfrm>
            <a:off x="-419100" y="-330200"/>
            <a:ext cx="9469438" cy="7561263"/>
            <a:chOff x="-264" y="-208"/>
            <a:chExt cx="5965" cy="4763"/>
          </a:xfrm>
        </p:grpSpPr>
        <p:grpSp>
          <p:nvGrpSpPr>
            <p:cNvPr id="3" name="Group 4"/>
            <p:cNvGrpSpPr>
              <a:grpSpLocks/>
            </p:cNvGrpSpPr>
            <p:nvPr/>
          </p:nvGrpSpPr>
          <p:grpSpPr bwMode="auto">
            <a:xfrm>
              <a:off x="-264" y="88"/>
              <a:ext cx="1316" cy="4467"/>
              <a:chOff x="-264" y="88"/>
              <a:chExt cx="1316" cy="4467"/>
            </a:xfrm>
          </p:grpSpPr>
          <p:sp>
            <p:nvSpPr>
              <p:cNvPr id="53256" name="Freeform 5"/>
              <p:cNvSpPr>
                <a:spLocks/>
              </p:cNvSpPr>
              <p:nvPr/>
            </p:nvSpPr>
            <p:spPr bwMode="auto">
              <a:xfrm rot="8105235">
                <a:off x="-264" y="8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7" name="Freeform 6"/>
              <p:cNvSpPr>
                <a:spLocks/>
              </p:cNvSpPr>
              <p:nvPr/>
            </p:nvSpPr>
            <p:spPr bwMode="auto">
              <a:xfrm rot="3091712">
                <a:off x="-264" y="3616"/>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nvGrpSpPr>
            <p:cNvPr id="4" name="Group 7"/>
            <p:cNvGrpSpPr>
              <a:grpSpLocks/>
            </p:cNvGrpSpPr>
            <p:nvPr/>
          </p:nvGrpSpPr>
          <p:grpSpPr bwMode="auto">
            <a:xfrm>
              <a:off x="5111" y="-208"/>
              <a:ext cx="590" cy="4755"/>
              <a:chOff x="5111" y="-208"/>
              <a:chExt cx="590" cy="4755"/>
            </a:xfrm>
          </p:grpSpPr>
          <p:sp>
            <p:nvSpPr>
              <p:cNvPr id="53254" name="Freeform 8"/>
              <p:cNvSpPr>
                <a:spLocks/>
              </p:cNvSpPr>
              <p:nvPr/>
            </p:nvSpPr>
            <p:spPr bwMode="auto">
              <a:xfrm rot="-3107314">
                <a:off x="4734" y="360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5" name="Freeform 9"/>
              <p:cNvSpPr>
                <a:spLocks/>
              </p:cNvSpPr>
              <p:nvPr/>
            </p:nvSpPr>
            <p:spPr bwMode="auto">
              <a:xfrm rot="-7478457">
                <a:off x="4762" y="169"/>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sp>
        <p:nvSpPr>
          <p:cNvPr id="399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1" name="WordArt 8"/>
          <p:cNvSpPr>
            <a:spLocks noChangeArrowheads="1" noChangeShapeType="1" noTextEdit="1"/>
          </p:cNvSpPr>
          <p:nvPr/>
        </p:nvSpPr>
        <p:spPr bwMode="auto">
          <a:xfrm rot="21285414">
            <a:off x="1087371" y="1585146"/>
            <a:ext cx="7166135" cy="3418941"/>
          </a:xfrm>
          <a:prstGeom prst="rect">
            <a:avLst/>
          </a:prstGeom>
        </p:spPr>
        <p:txBody>
          <a:bodyPr wrap="none" fromWordArt="1">
            <a:prstTxWarp prst="textSlantUp">
              <a:avLst>
                <a:gd name="adj" fmla="val 37744"/>
              </a:avLst>
            </a:prstTxWarp>
          </a:bodyPr>
          <a:lstStyle/>
          <a:p>
            <a:pPr algn="ctr"/>
            <a:r>
              <a:rPr lang="kk-KZ" sz="3600" b="1" dirty="0" smtClean="0">
                <a:solidFill>
                  <a:srgbClr val="FF0000"/>
                </a:solidFill>
                <a:latin typeface="Times New Roman" pitchFamily="18" charset="0"/>
                <a:cs typeface="Times New Roman" pitchFamily="18" charset="0"/>
              </a:rPr>
              <a:t>Сау болыңыздар!</a:t>
            </a:r>
            <a:endParaRPr lang="ru-RU" sz="3600" dirty="0" smtClean="0">
              <a:solidFill>
                <a:srgbClr val="FF0000"/>
              </a:solidFill>
              <a:latin typeface="Times New Roman" pitchFamily="18" charset="0"/>
              <a:cs typeface="Times New Roman" pitchFamily="18" charset="0"/>
            </a:endParaRPr>
          </a:p>
          <a:p>
            <a:pPr algn="ctr"/>
            <a:endParaRPr lang="ru-RU" sz="3600" b="1" kern="10" dirty="0">
              <a:ln w="9525">
                <a:solidFill>
                  <a:srgbClr val="000000"/>
                </a:solidFill>
                <a:round/>
                <a:headEnd/>
                <a:tailEnd/>
              </a:ln>
              <a:solidFill>
                <a:srgbClr val="FF0000"/>
              </a:solidFill>
              <a:latin typeface="Palatino Linotype"/>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2000"/>
                                        <p:tgtEl>
                                          <p:spTgt spid="11"/>
                                        </p:tgtEl>
                                      </p:cBhvr>
                                    </p:animEffect>
                                    <p:anim calcmode="lin" valueType="num">
                                      <p:cBhvr>
                                        <p:cTn id="8" dur="2000" fill="hold"/>
                                        <p:tgtEl>
                                          <p:spTgt spid="11"/>
                                        </p:tgtEl>
                                        <p:attrNameLst>
                                          <p:attrName>style.rotation</p:attrName>
                                        </p:attrNameLst>
                                      </p:cBhvr>
                                      <p:tavLst>
                                        <p:tav tm="0">
                                          <p:val>
                                            <p:fltVal val="720"/>
                                          </p:val>
                                        </p:tav>
                                        <p:tav tm="100000">
                                          <p:val>
                                            <p:fltVal val="0"/>
                                          </p:val>
                                        </p:tav>
                                      </p:tavLst>
                                    </p:anim>
                                    <p:anim calcmode="lin" valueType="num">
                                      <p:cBhvr>
                                        <p:cTn id="9" dur="2000" fill="hold"/>
                                        <p:tgtEl>
                                          <p:spTgt spid="11"/>
                                        </p:tgtEl>
                                        <p:attrNameLst>
                                          <p:attrName>ppt_h</p:attrName>
                                        </p:attrNameLst>
                                      </p:cBhvr>
                                      <p:tavLst>
                                        <p:tav tm="0">
                                          <p:val>
                                            <p:fltVal val="0"/>
                                          </p:val>
                                        </p:tav>
                                        <p:tav tm="100000">
                                          <p:val>
                                            <p:strVal val="#ppt_h"/>
                                          </p:val>
                                        </p:tav>
                                      </p:tavLst>
                                    </p:anim>
                                    <p:anim calcmode="lin" valueType="num">
                                      <p:cBhvr>
                                        <p:cTn id="10" dur="2000" fill="hold"/>
                                        <p:tgtEl>
                                          <p:spTgt spid="11"/>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AutoShape 5"/>
          <p:cNvSpPr>
            <a:spLocks noChangeArrowheads="1"/>
          </p:cNvSpPr>
          <p:nvPr/>
        </p:nvSpPr>
        <p:spPr bwMode="auto">
          <a:xfrm>
            <a:off x="285720" y="122233"/>
            <a:ext cx="8424863" cy="2735263"/>
          </a:xfrm>
          <a:prstGeom prst="horizontalScroll">
            <a:avLst>
              <a:gd name="adj" fmla="val 25000"/>
            </a:avLst>
          </a:prstGeom>
          <a:gradFill rotWithShape="1">
            <a:gsLst>
              <a:gs pos="0">
                <a:srgbClr val="FF66CC"/>
              </a:gs>
              <a:gs pos="50000">
                <a:schemeClr val="bg1"/>
              </a:gs>
              <a:gs pos="100000">
                <a:srgbClr val="FF66CC"/>
              </a:gs>
            </a:gsLst>
            <a:lin ang="5400000" scaled="1"/>
          </a:gradFill>
          <a:ln w="9525">
            <a:solidFill>
              <a:schemeClr val="tx1"/>
            </a:solidFill>
            <a:round/>
            <a:headEnd/>
            <a:tailEnd/>
          </a:ln>
          <a:effectLst>
            <a:outerShdw dist="107763" dir="13500000" algn="ctr" rotWithShape="0">
              <a:schemeClr val="bg2">
                <a:alpha val="50000"/>
              </a:schemeClr>
            </a:outerShdw>
          </a:effectLst>
        </p:spPr>
        <p:txBody>
          <a:bodyPr wrap="none" anchor="ctr"/>
          <a:lstStyle/>
          <a:p>
            <a:pPr>
              <a:defRPr/>
            </a:pPr>
            <a:r>
              <a:rPr lang="ru-RU" sz="3200" b="1" kern="10" dirty="0" err="1" smtClean="0">
                <a:ln w="19050">
                  <a:solidFill>
                    <a:srgbClr val="FF0000"/>
                  </a:solidFill>
                  <a:round/>
                  <a:headEnd/>
                  <a:tailEnd/>
                </a:ln>
                <a:solidFill>
                  <a:srgbClr val="FFFF00"/>
                </a:solidFill>
                <a:latin typeface="Times New Roman"/>
                <a:cs typeface="Times New Roman"/>
              </a:rPr>
              <a:t>Сабақтың түрі:</a:t>
            </a:r>
            <a:r>
              <a:rPr lang="ru-RU" sz="3200" b="1" kern="10" dirty="0" smtClean="0">
                <a:ln w="19050">
                  <a:solidFill>
                    <a:srgbClr val="FF0000"/>
                  </a:solidFill>
                  <a:round/>
                  <a:headEnd/>
                  <a:tailEnd/>
                </a:ln>
                <a:solidFill>
                  <a:srgbClr val="FFFF00"/>
                </a:solidFill>
                <a:latin typeface="Times New Roman"/>
                <a:cs typeface="Times New Roman"/>
              </a:rPr>
              <a:t>   </a:t>
            </a:r>
            <a:r>
              <a:rPr lang="kk-KZ" sz="2400" dirty="0" smtClean="0">
                <a:latin typeface="Times New Roman" pitchFamily="18" charset="0"/>
                <a:cs typeface="Times New Roman" pitchFamily="18" charset="0"/>
              </a:rPr>
              <a:t>қорытынды сабақ</a:t>
            </a:r>
            <a:endParaRPr lang="ru-RU" sz="2400" dirty="0"/>
          </a:p>
        </p:txBody>
      </p:sp>
      <p:sp>
        <p:nvSpPr>
          <p:cNvPr id="17414" name="AutoShape 6"/>
          <p:cNvSpPr>
            <a:spLocks noChangeArrowheads="1"/>
          </p:cNvSpPr>
          <p:nvPr/>
        </p:nvSpPr>
        <p:spPr bwMode="auto">
          <a:xfrm>
            <a:off x="322263" y="2265373"/>
            <a:ext cx="8536017" cy="2592387"/>
          </a:xfrm>
          <a:prstGeom prst="horizontalScroll">
            <a:avLst>
              <a:gd name="adj" fmla="val 25000"/>
            </a:avLst>
          </a:prstGeom>
          <a:gradFill rotWithShape="1">
            <a:gsLst>
              <a:gs pos="0">
                <a:srgbClr val="FF66CC"/>
              </a:gs>
              <a:gs pos="50000">
                <a:schemeClr val="bg1"/>
              </a:gs>
              <a:gs pos="100000">
                <a:srgbClr val="FF66CC"/>
              </a:gs>
            </a:gsLst>
            <a:lin ang="5400000" scaled="1"/>
          </a:gradFill>
          <a:ln w="9525">
            <a:solidFill>
              <a:schemeClr val="tx1"/>
            </a:solidFill>
            <a:round/>
            <a:headEnd/>
            <a:tailEnd/>
          </a:ln>
          <a:effectLst>
            <a:outerShdw dist="107763" dir="13500000" algn="ctr" rotWithShape="0">
              <a:schemeClr val="bg2">
                <a:alpha val="50000"/>
              </a:schemeClr>
            </a:outerShdw>
          </a:effectLst>
        </p:spPr>
        <p:txBody>
          <a:bodyPr wrap="none" anchor="ctr"/>
          <a:lstStyle/>
          <a:p>
            <a:r>
              <a:rPr lang="ru-RU" sz="3200" b="1" kern="10" dirty="0" err="1" smtClean="0">
                <a:ln w="19050">
                  <a:solidFill>
                    <a:srgbClr val="FF0000"/>
                  </a:solidFill>
                  <a:round/>
                  <a:headEnd/>
                  <a:tailEnd/>
                </a:ln>
                <a:solidFill>
                  <a:srgbClr val="FFFF00"/>
                </a:solidFill>
                <a:latin typeface="Times New Roman"/>
                <a:cs typeface="Times New Roman"/>
              </a:rPr>
              <a:t>Сабақтың әдіс-тәсілдері:</a:t>
            </a:r>
            <a:r>
              <a:rPr lang="ru-RU" sz="3200" b="1" kern="10" dirty="0" smtClean="0">
                <a:ln w="19050">
                  <a:solidFill>
                    <a:srgbClr val="FF0000"/>
                  </a:solidFill>
                  <a:round/>
                  <a:headEnd/>
                  <a:tailEnd/>
                </a:ln>
                <a:solidFill>
                  <a:srgbClr val="FFFF00"/>
                </a:solidFill>
                <a:latin typeface="Times New Roman"/>
                <a:cs typeface="Times New Roman"/>
              </a:rPr>
              <a:t> </a:t>
            </a:r>
          </a:p>
          <a:p>
            <a:r>
              <a:rPr lang="kk-KZ" sz="2400" dirty="0" smtClean="0">
                <a:latin typeface="Times New Roman" pitchFamily="18" charset="0"/>
                <a:cs typeface="Times New Roman" pitchFamily="18" charset="0"/>
              </a:rPr>
              <a:t>ассоциация құру, араласқан жоспар, сұрақ-жауап.</a:t>
            </a:r>
            <a:endParaRPr lang="ru-RU" sz="2400" dirty="0">
              <a:latin typeface="Times New Roman" pitchFamily="18" charset="0"/>
              <a:cs typeface="Times New Roman" pitchFamily="18" charset="0"/>
            </a:endParaRPr>
          </a:p>
        </p:txBody>
      </p:sp>
      <p:sp>
        <p:nvSpPr>
          <p:cNvPr id="17415" name="AutoShape 7"/>
          <p:cNvSpPr>
            <a:spLocks noChangeArrowheads="1"/>
          </p:cNvSpPr>
          <p:nvPr/>
        </p:nvSpPr>
        <p:spPr bwMode="auto">
          <a:xfrm>
            <a:off x="285720" y="4214818"/>
            <a:ext cx="8569325" cy="2643182"/>
          </a:xfrm>
          <a:prstGeom prst="horizontalScroll">
            <a:avLst>
              <a:gd name="adj" fmla="val 25000"/>
            </a:avLst>
          </a:prstGeom>
          <a:gradFill rotWithShape="1">
            <a:gsLst>
              <a:gs pos="0">
                <a:srgbClr val="FF66CC"/>
              </a:gs>
              <a:gs pos="50000">
                <a:schemeClr val="bg1"/>
              </a:gs>
              <a:gs pos="100000">
                <a:srgbClr val="FF66CC"/>
              </a:gs>
            </a:gsLst>
            <a:lin ang="5400000" scaled="1"/>
          </a:gradFill>
          <a:ln w="9525">
            <a:solidFill>
              <a:schemeClr val="tx1"/>
            </a:solidFill>
            <a:round/>
            <a:headEnd/>
            <a:tailEnd/>
          </a:ln>
          <a:effectLst>
            <a:outerShdw dist="107763" dir="13500000" algn="ctr" rotWithShape="0">
              <a:schemeClr val="bg2">
                <a:alpha val="50000"/>
              </a:schemeClr>
            </a:outerShdw>
          </a:effectLst>
        </p:spPr>
        <p:txBody>
          <a:bodyPr wrap="none" anchor="ctr"/>
          <a:lstStyle/>
          <a:p>
            <a:pPr>
              <a:defRPr/>
            </a:pPr>
            <a:endParaRPr lang="ru-RU" sz="3200" b="1" kern="10" dirty="0" smtClean="0">
              <a:ln w="19050">
                <a:solidFill>
                  <a:srgbClr val="FF0000"/>
                </a:solidFill>
                <a:round/>
                <a:headEnd/>
                <a:tailEnd/>
              </a:ln>
              <a:solidFill>
                <a:srgbClr val="FFFF00"/>
              </a:solidFill>
              <a:latin typeface="Times New Roman"/>
              <a:cs typeface="Times New Roman"/>
            </a:endParaRPr>
          </a:p>
          <a:p>
            <a:pPr>
              <a:defRPr/>
            </a:pPr>
            <a:r>
              <a:rPr lang="ru-RU" sz="3200" b="1" kern="10" dirty="0" err="1" smtClean="0">
                <a:ln w="19050">
                  <a:solidFill>
                    <a:srgbClr val="FF0000"/>
                  </a:solidFill>
                  <a:round/>
                  <a:headEnd/>
                  <a:tailEnd/>
                </a:ln>
                <a:solidFill>
                  <a:srgbClr val="FFFF00"/>
                </a:solidFill>
                <a:latin typeface="Times New Roman"/>
                <a:cs typeface="Times New Roman"/>
              </a:rPr>
              <a:t>Көрнекілігі:</a:t>
            </a:r>
            <a:r>
              <a:rPr lang="ru-RU" sz="3200" b="1" kern="10" dirty="0" smtClean="0">
                <a:ln w="19050">
                  <a:solidFill>
                    <a:srgbClr val="FF0000"/>
                  </a:solidFill>
                  <a:round/>
                  <a:headEnd/>
                  <a:tailEnd/>
                </a:ln>
                <a:solidFill>
                  <a:srgbClr val="FFFF00"/>
                </a:solidFill>
                <a:latin typeface="Times New Roman"/>
                <a:cs typeface="Times New Roman"/>
              </a:rPr>
              <a:t> </a:t>
            </a:r>
            <a:r>
              <a:rPr lang="kk-KZ" sz="2400" dirty="0" smtClean="0">
                <a:latin typeface="Times New Roman" pitchFamily="18" charset="0"/>
                <a:cs typeface="Times New Roman" pitchFamily="18" charset="0"/>
              </a:rPr>
              <a:t>оқушылардың таным қабілеттерінің даму </a:t>
            </a:r>
          </a:p>
          <a:p>
            <a:pPr>
              <a:defRPr/>
            </a:pPr>
            <a:r>
              <a:rPr lang="kk-KZ" sz="2400" dirty="0" smtClean="0">
                <a:latin typeface="Times New Roman" pitchFamily="18" charset="0"/>
                <a:cs typeface="Times New Roman" pitchFamily="18" charset="0"/>
              </a:rPr>
              <a:t>деңгейін анықтауға бағытталған тапсырмалар, интерактивті</a:t>
            </a:r>
          </a:p>
          <a:p>
            <a:pPr>
              <a:defRPr/>
            </a:pPr>
            <a:r>
              <a:rPr lang="kk-KZ" sz="2400" dirty="0" smtClean="0">
                <a:latin typeface="Times New Roman" pitchFamily="18" charset="0"/>
                <a:cs typeface="Times New Roman" pitchFamily="18" charset="0"/>
              </a:rPr>
              <a:t>тақтада слайдтар.</a:t>
            </a:r>
            <a:endParaRPr lang="ru-RU" sz="2400" dirty="0" smtClean="0">
              <a:latin typeface="Times New Roman" pitchFamily="18" charset="0"/>
              <a:cs typeface="Times New Roman" pitchFamily="18" charset="0"/>
            </a:endParaRPr>
          </a:p>
          <a:p>
            <a:pPr>
              <a:defRPr/>
            </a:pPr>
            <a:endParaRPr lang="ru-RU" sz="3200" dirty="0"/>
          </a:p>
        </p:txBody>
      </p:sp>
      <p:sp>
        <p:nvSpPr>
          <p:cNvPr id="24581" name="WordArt 8"/>
          <p:cNvSpPr>
            <a:spLocks noChangeArrowheads="1" noChangeShapeType="1" noTextEdit="1"/>
          </p:cNvSpPr>
          <p:nvPr/>
        </p:nvSpPr>
        <p:spPr bwMode="auto">
          <a:xfrm>
            <a:off x="395288" y="188913"/>
            <a:ext cx="2592387" cy="720725"/>
          </a:xfrm>
          <a:prstGeom prst="rect">
            <a:avLst/>
          </a:prstGeom>
        </p:spPr>
        <p:txBody>
          <a:bodyPr wrap="none" fromWordArt="1">
            <a:prstTxWarp prst="textDeflate">
              <a:avLst>
                <a:gd name="adj" fmla="val 26227"/>
              </a:avLst>
            </a:prstTxWarp>
          </a:bodyPr>
          <a:lstStyle/>
          <a:p>
            <a:pPr algn="ctr"/>
            <a:endParaRPr lang="ru-RU" sz="3600" b="1" kern="10" dirty="0">
              <a:ln w="19050">
                <a:solidFill>
                  <a:srgbClr val="FF0000"/>
                </a:solidFill>
                <a:round/>
                <a:headEnd/>
                <a:tailEnd/>
              </a:ln>
              <a:solidFill>
                <a:srgbClr val="FFFF00"/>
              </a:solidFill>
              <a:latin typeface="Times New Roman"/>
              <a:cs typeface="Times New Roman"/>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3"/>
          <p:cNvGrpSpPr>
            <a:grpSpLocks/>
          </p:cNvGrpSpPr>
          <p:nvPr/>
        </p:nvGrpSpPr>
        <p:grpSpPr bwMode="auto">
          <a:xfrm>
            <a:off x="-419100" y="-330200"/>
            <a:ext cx="9469438" cy="7561263"/>
            <a:chOff x="-264" y="-208"/>
            <a:chExt cx="5965" cy="4763"/>
          </a:xfrm>
        </p:grpSpPr>
        <p:grpSp>
          <p:nvGrpSpPr>
            <p:cNvPr id="3" name="Group 4"/>
            <p:cNvGrpSpPr>
              <a:grpSpLocks/>
            </p:cNvGrpSpPr>
            <p:nvPr/>
          </p:nvGrpSpPr>
          <p:grpSpPr bwMode="auto">
            <a:xfrm>
              <a:off x="-264" y="88"/>
              <a:ext cx="1316" cy="4467"/>
              <a:chOff x="-264" y="88"/>
              <a:chExt cx="1316" cy="4467"/>
            </a:xfrm>
          </p:grpSpPr>
          <p:sp>
            <p:nvSpPr>
              <p:cNvPr id="53256" name="Freeform 5"/>
              <p:cNvSpPr>
                <a:spLocks/>
              </p:cNvSpPr>
              <p:nvPr/>
            </p:nvSpPr>
            <p:spPr bwMode="auto">
              <a:xfrm rot="8105235">
                <a:off x="-264" y="8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7" name="Freeform 6"/>
              <p:cNvSpPr>
                <a:spLocks/>
              </p:cNvSpPr>
              <p:nvPr/>
            </p:nvSpPr>
            <p:spPr bwMode="auto">
              <a:xfrm rot="3091712">
                <a:off x="-264" y="3616"/>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nvGrpSpPr>
            <p:cNvPr id="4" name="Group 7"/>
            <p:cNvGrpSpPr>
              <a:grpSpLocks/>
            </p:cNvGrpSpPr>
            <p:nvPr/>
          </p:nvGrpSpPr>
          <p:grpSpPr bwMode="auto">
            <a:xfrm>
              <a:off x="5111" y="-208"/>
              <a:ext cx="590" cy="4755"/>
              <a:chOff x="5111" y="-208"/>
              <a:chExt cx="590" cy="4755"/>
            </a:xfrm>
          </p:grpSpPr>
          <p:sp>
            <p:nvSpPr>
              <p:cNvPr id="53254" name="Freeform 8"/>
              <p:cNvSpPr>
                <a:spLocks/>
              </p:cNvSpPr>
              <p:nvPr/>
            </p:nvSpPr>
            <p:spPr bwMode="auto">
              <a:xfrm rot="-3107314">
                <a:off x="4734" y="360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5" name="Freeform 9"/>
              <p:cNvSpPr>
                <a:spLocks/>
              </p:cNvSpPr>
              <p:nvPr/>
            </p:nvSpPr>
            <p:spPr bwMode="auto">
              <a:xfrm rot="-7478457">
                <a:off x="4762" y="169"/>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sp>
        <p:nvSpPr>
          <p:cNvPr id="10" name="Прямоугольник 9"/>
          <p:cNvSpPr/>
          <p:nvPr/>
        </p:nvSpPr>
        <p:spPr>
          <a:xfrm>
            <a:off x="1142976" y="1785926"/>
            <a:ext cx="7215238" cy="3046988"/>
          </a:xfrm>
          <a:prstGeom prst="rect">
            <a:avLst/>
          </a:prstGeom>
        </p:spPr>
        <p:txBody>
          <a:bodyPr wrap="square">
            <a:spAutoFit/>
          </a:bodyPr>
          <a:lstStyle/>
          <a:p>
            <a:pPr algn="just"/>
            <a:r>
              <a:rPr lang="kk-KZ" dirty="0" smtClean="0">
                <a:solidFill>
                  <a:schemeClr val="tx1">
                    <a:lumMod val="75000"/>
                    <a:lumOff val="25000"/>
                  </a:schemeClr>
                </a:solidFill>
                <a:latin typeface="Times New Roman" pitchFamily="18" charset="0"/>
                <a:ea typeface="PMingLiU"/>
                <a:cs typeface="Times New Roman" pitchFamily="18" charset="0"/>
              </a:rPr>
              <a:t>	</a:t>
            </a:r>
            <a:r>
              <a:rPr lang="kk-KZ" sz="2400" dirty="0" smtClean="0">
                <a:latin typeface="Times New Roman" pitchFamily="18" charset="0"/>
                <a:ea typeface="PMingLiU"/>
                <a:cs typeface="Times New Roman" pitchFamily="18" charset="0"/>
              </a:rPr>
              <a:t>Тарихи аңыздарға қарағанда, Аяз би Арал теңізі жағасында өмір сүрген. Оның тарихи адам екендігін Арал теңізінен 200 шақырымдай жерде табылған «Аяз» қаласының орны да дәлелдейді. Аңыздар бойынша Аяз әуелі ханға уәзір, кейін өзі хан болып ел басқарған. Аяз биге қатысты аңызда аталатын «Барсакелмес» деген жер Арал теңізінде орналасқан. </a:t>
            </a:r>
            <a:endParaRPr lang="ru-RU" sz="2400"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3"/>
          <p:cNvGrpSpPr>
            <a:grpSpLocks/>
          </p:cNvGrpSpPr>
          <p:nvPr/>
        </p:nvGrpSpPr>
        <p:grpSpPr bwMode="auto">
          <a:xfrm>
            <a:off x="-419100" y="-330200"/>
            <a:ext cx="9469438" cy="7561263"/>
            <a:chOff x="-264" y="-208"/>
            <a:chExt cx="5965" cy="4763"/>
          </a:xfrm>
        </p:grpSpPr>
        <p:grpSp>
          <p:nvGrpSpPr>
            <p:cNvPr id="3" name="Group 4"/>
            <p:cNvGrpSpPr>
              <a:grpSpLocks/>
            </p:cNvGrpSpPr>
            <p:nvPr/>
          </p:nvGrpSpPr>
          <p:grpSpPr bwMode="auto">
            <a:xfrm>
              <a:off x="-264" y="88"/>
              <a:ext cx="1316" cy="4467"/>
              <a:chOff x="-264" y="88"/>
              <a:chExt cx="1316" cy="4467"/>
            </a:xfrm>
          </p:grpSpPr>
          <p:sp>
            <p:nvSpPr>
              <p:cNvPr id="53256" name="Freeform 5"/>
              <p:cNvSpPr>
                <a:spLocks/>
              </p:cNvSpPr>
              <p:nvPr/>
            </p:nvSpPr>
            <p:spPr bwMode="auto">
              <a:xfrm rot="8105235">
                <a:off x="-264" y="8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7" name="Freeform 6"/>
              <p:cNvSpPr>
                <a:spLocks/>
              </p:cNvSpPr>
              <p:nvPr/>
            </p:nvSpPr>
            <p:spPr bwMode="auto">
              <a:xfrm rot="3091712">
                <a:off x="-264" y="3616"/>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nvGrpSpPr>
            <p:cNvPr id="4" name="Group 7"/>
            <p:cNvGrpSpPr>
              <a:grpSpLocks/>
            </p:cNvGrpSpPr>
            <p:nvPr/>
          </p:nvGrpSpPr>
          <p:grpSpPr bwMode="auto">
            <a:xfrm>
              <a:off x="5111" y="-208"/>
              <a:ext cx="590" cy="4755"/>
              <a:chOff x="5111" y="-208"/>
              <a:chExt cx="590" cy="4755"/>
            </a:xfrm>
          </p:grpSpPr>
          <p:sp>
            <p:nvSpPr>
              <p:cNvPr id="53254" name="Freeform 8"/>
              <p:cNvSpPr>
                <a:spLocks/>
              </p:cNvSpPr>
              <p:nvPr/>
            </p:nvSpPr>
            <p:spPr bwMode="auto">
              <a:xfrm rot="-3107314">
                <a:off x="4734" y="360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5" name="Freeform 9"/>
              <p:cNvSpPr>
                <a:spLocks/>
              </p:cNvSpPr>
              <p:nvPr/>
            </p:nvSpPr>
            <p:spPr bwMode="auto">
              <a:xfrm rot="-7478457">
                <a:off x="4762" y="169"/>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sp>
        <p:nvSpPr>
          <p:cNvPr id="11" name="AutoShape 6"/>
          <p:cNvSpPr>
            <a:spLocks noChangeArrowheads="1"/>
          </p:cNvSpPr>
          <p:nvPr/>
        </p:nvSpPr>
        <p:spPr bwMode="auto">
          <a:xfrm>
            <a:off x="2000232" y="500042"/>
            <a:ext cx="5286413" cy="936625"/>
          </a:xfrm>
          <a:prstGeom prst="flowChartMagneticDrum">
            <a:avLst/>
          </a:prstGeom>
          <a:gradFill rotWithShape="1">
            <a:gsLst>
              <a:gs pos="0">
                <a:srgbClr val="FFFF66"/>
              </a:gs>
              <a:gs pos="100000">
                <a:srgbClr val="99FF33"/>
              </a:gs>
            </a:gsLst>
            <a:path path="shape">
              <a:fillToRect l="50000" t="50000" r="50000" b="50000"/>
            </a:path>
          </a:gradFill>
          <a:ln w="9525">
            <a:solidFill>
              <a:schemeClr val="tx1"/>
            </a:solidFill>
            <a:round/>
            <a:headEnd/>
            <a:tailEnd/>
          </a:ln>
        </p:spPr>
        <p:txBody>
          <a:bodyPr wrap="none" anchor="ctr"/>
          <a:lstStyle/>
          <a:p>
            <a:pPr algn="ctr"/>
            <a:r>
              <a:rPr lang="kk-KZ" sz="5500" b="1" i="1" dirty="0" smtClean="0">
                <a:solidFill>
                  <a:srgbClr val="FF0000"/>
                </a:solidFill>
                <a:latin typeface="Palatino Linotype" pitchFamily="18" charset="0"/>
              </a:rPr>
              <a:t>    </a:t>
            </a:r>
            <a:r>
              <a:rPr lang="kk-KZ" sz="5500" b="1" i="1" dirty="0" smtClean="0">
                <a:solidFill>
                  <a:srgbClr val="FF0000"/>
                </a:solidFill>
                <a:latin typeface="Times New Roman" pitchFamily="18" charset="0"/>
                <a:cs typeface="Times New Roman" pitchFamily="18" charset="0"/>
              </a:rPr>
              <a:t>Бәйге</a:t>
            </a:r>
            <a:endParaRPr lang="ru-RU" sz="5500" b="1" i="1" dirty="0">
              <a:solidFill>
                <a:srgbClr val="FF0000"/>
              </a:solidFill>
              <a:latin typeface="Times New Roman" pitchFamily="18" charset="0"/>
              <a:cs typeface="Times New Roman" pitchFamily="18" charset="0"/>
            </a:endParaRPr>
          </a:p>
        </p:txBody>
      </p:sp>
      <p:sp>
        <p:nvSpPr>
          <p:cNvPr id="12" name="Прямоугольник 11"/>
          <p:cNvSpPr/>
          <p:nvPr/>
        </p:nvSpPr>
        <p:spPr>
          <a:xfrm>
            <a:off x="857224" y="2285992"/>
            <a:ext cx="7929618" cy="1815882"/>
          </a:xfrm>
          <a:prstGeom prst="rect">
            <a:avLst/>
          </a:prstGeom>
        </p:spPr>
        <p:txBody>
          <a:bodyPr wrap="square">
            <a:spAutoFit/>
          </a:bodyPr>
          <a:lstStyle/>
          <a:p>
            <a:r>
              <a:rPr lang="kk-KZ" sz="2800" b="1" dirty="0" smtClean="0">
                <a:latin typeface="Times New Roman" pitchFamily="18" charset="0"/>
                <a:cs typeface="Times New Roman" pitchFamily="18" charset="0"/>
              </a:rPr>
              <a:t>БІЛУ. Ұжымдық тапсырма (ауызша)</a:t>
            </a:r>
            <a:r>
              <a:rPr lang="kk-KZ" sz="2800" dirty="0" smtClean="0">
                <a:latin typeface="Times New Roman" pitchFamily="18" charset="0"/>
                <a:cs typeface="Times New Roman" pitchFamily="18" charset="0"/>
              </a:rPr>
              <a:t>   5 минут</a:t>
            </a:r>
            <a:endParaRPr lang="en-US" sz="2800" dirty="0" smtClean="0">
              <a:latin typeface="Times New Roman" pitchFamily="18" charset="0"/>
              <a:cs typeface="Times New Roman" pitchFamily="18" charset="0"/>
            </a:endParaRPr>
          </a:p>
          <a:p>
            <a:endParaRPr lang="ru-RU" sz="2800" dirty="0" smtClean="0">
              <a:latin typeface="Times New Roman" pitchFamily="18" charset="0"/>
              <a:cs typeface="Times New Roman" pitchFamily="18" charset="0"/>
            </a:endParaRPr>
          </a:p>
          <a:p>
            <a:r>
              <a:rPr lang="kk-KZ" sz="2800" b="1" dirty="0" smtClean="0">
                <a:latin typeface="Times New Roman" pitchFamily="18" charset="0"/>
                <a:cs typeface="Times New Roman" pitchFamily="18" charset="0"/>
              </a:rPr>
              <a:t>«Бәйге» ойын стратегиясы. </a:t>
            </a:r>
            <a:r>
              <a:rPr lang="kk-KZ" sz="2800" dirty="0" smtClean="0">
                <a:latin typeface="Times New Roman" pitchFamily="18" charset="0"/>
                <a:cs typeface="Times New Roman" pitchFamily="18" charset="0"/>
              </a:rPr>
              <a:t>/диалог/         </a:t>
            </a:r>
          </a:p>
          <a:p>
            <a:r>
              <a:rPr lang="kk-KZ" sz="2800" u="sng" dirty="0" smtClean="0">
                <a:latin typeface="Times New Roman" pitchFamily="18" charset="0"/>
                <a:cs typeface="Times New Roman" pitchFamily="18" charset="0"/>
              </a:rPr>
              <a:t>(әр сұраққа 1 ұпай)</a:t>
            </a:r>
            <a:endParaRPr lang="ru-RU" sz="2800" dirty="0" smtClean="0">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decel="50000" fill="hold">
                                          <p:stCondLst>
                                            <p:cond delay="0"/>
                                          </p:stCondLst>
                                        </p:cTn>
                                        <p:tgtEl>
                                          <p:spTgt spid="11"/>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1"/>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1"/>
                                        </p:tgtEl>
                                        <p:attrNameLst>
                                          <p:attrName>ppt_w</p:attrName>
                                        </p:attrNameLst>
                                      </p:cBhvr>
                                      <p:tavLst>
                                        <p:tav tm="0">
                                          <p:val>
                                            <p:strVal val="#ppt_w*.05"/>
                                          </p:val>
                                        </p:tav>
                                        <p:tav tm="100000">
                                          <p:val>
                                            <p:strVal val="#ppt_w"/>
                                          </p:val>
                                        </p:tav>
                                      </p:tavLst>
                                    </p:anim>
                                    <p:anim calcmode="lin" valueType="num">
                                      <p:cBhvr>
                                        <p:cTn id="10" dur="1000" fill="hold"/>
                                        <p:tgtEl>
                                          <p:spTgt spid="11"/>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1"/>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1"/>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1"/>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1"/>
                                        </p:tgtEl>
                                      </p:cBhvr>
                                    </p:animEffect>
                                  </p:childTnLst>
                                </p:cTn>
                              </p:par>
                            </p:childTnLst>
                          </p:cTn>
                        </p:par>
                      </p:childTnLst>
                    </p:cTn>
                  </p:par>
                  <p:par>
                    <p:cTn id="15" fill="hold">
                      <p:stCondLst>
                        <p:cond delay="indefinite"/>
                      </p:stCondLst>
                      <p:childTnLst>
                        <p:par>
                          <p:cTn id="16" fill="hold">
                            <p:stCondLst>
                              <p:cond delay="0"/>
                            </p:stCondLst>
                            <p:childTnLst>
                              <p:par>
                                <p:cTn id="17" presetID="50" presetClass="entr" presetSubtype="0" decel="100000" fill="hold" grpId="1"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1000" fill="hold"/>
                                        <p:tgtEl>
                                          <p:spTgt spid="11"/>
                                        </p:tgtEl>
                                        <p:attrNameLst>
                                          <p:attrName>ppt_w</p:attrName>
                                        </p:attrNameLst>
                                      </p:cBhvr>
                                      <p:tavLst>
                                        <p:tav tm="0">
                                          <p:val>
                                            <p:strVal val="#ppt_w+.3"/>
                                          </p:val>
                                        </p:tav>
                                        <p:tav tm="100000">
                                          <p:val>
                                            <p:strVal val="#ppt_w"/>
                                          </p:val>
                                        </p:tav>
                                      </p:tavLst>
                                    </p:anim>
                                    <p:anim calcmode="lin" valueType="num">
                                      <p:cBhvr>
                                        <p:cTn id="20" dur="1000" fill="hold"/>
                                        <p:tgtEl>
                                          <p:spTgt spid="11"/>
                                        </p:tgtEl>
                                        <p:attrNameLst>
                                          <p:attrName>ppt_h</p:attrName>
                                        </p:attrNameLst>
                                      </p:cBhvr>
                                      <p:tavLst>
                                        <p:tav tm="0">
                                          <p:val>
                                            <p:strVal val="#ppt_h"/>
                                          </p:val>
                                        </p:tav>
                                        <p:tav tm="100000">
                                          <p:val>
                                            <p:strVal val="#ppt_h"/>
                                          </p:val>
                                        </p:tav>
                                      </p:tavLst>
                                    </p:anim>
                                    <p:animEffect transition="in" filter="fade">
                                      <p:cBhvr>
                                        <p:cTn id="21"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1426" name="Rectangle 2"/>
          <p:cNvSpPr>
            <a:spLocks noChangeArrowheads="1"/>
          </p:cNvSpPr>
          <p:nvPr/>
        </p:nvSpPr>
        <p:spPr bwMode="auto">
          <a:xfrm>
            <a:off x="1000100" y="428604"/>
            <a:ext cx="7358114" cy="5632311"/>
          </a:xfrm>
          <a:prstGeom prst="rect">
            <a:avLst/>
          </a:prstGeom>
          <a:noFill/>
          <a:ln w="9525">
            <a:noFill/>
            <a:miter lim="800000"/>
            <a:headEnd/>
            <a:tailEnd/>
          </a:ln>
          <a:effectLst/>
        </p:spPr>
        <p:txBody>
          <a:bodyPr wrap="square">
            <a:spAutoFit/>
          </a:bodyPr>
          <a:lstStyle/>
          <a:p>
            <a:pPr algn="ctr"/>
            <a:r>
              <a:rPr lang="ru-RU" sz="2400" b="1" dirty="0" smtClean="0">
                <a:latin typeface="Times New Roman" pitchFamily="18" charset="0"/>
                <a:cs typeface="Times New Roman" pitchFamily="18" charset="0"/>
              </a:rPr>
              <a:t>1-топ:</a:t>
            </a:r>
          </a:p>
          <a:p>
            <a:pPr algn="ctr"/>
            <a:endParaRPr lang="ru-RU" sz="2400" dirty="0" smtClean="0">
              <a:latin typeface="Times New Roman" pitchFamily="18" charset="0"/>
              <a:cs typeface="Times New Roman" pitchFamily="18" charset="0"/>
            </a:endParaRPr>
          </a:p>
          <a:p>
            <a:pPr>
              <a:lnSpc>
                <a:spcPct val="150000"/>
              </a:lnSpc>
            </a:pPr>
            <a:r>
              <a:rPr lang="ru-RU" sz="2400" dirty="0" smtClean="0">
                <a:latin typeface="Times New Roman" pitchFamily="18" charset="0"/>
                <a:cs typeface="Times New Roman" pitchFamily="18" charset="0"/>
              </a:rPr>
              <a:t>	1</a:t>
            </a:r>
            <a:r>
              <a:rPr lang="kk-KZ" sz="2400" dirty="0" smtClean="0">
                <a:latin typeface="Times New Roman" pitchFamily="18" charset="0"/>
                <a:cs typeface="Times New Roman" pitchFamily="18" charset="0"/>
              </a:rPr>
              <a:t>.Ертеде кім деген хан болыпты?</a:t>
            </a:r>
            <a:endParaRPr lang="ru-RU" sz="2400" dirty="0" smtClean="0">
              <a:latin typeface="Times New Roman" pitchFamily="18" charset="0"/>
              <a:cs typeface="Times New Roman" pitchFamily="18" charset="0"/>
            </a:endParaRPr>
          </a:p>
          <a:p>
            <a:pPr>
              <a:lnSpc>
                <a:spcPct val="150000"/>
              </a:lnSpc>
            </a:pPr>
            <a:r>
              <a:rPr lang="kk-KZ" sz="2400" dirty="0" smtClean="0">
                <a:latin typeface="Times New Roman" pitchFamily="18" charset="0"/>
                <a:cs typeface="Times New Roman" pitchFamily="18" charset="0"/>
              </a:rPr>
              <a:t>	2.Хан уәзірлеріне қандай тапсырма беріпті?</a:t>
            </a:r>
            <a:endParaRPr lang="ru-RU" sz="2400" dirty="0" smtClean="0">
              <a:latin typeface="Times New Roman" pitchFamily="18" charset="0"/>
              <a:cs typeface="Times New Roman" pitchFamily="18" charset="0"/>
            </a:endParaRPr>
          </a:p>
          <a:p>
            <a:pPr>
              <a:lnSpc>
                <a:spcPct val="150000"/>
              </a:lnSpc>
            </a:pPr>
            <a:r>
              <a:rPr lang="kk-KZ" sz="2400" dirty="0" smtClean="0">
                <a:latin typeface="Times New Roman" pitchFamily="18" charset="0"/>
                <a:cs typeface="Times New Roman" pitchFamily="18" charset="0"/>
              </a:rPr>
              <a:t>	3.Хан оларды табуға қанша уақыт берді?</a:t>
            </a:r>
            <a:endParaRPr lang="ru-RU" sz="2400" dirty="0" smtClean="0">
              <a:latin typeface="Times New Roman" pitchFamily="18" charset="0"/>
              <a:cs typeface="Times New Roman" pitchFamily="18" charset="0"/>
            </a:endParaRPr>
          </a:p>
          <a:p>
            <a:pPr>
              <a:lnSpc>
                <a:spcPct val="150000"/>
              </a:lnSpc>
            </a:pPr>
            <a:r>
              <a:rPr lang="kk-KZ" sz="2400" dirty="0" smtClean="0">
                <a:latin typeface="Times New Roman" pitchFamily="18" charset="0"/>
                <a:cs typeface="Times New Roman" pitchFamily="18" charset="0"/>
              </a:rPr>
              <a:t>	4.Тастың ішінде қандай неше құрт бар?</a:t>
            </a:r>
            <a:endParaRPr lang="ru-RU" sz="2400" dirty="0" smtClean="0">
              <a:latin typeface="Times New Roman" pitchFamily="18" charset="0"/>
              <a:cs typeface="Times New Roman" pitchFamily="18" charset="0"/>
            </a:endParaRPr>
          </a:p>
          <a:p>
            <a:pPr>
              <a:lnSpc>
                <a:spcPct val="150000"/>
              </a:lnSpc>
            </a:pPr>
            <a:r>
              <a:rPr lang="kk-KZ" sz="2400" dirty="0" smtClean="0">
                <a:latin typeface="Times New Roman" pitchFamily="18" charset="0"/>
                <a:cs typeface="Times New Roman" pitchFamily="18" charset="0"/>
              </a:rPr>
              <a:t>	5.Уәлидің қызы кім?</a:t>
            </a:r>
            <a:endParaRPr lang="ru-RU" sz="2400" dirty="0" smtClean="0">
              <a:latin typeface="Times New Roman" pitchFamily="18" charset="0"/>
              <a:cs typeface="Times New Roman" pitchFamily="18" charset="0"/>
            </a:endParaRPr>
          </a:p>
          <a:p>
            <a:pPr>
              <a:lnSpc>
                <a:spcPct val="150000"/>
              </a:lnSpc>
            </a:pPr>
            <a:r>
              <a:rPr lang="kk-KZ" sz="2400" dirty="0" smtClean="0">
                <a:latin typeface="Times New Roman" pitchFamily="18" charset="0"/>
                <a:cs typeface="Times New Roman" pitchFamily="18" charset="0"/>
              </a:rPr>
              <a:t>	6.Қыздың жасы нешеде?</a:t>
            </a:r>
            <a:endParaRPr lang="ru-RU" sz="2400" dirty="0" smtClean="0">
              <a:latin typeface="Times New Roman" pitchFamily="18" charset="0"/>
              <a:cs typeface="Times New Roman" pitchFamily="18" charset="0"/>
            </a:endParaRPr>
          </a:p>
          <a:p>
            <a:pPr>
              <a:lnSpc>
                <a:spcPct val="150000"/>
              </a:lnSpc>
            </a:pPr>
            <a:r>
              <a:rPr lang="kk-KZ" sz="2400" dirty="0" smtClean="0">
                <a:latin typeface="Times New Roman" pitchFamily="18" charset="0"/>
                <a:cs typeface="Times New Roman" pitchFamily="18" charset="0"/>
              </a:rPr>
              <a:t>	7.Хан Жаманды қайда жұмсады?</a:t>
            </a:r>
            <a:endParaRPr lang="ru-RU" sz="2400" dirty="0" smtClean="0">
              <a:latin typeface="Times New Roman" pitchFamily="18" charset="0"/>
              <a:cs typeface="Times New Roman" pitchFamily="18" charset="0"/>
            </a:endParaRPr>
          </a:p>
          <a:p>
            <a:pPr>
              <a:lnSpc>
                <a:spcPct val="150000"/>
              </a:lnSpc>
            </a:pPr>
            <a:r>
              <a:rPr lang="kk-KZ" sz="2400" dirty="0" smtClean="0">
                <a:latin typeface="Times New Roman" pitchFamily="18" charset="0"/>
                <a:cs typeface="Times New Roman" pitchFamily="18" charset="0"/>
              </a:rPr>
              <a:t>	8.Жаман не үшін «Аяз би» деп аталды?</a:t>
            </a:r>
            <a:endParaRPr lang="ru-RU" sz="2400" dirty="0" smtClean="0">
              <a:latin typeface="Times New Roman" pitchFamily="18" charset="0"/>
              <a:cs typeface="Times New Roman" pitchFamily="18" charset="0"/>
            </a:endParaRPr>
          </a:p>
          <a:p>
            <a:pPr>
              <a:defRPr/>
            </a:pPr>
            <a:endParaRPr lang="ru-RU" sz="2400" dirty="0">
              <a:effectLst>
                <a:outerShdw blurRad="38100" dist="38100" dir="2700000" algn="tl">
                  <a:srgbClr val="C0C0C0"/>
                </a:outerShdw>
              </a:effectLst>
              <a:latin typeface="Tahoma" pitchFamily="34" charset="0"/>
            </a:endParaRPr>
          </a:p>
        </p:txBody>
      </p:sp>
      <p:grpSp>
        <p:nvGrpSpPr>
          <p:cNvPr id="2" name="Group 3"/>
          <p:cNvGrpSpPr>
            <a:grpSpLocks/>
          </p:cNvGrpSpPr>
          <p:nvPr/>
        </p:nvGrpSpPr>
        <p:grpSpPr bwMode="auto">
          <a:xfrm>
            <a:off x="-419100" y="-330200"/>
            <a:ext cx="9469438" cy="7561263"/>
            <a:chOff x="-264" y="-208"/>
            <a:chExt cx="5965" cy="4763"/>
          </a:xfrm>
        </p:grpSpPr>
        <p:grpSp>
          <p:nvGrpSpPr>
            <p:cNvPr id="3" name="Group 4"/>
            <p:cNvGrpSpPr>
              <a:grpSpLocks/>
            </p:cNvGrpSpPr>
            <p:nvPr/>
          </p:nvGrpSpPr>
          <p:grpSpPr bwMode="auto">
            <a:xfrm>
              <a:off x="-264" y="88"/>
              <a:ext cx="1316" cy="4467"/>
              <a:chOff x="-264" y="88"/>
              <a:chExt cx="1316" cy="4467"/>
            </a:xfrm>
          </p:grpSpPr>
          <p:sp>
            <p:nvSpPr>
              <p:cNvPr id="53256" name="Freeform 5"/>
              <p:cNvSpPr>
                <a:spLocks/>
              </p:cNvSpPr>
              <p:nvPr/>
            </p:nvSpPr>
            <p:spPr bwMode="auto">
              <a:xfrm rot="8105235">
                <a:off x="-264" y="8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7" name="Freeform 6"/>
              <p:cNvSpPr>
                <a:spLocks/>
              </p:cNvSpPr>
              <p:nvPr/>
            </p:nvSpPr>
            <p:spPr bwMode="auto">
              <a:xfrm rot="3091712">
                <a:off x="-264" y="3616"/>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nvGrpSpPr>
            <p:cNvPr id="4" name="Group 7"/>
            <p:cNvGrpSpPr>
              <a:grpSpLocks/>
            </p:cNvGrpSpPr>
            <p:nvPr/>
          </p:nvGrpSpPr>
          <p:grpSpPr bwMode="auto">
            <a:xfrm>
              <a:off x="5111" y="-208"/>
              <a:ext cx="590" cy="4755"/>
              <a:chOff x="5111" y="-208"/>
              <a:chExt cx="590" cy="4755"/>
            </a:xfrm>
          </p:grpSpPr>
          <p:sp>
            <p:nvSpPr>
              <p:cNvPr id="53254" name="Freeform 8"/>
              <p:cNvSpPr>
                <a:spLocks/>
              </p:cNvSpPr>
              <p:nvPr/>
            </p:nvSpPr>
            <p:spPr bwMode="auto">
              <a:xfrm rot="-3107314">
                <a:off x="4734" y="360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5" name="Freeform 9"/>
              <p:cNvSpPr>
                <a:spLocks/>
              </p:cNvSpPr>
              <p:nvPr/>
            </p:nvSpPr>
            <p:spPr bwMode="auto">
              <a:xfrm rot="-7478457">
                <a:off x="4762" y="169"/>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1426" name="Rectangle 2"/>
          <p:cNvSpPr>
            <a:spLocks noChangeArrowheads="1"/>
          </p:cNvSpPr>
          <p:nvPr/>
        </p:nvSpPr>
        <p:spPr bwMode="auto">
          <a:xfrm>
            <a:off x="1357290" y="487025"/>
            <a:ext cx="7000924" cy="6740307"/>
          </a:xfrm>
          <a:prstGeom prst="rect">
            <a:avLst/>
          </a:prstGeom>
          <a:noFill/>
          <a:ln w="9525">
            <a:noFill/>
            <a:miter lim="800000"/>
            <a:headEnd/>
            <a:tailEnd/>
          </a:ln>
          <a:effectLst/>
        </p:spPr>
        <p:txBody>
          <a:bodyPr wrap="square">
            <a:spAutoFit/>
          </a:bodyPr>
          <a:lstStyle/>
          <a:p>
            <a:pPr algn="ctr"/>
            <a:r>
              <a:rPr lang="kk-KZ" sz="2400" dirty="0" smtClean="0">
                <a:latin typeface="Times New Roman" pitchFamily="18" charset="0"/>
                <a:cs typeface="Times New Roman" pitchFamily="18" charset="0"/>
              </a:rPr>
              <a:t>2-топ:</a:t>
            </a:r>
          </a:p>
          <a:p>
            <a:pPr algn="ctr"/>
            <a:endParaRPr lang="ru-RU" sz="2400" dirty="0" smtClean="0">
              <a:latin typeface="Times New Roman" pitchFamily="18" charset="0"/>
              <a:cs typeface="Times New Roman" pitchFamily="18" charset="0"/>
            </a:endParaRPr>
          </a:p>
          <a:p>
            <a:pPr>
              <a:lnSpc>
                <a:spcPct val="150000"/>
              </a:lnSpc>
            </a:pPr>
            <a:r>
              <a:rPr lang="kk-KZ" sz="2400" dirty="0" smtClean="0">
                <a:latin typeface="Times New Roman" pitchFamily="18" charset="0"/>
                <a:cs typeface="Times New Roman" pitchFamily="18" charset="0"/>
              </a:rPr>
              <a:t>1.Ханның неше уәзірі болыпты?</a:t>
            </a:r>
            <a:endParaRPr lang="ru-RU" sz="2400" dirty="0" smtClean="0">
              <a:latin typeface="Times New Roman" pitchFamily="18" charset="0"/>
              <a:cs typeface="Times New Roman" pitchFamily="18" charset="0"/>
            </a:endParaRPr>
          </a:p>
          <a:p>
            <a:pPr>
              <a:lnSpc>
                <a:spcPct val="150000"/>
              </a:lnSpc>
            </a:pPr>
            <a:r>
              <a:rPr lang="kk-KZ" sz="2400" dirty="0" smtClean="0">
                <a:latin typeface="Times New Roman" pitchFamily="18" charset="0"/>
                <a:cs typeface="Times New Roman" pitchFamily="18" charset="0"/>
              </a:rPr>
              <a:t>2.Хан Жаманға қандай тағам бергізді?</a:t>
            </a:r>
            <a:endParaRPr lang="ru-RU" sz="2400" dirty="0" smtClean="0">
              <a:latin typeface="Times New Roman" pitchFamily="18" charset="0"/>
              <a:cs typeface="Times New Roman" pitchFamily="18" charset="0"/>
            </a:endParaRPr>
          </a:p>
          <a:p>
            <a:pPr>
              <a:lnSpc>
                <a:spcPct val="150000"/>
              </a:lnSpc>
            </a:pPr>
            <a:r>
              <a:rPr lang="kk-KZ" sz="2400" dirty="0" smtClean="0">
                <a:latin typeface="Times New Roman" pitchFamily="18" charset="0"/>
                <a:cs typeface="Times New Roman" pitchFamily="18" charset="0"/>
              </a:rPr>
              <a:t>3.Жаманның жасы нешеде еді?</a:t>
            </a:r>
            <a:endParaRPr lang="ru-RU" sz="2400" dirty="0" smtClean="0">
              <a:latin typeface="Times New Roman" pitchFamily="18" charset="0"/>
              <a:cs typeface="Times New Roman" pitchFamily="18" charset="0"/>
            </a:endParaRPr>
          </a:p>
          <a:p>
            <a:pPr>
              <a:lnSpc>
                <a:spcPct val="150000"/>
              </a:lnSpc>
            </a:pPr>
            <a:r>
              <a:rPr lang="kk-KZ" sz="2400" dirty="0" smtClean="0">
                <a:latin typeface="Times New Roman" pitchFamily="18" charset="0"/>
                <a:cs typeface="Times New Roman" pitchFamily="18" charset="0"/>
              </a:rPr>
              <a:t>4.Жаман тұлпардың неге шатыс екенін айтты?</a:t>
            </a:r>
            <a:endParaRPr lang="ru-RU" sz="2400" dirty="0" smtClean="0">
              <a:latin typeface="Times New Roman" pitchFamily="18" charset="0"/>
              <a:cs typeface="Times New Roman" pitchFamily="18" charset="0"/>
            </a:endParaRPr>
          </a:p>
          <a:p>
            <a:pPr>
              <a:lnSpc>
                <a:spcPct val="150000"/>
              </a:lnSpc>
            </a:pPr>
            <a:r>
              <a:rPr lang="kk-KZ" sz="2400" dirty="0" smtClean="0">
                <a:latin typeface="Times New Roman" pitchFamily="18" charset="0"/>
                <a:cs typeface="Times New Roman" pitchFamily="18" charset="0"/>
              </a:rPr>
              <a:t>5.Қандай тастың қасиеті неше жылдан соң бітеді?</a:t>
            </a:r>
            <a:endParaRPr lang="ru-RU" sz="2400" dirty="0" smtClean="0">
              <a:latin typeface="Times New Roman" pitchFamily="18" charset="0"/>
              <a:cs typeface="Times New Roman" pitchFamily="18" charset="0"/>
            </a:endParaRPr>
          </a:p>
          <a:p>
            <a:pPr>
              <a:lnSpc>
                <a:spcPct val="150000"/>
              </a:lnSpc>
            </a:pPr>
            <a:r>
              <a:rPr lang="kk-KZ" sz="2400" dirty="0" smtClean="0">
                <a:latin typeface="Times New Roman" pitchFamily="18" charset="0"/>
                <a:cs typeface="Times New Roman" pitchFamily="18" charset="0"/>
              </a:rPr>
              <a:t>6.Ханның шешесі неше жаста?</a:t>
            </a:r>
            <a:endParaRPr lang="ru-RU" sz="2400" dirty="0" smtClean="0">
              <a:latin typeface="Times New Roman" pitchFamily="18" charset="0"/>
              <a:cs typeface="Times New Roman" pitchFamily="18" charset="0"/>
            </a:endParaRPr>
          </a:p>
          <a:p>
            <a:pPr>
              <a:lnSpc>
                <a:spcPct val="150000"/>
              </a:lnSpc>
            </a:pPr>
            <a:r>
              <a:rPr lang="kk-KZ" sz="2400" dirty="0" smtClean="0">
                <a:latin typeface="Times New Roman" pitchFamily="18" charset="0"/>
                <a:cs typeface="Times New Roman" pitchFamily="18" charset="0"/>
              </a:rPr>
              <a:t>7.Байлығы мен елдігі ханға парапар кім? </a:t>
            </a:r>
            <a:endParaRPr lang="ru-RU" sz="2400" dirty="0" smtClean="0">
              <a:latin typeface="Times New Roman" pitchFamily="18" charset="0"/>
              <a:cs typeface="Times New Roman" pitchFamily="18" charset="0"/>
            </a:endParaRPr>
          </a:p>
          <a:p>
            <a:pPr>
              <a:lnSpc>
                <a:spcPct val="150000"/>
              </a:lnSpc>
            </a:pPr>
            <a:r>
              <a:rPr lang="kk-KZ" sz="2400" dirty="0" smtClean="0">
                <a:latin typeface="Times New Roman" pitchFamily="18" charset="0"/>
                <a:cs typeface="Times New Roman" pitchFamily="18" charset="0"/>
              </a:rPr>
              <a:t>8.Қырық уәзір Жаманды неше күншілік жолға шығарып салды?</a:t>
            </a:r>
            <a:endParaRPr lang="ru-RU" sz="2400" dirty="0" smtClean="0">
              <a:latin typeface="Times New Roman" pitchFamily="18" charset="0"/>
              <a:cs typeface="Times New Roman" pitchFamily="18" charset="0"/>
            </a:endParaRPr>
          </a:p>
          <a:p>
            <a:pPr>
              <a:lnSpc>
                <a:spcPct val="150000"/>
              </a:lnSpc>
              <a:defRPr/>
            </a:pPr>
            <a:endParaRPr lang="ru-RU" sz="4000" b="1" dirty="0">
              <a:effectLst>
                <a:outerShdw blurRad="38100" dist="38100" dir="2700000" algn="tl">
                  <a:srgbClr val="C0C0C0"/>
                </a:outerShdw>
              </a:effectLst>
              <a:latin typeface="Tahoma" pitchFamily="34" charset="0"/>
            </a:endParaRPr>
          </a:p>
        </p:txBody>
      </p:sp>
      <p:grpSp>
        <p:nvGrpSpPr>
          <p:cNvPr id="2" name="Group 3"/>
          <p:cNvGrpSpPr>
            <a:grpSpLocks/>
          </p:cNvGrpSpPr>
          <p:nvPr/>
        </p:nvGrpSpPr>
        <p:grpSpPr bwMode="auto">
          <a:xfrm>
            <a:off x="-419100" y="-330200"/>
            <a:ext cx="9469438" cy="7561263"/>
            <a:chOff x="-264" y="-208"/>
            <a:chExt cx="5965" cy="4763"/>
          </a:xfrm>
        </p:grpSpPr>
        <p:grpSp>
          <p:nvGrpSpPr>
            <p:cNvPr id="3" name="Group 4"/>
            <p:cNvGrpSpPr>
              <a:grpSpLocks/>
            </p:cNvGrpSpPr>
            <p:nvPr/>
          </p:nvGrpSpPr>
          <p:grpSpPr bwMode="auto">
            <a:xfrm>
              <a:off x="-264" y="88"/>
              <a:ext cx="1316" cy="4467"/>
              <a:chOff x="-264" y="88"/>
              <a:chExt cx="1316" cy="4467"/>
            </a:xfrm>
          </p:grpSpPr>
          <p:sp>
            <p:nvSpPr>
              <p:cNvPr id="53256" name="Freeform 5"/>
              <p:cNvSpPr>
                <a:spLocks/>
              </p:cNvSpPr>
              <p:nvPr/>
            </p:nvSpPr>
            <p:spPr bwMode="auto">
              <a:xfrm rot="8105235">
                <a:off x="-264" y="8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7" name="Freeform 6"/>
              <p:cNvSpPr>
                <a:spLocks/>
              </p:cNvSpPr>
              <p:nvPr/>
            </p:nvSpPr>
            <p:spPr bwMode="auto">
              <a:xfrm rot="3091712">
                <a:off x="-264" y="3616"/>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nvGrpSpPr>
            <p:cNvPr id="4" name="Group 7"/>
            <p:cNvGrpSpPr>
              <a:grpSpLocks/>
            </p:cNvGrpSpPr>
            <p:nvPr/>
          </p:nvGrpSpPr>
          <p:grpSpPr bwMode="auto">
            <a:xfrm>
              <a:off x="5111" y="-208"/>
              <a:ext cx="590" cy="4755"/>
              <a:chOff x="5111" y="-208"/>
              <a:chExt cx="590" cy="4755"/>
            </a:xfrm>
          </p:grpSpPr>
          <p:sp>
            <p:nvSpPr>
              <p:cNvPr id="53254" name="Freeform 8"/>
              <p:cNvSpPr>
                <a:spLocks/>
              </p:cNvSpPr>
              <p:nvPr/>
            </p:nvSpPr>
            <p:spPr bwMode="auto">
              <a:xfrm rot="-3107314">
                <a:off x="4734" y="360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5" name="Freeform 9"/>
              <p:cNvSpPr>
                <a:spLocks/>
              </p:cNvSpPr>
              <p:nvPr/>
            </p:nvSpPr>
            <p:spPr bwMode="auto">
              <a:xfrm rot="-7478457">
                <a:off x="4762" y="169"/>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3"/>
          <p:cNvGrpSpPr>
            <a:grpSpLocks/>
          </p:cNvGrpSpPr>
          <p:nvPr/>
        </p:nvGrpSpPr>
        <p:grpSpPr bwMode="auto">
          <a:xfrm>
            <a:off x="-419100" y="-330200"/>
            <a:ext cx="9469438" cy="7561263"/>
            <a:chOff x="-264" y="-208"/>
            <a:chExt cx="5965" cy="4763"/>
          </a:xfrm>
        </p:grpSpPr>
        <p:grpSp>
          <p:nvGrpSpPr>
            <p:cNvPr id="3" name="Group 4"/>
            <p:cNvGrpSpPr>
              <a:grpSpLocks/>
            </p:cNvGrpSpPr>
            <p:nvPr/>
          </p:nvGrpSpPr>
          <p:grpSpPr bwMode="auto">
            <a:xfrm>
              <a:off x="-264" y="88"/>
              <a:ext cx="1316" cy="4467"/>
              <a:chOff x="-264" y="88"/>
              <a:chExt cx="1316" cy="4467"/>
            </a:xfrm>
          </p:grpSpPr>
          <p:sp>
            <p:nvSpPr>
              <p:cNvPr id="53256" name="Freeform 5"/>
              <p:cNvSpPr>
                <a:spLocks/>
              </p:cNvSpPr>
              <p:nvPr/>
            </p:nvSpPr>
            <p:spPr bwMode="auto">
              <a:xfrm rot="8105235">
                <a:off x="-264" y="8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7" name="Freeform 6"/>
              <p:cNvSpPr>
                <a:spLocks/>
              </p:cNvSpPr>
              <p:nvPr/>
            </p:nvSpPr>
            <p:spPr bwMode="auto">
              <a:xfrm rot="3091712">
                <a:off x="-264" y="3616"/>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nvGrpSpPr>
            <p:cNvPr id="4" name="Group 7"/>
            <p:cNvGrpSpPr>
              <a:grpSpLocks/>
            </p:cNvGrpSpPr>
            <p:nvPr/>
          </p:nvGrpSpPr>
          <p:grpSpPr bwMode="auto">
            <a:xfrm>
              <a:off x="5111" y="-208"/>
              <a:ext cx="590" cy="4755"/>
              <a:chOff x="5111" y="-208"/>
              <a:chExt cx="590" cy="4755"/>
            </a:xfrm>
          </p:grpSpPr>
          <p:sp>
            <p:nvSpPr>
              <p:cNvPr id="53254" name="Freeform 8"/>
              <p:cNvSpPr>
                <a:spLocks/>
              </p:cNvSpPr>
              <p:nvPr/>
            </p:nvSpPr>
            <p:spPr bwMode="auto">
              <a:xfrm rot="-3107314">
                <a:off x="4734" y="360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5" name="Freeform 9"/>
              <p:cNvSpPr>
                <a:spLocks/>
              </p:cNvSpPr>
              <p:nvPr/>
            </p:nvSpPr>
            <p:spPr bwMode="auto">
              <a:xfrm rot="-7478457">
                <a:off x="4762" y="169"/>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sp>
        <p:nvSpPr>
          <p:cNvPr id="10" name="WordArt 8"/>
          <p:cNvSpPr>
            <a:spLocks noChangeArrowheads="1" noChangeShapeType="1" noTextEdit="1"/>
          </p:cNvSpPr>
          <p:nvPr/>
        </p:nvSpPr>
        <p:spPr bwMode="auto">
          <a:xfrm rot="21285414">
            <a:off x="853153" y="1530400"/>
            <a:ext cx="7664109" cy="2786062"/>
          </a:xfrm>
          <a:prstGeom prst="rect">
            <a:avLst/>
          </a:prstGeom>
        </p:spPr>
        <p:txBody>
          <a:bodyPr wrap="none" fromWordArt="1">
            <a:prstTxWarp prst="textSlantUp">
              <a:avLst>
                <a:gd name="adj" fmla="val 37744"/>
              </a:avLst>
            </a:prstTxWarp>
          </a:bodyPr>
          <a:lstStyle/>
          <a:p>
            <a:pPr algn="ctr"/>
            <a:r>
              <a:rPr lang="kk-KZ" sz="3600" b="1" dirty="0" smtClean="0">
                <a:solidFill>
                  <a:srgbClr val="C00000"/>
                </a:solidFill>
                <a:latin typeface="Times New Roman" pitchFamily="18" charset="0"/>
                <a:cs typeface="Times New Roman" pitchFamily="18" charset="0"/>
              </a:rPr>
              <a:t>ТҮСІНУ. </a:t>
            </a:r>
            <a:endParaRPr lang="en-US" sz="3600" b="1" dirty="0" smtClean="0">
              <a:solidFill>
                <a:srgbClr val="C00000"/>
              </a:solidFill>
              <a:latin typeface="Times New Roman" pitchFamily="18" charset="0"/>
              <a:cs typeface="Times New Roman" pitchFamily="18" charset="0"/>
            </a:endParaRPr>
          </a:p>
          <a:p>
            <a:pPr algn="ctr"/>
            <a:r>
              <a:rPr lang="kk-KZ" sz="3600" dirty="0" smtClean="0">
                <a:solidFill>
                  <a:srgbClr val="C00000"/>
                </a:solidFill>
                <a:latin typeface="Times New Roman" pitchFamily="18" charset="0"/>
                <a:cs typeface="Times New Roman" pitchFamily="18" charset="0"/>
              </a:rPr>
              <a:t>(Топпен жұмыс).   5 минут</a:t>
            </a:r>
            <a:endParaRPr lang="ru-RU" sz="3600" dirty="0" smtClean="0">
              <a:solidFill>
                <a:srgbClr val="C00000"/>
              </a:solidFill>
              <a:latin typeface="Times New Roman" pitchFamily="18" charset="0"/>
              <a:cs typeface="Times New Roman" pitchFamily="18" charset="0"/>
            </a:endParaRPr>
          </a:p>
          <a:p>
            <a:pPr algn="ctr"/>
            <a:endParaRPr lang="ru-RU" sz="3600" b="1" kern="10" dirty="0">
              <a:ln w="9525">
                <a:solidFill>
                  <a:srgbClr val="000000"/>
                </a:solidFill>
                <a:round/>
                <a:headEnd/>
                <a:tailEnd/>
              </a:ln>
              <a:solidFill>
                <a:srgbClr val="FF0000"/>
              </a:solidFill>
              <a:latin typeface="Palatino Linotype"/>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2000"/>
                                        <p:tgtEl>
                                          <p:spTgt spid="10"/>
                                        </p:tgtEl>
                                      </p:cBhvr>
                                    </p:animEffect>
                                    <p:anim calcmode="lin" valueType="num">
                                      <p:cBhvr>
                                        <p:cTn id="8" dur="2000" fill="hold"/>
                                        <p:tgtEl>
                                          <p:spTgt spid="10"/>
                                        </p:tgtEl>
                                        <p:attrNameLst>
                                          <p:attrName>style.rotation</p:attrName>
                                        </p:attrNameLst>
                                      </p:cBhvr>
                                      <p:tavLst>
                                        <p:tav tm="0">
                                          <p:val>
                                            <p:fltVal val="720"/>
                                          </p:val>
                                        </p:tav>
                                        <p:tav tm="100000">
                                          <p:val>
                                            <p:fltVal val="0"/>
                                          </p:val>
                                        </p:tav>
                                      </p:tavLst>
                                    </p:anim>
                                    <p:anim calcmode="lin" valueType="num">
                                      <p:cBhvr>
                                        <p:cTn id="9" dur="2000" fill="hold"/>
                                        <p:tgtEl>
                                          <p:spTgt spid="10"/>
                                        </p:tgtEl>
                                        <p:attrNameLst>
                                          <p:attrName>ppt_h</p:attrName>
                                        </p:attrNameLst>
                                      </p:cBhvr>
                                      <p:tavLst>
                                        <p:tav tm="0">
                                          <p:val>
                                            <p:fltVal val="0"/>
                                          </p:val>
                                        </p:tav>
                                        <p:tav tm="100000">
                                          <p:val>
                                            <p:strVal val="#ppt_h"/>
                                          </p:val>
                                        </p:tav>
                                      </p:tavLst>
                                    </p:anim>
                                    <p:anim calcmode="lin" valueType="num">
                                      <p:cBhvr>
                                        <p:cTn id="10" dur="2000" fill="hold"/>
                                        <p:tgtEl>
                                          <p:spTgt spid="10"/>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3"/>
          <p:cNvGrpSpPr>
            <a:grpSpLocks/>
          </p:cNvGrpSpPr>
          <p:nvPr/>
        </p:nvGrpSpPr>
        <p:grpSpPr bwMode="auto">
          <a:xfrm>
            <a:off x="-419100" y="-330200"/>
            <a:ext cx="9469438" cy="7561263"/>
            <a:chOff x="-264" y="-208"/>
            <a:chExt cx="5965" cy="4763"/>
          </a:xfrm>
        </p:grpSpPr>
        <p:grpSp>
          <p:nvGrpSpPr>
            <p:cNvPr id="3" name="Group 4"/>
            <p:cNvGrpSpPr>
              <a:grpSpLocks/>
            </p:cNvGrpSpPr>
            <p:nvPr/>
          </p:nvGrpSpPr>
          <p:grpSpPr bwMode="auto">
            <a:xfrm>
              <a:off x="-264" y="88"/>
              <a:ext cx="1316" cy="4467"/>
              <a:chOff x="-264" y="88"/>
              <a:chExt cx="1316" cy="4467"/>
            </a:xfrm>
          </p:grpSpPr>
          <p:sp>
            <p:nvSpPr>
              <p:cNvPr id="53256" name="Freeform 5"/>
              <p:cNvSpPr>
                <a:spLocks/>
              </p:cNvSpPr>
              <p:nvPr/>
            </p:nvSpPr>
            <p:spPr bwMode="auto">
              <a:xfrm rot="8105235">
                <a:off x="-264" y="8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7" name="Freeform 6"/>
              <p:cNvSpPr>
                <a:spLocks/>
              </p:cNvSpPr>
              <p:nvPr/>
            </p:nvSpPr>
            <p:spPr bwMode="auto">
              <a:xfrm rot="3091712">
                <a:off x="-264" y="3616"/>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nvGrpSpPr>
            <p:cNvPr id="4" name="Group 7"/>
            <p:cNvGrpSpPr>
              <a:grpSpLocks/>
            </p:cNvGrpSpPr>
            <p:nvPr/>
          </p:nvGrpSpPr>
          <p:grpSpPr bwMode="auto">
            <a:xfrm>
              <a:off x="5111" y="-208"/>
              <a:ext cx="590" cy="4755"/>
              <a:chOff x="5111" y="-208"/>
              <a:chExt cx="590" cy="4755"/>
            </a:xfrm>
          </p:grpSpPr>
          <p:sp>
            <p:nvSpPr>
              <p:cNvPr id="53254" name="Freeform 8"/>
              <p:cNvSpPr>
                <a:spLocks/>
              </p:cNvSpPr>
              <p:nvPr/>
            </p:nvSpPr>
            <p:spPr bwMode="auto">
              <a:xfrm rot="-3107314">
                <a:off x="4734" y="3608"/>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sp>
            <p:nvSpPr>
              <p:cNvPr id="53255" name="Freeform 9"/>
              <p:cNvSpPr>
                <a:spLocks/>
              </p:cNvSpPr>
              <p:nvPr/>
            </p:nvSpPr>
            <p:spPr bwMode="auto">
              <a:xfrm rot="-7478457">
                <a:off x="4762" y="169"/>
                <a:ext cx="1316" cy="562"/>
              </a:xfrm>
              <a:custGeom>
                <a:avLst/>
                <a:gdLst>
                  <a:gd name="T0" fmla="*/ 19 w 272"/>
                  <a:gd name="T1" fmla="*/ 4 h 89"/>
                  <a:gd name="T2" fmla="*/ 50 w 272"/>
                  <a:gd name="T3" fmla="*/ 3 h 89"/>
                  <a:gd name="T4" fmla="*/ 44 w 272"/>
                  <a:gd name="T5" fmla="*/ 14 h 89"/>
                  <a:gd name="T6" fmla="*/ 60 w 272"/>
                  <a:gd name="T7" fmla="*/ 29 h 89"/>
                  <a:gd name="T8" fmla="*/ 110 w 272"/>
                  <a:gd name="T9" fmla="*/ 11 h 89"/>
                  <a:gd name="T10" fmla="*/ 127 w 272"/>
                  <a:gd name="T11" fmla="*/ 11 h 89"/>
                  <a:gd name="T12" fmla="*/ 132 w 272"/>
                  <a:gd name="T13" fmla="*/ 26 h 89"/>
                  <a:gd name="T14" fmla="*/ 140 w 272"/>
                  <a:gd name="T15" fmla="*/ 27 h 89"/>
                  <a:gd name="T16" fmla="*/ 145 w 272"/>
                  <a:gd name="T17" fmla="*/ 11 h 89"/>
                  <a:gd name="T18" fmla="*/ 162 w 272"/>
                  <a:gd name="T19" fmla="*/ 11 h 89"/>
                  <a:gd name="T20" fmla="*/ 212 w 272"/>
                  <a:gd name="T21" fmla="*/ 29 h 89"/>
                  <a:gd name="T22" fmla="*/ 228 w 272"/>
                  <a:gd name="T23" fmla="*/ 14 h 89"/>
                  <a:gd name="T24" fmla="*/ 222 w 272"/>
                  <a:gd name="T25" fmla="*/ 4 h 89"/>
                  <a:gd name="T26" fmla="*/ 253 w 272"/>
                  <a:gd name="T27" fmla="*/ 4 h 89"/>
                  <a:gd name="T28" fmla="*/ 262 w 272"/>
                  <a:gd name="T29" fmla="*/ 13 h 89"/>
                  <a:gd name="T30" fmla="*/ 194 w 272"/>
                  <a:gd name="T31" fmla="*/ 28 h 89"/>
                  <a:gd name="T32" fmla="*/ 148 w 272"/>
                  <a:gd name="T33" fmla="*/ 44 h 89"/>
                  <a:gd name="T34" fmla="*/ 158 w 272"/>
                  <a:gd name="T35" fmla="*/ 37 h 89"/>
                  <a:gd name="T36" fmla="*/ 188 w 272"/>
                  <a:gd name="T37" fmla="*/ 35 h 89"/>
                  <a:gd name="T38" fmla="*/ 200 w 272"/>
                  <a:gd name="T39" fmla="*/ 53 h 89"/>
                  <a:gd name="T40" fmla="*/ 196 w 272"/>
                  <a:gd name="T41" fmla="*/ 63 h 89"/>
                  <a:gd name="T42" fmla="*/ 142 w 272"/>
                  <a:gd name="T43" fmla="*/ 48 h 89"/>
                  <a:gd name="T44" fmla="*/ 158 w 272"/>
                  <a:gd name="T45" fmla="*/ 68 h 89"/>
                  <a:gd name="T46" fmla="*/ 141 w 272"/>
                  <a:gd name="T47" fmla="*/ 71 h 89"/>
                  <a:gd name="T48" fmla="*/ 136 w 272"/>
                  <a:gd name="T49" fmla="*/ 89 h 89"/>
                  <a:gd name="T50" fmla="*/ 129 w 272"/>
                  <a:gd name="T51" fmla="*/ 81 h 89"/>
                  <a:gd name="T52" fmla="*/ 122 w 272"/>
                  <a:gd name="T53" fmla="*/ 73 h 89"/>
                  <a:gd name="T54" fmla="*/ 125 w 272"/>
                  <a:gd name="T55" fmla="*/ 60 h 89"/>
                  <a:gd name="T56" fmla="*/ 105 w 272"/>
                  <a:gd name="T57" fmla="*/ 62 h 89"/>
                  <a:gd name="T58" fmla="*/ 64 w 272"/>
                  <a:gd name="T59" fmla="*/ 66 h 89"/>
                  <a:gd name="T60" fmla="*/ 87 w 272"/>
                  <a:gd name="T61" fmla="*/ 50 h 89"/>
                  <a:gd name="T62" fmla="*/ 105 w 272"/>
                  <a:gd name="T63" fmla="*/ 25 h 89"/>
                  <a:gd name="T64" fmla="*/ 97 w 272"/>
                  <a:gd name="T65" fmla="*/ 41 h 89"/>
                  <a:gd name="T66" fmla="*/ 116 w 272"/>
                  <a:gd name="T67" fmla="*/ 21 h 89"/>
                  <a:gd name="T68" fmla="*/ 34 w 272"/>
                  <a:gd name="T69" fmla="*/ 37 h 89"/>
                  <a:gd name="T70" fmla="*/ 0 w 272"/>
                  <a:gd name="T71" fmla="*/ 6 h 8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72"/>
                  <a:gd name="T109" fmla="*/ 0 h 89"/>
                  <a:gd name="T110" fmla="*/ 272 w 272"/>
                  <a:gd name="T111" fmla="*/ 89 h 8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72" h="89">
                    <a:moveTo>
                      <a:pt x="0" y="6"/>
                    </a:moveTo>
                    <a:cubicBezTo>
                      <a:pt x="0" y="6"/>
                      <a:pt x="10" y="1"/>
                      <a:pt x="19" y="4"/>
                    </a:cubicBezTo>
                    <a:cubicBezTo>
                      <a:pt x="28" y="6"/>
                      <a:pt x="30" y="15"/>
                      <a:pt x="30" y="15"/>
                    </a:cubicBezTo>
                    <a:cubicBezTo>
                      <a:pt x="30" y="15"/>
                      <a:pt x="34" y="0"/>
                      <a:pt x="50" y="3"/>
                    </a:cubicBezTo>
                    <a:cubicBezTo>
                      <a:pt x="60" y="5"/>
                      <a:pt x="65" y="17"/>
                      <a:pt x="57" y="24"/>
                    </a:cubicBezTo>
                    <a:cubicBezTo>
                      <a:pt x="57" y="24"/>
                      <a:pt x="54" y="11"/>
                      <a:pt x="44" y="14"/>
                    </a:cubicBezTo>
                    <a:cubicBezTo>
                      <a:pt x="34" y="18"/>
                      <a:pt x="36" y="26"/>
                      <a:pt x="40" y="29"/>
                    </a:cubicBezTo>
                    <a:cubicBezTo>
                      <a:pt x="44" y="32"/>
                      <a:pt x="53" y="31"/>
                      <a:pt x="60" y="29"/>
                    </a:cubicBezTo>
                    <a:cubicBezTo>
                      <a:pt x="67" y="26"/>
                      <a:pt x="70" y="24"/>
                      <a:pt x="79" y="19"/>
                    </a:cubicBezTo>
                    <a:cubicBezTo>
                      <a:pt x="89" y="14"/>
                      <a:pt x="103" y="13"/>
                      <a:pt x="110" y="11"/>
                    </a:cubicBezTo>
                    <a:cubicBezTo>
                      <a:pt x="117" y="8"/>
                      <a:pt x="129" y="1"/>
                      <a:pt x="129" y="1"/>
                    </a:cubicBezTo>
                    <a:cubicBezTo>
                      <a:pt x="129" y="1"/>
                      <a:pt x="129" y="8"/>
                      <a:pt x="127" y="11"/>
                    </a:cubicBezTo>
                    <a:cubicBezTo>
                      <a:pt x="125" y="15"/>
                      <a:pt x="118" y="15"/>
                      <a:pt x="118" y="15"/>
                    </a:cubicBezTo>
                    <a:cubicBezTo>
                      <a:pt x="118" y="15"/>
                      <a:pt x="127" y="17"/>
                      <a:pt x="132" y="26"/>
                    </a:cubicBezTo>
                    <a:cubicBezTo>
                      <a:pt x="134" y="30"/>
                      <a:pt x="135" y="34"/>
                      <a:pt x="136" y="39"/>
                    </a:cubicBezTo>
                    <a:cubicBezTo>
                      <a:pt x="137" y="34"/>
                      <a:pt x="138" y="30"/>
                      <a:pt x="140" y="27"/>
                    </a:cubicBezTo>
                    <a:cubicBezTo>
                      <a:pt x="145" y="17"/>
                      <a:pt x="154" y="15"/>
                      <a:pt x="154" y="15"/>
                    </a:cubicBezTo>
                    <a:cubicBezTo>
                      <a:pt x="154" y="15"/>
                      <a:pt x="147" y="15"/>
                      <a:pt x="145" y="11"/>
                    </a:cubicBezTo>
                    <a:cubicBezTo>
                      <a:pt x="143" y="8"/>
                      <a:pt x="143" y="1"/>
                      <a:pt x="143" y="1"/>
                    </a:cubicBezTo>
                    <a:cubicBezTo>
                      <a:pt x="143" y="1"/>
                      <a:pt x="155" y="9"/>
                      <a:pt x="162" y="11"/>
                    </a:cubicBezTo>
                    <a:cubicBezTo>
                      <a:pt x="169" y="13"/>
                      <a:pt x="183" y="14"/>
                      <a:pt x="193" y="19"/>
                    </a:cubicBezTo>
                    <a:cubicBezTo>
                      <a:pt x="202" y="24"/>
                      <a:pt x="205" y="27"/>
                      <a:pt x="212" y="29"/>
                    </a:cubicBezTo>
                    <a:cubicBezTo>
                      <a:pt x="219" y="31"/>
                      <a:pt x="228" y="32"/>
                      <a:pt x="232" y="29"/>
                    </a:cubicBezTo>
                    <a:cubicBezTo>
                      <a:pt x="236" y="27"/>
                      <a:pt x="238" y="18"/>
                      <a:pt x="228" y="14"/>
                    </a:cubicBezTo>
                    <a:cubicBezTo>
                      <a:pt x="218" y="11"/>
                      <a:pt x="215" y="24"/>
                      <a:pt x="215" y="24"/>
                    </a:cubicBezTo>
                    <a:cubicBezTo>
                      <a:pt x="207" y="17"/>
                      <a:pt x="212" y="6"/>
                      <a:pt x="222" y="4"/>
                    </a:cubicBezTo>
                    <a:cubicBezTo>
                      <a:pt x="238" y="0"/>
                      <a:pt x="242" y="15"/>
                      <a:pt x="242" y="15"/>
                    </a:cubicBezTo>
                    <a:cubicBezTo>
                      <a:pt x="242" y="15"/>
                      <a:pt x="244" y="6"/>
                      <a:pt x="253" y="4"/>
                    </a:cubicBezTo>
                    <a:cubicBezTo>
                      <a:pt x="262" y="1"/>
                      <a:pt x="272" y="6"/>
                      <a:pt x="272" y="6"/>
                    </a:cubicBezTo>
                    <a:cubicBezTo>
                      <a:pt x="272" y="6"/>
                      <a:pt x="272" y="6"/>
                      <a:pt x="262" y="13"/>
                    </a:cubicBezTo>
                    <a:cubicBezTo>
                      <a:pt x="253" y="19"/>
                      <a:pt x="253" y="30"/>
                      <a:pt x="238" y="37"/>
                    </a:cubicBezTo>
                    <a:cubicBezTo>
                      <a:pt x="227" y="42"/>
                      <a:pt x="218" y="41"/>
                      <a:pt x="194" y="28"/>
                    </a:cubicBezTo>
                    <a:cubicBezTo>
                      <a:pt x="169" y="14"/>
                      <a:pt x="161" y="18"/>
                      <a:pt x="156" y="21"/>
                    </a:cubicBezTo>
                    <a:cubicBezTo>
                      <a:pt x="151" y="24"/>
                      <a:pt x="140" y="33"/>
                      <a:pt x="148" y="44"/>
                    </a:cubicBezTo>
                    <a:cubicBezTo>
                      <a:pt x="157" y="55"/>
                      <a:pt x="177" y="50"/>
                      <a:pt x="175" y="41"/>
                    </a:cubicBezTo>
                    <a:cubicBezTo>
                      <a:pt x="171" y="29"/>
                      <a:pt x="158" y="37"/>
                      <a:pt x="158" y="37"/>
                    </a:cubicBezTo>
                    <a:cubicBezTo>
                      <a:pt x="158" y="37"/>
                      <a:pt x="157" y="28"/>
                      <a:pt x="167" y="25"/>
                    </a:cubicBezTo>
                    <a:cubicBezTo>
                      <a:pt x="177" y="23"/>
                      <a:pt x="185" y="28"/>
                      <a:pt x="188" y="35"/>
                    </a:cubicBezTo>
                    <a:cubicBezTo>
                      <a:pt x="191" y="41"/>
                      <a:pt x="185" y="50"/>
                      <a:pt x="185" y="50"/>
                    </a:cubicBezTo>
                    <a:cubicBezTo>
                      <a:pt x="185" y="50"/>
                      <a:pt x="193" y="48"/>
                      <a:pt x="200" y="53"/>
                    </a:cubicBezTo>
                    <a:cubicBezTo>
                      <a:pt x="208" y="57"/>
                      <a:pt x="208" y="66"/>
                      <a:pt x="208" y="66"/>
                    </a:cubicBezTo>
                    <a:cubicBezTo>
                      <a:pt x="208" y="66"/>
                      <a:pt x="202" y="64"/>
                      <a:pt x="196" y="63"/>
                    </a:cubicBezTo>
                    <a:cubicBezTo>
                      <a:pt x="190" y="63"/>
                      <a:pt x="183" y="65"/>
                      <a:pt x="167" y="62"/>
                    </a:cubicBezTo>
                    <a:cubicBezTo>
                      <a:pt x="151" y="59"/>
                      <a:pt x="142" y="48"/>
                      <a:pt x="142" y="48"/>
                    </a:cubicBezTo>
                    <a:cubicBezTo>
                      <a:pt x="142" y="48"/>
                      <a:pt x="143" y="56"/>
                      <a:pt x="147" y="61"/>
                    </a:cubicBezTo>
                    <a:cubicBezTo>
                      <a:pt x="151" y="65"/>
                      <a:pt x="158" y="68"/>
                      <a:pt x="158" y="68"/>
                    </a:cubicBezTo>
                    <a:cubicBezTo>
                      <a:pt x="158" y="68"/>
                      <a:pt x="156" y="72"/>
                      <a:pt x="150" y="73"/>
                    </a:cubicBezTo>
                    <a:cubicBezTo>
                      <a:pt x="145" y="74"/>
                      <a:pt x="141" y="71"/>
                      <a:pt x="141" y="71"/>
                    </a:cubicBezTo>
                    <a:cubicBezTo>
                      <a:pt x="141" y="71"/>
                      <a:pt x="145" y="78"/>
                      <a:pt x="143" y="82"/>
                    </a:cubicBezTo>
                    <a:cubicBezTo>
                      <a:pt x="142" y="85"/>
                      <a:pt x="136" y="89"/>
                      <a:pt x="136" y="89"/>
                    </a:cubicBezTo>
                    <a:cubicBezTo>
                      <a:pt x="135" y="88"/>
                      <a:pt x="130" y="85"/>
                      <a:pt x="129" y="81"/>
                    </a:cubicBezTo>
                    <a:cubicBezTo>
                      <a:pt x="127" y="78"/>
                      <a:pt x="131" y="71"/>
                      <a:pt x="131" y="71"/>
                    </a:cubicBezTo>
                    <a:cubicBezTo>
                      <a:pt x="131" y="71"/>
                      <a:pt x="127" y="73"/>
                      <a:pt x="122" y="73"/>
                    </a:cubicBezTo>
                    <a:cubicBezTo>
                      <a:pt x="116" y="72"/>
                      <a:pt x="114" y="68"/>
                      <a:pt x="114" y="68"/>
                    </a:cubicBezTo>
                    <a:cubicBezTo>
                      <a:pt x="114" y="68"/>
                      <a:pt x="121" y="65"/>
                      <a:pt x="125" y="60"/>
                    </a:cubicBezTo>
                    <a:cubicBezTo>
                      <a:pt x="129" y="56"/>
                      <a:pt x="130" y="48"/>
                      <a:pt x="130" y="48"/>
                    </a:cubicBezTo>
                    <a:cubicBezTo>
                      <a:pt x="130" y="48"/>
                      <a:pt x="121" y="59"/>
                      <a:pt x="105" y="62"/>
                    </a:cubicBezTo>
                    <a:cubicBezTo>
                      <a:pt x="89" y="65"/>
                      <a:pt x="82" y="63"/>
                      <a:pt x="76" y="63"/>
                    </a:cubicBezTo>
                    <a:cubicBezTo>
                      <a:pt x="70" y="64"/>
                      <a:pt x="64" y="66"/>
                      <a:pt x="64" y="66"/>
                    </a:cubicBezTo>
                    <a:cubicBezTo>
                      <a:pt x="64" y="66"/>
                      <a:pt x="64" y="57"/>
                      <a:pt x="72" y="53"/>
                    </a:cubicBezTo>
                    <a:cubicBezTo>
                      <a:pt x="79" y="48"/>
                      <a:pt x="87" y="50"/>
                      <a:pt x="87" y="50"/>
                    </a:cubicBezTo>
                    <a:cubicBezTo>
                      <a:pt x="87" y="50"/>
                      <a:pt x="81" y="41"/>
                      <a:pt x="84" y="35"/>
                    </a:cubicBezTo>
                    <a:cubicBezTo>
                      <a:pt x="87" y="28"/>
                      <a:pt x="95" y="23"/>
                      <a:pt x="105" y="25"/>
                    </a:cubicBezTo>
                    <a:cubicBezTo>
                      <a:pt x="115" y="28"/>
                      <a:pt x="114" y="37"/>
                      <a:pt x="114" y="37"/>
                    </a:cubicBezTo>
                    <a:cubicBezTo>
                      <a:pt x="114" y="37"/>
                      <a:pt x="101" y="29"/>
                      <a:pt x="97" y="41"/>
                    </a:cubicBezTo>
                    <a:cubicBezTo>
                      <a:pt x="95" y="50"/>
                      <a:pt x="115" y="55"/>
                      <a:pt x="124" y="44"/>
                    </a:cubicBezTo>
                    <a:cubicBezTo>
                      <a:pt x="132" y="33"/>
                      <a:pt x="121" y="24"/>
                      <a:pt x="116" y="21"/>
                    </a:cubicBezTo>
                    <a:cubicBezTo>
                      <a:pt x="111" y="18"/>
                      <a:pt x="103" y="14"/>
                      <a:pt x="78" y="28"/>
                    </a:cubicBezTo>
                    <a:cubicBezTo>
                      <a:pt x="54" y="41"/>
                      <a:pt x="45" y="42"/>
                      <a:pt x="34" y="37"/>
                    </a:cubicBezTo>
                    <a:cubicBezTo>
                      <a:pt x="19" y="30"/>
                      <a:pt x="19" y="19"/>
                      <a:pt x="10" y="13"/>
                    </a:cubicBezTo>
                    <a:cubicBezTo>
                      <a:pt x="0" y="6"/>
                      <a:pt x="0" y="6"/>
                      <a:pt x="0" y="6"/>
                    </a:cubicBezTo>
                    <a:close/>
                  </a:path>
                </a:pathLst>
              </a:custGeom>
              <a:gradFill rotWithShape="1">
                <a:gsLst>
                  <a:gs pos="0">
                    <a:srgbClr val="FF0000"/>
                  </a:gs>
                  <a:gs pos="50000">
                    <a:srgbClr val="33CC33"/>
                  </a:gs>
                  <a:gs pos="100000">
                    <a:srgbClr val="FF0000"/>
                  </a:gs>
                </a:gsLst>
                <a:lin ang="5400000" scaled="1"/>
              </a:gradFill>
              <a:ln w="9525">
                <a:solidFill>
                  <a:srgbClr val="33CC33"/>
                </a:solidFill>
                <a:round/>
                <a:headEnd/>
                <a:tailEnd/>
              </a:ln>
            </p:spPr>
            <p:txBody>
              <a:bodyPr/>
              <a:lstStyle/>
              <a:p>
                <a:endParaRPr lang="ru-RU"/>
              </a:p>
            </p:txBody>
          </p:sp>
        </p:grpSp>
      </p:grpSp>
      <p:sp>
        <p:nvSpPr>
          <p:cNvPr id="11" name="Прямоугольник 10"/>
          <p:cNvSpPr/>
          <p:nvPr/>
        </p:nvSpPr>
        <p:spPr>
          <a:xfrm>
            <a:off x="928662" y="474345"/>
            <a:ext cx="7572428" cy="5324535"/>
          </a:xfrm>
          <a:prstGeom prst="rect">
            <a:avLst/>
          </a:prstGeom>
        </p:spPr>
        <p:txBody>
          <a:bodyPr wrap="square">
            <a:spAutoFit/>
          </a:bodyPr>
          <a:lstStyle/>
          <a:p>
            <a:pPr lvl="0" algn="ctr" fontAlgn="base">
              <a:spcBef>
                <a:spcPct val="0"/>
              </a:spcBef>
              <a:spcAft>
                <a:spcPct val="0"/>
              </a:spcAft>
            </a:pPr>
            <a:r>
              <a:rPr lang="kk-KZ" sz="2000" b="1" dirty="0" smtClean="0">
                <a:latin typeface="Times New Roman" pitchFamily="18" charset="0"/>
                <a:ea typeface="PMingLiU"/>
                <a:cs typeface="Times New Roman" pitchFamily="18" charset="0"/>
              </a:rPr>
              <a:t>1-топ.</a:t>
            </a:r>
          </a:p>
          <a:p>
            <a:pPr lvl="0" algn="ctr" fontAlgn="base">
              <a:spcBef>
                <a:spcPct val="0"/>
              </a:spcBef>
              <a:spcAft>
                <a:spcPct val="0"/>
              </a:spcAft>
            </a:pPr>
            <a:endParaRPr lang="ru-RU" sz="2000" dirty="0" smtClean="0">
              <a:latin typeface="Times New Roman" pitchFamily="18" charset="0"/>
              <a:cs typeface="Times New Roman" pitchFamily="18" charset="0"/>
            </a:endParaRPr>
          </a:p>
          <a:p>
            <a:pPr lvl="0" eaLnBrk="0" fontAlgn="base" hangingPunct="0">
              <a:spcBef>
                <a:spcPct val="0"/>
              </a:spcBef>
              <a:spcAft>
                <a:spcPct val="0"/>
              </a:spcAft>
            </a:pPr>
            <a:r>
              <a:rPr lang="kk-KZ" sz="2000" i="1" dirty="0" smtClean="0">
                <a:latin typeface="Times New Roman" pitchFamily="18" charset="0"/>
                <a:ea typeface="PMingLiU"/>
                <a:cs typeface="Times New Roman" pitchFamily="18" charset="0"/>
              </a:rPr>
              <a:t>Шығарма мазмұнына сай құрылған жоспар тараулары араластырылып жіберіледі. Оқушылар жоспар тарауларын дұрыс орналастыру керек. </a:t>
            </a:r>
            <a:r>
              <a:rPr lang="kk-KZ" sz="2000" dirty="0" smtClean="0">
                <a:latin typeface="Times New Roman" pitchFamily="18" charset="0"/>
                <a:ea typeface="PMingLiU"/>
                <a:cs typeface="Times New Roman" pitchFamily="18" charset="0"/>
              </a:rPr>
              <a:t>   </a:t>
            </a:r>
            <a:r>
              <a:rPr lang="kk-KZ" sz="2000" b="1" u="sng" dirty="0" smtClean="0">
                <a:latin typeface="Times New Roman" pitchFamily="18" charset="0"/>
                <a:ea typeface="PMingLiU"/>
                <a:cs typeface="Times New Roman" pitchFamily="18" charset="0"/>
              </a:rPr>
              <a:t>(4 ұпай)</a:t>
            </a:r>
          </a:p>
          <a:p>
            <a:pPr lvl="0" eaLnBrk="0" fontAlgn="base" hangingPunct="0">
              <a:spcBef>
                <a:spcPct val="0"/>
              </a:spcBef>
              <a:spcAft>
                <a:spcPct val="0"/>
              </a:spcAft>
            </a:pPr>
            <a:endParaRPr lang="ru-RU" sz="2000" dirty="0" smtClean="0">
              <a:latin typeface="Times New Roman" pitchFamily="18" charset="0"/>
              <a:cs typeface="Times New Roman" pitchFamily="18" charset="0"/>
            </a:endParaRPr>
          </a:p>
          <a:p>
            <a:pPr marL="342900" lvl="0" indent="-342900" eaLnBrk="0" fontAlgn="base" hangingPunct="0">
              <a:spcBef>
                <a:spcPct val="0"/>
              </a:spcBef>
              <a:spcAft>
                <a:spcPct val="0"/>
              </a:spcAft>
              <a:buFont typeface="+mj-lt"/>
              <a:buAutoNum type="arabicPeriod"/>
            </a:pPr>
            <a:r>
              <a:rPr lang="kk-KZ" sz="2000" dirty="0" smtClean="0">
                <a:latin typeface="Times New Roman" pitchFamily="18" charset="0"/>
                <a:ea typeface="PMingLiU"/>
                <a:cs typeface="Times New Roman" pitchFamily="18" charset="0"/>
              </a:rPr>
              <a:t>Жаманның жақсы мен жаманды айыра білуі. </a:t>
            </a:r>
            <a:endParaRPr lang="ru-RU" sz="2000" dirty="0" smtClean="0">
              <a:latin typeface="Times New Roman" pitchFamily="18" charset="0"/>
              <a:cs typeface="Times New Roman" pitchFamily="18" charset="0"/>
            </a:endParaRPr>
          </a:p>
          <a:p>
            <a:pPr marL="342900" lvl="0" indent="-342900" eaLnBrk="0" fontAlgn="base" hangingPunct="0">
              <a:spcBef>
                <a:spcPct val="0"/>
              </a:spcBef>
              <a:spcAft>
                <a:spcPct val="0"/>
              </a:spcAft>
              <a:buFont typeface="+mj-lt"/>
              <a:buAutoNum type="arabicPeriod"/>
            </a:pPr>
            <a:r>
              <a:rPr lang="kk-KZ" sz="2000" dirty="0" smtClean="0">
                <a:latin typeface="Times New Roman" pitchFamily="18" charset="0"/>
                <a:ea typeface="PMingLiU"/>
                <a:cs typeface="Times New Roman" pitchFamily="18" charset="0"/>
              </a:rPr>
              <a:t>Жаманның сертке берік болуы.    </a:t>
            </a:r>
            <a:endParaRPr lang="ru-RU" sz="2000" dirty="0" smtClean="0">
              <a:latin typeface="Times New Roman" pitchFamily="18" charset="0"/>
              <a:cs typeface="Times New Roman" pitchFamily="18" charset="0"/>
            </a:endParaRPr>
          </a:p>
          <a:p>
            <a:pPr marL="342900" lvl="0" indent="-342900" eaLnBrk="0" fontAlgn="base" hangingPunct="0">
              <a:spcBef>
                <a:spcPct val="0"/>
              </a:spcBef>
              <a:spcAft>
                <a:spcPct val="0"/>
              </a:spcAft>
              <a:buFont typeface="+mj-lt"/>
              <a:buAutoNum type="arabicPeriod"/>
            </a:pPr>
            <a:r>
              <a:rPr lang="kk-KZ" sz="2000" dirty="0" smtClean="0">
                <a:latin typeface="Times New Roman" pitchFamily="18" charset="0"/>
                <a:ea typeface="PMingLiU"/>
                <a:cs typeface="Times New Roman" pitchFamily="18" charset="0"/>
              </a:rPr>
              <a:t>Жаманның Барсакелмеске баруы.    </a:t>
            </a:r>
            <a:endParaRPr lang="ru-RU" sz="2000" dirty="0" smtClean="0">
              <a:latin typeface="Times New Roman" pitchFamily="18" charset="0"/>
              <a:cs typeface="Times New Roman" pitchFamily="18" charset="0"/>
            </a:endParaRPr>
          </a:p>
          <a:p>
            <a:pPr marL="342900" lvl="0" indent="-342900" eaLnBrk="0" fontAlgn="base" hangingPunct="0">
              <a:spcBef>
                <a:spcPct val="0"/>
              </a:spcBef>
              <a:spcAft>
                <a:spcPct val="0"/>
              </a:spcAft>
              <a:buFont typeface="+mj-lt"/>
              <a:buAutoNum type="arabicPeriod"/>
            </a:pPr>
            <a:r>
              <a:rPr lang="kk-KZ" sz="2000" dirty="0" smtClean="0">
                <a:latin typeface="Times New Roman" pitchFamily="18" charset="0"/>
                <a:ea typeface="PMingLiU"/>
                <a:cs typeface="Times New Roman" pitchFamily="18" charset="0"/>
              </a:rPr>
              <a:t>Құстың, шөптің, адамның жаманын табуға ханның уәзірлерін жұмсауы.    </a:t>
            </a:r>
            <a:endParaRPr lang="ru-RU" sz="2000" dirty="0" smtClean="0">
              <a:latin typeface="Times New Roman" pitchFamily="18" charset="0"/>
              <a:cs typeface="Times New Roman" pitchFamily="18" charset="0"/>
            </a:endParaRPr>
          </a:p>
          <a:p>
            <a:pPr marL="342900" lvl="0" indent="-342900" eaLnBrk="0" fontAlgn="base" hangingPunct="0">
              <a:spcBef>
                <a:spcPct val="0"/>
              </a:spcBef>
              <a:spcAft>
                <a:spcPct val="0"/>
              </a:spcAft>
              <a:buFont typeface="+mj-lt"/>
              <a:buAutoNum type="arabicPeriod"/>
            </a:pPr>
            <a:r>
              <a:rPr lang="kk-KZ" sz="2000" dirty="0" smtClean="0">
                <a:latin typeface="Times New Roman" pitchFamily="18" charset="0"/>
                <a:ea typeface="PMingLiU"/>
                <a:cs typeface="Times New Roman" pitchFamily="18" charset="0"/>
              </a:rPr>
              <a:t>Хан тағына отырған Жаман.          </a:t>
            </a:r>
            <a:endParaRPr lang="ru-RU" sz="2000" dirty="0" smtClean="0">
              <a:latin typeface="Times New Roman" pitchFamily="18" charset="0"/>
              <a:cs typeface="Times New Roman" pitchFamily="18" charset="0"/>
            </a:endParaRPr>
          </a:p>
          <a:p>
            <a:pPr marL="342900" lvl="0" indent="-342900" eaLnBrk="0" fontAlgn="base" hangingPunct="0">
              <a:spcBef>
                <a:spcPct val="0"/>
              </a:spcBef>
              <a:spcAft>
                <a:spcPct val="0"/>
              </a:spcAft>
              <a:buFont typeface="+mj-lt"/>
              <a:buAutoNum type="arabicPeriod"/>
            </a:pPr>
            <a:r>
              <a:rPr lang="kk-KZ" sz="2000" dirty="0" smtClean="0">
                <a:latin typeface="Times New Roman" pitchFamily="18" charset="0"/>
                <a:ea typeface="PMingLiU"/>
                <a:cs typeface="Times New Roman" pitchFamily="18" charset="0"/>
              </a:rPr>
              <a:t>Ханның Жаманды уәзір етуі.                                                                                </a:t>
            </a:r>
            <a:endParaRPr lang="ru-RU" sz="2000" dirty="0" smtClean="0">
              <a:latin typeface="Times New Roman" pitchFamily="18" charset="0"/>
              <a:cs typeface="Times New Roman" pitchFamily="18" charset="0"/>
            </a:endParaRPr>
          </a:p>
          <a:p>
            <a:pPr marL="342900" lvl="0" indent="-342900" eaLnBrk="0" fontAlgn="base" hangingPunct="0">
              <a:spcBef>
                <a:spcPct val="0"/>
              </a:spcBef>
              <a:spcAft>
                <a:spcPct val="0"/>
              </a:spcAft>
              <a:buFont typeface="+mj-lt"/>
              <a:buAutoNum type="arabicPeriod"/>
            </a:pPr>
            <a:r>
              <a:rPr lang="kk-KZ" sz="2000" dirty="0" smtClean="0">
                <a:latin typeface="Times New Roman" pitchFamily="18" charset="0"/>
                <a:ea typeface="PMingLiU"/>
                <a:cs typeface="Times New Roman" pitchFamily="18" charset="0"/>
              </a:rPr>
              <a:t>Меңдінің Жаманды таңдауы.         </a:t>
            </a:r>
            <a:endParaRPr lang="ru-RU" sz="2000" dirty="0" smtClean="0">
              <a:latin typeface="Times New Roman" pitchFamily="18" charset="0"/>
              <a:cs typeface="Times New Roman" pitchFamily="18" charset="0"/>
            </a:endParaRPr>
          </a:p>
          <a:p>
            <a:pPr marL="342900" lvl="0" indent="-342900" eaLnBrk="0" fontAlgn="base" hangingPunct="0">
              <a:spcBef>
                <a:spcPct val="0"/>
              </a:spcBef>
              <a:spcAft>
                <a:spcPct val="0"/>
              </a:spcAft>
              <a:buFont typeface="+mj-lt"/>
              <a:buAutoNum type="arabicPeriod"/>
            </a:pPr>
            <a:r>
              <a:rPr lang="kk-KZ" sz="2000" dirty="0" smtClean="0">
                <a:latin typeface="Times New Roman" pitchFamily="18" charset="0"/>
                <a:ea typeface="PMingLiU"/>
                <a:cs typeface="Times New Roman" pitchFamily="18" charset="0"/>
              </a:rPr>
              <a:t>40 уәзірдің хан мен Жаманды араздастыруы.      </a:t>
            </a:r>
            <a:endParaRPr lang="ru-RU" sz="2000" dirty="0" smtClean="0">
              <a:latin typeface="Times New Roman" pitchFamily="18" charset="0"/>
              <a:cs typeface="Times New Roman" pitchFamily="18" charset="0"/>
            </a:endParaRPr>
          </a:p>
          <a:p>
            <a:pPr marL="342900" lvl="0" indent="-342900" eaLnBrk="0" fontAlgn="base" hangingPunct="0">
              <a:spcBef>
                <a:spcPct val="0"/>
              </a:spcBef>
              <a:spcAft>
                <a:spcPct val="0"/>
              </a:spcAft>
              <a:buFont typeface="+mj-lt"/>
              <a:buAutoNum type="arabicPeriod"/>
            </a:pPr>
            <a:r>
              <a:rPr lang="kk-KZ" sz="2000" dirty="0" smtClean="0">
                <a:latin typeface="Times New Roman" pitchFamily="18" charset="0"/>
                <a:ea typeface="PMingLiU"/>
                <a:cs typeface="Times New Roman" pitchFamily="18" charset="0"/>
              </a:rPr>
              <a:t>Хан сөзін шеше алмаған уәзірлердің Жаманға келуі.      </a:t>
            </a:r>
            <a:endParaRPr lang="ru-RU" sz="2000" dirty="0" smtClean="0">
              <a:latin typeface="Times New Roman" pitchFamily="18" charset="0"/>
              <a:cs typeface="Times New Roman" pitchFamily="18" charset="0"/>
            </a:endParaRPr>
          </a:p>
          <a:p>
            <a:pPr marL="342900" lvl="0" indent="-342900" eaLnBrk="0" fontAlgn="base" hangingPunct="0">
              <a:spcBef>
                <a:spcPct val="0"/>
              </a:spcBef>
              <a:spcAft>
                <a:spcPct val="0"/>
              </a:spcAft>
              <a:buFont typeface="+mj-lt"/>
              <a:buAutoNum type="arabicPeriod"/>
            </a:pPr>
            <a:r>
              <a:rPr lang="kk-KZ" sz="2000" dirty="0" smtClean="0">
                <a:latin typeface="Times New Roman" pitchFamily="18" charset="0"/>
                <a:ea typeface="PMingLiU"/>
                <a:cs typeface="Times New Roman" pitchFamily="18" charset="0"/>
              </a:rPr>
              <a:t>Ханның Жаманды сағынуы.      </a:t>
            </a:r>
            <a:endParaRPr lang="kk-KZ" sz="2000" dirty="0" smtClean="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TotalTime>
  <Words>559</Words>
  <Application>Microsoft Office PowerPoint</Application>
  <PresentationFormat>Экран (4:3)</PresentationFormat>
  <Paragraphs>160</Paragraphs>
  <Slides>26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26</vt:i4>
      </vt:variant>
    </vt:vector>
  </HeadingPairs>
  <TitlesOfParts>
    <vt:vector size="27"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user</cp:lastModifiedBy>
  <cp:revision>24</cp:revision>
  <dcterms:created xsi:type="dcterms:W3CDTF">2012-10-16T10:54:30Z</dcterms:created>
  <dcterms:modified xsi:type="dcterms:W3CDTF">2014-04-13T10:20:53Z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223106</vt:lpwstr>
  </property>
  <property fmtid="{D5CDD505-2E9C-101B-9397-08002B2CF9AE}" pid="3" name="NXPowerLiteSettings">
    <vt:lpwstr>F7000400038000</vt:lpwstr>
  </property>
  <property fmtid="{D5CDD505-2E9C-101B-9397-08002B2CF9AE}" pid="4" name="NXPowerLiteVersion">
    <vt:lpwstr>D5.0.5</vt:lpwstr>
  </property>
</Properties>
</file>