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63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1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87099"/>
            <a:ext cx="8310801" cy="4754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Жасырын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басқару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утилиталары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«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Тағайындалған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вирустар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Бағдарламаларды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жұқтыру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әдістері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Вирустың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белгілері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Қорғау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әдістері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hape 3"/>
          <p:cNvSpPr/>
          <p:nvPr/>
        </p:nvSpPr>
        <p:spPr>
          <a:xfrm>
            <a:off x="833199" y="5772626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0414F2"/>
          </a:solidFill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43712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1418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Вирустан қорғау бойынша ұсыныстар</a:t>
            </a:r>
            <a:r>
              <a:rPr kumimoji="0" lang="LID4096" altLang="LID4096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627632" y="3402924"/>
            <a:ext cx="11375137" cy="3308771"/>
          </a:xfrm>
          <a:prstGeom prst="roundRect">
            <a:avLst>
              <a:gd name="adj" fmla="val 4222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627631" y="3861078"/>
            <a:ext cx="11375137" cy="11333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826779" y="3941969"/>
            <a:ext cx="350829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Жүйені вирустарға үнемі тексеріп отыр</a:t>
            </a:r>
            <a:r>
              <a:rPr kumimoji="0" lang="kk-KZ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35074" y="3827824"/>
            <a:ext cx="350829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Вирусқа қарсы бағдарламалық құралды орнату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95328" y="3847338"/>
            <a:ext cx="3508294" cy="946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Сенімсіз веб-сайттар мен бағдарламалардан аулақ болу</a:t>
            </a:r>
            <a:endParaRPr kumimoji="0" lang="LID4096" altLang="LID4096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051804" y="4793623"/>
            <a:ext cx="10525720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826779" y="5067586"/>
            <a:ext cx="332553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 жүйе мен бағдарламаларды жаңарту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35074" y="5067586"/>
            <a:ext cx="35082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 көздерін тексеру үшін цифрлық қолтаңба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95328" y="5140738"/>
            <a:ext cx="30600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Күшті құпия сөздерді пайдалану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52768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Жасырын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басқару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утилиталары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194083"/>
            <a:ext cx="8058553" cy="4600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ақпараттық қоғамда компьютерлік жүйелер мен бағдарламалардың қауіпсіздігіне төнетін қатерлердің маңызы артып отыр. Осы қауіптердің бірі – жасырын басқару утилиталары ретінде жіктелген болжамды вирустар. Жасырын басқару утилиталары - ақпаратқа қол жеткізуге және жүйені анықталмай басқаруға мүмкіндік беретін бағдарламалық құрал. Оларды пайдалану деректер қауіпсіздігіне қауіп төндіруі мүмкін.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7771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  <p:txBody>
          <a:bodyPr/>
          <a:lstStyle/>
          <a:p>
            <a:endParaRPr lang="LID4096" dirty="0"/>
          </a:p>
        </p:txBody>
      </p:sp>
      <p:sp>
        <p:nvSpPr>
          <p:cNvPr id="4" name="Text 1"/>
          <p:cNvSpPr/>
          <p:nvPr/>
        </p:nvSpPr>
        <p:spPr>
          <a:xfrm>
            <a:off x="1665838" y="291352"/>
            <a:ext cx="101267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Жасырын</a:t>
            </a:r>
            <a:r>
              <a:rPr lang="ru-R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басқару</a:t>
            </a:r>
            <a:r>
              <a:rPr lang="ru-R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утилиталары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: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469074" y="1623757"/>
            <a:ext cx="5994787" cy="3224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Rat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-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утилиталар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Remote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Access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Tools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):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34435" y="2344899"/>
            <a:ext cx="5994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  <a:cs typeface="Times New Roman" panose="02020603050405020304" pitchFamily="18" charset="0"/>
              </a:rPr>
              <a:t> </a:t>
            </a: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 вирус жұқтырған компьютерді қашықтан басқаруға, файлдарға қол жеткізуге, пайдаланушы әрекетін бақылауға және т.б. мүмкіндік береді. </a:t>
            </a:r>
          </a:p>
          <a:p>
            <a:pPr marL="0" indent="0">
              <a:lnSpc>
                <a:spcPts val="2799"/>
              </a:lnSpc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Heebo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893961" y="1633818"/>
            <a:ext cx="24527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Кейлоггерлер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: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073717" y="2256711"/>
            <a:ext cx="616193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Компьютердегі барлық пернелерді басулар шабуылдаушы енгізілген құпия сөздерге, хабарларға және басқа құпия ақпаратқа қол жеткізе алатындай жазылады.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7004AE8-C21C-47A9-A67B-73487867CD0E}"/>
              </a:ext>
            </a:extLst>
          </p:cNvPr>
          <p:cNvSpPr/>
          <p:nvPr/>
        </p:nvSpPr>
        <p:spPr>
          <a:xfrm>
            <a:off x="4529932" y="4641713"/>
            <a:ext cx="4398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Троян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бағдарламалары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ebo"/>
              </a:rPr>
              <a:t>:</a:t>
            </a:r>
            <a:endParaRPr lang="en-US" sz="28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1DB5D37-9B4F-4F21-987E-7529B8D9E198}"/>
              </a:ext>
            </a:extLst>
          </p:cNvPr>
          <p:cNvSpPr/>
          <p:nvPr/>
        </p:nvSpPr>
        <p:spPr>
          <a:xfrm>
            <a:off x="3559189" y="5428733"/>
            <a:ext cx="72874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 өздерін пайдалы бағдарламалар ретінде жасыратын және ақпарат жинау немесе жүйеге зақым келтіру сияқты пайдаланушы білмей белгілі бір әрекеттерді орындайтын зиянды бағдарлама.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44211" y="1491972"/>
            <a:ext cx="5318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"Intended"-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вирус</a:t>
            </a:r>
            <a:r>
              <a:rPr lang="kk-KZ" sz="4400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тар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(</a:t>
            </a:r>
            <a:r>
              <a:rPr kumimoji="0" lang="LID4096" altLang="LID4096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қасақана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93379" y="3150489"/>
            <a:ext cx="259919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k-KZ" sz="2800" dirty="0">
                <a:solidFill>
                  <a:srgbClr val="F2F0F4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Сипаттамалары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17905" y="3719846"/>
            <a:ext cx="552631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"Intended"-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вирус</a:t>
            </a:r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тар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зиян келтіру мақсатында жасалған. Олар компьютерде немесе желіде әртүрлі вирустық әрекеттерді орындау үшін арнайы бағдарламаланған.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362971" y="3150489"/>
            <a:ext cx="24527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k-KZ" sz="2800" dirty="0">
                <a:solidFill>
                  <a:srgbClr val="F2F0F4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Мақсат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73718" y="3719846"/>
            <a:ext cx="552631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"Intended"-</a:t>
            </a:r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вирустардың мақсаты антивирусты анықтаудан жалтару, деректерді жою немесе рұқсатсыз кіруге қол жеткізу болуы мүмкін.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515666"/>
            <a:ext cx="9044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k-KZ" sz="4000" dirty="0">
                <a:solidFill>
                  <a:srgbClr val="F2F0F4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Бағдарламаларды жұқтыру жолдары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552C86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79752" y="2758559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2793206"/>
            <a:ext cx="2552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dirty="0" err="1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Файл</a:t>
            </a:r>
            <a:r>
              <a:rPr lang="kk-KZ" sz="2400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ды ортақ пайдалану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273623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 зиянды файлдарды сенімсіз көздерден жүктеп алу арқылы жұқтырылуы мүмкін.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552C86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9748" y="2758559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27932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Фишинг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327362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Алаяқтық электрондық пошталар мен веб-беттер пайдаланушыларды вирус жұқтырған бағдарламаларды жүктеп алуға алдап жіберуі мүмкін.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552C86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5462" y="548806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5522714"/>
            <a:ext cx="3086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Қорғалмаған желілер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00313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Желіде қорғаныстың болмауы бағдарламаларды вирустар мен трояндық аттар арқылы жұқтыруы мүмкін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828" y="2271082"/>
            <a:ext cx="4907472" cy="31364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70220" y="972117"/>
            <a:ext cx="8785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Вирустың белгілері</a:t>
            </a:r>
            <a:r>
              <a:rPr kumimoji="0" lang="LID4096" altLang="LID4096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728F4BA-A40E-4BD7-BDB3-0D3AABCEA8E0}"/>
              </a:ext>
            </a:extLst>
          </p:cNvPr>
          <p:cNvGrpSpPr/>
          <p:nvPr/>
        </p:nvGrpSpPr>
        <p:grpSpPr>
          <a:xfrm>
            <a:off x="5769127" y="2041421"/>
            <a:ext cx="8183355" cy="5912069"/>
            <a:chOff x="7559995" y="1971923"/>
            <a:chExt cx="8183355" cy="5912069"/>
          </a:xfrm>
        </p:grpSpPr>
        <p:sp>
          <p:nvSpPr>
            <p:cNvPr id="6" name="Shape 2"/>
            <p:cNvSpPr/>
            <p:nvPr/>
          </p:nvSpPr>
          <p:spPr>
            <a:xfrm>
              <a:off x="7559995" y="1971923"/>
              <a:ext cx="8183355" cy="5912069"/>
            </a:xfrm>
            <a:prstGeom prst="roundRect">
              <a:avLst>
                <a:gd name="adj" fmla="val 4227"/>
              </a:avLst>
            </a:prstGeom>
            <a:solidFill>
              <a:srgbClr val="3C136D"/>
            </a:solidFill>
            <a:ln w="13811">
              <a:solidFill>
                <a:srgbClr val="552C86"/>
              </a:solidFill>
              <a:prstDash val="solid"/>
            </a:ln>
          </p:spPr>
        </p:sp>
        <p:sp>
          <p:nvSpPr>
            <p:cNvPr id="8" name="Text 4"/>
            <p:cNvSpPr/>
            <p:nvPr/>
          </p:nvSpPr>
          <p:spPr>
            <a:xfrm>
              <a:off x="8120904" y="2391821"/>
              <a:ext cx="7212543" cy="4697342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LID4096" altLang="LID4096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Компьютердің баяулауы. </a:t>
              </a:r>
              <a:endParaRPr kumimoji="0" lang="kk-KZ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LID4096" altLang="LID4096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Күтпеген қалқымалы терезелер немесе баннерлік жарнамалар. </a:t>
              </a:r>
              <a:endParaRPr kumimoji="0" lang="kk-KZ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LID4096" altLang="LID4096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Браузердің басты бетін білместен өзгерту. </a:t>
              </a:r>
              <a:endParaRPr kumimoji="0" lang="kk-KZ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LID4096" altLang="LID4096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Бұзылған бағдарламалар немесе жүйелік қателер. </a:t>
              </a:r>
              <a:endParaRPr kumimoji="0" lang="kk-KZ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LID4096" altLang="LID4096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Параметрлерді сіз білмей өзгерту. </a:t>
              </a:r>
              <a:endParaRPr kumimoji="0" lang="kk-KZ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LID4096" altLang="LID4096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Жаңа және түсініксіз файлдардың немесе таңбашалардың пайда болуы.</a:t>
              </a:r>
              <a:r>
                <a:rPr kumimoji="0" lang="LID4096" altLang="LID4096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LID4096" altLang="LID4096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537" y="-1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21023"/>
            <a:ext cx="46101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Қорғау әдістері</a:t>
            </a:r>
            <a:r>
              <a:rPr kumimoji="0" lang="LID4096" altLang="LID4096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659737"/>
            <a:ext cx="3518059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48111" y="3865021"/>
            <a:ext cx="3026381" cy="5519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 err="1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Антивирус</a:t>
            </a:r>
            <a:r>
              <a:rPr lang="kk-KZ" sz="2400" b="1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тар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934646" y="4400325"/>
            <a:ext cx="3518059" cy="28250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Сенімді антивирустық бағдарламалық құралды пайдалану компьютеріңізді вирус жұқтырудан сақтайды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2659737"/>
            <a:ext cx="351817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52705" y="3881674"/>
            <a:ext cx="3518195" cy="11039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kk-KZ" altLang="LID4096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зия әрекеттерін блоктау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406857" y="4709278"/>
            <a:ext cx="3518195" cy="28250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Брандмауэрмен және сценарий блокаторларымен қорғау шабуылдарды болдырмауға көмектеседі.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2659737"/>
            <a:ext cx="3518178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8078" y="3838821"/>
            <a:ext cx="2543151" cy="5519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kk-KZ" sz="2400" b="1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Жаңартулар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23544" y="4362091"/>
            <a:ext cx="3518195" cy="28250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 жүйе мен бағдарламалардың тұрақты жаңартулары ықтимал осалдықтардың жабылуын қамтамасыз етеді.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81570" y="607576"/>
            <a:ext cx="10467142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 әкімшілік утилиталардан қорғау</a:t>
            </a:r>
            <a:r>
              <a:rPr kumimoji="0" lang="LID4096" altLang="LID4096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390061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552C86"/>
          </a:solidFill>
          <a:ln/>
        </p:spPr>
      </p:sp>
      <p:sp>
        <p:nvSpPr>
          <p:cNvPr id="8" name="Shape 4"/>
          <p:cNvSpPr/>
          <p:nvPr/>
        </p:nvSpPr>
        <p:spPr>
          <a:xfrm>
            <a:off x="2659975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552C86"/>
          </a:solidFill>
          <a:ln/>
        </p:spPr>
      </p:sp>
      <p:sp>
        <p:nvSpPr>
          <p:cNvPr id="9" name="Shape 5"/>
          <p:cNvSpPr/>
          <p:nvPr/>
        </p:nvSpPr>
        <p:spPr>
          <a:xfrm>
            <a:off x="2164199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13692">
            <a:solidFill>
              <a:srgbClr val="552C86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351127" y="2528649"/>
            <a:ext cx="12192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03" dirty="0"/>
          </a:p>
        </p:txBody>
      </p:sp>
      <p:sp>
        <p:nvSpPr>
          <p:cNvPr id="11" name="Text 7"/>
          <p:cNvSpPr/>
          <p:nvPr/>
        </p:nvSpPr>
        <p:spPr>
          <a:xfrm>
            <a:off x="3624024" y="2535436"/>
            <a:ext cx="471678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Желі белсенділігін бақылау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3624024" y="3011924"/>
            <a:ext cx="8924687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Желі белсенділігін тұрақты бақылау жасырын басқару утилиталарының күдікті әрекетін анықтауға көмектеседі.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2659975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552C86"/>
          </a:solidFill>
          <a:ln/>
        </p:spPr>
      </p:sp>
      <p:sp>
        <p:nvSpPr>
          <p:cNvPr id="14" name="Shape 10"/>
          <p:cNvSpPr/>
          <p:nvPr/>
        </p:nvSpPr>
        <p:spPr>
          <a:xfrm>
            <a:off x="2164199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13692">
            <a:solidFill>
              <a:srgbClr val="552C86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316837" y="4371023"/>
            <a:ext cx="19050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03" dirty="0"/>
          </a:p>
        </p:txBody>
      </p:sp>
      <p:sp>
        <p:nvSpPr>
          <p:cNvPr id="16" name="Text 12"/>
          <p:cNvSpPr/>
          <p:nvPr/>
        </p:nvSpPr>
        <p:spPr>
          <a:xfrm>
            <a:off x="3624024" y="4377809"/>
            <a:ext cx="316992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 жеткізу шектеуі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624024" y="4854297"/>
            <a:ext cx="8924687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 жеткізу құқықтарын орнату және пайдаланушы артықшылықтарын шектеу әкімшілік утилиталарды пайдалануды болдырмауға көмектеседі.</a:t>
            </a:r>
            <a:endParaRPr kumimoji="0" lang="LID4096" altLang="LID4096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2659975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552C86"/>
          </a:solidFill>
          <a:ln/>
        </p:spPr>
      </p:sp>
      <p:sp>
        <p:nvSpPr>
          <p:cNvPr id="19" name="Shape 15"/>
          <p:cNvSpPr/>
          <p:nvPr/>
        </p:nvSpPr>
        <p:spPr>
          <a:xfrm>
            <a:off x="2164199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3C136D"/>
          </a:solidFill>
          <a:ln w="13692">
            <a:solidFill>
              <a:srgbClr val="552C86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320647" y="6213396"/>
            <a:ext cx="18288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03" dirty="0"/>
          </a:p>
        </p:txBody>
      </p:sp>
      <p:sp>
        <p:nvSpPr>
          <p:cNvPr id="21" name="Text 17"/>
          <p:cNvSpPr/>
          <p:nvPr/>
        </p:nvSpPr>
        <p:spPr>
          <a:xfrm>
            <a:off x="3624024" y="6220182"/>
            <a:ext cx="353568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жаңарту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3624024" y="6696670"/>
            <a:ext cx="8924687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Жүйені қауіпсіздік патчтарымен жаңартып отыру жасырын утилиталарды пайдалану қаупін азайтады.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03AFB305-6B60-4C2C-ACF9-D4DA229C5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35"/>
            <a:ext cx="65" cy="23212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2218" rIns="0" bIns="-222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93833" y="1249681"/>
            <a:ext cx="8618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2F0F4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"Intended"-</a:t>
            </a:r>
            <a:r>
              <a:rPr lang="en-US" sz="4374" b="1" dirty="0" err="1">
                <a:solidFill>
                  <a:srgbClr val="F2F0F4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вирус</a:t>
            </a:r>
            <a:r>
              <a:rPr lang="kk-KZ" sz="4374" b="1" dirty="0">
                <a:solidFill>
                  <a:srgbClr val="F2F0F4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тардан қорғау</a:t>
            </a:r>
            <a:endParaRPr lang="en-US" sz="437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93833" y="2562940"/>
            <a:ext cx="5110520" cy="999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873"/>
              </a:lnSpc>
              <a:buNone/>
            </a:pPr>
            <a:r>
              <a:rPr lang="en-US" sz="787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7873" dirty="0"/>
          </a:p>
        </p:txBody>
      </p:sp>
      <p:sp>
        <p:nvSpPr>
          <p:cNvPr id="6" name="Text 3"/>
          <p:cNvSpPr/>
          <p:nvPr/>
        </p:nvSpPr>
        <p:spPr>
          <a:xfrm>
            <a:off x="2839283" y="3966329"/>
            <a:ext cx="3619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 деңгейлі қорғаныс</a:t>
            </a:r>
            <a: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93833" y="4446747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 қорғауды жасау үшін антивирустарды, желіаралық қалқандарды және кіруді басқару қолданбаларын пайдаланыңыз.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7" y="2385875"/>
            <a:ext cx="5110639" cy="11337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873"/>
              </a:lnSpc>
              <a:buNone/>
            </a:pPr>
            <a:r>
              <a:rPr lang="en-US" sz="787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7873" dirty="0"/>
          </a:p>
        </p:txBody>
      </p:sp>
      <p:sp>
        <p:nvSpPr>
          <p:cNvPr id="9" name="Text 6"/>
          <p:cNvSpPr/>
          <p:nvPr/>
        </p:nvSpPr>
        <p:spPr>
          <a:xfrm>
            <a:off x="8171619" y="3982743"/>
            <a:ext cx="3764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 оқыту</a:t>
            </a:r>
            <a: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98439" y="4463161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Пайдаланушыларды вирустық инфекциялардың алдын алудың қауіптері мен әдістері туралы нұсқау.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467</Words>
  <Application>Microsoft Office PowerPoint</Application>
  <PresentationFormat>Произвольный</PresentationFormat>
  <Paragraphs>74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Heebo</vt:lpstr>
      <vt:lpstr>inherit</vt:lpstr>
      <vt:lpstr>Montserrat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Данагул</cp:lastModifiedBy>
  <cp:revision>11</cp:revision>
  <dcterms:created xsi:type="dcterms:W3CDTF">2024-01-24T03:51:22Z</dcterms:created>
  <dcterms:modified xsi:type="dcterms:W3CDTF">2025-02-06T16:51:23Z</dcterms:modified>
</cp:coreProperties>
</file>