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9" r:id="rId3"/>
    <p:sldId id="269" r:id="rId4"/>
    <p:sldId id="264" r:id="rId5"/>
    <p:sldId id="280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+mn-lt"/>
              </a:rPr>
              <a:t>Сынып жұмысы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46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710548" cy="35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78180"/>
            <a:ext cx="5112568" cy="26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6" y="476672"/>
            <a:ext cx="4320480" cy="365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3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98646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b="1" i="1" dirty="0" smtClean="0">
                <a:solidFill>
                  <a:schemeClr val="tx1"/>
                </a:solidFill>
              </a:rPr>
              <a:t>Лексикалық тақырып: </a:t>
            </a:r>
          </a:p>
          <a:p>
            <a:r>
              <a:rPr lang="ru-RU" sz="3600" b="1" i="1" dirty="0">
                <a:solidFill>
                  <a:schemeClr val="tx1"/>
                </a:solidFill>
              </a:rPr>
              <a:t>Абай </a:t>
            </a:r>
            <a:r>
              <a:rPr lang="ru-RU" sz="3600" b="1" i="1" dirty="0" err="1">
                <a:solidFill>
                  <a:schemeClr val="tx1"/>
                </a:solidFill>
              </a:rPr>
              <a:t>Құнанбаев</a:t>
            </a:r>
            <a:r>
              <a:rPr lang="ru-RU" sz="3600" b="1" i="1" dirty="0">
                <a:solidFill>
                  <a:schemeClr val="tx1"/>
                </a:solidFill>
              </a:rPr>
              <a:t>. «</a:t>
            </a:r>
            <a:r>
              <a:rPr lang="ru-RU" sz="3600" b="1" i="1" dirty="0" err="1">
                <a:solidFill>
                  <a:schemeClr val="tx1"/>
                </a:solidFill>
              </a:rPr>
              <a:t>Сағаттың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шықылдағы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емес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ермек</a:t>
            </a:r>
            <a:r>
              <a:rPr lang="ru-RU" sz="3600" b="1" i="1" dirty="0" smtClean="0">
                <a:solidFill>
                  <a:schemeClr val="tx1"/>
                </a:solidFill>
              </a:rPr>
              <a:t>»</a:t>
            </a:r>
            <a:endParaRPr lang="en-US" sz="36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k-KZ" sz="3600" b="1" i="1" dirty="0" smtClean="0">
                <a:solidFill>
                  <a:schemeClr val="tx1"/>
                </a:solidFill>
              </a:rPr>
              <a:t>Оқу </a:t>
            </a:r>
            <a:r>
              <a:rPr lang="kk-KZ" sz="3600" b="1" i="1" dirty="0">
                <a:solidFill>
                  <a:schemeClr val="tx1"/>
                </a:solidFill>
              </a:rPr>
              <a:t>мақсаты</a:t>
            </a:r>
            <a:endParaRPr lang="ru-RU" sz="3600" b="1" i="1" dirty="0">
              <a:solidFill>
                <a:schemeClr val="tx1"/>
              </a:solidFill>
            </a:endParaRPr>
          </a:p>
          <a:p>
            <a:r>
              <a:rPr lang="kk-KZ" sz="3600" b="1" i="1" dirty="0">
                <a:solidFill>
                  <a:schemeClr val="tx1"/>
                </a:solidFill>
              </a:rPr>
              <a:t>А4. Мәтіннің негізгі аспектілерін анықтау және талқылау   </a:t>
            </a:r>
          </a:p>
          <a:p>
            <a:r>
              <a:rPr lang="kk-KZ" sz="3600" b="1" i="1" dirty="0">
                <a:solidFill>
                  <a:schemeClr val="tx1"/>
                </a:solidFill>
              </a:rPr>
              <a:t>7.А4. Шығармадағы кейіпкерлерге автор берген мінездеменің тілдік құралдарын талдау.</a:t>
            </a:r>
          </a:p>
        </p:txBody>
      </p:sp>
    </p:spTree>
    <p:extLst>
      <p:ext uri="{BB962C8B-B14F-4D97-AF65-F5344CB8AC3E}">
        <p14:creationId xmlns:p14="http://schemas.microsoft.com/office/powerpoint/2010/main" val="18657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80920" cy="943000"/>
          </a:xfrm>
        </p:spPr>
        <p:txBody>
          <a:bodyPr>
            <a:noAutofit/>
          </a:bodyPr>
          <a:lstStyle/>
          <a:p>
            <a:pPr marL="85680" indent="0">
              <a:spcBef>
                <a:spcPts val="0"/>
              </a:spcBef>
            </a:pPr>
            <a:r>
              <a:rPr lang="kk-KZ" sz="4000" b="1" dirty="0" smtClean="0">
                <a:solidFill>
                  <a:schemeClr val="tx1"/>
                </a:solidFill>
                <a:latin typeface="+mn-lt"/>
              </a:rPr>
              <a:t>Жетістік критерийлері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kk-KZ" b="1" dirty="0">
                <a:solidFill>
                  <a:schemeClr val="tx1"/>
                </a:solidFill>
              </a:rPr>
              <a:t>Оқушылардың барлығы</a:t>
            </a:r>
            <a:endParaRPr lang="kk-KZ" dirty="0">
              <a:solidFill>
                <a:schemeClr val="tx1"/>
              </a:solidFill>
            </a:endParaRPr>
          </a:p>
          <a:p>
            <a:pPr algn="just"/>
            <a:r>
              <a:rPr lang="kk-KZ" dirty="0">
                <a:solidFill>
                  <a:schemeClr val="tx1"/>
                </a:solidFill>
              </a:rPr>
              <a:t>Қарастырылған тілдік құралдардың кейбірін тауып, талдады. </a:t>
            </a:r>
          </a:p>
          <a:p>
            <a:pPr algn="just"/>
            <a:r>
              <a:rPr lang="kk-KZ" dirty="0">
                <a:solidFill>
                  <a:schemeClr val="tx1"/>
                </a:solidFill>
              </a:rPr>
              <a:t>Постерде ақпарат ашылған.</a:t>
            </a:r>
          </a:p>
          <a:p>
            <a:pPr marL="0" indent="0" algn="just">
              <a:buNone/>
            </a:pPr>
            <a:r>
              <a:rPr lang="kk-KZ" b="1" dirty="0">
                <a:solidFill>
                  <a:schemeClr val="tx1"/>
                </a:solidFill>
              </a:rPr>
              <a:t>Оқушылардың көпшілігі</a:t>
            </a:r>
            <a:endParaRPr lang="kk-KZ" dirty="0">
              <a:solidFill>
                <a:schemeClr val="tx1"/>
              </a:solidFill>
            </a:endParaRPr>
          </a:p>
          <a:p>
            <a:pPr algn="just"/>
            <a:r>
              <a:rPr lang="kk-KZ" dirty="0">
                <a:solidFill>
                  <a:schemeClr val="tx1"/>
                </a:solidFill>
              </a:rPr>
              <a:t>Қарастырылған тілдік құралдардың көпшілігін тауып, негізінен талдады. </a:t>
            </a:r>
          </a:p>
          <a:p>
            <a:pPr algn="just"/>
            <a:r>
              <a:rPr lang="kk-KZ" dirty="0">
                <a:solidFill>
                  <a:schemeClr val="tx1"/>
                </a:solidFill>
              </a:rPr>
              <a:t>Постерде ақпарат толық ашылған.</a:t>
            </a:r>
          </a:p>
          <a:p>
            <a:pPr marL="0" indent="0" algn="just">
              <a:buNone/>
            </a:pPr>
            <a:r>
              <a:rPr lang="kk-KZ" b="1" dirty="0">
                <a:solidFill>
                  <a:schemeClr val="tx1"/>
                </a:solidFill>
              </a:rPr>
              <a:t>Оқушылардың кейбірі</a:t>
            </a:r>
            <a:endParaRPr lang="kk-KZ" dirty="0">
              <a:solidFill>
                <a:schemeClr val="tx1"/>
              </a:solidFill>
            </a:endParaRPr>
          </a:p>
          <a:p>
            <a:pPr algn="just"/>
            <a:r>
              <a:rPr lang="kk-KZ" dirty="0">
                <a:solidFill>
                  <a:schemeClr val="tx1"/>
                </a:solidFill>
              </a:rPr>
              <a:t>Қарастырылған тілдік құралдардың барлығын тауып, толық талдады. </a:t>
            </a:r>
          </a:p>
          <a:p>
            <a:pPr algn="just"/>
            <a:r>
              <a:rPr lang="kk-KZ" dirty="0">
                <a:solidFill>
                  <a:schemeClr val="tx1"/>
                </a:solidFill>
              </a:rPr>
              <a:t>Постерде ақпарат шағын және толық ашылған.</a:t>
            </a:r>
            <a:endParaRPr lang="kk-K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410400" cy="87099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tx1"/>
                </a:solidFill>
                <a:latin typeface="+mn-lt"/>
              </a:rPr>
              <a:t>Топқа бөліну</a:t>
            </a:r>
            <a:endParaRPr lang="kk-KZ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/>
          </a:bodyPr>
          <a:lstStyle/>
          <a:p>
            <a:pPr algn="just"/>
            <a:r>
              <a:rPr lang="kk-KZ" sz="2800" dirty="0">
                <a:solidFill>
                  <a:schemeClr val="tx1"/>
                </a:solidFill>
              </a:rPr>
              <a:t>Қиық қағазға жазылған өлең жолдарын </a:t>
            </a:r>
            <a:r>
              <a:rPr lang="kk-KZ" sz="2800" dirty="0" smtClean="0">
                <a:solidFill>
                  <a:schemeClr val="tx1"/>
                </a:solidFill>
              </a:rPr>
              <a:t>алыңыздар;</a:t>
            </a:r>
          </a:p>
          <a:p>
            <a:pPr algn="just"/>
            <a:r>
              <a:rPr lang="kk-KZ" sz="2800" dirty="0" smtClean="0">
                <a:solidFill>
                  <a:schemeClr val="tx1"/>
                </a:solidFill>
              </a:rPr>
              <a:t>Шумақтарға </a:t>
            </a:r>
            <a:r>
              <a:rPr lang="kk-KZ" sz="2800" dirty="0">
                <a:solidFill>
                  <a:schemeClr val="tx1"/>
                </a:solidFill>
              </a:rPr>
              <a:t>бірігу арқылы топқа </a:t>
            </a:r>
            <a:r>
              <a:rPr lang="kk-KZ" sz="2800" dirty="0" smtClean="0">
                <a:solidFill>
                  <a:schemeClr val="tx1"/>
                </a:solidFill>
              </a:rPr>
              <a:t>бөлініңіздер.</a:t>
            </a:r>
          </a:p>
          <a:p>
            <a:pPr marL="0" indent="0" algn="just">
              <a:buNone/>
            </a:pPr>
            <a:r>
              <a:rPr lang="kk-KZ" sz="2800" dirty="0" smtClean="0">
                <a:solidFill>
                  <a:schemeClr val="tx1"/>
                </a:solidFill>
              </a:rPr>
              <a:t>	Уақыты - 2 минут</a:t>
            </a:r>
            <a:endParaRPr lang="kk-KZ" sz="2800" dirty="0">
              <a:solidFill>
                <a:schemeClr val="tx1"/>
              </a:solidFill>
            </a:endParaRPr>
          </a:p>
          <a:p>
            <a:pPr algn="just"/>
            <a:endParaRPr lang="kk-K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8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7560840" cy="47594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1-топ: </a:t>
            </a:r>
          </a:p>
          <a:p>
            <a:pPr algn="just"/>
            <a:r>
              <a:rPr lang="kk-KZ" sz="2400" dirty="0" smtClean="0"/>
              <a:t>Өлеңнің лексикалық ерекшеліктеріне (троптар) талдау жасаңыз;</a:t>
            </a:r>
          </a:p>
          <a:p>
            <a:pPr algn="ctr"/>
            <a:r>
              <a:rPr lang="kk-KZ" sz="2400" dirty="0" smtClean="0"/>
              <a:t>2-топ: </a:t>
            </a:r>
          </a:p>
          <a:p>
            <a:pPr algn="just"/>
            <a:r>
              <a:rPr lang="kk-KZ" sz="2400" dirty="0" smtClean="0"/>
              <a:t>Өлеңнің синтаксистік ерекшеліктеріне (инверсия, градация, лексикалық қайталауларға) талдау жасаңыз;</a:t>
            </a:r>
          </a:p>
          <a:p>
            <a:pPr algn="ctr"/>
            <a:r>
              <a:rPr lang="kk-KZ" sz="2400" dirty="0" smtClean="0"/>
              <a:t>3-топ: </a:t>
            </a:r>
          </a:p>
          <a:p>
            <a:pPr algn="just"/>
            <a:r>
              <a:rPr lang="kk-KZ" sz="2400" dirty="0" smtClean="0"/>
              <a:t>Өлеңнің дыбыстық ерекшеліктеріне (ұйқас, аллитерация, ассонанс) талдау жасаңыз;</a:t>
            </a:r>
          </a:p>
          <a:p>
            <a:pPr algn="ctr"/>
            <a:r>
              <a:rPr lang="kk-KZ" sz="2400" dirty="0" smtClean="0"/>
              <a:t>4-топ: </a:t>
            </a:r>
          </a:p>
          <a:p>
            <a:pPr algn="just"/>
            <a:r>
              <a:rPr lang="kk-KZ" sz="2400" dirty="0" smtClean="0"/>
              <a:t>Өлеңнің философиялық мәнін өмірмен байланыстырып талдаңыз.</a:t>
            </a:r>
            <a:endParaRPr lang="kk-KZ" sz="2400" dirty="0"/>
          </a:p>
        </p:txBody>
      </p:sp>
    </p:spTree>
    <p:extLst>
      <p:ext uri="{BB962C8B-B14F-4D97-AF65-F5344CB8AC3E}">
        <p14:creationId xmlns:p14="http://schemas.microsoft.com/office/powerpoint/2010/main" val="33971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>
                <a:solidFill>
                  <a:schemeClr val="tx1"/>
                </a:solidFill>
              </a:rPr>
              <a:t>С</a:t>
            </a:r>
            <a:r>
              <a:rPr lang="kk-KZ" sz="3600" dirty="0" smtClean="0">
                <a:solidFill>
                  <a:schemeClr val="tx1"/>
                </a:solidFill>
              </a:rPr>
              <a:t>абақта </a:t>
            </a:r>
            <a:r>
              <a:rPr lang="kk-KZ" sz="3600" dirty="0" smtClean="0">
                <a:solidFill>
                  <a:schemeClr val="tx1"/>
                </a:solidFill>
              </a:rPr>
              <a:t>мен не білдім?</a:t>
            </a:r>
            <a:endParaRPr lang="kk-KZ" sz="3600" dirty="0" smtClean="0">
              <a:solidFill>
                <a:schemeClr val="tx1"/>
              </a:solidFill>
            </a:endParaRPr>
          </a:p>
          <a:p>
            <a:r>
              <a:rPr lang="kk-KZ" sz="3600" dirty="0">
                <a:solidFill>
                  <a:schemeClr val="tx1"/>
                </a:solidFill>
              </a:rPr>
              <a:t>С</a:t>
            </a:r>
            <a:r>
              <a:rPr lang="kk-KZ" sz="3600" dirty="0" smtClean="0">
                <a:solidFill>
                  <a:schemeClr val="tx1"/>
                </a:solidFill>
              </a:rPr>
              <a:t>абақта </a:t>
            </a:r>
            <a:r>
              <a:rPr lang="kk-KZ" sz="3600" dirty="0" smtClean="0">
                <a:solidFill>
                  <a:schemeClr val="tx1"/>
                </a:solidFill>
              </a:rPr>
              <a:t>менде қандай сұрақ қалды?</a:t>
            </a:r>
            <a:endParaRPr lang="kk-KZ" sz="3600" dirty="0" smtClean="0">
              <a:solidFill>
                <a:schemeClr val="tx1"/>
              </a:solidFill>
            </a:endParaRPr>
          </a:p>
          <a:p>
            <a:r>
              <a:rPr lang="kk-KZ" sz="3600" dirty="0">
                <a:solidFill>
                  <a:schemeClr val="tx1"/>
                </a:solidFill>
              </a:rPr>
              <a:t>С</a:t>
            </a:r>
            <a:r>
              <a:rPr lang="kk-KZ" sz="3600" dirty="0" smtClean="0">
                <a:solidFill>
                  <a:schemeClr val="tx1"/>
                </a:solidFill>
              </a:rPr>
              <a:t>абақта </a:t>
            </a:r>
            <a:r>
              <a:rPr lang="kk-KZ" sz="3600" dirty="0" smtClean="0">
                <a:solidFill>
                  <a:schemeClr val="tx1"/>
                </a:solidFill>
              </a:rPr>
              <a:t>менің көңіл-күйім қандай болды?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380</TotalTime>
  <Words>170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Сынып жұмысы</vt:lpstr>
      <vt:lpstr>Презентация PowerPoint</vt:lpstr>
      <vt:lpstr>Презентация PowerPoint</vt:lpstr>
      <vt:lpstr>Жетістік критерийлері</vt:lpstr>
      <vt:lpstr>Топқа бөліну</vt:lpstr>
      <vt:lpstr>Тапсырма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Жер планетасындағы экология мәселесі</dc:title>
  <dc:creator>Владелец</dc:creator>
  <cp:lastModifiedBy>Student</cp:lastModifiedBy>
  <cp:revision>37</cp:revision>
  <dcterms:created xsi:type="dcterms:W3CDTF">2017-01-07T09:22:02Z</dcterms:created>
  <dcterms:modified xsi:type="dcterms:W3CDTF">2017-03-27T03:57:11Z</dcterms:modified>
</cp:coreProperties>
</file>