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64" r:id="rId2"/>
    <p:sldId id="266" r:id="rId3"/>
    <p:sldId id="282" r:id="rId4"/>
    <p:sldId id="283" r:id="rId5"/>
    <p:sldId id="284" r:id="rId6"/>
    <p:sldId id="285" r:id="rId7"/>
    <p:sldId id="286" r:id="rId8"/>
    <p:sldId id="287" r:id="rId9"/>
    <p:sldId id="288" r:id="rId10"/>
    <p:sldId id="289" r:id="rId11"/>
    <p:sldId id="300" r:id="rId12"/>
    <p:sldId id="301" r:id="rId13"/>
    <p:sldId id="312" r:id="rId14"/>
    <p:sldId id="313" r:id="rId15"/>
    <p:sldId id="298" r:id="rId16"/>
    <p:sldId id="302" r:id="rId17"/>
    <p:sldId id="304" r:id="rId18"/>
    <p:sldId id="311" r:id="rId19"/>
    <p:sldId id="305" r:id="rId20"/>
    <p:sldId id="307" r:id="rId21"/>
    <p:sldId id="299" r:id="rId22"/>
    <p:sldId id="309" r:id="rId23"/>
    <p:sldId id="314" r:id="rId24"/>
    <p:sldId id="306" r:id="rId25"/>
    <p:sldId id="310"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9" autoAdjust="0"/>
    <p:restoredTop sz="94660"/>
  </p:normalViewPr>
  <p:slideViewPr>
    <p:cSldViewPr>
      <p:cViewPr>
        <p:scale>
          <a:sx n="86" d="100"/>
          <a:sy n="86" d="100"/>
        </p:scale>
        <p:origin x="-588" y="-3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86CD0B-5BBB-481D-8EBA-1BE1EFFCDBFF}" type="datetimeFigureOut">
              <a:rPr lang="ru-RU" smtClean="0"/>
              <a:pPr/>
              <a:t>22.11.2016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B7D407-5BE3-4D3C-B22A-EBA35D45BEF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0C45FDE-8035-4AD3-9F68-BAAFED8A2160}" type="slidenum">
              <a:rPr lang="en-GB" smtClean="0">
                <a:latin typeface="Arial" pitchFamily="34" charset="0"/>
                <a:cs typeface="Arial" pitchFamily="34" charset="0"/>
              </a:rPr>
              <a:pPr/>
              <a:t>24</a:t>
            </a:fld>
            <a:endParaRPr lang="en-GB" smtClean="0">
              <a:latin typeface="Arial" pitchFamily="34" charset="0"/>
              <a:cs typeface="Arial"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FF77F646-3E30-4E2F-932A-0A732E54560A}" type="datetimeFigureOut">
              <a:rPr lang="ru-RU" smtClean="0"/>
              <a:pPr/>
              <a:t>22.11.2016</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927D33AA-94D0-49C8-90EC-660957ED408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F77F646-3E30-4E2F-932A-0A732E54560A}" type="datetimeFigureOut">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7D33AA-94D0-49C8-90EC-660957ED408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F77F646-3E30-4E2F-932A-0A732E54560A}" type="datetimeFigureOut">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7D33AA-94D0-49C8-90EC-660957ED408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F77F646-3E30-4E2F-932A-0A732E54560A}" type="datetimeFigureOut">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7D33AA-94D0-49C8-90EC-660957ED408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F77F646-3E30-4E2F-932A-0A732E54560A}" type="datetimeFigureOut">
              <a:rPr lang="ru-RU" smtClean="0"/>
              <a:pPr/>
              <a:t>22.11.2016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7D33AA-94D0-49C8-90EC-660957ED408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F77F646-3E30-4E2F-932A-0A732E54560A}" type="datetimeFigureOut">
              <a:rPr lang="ru-RU" smtClean="0"/>
              <a:pPr/>
              <a:t>22.11.2016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7D33AA-94D0-49C8-90EC-660957ED408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FF77F646-3E30-4E2F-932A-0A732E54560A}" type="datetimeFigureOut">
              <a:rPr lang="ru-RU" smtClean="0"/>
              <a:pPr/>
              <a:t>22.11.2016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27D33AA-94D0-49C8-90EC-660957ED408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F77F646-3E30-4E2F-932A-0A732E54560A}" type="datetimeFigureOut">
              <a:rPr lang="ru-RU" smtClean="0"/>
              <a:pPr/>
              <a:t>22.11.2016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27D33AA-94D0-49C8-90EC-660957ED408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F77F646-3E30-4E2F-932A-0A732E54560A}" type="datetimeFigureOut">
              <a:rPr lang="ru-RU" smtClean="0"/>
              <a:pPr/>
              <a:t>22.11.2016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27D33AA-94D0-49C8-90EC-660957ED408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F77F646-3E30-4E2F-932A-0A732E54560A}" type="datetimeFigureOut">
              <a:rPr lang="ru-RU" smtClean="0"/>
              <a:pPr/>
              <a:t>22.11.2016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7D33AA-94D0-49C8-90EC-660957ED408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FF77F646-3E30-4E2F-932A-0A732E54560A}" type="datetimeFigureOut">
              <a:rPr lang="ru-RU" smtClean="0"/>
              <a:pPr/>
              <a:t>22.11.2016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927D33AA-94D0-49C8-90EC-660957ED4085}"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F77F646-3E30-4E2F-932A-0A732E54560A}" type="datetimeFigureOut">
              <a:rPr lang="ru-RU" smtClean="0"/>
              <a:pPr/>
              <a:t>22.11.2016</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27D33AA-94D0-49C8-90EC-660957ED4085}"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6.xml"/><Relationship Id="rId3" Type="http://schemas.openxmlformats.org/officeDocument/2006/relationships/oleObject" Target="../embeddings/oleObject1.bin"/><Relationship Id="rId7" Type="http://schemas.openxmlformats.org/officeDocument/2006/relationships/slide" Target="slide3.xml"/><Relationship Id="rId12" Type="http://schemas.openxmlformats.org/officeDocument/2006/relationships/slide" Target="slide10.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audio" Target="../media/audio1.wav"/><Relationship Id="rId11" Type="http://schemas.openxmlformats.org/officeDocument/2006/relationships/slide" Target="slide5.xml"/><Relationship Id="rId5" Type="http://schemas.openxmlformats.org/officeDocument/2006/relationships/slide" Target="slide7.xml"/><Relationship Id="rId10" Type="http://schemas.openxmlformats.org/officeDocument/2006/relationships/slide" Target="slide9.xml"/><Relationship Id="rId4" Type="http://schemas.openxmlformats.org/officeDocument/2006/relationships/oleObject" Target="../embeddings/oleObject2.bin"/><Relationship Id="rId9" Type="http://schemas.openxmlformats.org/officeDocument/2006/relationships/slide" Target="slide4.xml"/><Relationship Id="rId14" Type="http://schemas.openxmlformats.org/officeDocument/2006/relationships/slide" Target="slide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6.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51520" y="1412776"/>
            <a:ext cx="8568952" cy="5153744"/>
          </a:xfrm>
        </p:spPr>
        <p:txBody>
          <a:bodyPr>
            <a:noAutofit/>
          </a:bodyPr>
          <a:lstStyle/>
          <a:p>
            <a:r>
              <a:rPr lang="kk-KZ" sz="8800" dirty="0" smtClean="0">
                <a:solidFill>
                  <a:srgbClr val="00B050"/>
                </a:solidFill>
                <a:latin typeface="Times New Roman" pitchFamily="18" charset="0"/>
                <a:cs typeface="Times New Roman" pitchFamily="18" charset="0"/>
              </a:rPr>
              <a:t>“Бәйге” </a:t>
            </a:r>
            <a:r>
              <a:rPr lang="kk-KZ" sz="8800" dirty="0" smtClean="0">
                <a:solidFill>
                  <a:srgbClr val="002060"/>
                </a:solidFill>
                <a:latin typeface="Times New Roman" pitchFamily="18" charset="0"/>
                <a:cs typeface="Times New Roman" pitchFamily="18" charset="0"/>
              </a:rPr>
              <a:t>ойыны</a:t>
            </a:r>
            <a:br>
              <a:rPr lang="kk-KZ" sz="8800" dirty="0" smtClean="0">
                <a:solidFill>
                  <a:srgbClr val="002060"/>
                </a:solidFill>
                <a:latin typeface="Times New Roman" pitchFamily="18" charset="0"/>
                <a:cs typeface="Times New Roman" pitchFamily="18" charset="0"/>
              </a:rPr>
            </a:br>
            <a:r>
              <a:rPr lang="kk-KZ" sz="8800" dirty="0" smtClean="0">
                <a:solidFill>
                  <a:srgbClr val="002060"/>
                </a:solidFill>
                <a:latin typeface="Times New Roman" pitchFamily="18" charset="0"/>
                <a:cs typeface="Times New Roman" pitchFamily="18" charset="0"/>
              </a:rPr>
              <a:t>арқылы үй тапсырмасын сұрау</a:t>
            </a:r>
            <a:endParaRPr lang="ru-RU" sz="88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3768" y="2276872"/>
            <a:ext cx="5274136" cy="369332"/>
          </a:xfrm>
          <a:prstGeom prst="rect">
            <a:avLst/>
          </a:prstGeom>
          <a:noFill/>
        </p:spPr>
        <p:txBody>
          <a:bodyPr wrap="none" rtlCol="0">
            <a:spAutoFit/>
          </a:bodyPr>
          <a:lstStyle/>
          <a:p>
            <a:r>
              <a:rPr lang="kk-KZ" dirty="0" smtClean="0"/>
              <a:t>Жәңгір ханның жағымсыз жағына сипаттама бер</a:t>
            </a:r>
            <a:endParaRPr lang="ru-RU" dirty="0"/>
          </a:p>
        </p:txBody>
      </p:sp>
      <p:sp>
        <p:nvSpPr>
          <p:cNvPr id="3" name="Стрелка углом вверх 2">
            <a:hlinkClick r:id="rId2" action="ppaction://hlinksldjump"/>
          </p:cNvPr>
          <p:cNvSpPr/>
          <p:nvPr/>
        </p:nvSpPr>
        <p:spPr>
          <a:xfrm>
            <a:off x="8172400" y="5229200"/>
            <a:ext cx="850392"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052736"/>
            <a:ext cx="8496944" cy="3477875"/>
          </a:xfrm>
          <a:prstGeom prst="rect">
            <a:avLst/>
          </a:prstGeom>
          <a:noFill/>
        </p:spPr>
        <p:txBody>
          <a:bodyPr wrap="square" rtlCol="0">
            <a:spAutoFit/>
          </a:bodyPr>
          <a:lstStyle/>
          <a:p>
            <a:pPr algn="ctr"/>
            <a:r>
              <a:rPr lang="kk-KZ" sz="4400" b="1" dirty="0" smtClean="0">
                <a:solidFill>
                  <a:srgbClr val="00B050"/>
                </a:solidFill>
                <a:latin typeface="Times New Roman" pitchFamily="18" charset="0"/>
                <a:cs typeface="Times New Roman" pitchFamily="18" charset="0"/>
              </a:rPr>
              <a:t>“Миға шабуыл”  әдісі</a:t>
            </a:r>
          </a:p>
          <a:p>
            <a:pPr algn="ctr"/>
            <a:r>
              <a:rPr lang="kk-KZ" sz="4400" b="1" i="1" dirty="0" smtClean="0">
                <a:latin typeface="Times New Roman" pitchFamily="18" charset="0"/>
                <a:cs typeface="Times New Roman" pitchFamily="18" charset="0"/>
              </a:rPr>
              <a:t>Ұлт-азаттық көтеріліс дегенді қалай түсінеміз?</a:t>
            </a:r>
          </a:p>
          <a:p>
            <a:pPr algn="ctr"/>
            <a:r>
              <a:rPr lang="kk-KZ" sz="4400" dirty="0" smtClean="0">
                <a:latin typeface="Times New Roman" pitchFamily="18" charset="0"/>
                <a:cs typeface="Times New Roman" pitchFamily="18" charset="0"/>
              </a:rPr>
              <a:t>Осы аталған ұғымға қандай анықтама бере аласыңдар?</a:t>
            </a:r>
            <a:endParaRPr lang="ru-RU"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76672"/>
            <a:ext cx="8352928" cy="4801314"/>
          </a:xfrm>
          <a:prstGeom prst="rect">
            <a:avLst/>
          </a:prstGeom>
          <a:noFill/>
        </p:spPr>
        <p:txBody>
          <a:bodyPr wrap="square" rtlCol="0">
            <a:spAutoFit/>
          </a:bodyPr>
          <a:lstStyle/>
          <a:p>
            <a:r>
              <a:rPr lang="ru-RU" b="1" dirty="0" smtClean="0">
                <a:solidFill>
                  <a:srgbClr val="FF0000"/>
                </a:solidFill>
                <a:latin typeface="Times New Roman" pitchFamily="18" charset="0"/>
                <a:cs typeface="Times New Roman" pitchFamily="18" charset="0"/>
              </a:rPr>
              <a:t>Эпиграф</a:t>
            </a:r>
          </a:p>
          <a:p>
            <a:r>
              <a:rPr lang="ru-RU" b="1" i="1" dirty="0" smtClean="0"/>
              <a:t>«</a:t>
            </a:r>
            <a:r>
              <a:rPr lang="ru-RU" b="1" i="1" dirty="0" err="1" smtClean="0"/>
              <a:t>Біз</a:t>
            </a:r>
            <a:r>
              <a:rPr lang="ru-RU" b="1" i="1" dirty="0" smtClean="0"/>
              <a:t> </a:t>
            </a:r>
            <a:r>
              <a:rPr lang="ru-RU" b="1" i="1" dirty="0" err="1" smtClean="0"/>
              <a:t>тәуелсіздікті ақылмен, ата-баба</a:t>
            </a:r>
            <a:r>
              <a:rPr lang="ru-RU" b="1" i="1" dirty="0" smtClean="0"/>
              <a:t> </a:t>
            </a:r>
            <a:br>
              <a:rPr lang="ru-RU" b="1" i="1" dirty="0" smtClean="0"/>
            </a:br>
            <a:r>
              <a:rPr lang="ru-RU" b="1" i="1" dirty="0" err="1" smtClean="0"/>
              <a:t>жолымен</a:t>
            </a:r>
            <a:r>
              <a:rPr lang="ru-RU" b="1" i="1" dirty="0" smtClean="0"/>
              <a:t> </a:t>
            </a:r>
            <a:r>
              <a:rPr lang="ru-RU" b="1" i="1" dirty="0" err="1" smtClean="0"/>
              <a:t>алдық деп</a:t>
            </a:r>
            <a:r>
              <a:rPr lang="ru-RU" b="1" i="1" dirty="0" smtClean="0"/>
              <a:t> </a:t>
            </a:r>
            <a:r>
              <a:rPr lang="ru-RU" b="1" i="1" dirty="0" err="1" smtClean="0"/>
              <a:t>ойлаймын</a:t>
            </a:r>
            <a:r>
              <a:rPr lang="ru-RU" b="1" i="1" dirty="0" smtClean="0"/>
              <a:t> »</a:t>
            </a:r>
            <a:br>
              <a:rPr lang="ru-RU" b="1" i="1" dirty="0" smtClean="0"/>
            </a:br>
            <a:r>
              <a:rPr lang="ru-RU" b="1" i="1" dirty="0" smtClean="0"/>
              <a:t>                                                           Н.Ә. Назарбаев </a:t>
            </a:r>
            <a:r>
              <a:rPr lang="ru-RU" dirty="0">
                <a:solidFill>
                  <a:srgbClr val="0070C0"/>
                </a:solidFill>
                <a:latin typeface="Times New Roman" pitchFamily="18" charset="0"/>
                <a:cs typeface="Times New Roman" pitchFamily="18" charset="0"/>
              </a:rPr>
              <a:t/>
            </a:r>
            <a:br>
              <a:rPr lang="ru-RU" dirty="0">
                <a:solidFill>
                  <a:srgbClr val="0070C0"/>
                </a:solidFill>
                <a:latin typeface="Times New Roman" pitchFamily="18" charset="0"/>
                <a:cs typeface="Times New Roman" pitchFamily="18" charset="0"/>
              </a:rPr>
            </a:br>
            <a:r>
              <a:rPr lang="ru-RU" dirty="0" smtClean="0">
                <a:solidFill>
                  <a:srgbClr val="FF0000"/>
                </a:solidFill>
                <a:latin typeface="Times New Roman" pitchFamily="18" charset="0"/>
                <a:cs typeface="Times New Roman" pitchFamily="18" charset="0"/>
              </a:rPr>
              <a:t>                                                                </a:t>
            </a:r>
            <a:r>
              <a:rPr lang="ru-RU" dirty="0">
                <a:solidFill>
                  <a:srgbClr val="FF0000"/>
                </a:solidFill>
                <a:latin typeface="Times New Roman" pitchFamily="18" charset="0"/>
                <a:cs typeface="Times New Roman" pitchFamily="18" charset="0"/>
              </a:rPr>
              <a:t/>
            </a:r>
            <a:br>
              <a:rPr lang="ru-RU" dirty="0">
                <a:solidFill>
                  <a:srgbClr val="FF0000"/>
                </a:solidFill>
                <a:latin typeface="Times New Roman" pitchFamily="18" charset="0"/>
                <a:cs typeface="Times New Roman" pitchFamily="18" charset="0"/>
              </a:rPr>
            </a:br>
            <a:endParaRPr lang="kk-KZ" dirty="0"/>
          </a:p>
          <a:p>
            <a:r>
              <a:rPr lang="kk-KZ" b="1" dirty="0" smtClean="0">
                <a:solidFill>
                  <a:srgbClr val="FF0000"/>
                </a:solidFill>
              </a:rPr>
              <a:t>Сабақ тақырыбы </a:t>
            </a:r>
          </a:p>
          <a:p>
            <a:r>
              <a:rPr lang="kk-KZ" dirty="0" smtClean="0"/>
              <a:t>Исатай Тайманұлы мен Махамбет Өтемісұлы бастаған ұлт- азаттық көтеріліс</a:t>
            </a:r>
          </a:p>
          <a:p>
            <a:r>
              <a:rPr lang="kk-KZ" b="1" dirty="0" smtClean="0">
                <a:solidFill>
                  <a:srgbClr val="FF0000"/>
                </a:solidFill>
              </a:rPr>
              <a:t>Сабақ мақсаты:</a:t>
            </a:r>
          </a:p>
          <a:p>
            <a:r>
              <a:rPr lang="ru-RU" dirty="0" smtClean="0"/>
              <a:t>1836-1838 </a:t>
            </a:r>
            <a:r>
              <a:rPr lang="ru-RU" dirty="0" err="1" smtClean="0"/>
              <a:t>жылдардағы  </a:t>
            </a:r>
            <a:r>
              <a:rPr lang="ru-RU" dirty="0" err="1"/>
              <a:t>ұлт-азаттық қозғалыстың отаршылдыққа қарсы сипатын</a:t>
            </a:r>
            <a:r>
              <a:rPr lang="ru-RU" dirty="0"/>
              <a:t> </a:t>
            </a:r>
            <a:r>
              <a:rPr lang="ru-RU" dirty="0" smtClean="0"/>
              <a:t> </a:t>
            </a:r>
            <a:r>
              <a:rPr lang="ru-RU" dirty="0" err="1" smtClean="0"/>
              <a:t>түсінеді</a:t>
            </a:r>
            <a:r>
              <a:rPr lang="ru-RU" dirty="0" smtClean="0"/>
              <a:t>, </a:t>
            </a:r>
            <a:r>
              <a:rPr lang="ru-RU" dirty="0" err="1" smtClean="0"/>
              <a:t>тарихы</a:t>
            </a:r>
            <a:r>
              <a:rPr lang="ru-RU" dirty="0" smtClean="0"/>
              <a:t> </a:t>
            </a:r>
            <a:r>
              <a:rPr lang="ru-RU" dirty="0" err="1"/>
              <a:t>мәліметтерді пайдалана</a:t>
            </a:r>
            <a:r>
              <a:rPr lang="ru-RU" dirty="0"/>
              <a:t> </a:t>
            </a:r>
            <a:r>
              <a:rPr lang="ru-RU" dirty="0" err="1"/>
              <a:t>отырып</a:t>
            </a:r>
            <a:r>
              <a:rPr lang="ru-RU" dirty="0"/>
              <a:t> </a:t>
            </a:r>
            <a:r>
              <a:rPr lang="ru-RU" dirty="0" err="1"/>
              <a:t>қорытындыла</a:t>
            </a:r>
            <a:r>
              <a:rPr lang="kk-KZ" dirty="0"/>
              <a:t>йды, о</a:t>
            </a:r>
            <a:r>
              <a:rPr lang="ru-RU" dirty="0" err="1"/>
              <a:t>таршылдыққа</a:t>
            </a:r>
            <a:r>
              <a:rPr lang="ru-RU" dirty="0"/>
              <a:t> </a:t>
            </a:r>
            <a:r>
              <a:rPr lang="ru-RU" dirty="0" err="1"/>
              <a:t>қарсы</a:t>
            </a:r>
            <a:r>
              <a:rPr lang="ru-RU" dirty="0"/>
              <a:t> </a:t>
            </a:r>
            <a:r>
              <a:rPr lang="ru-RU" dirty="0" err="1"/>
              <a:t>ұлт-азаттық</a:t>
            </a:r>
            <a:r>
              <a:rPr lang="ru-RU" dirty="0"/>
              <a:t> </a:t>
            </a:r>
            <a:r>
              <a:rPr lang="ru-RU" dirty="0" err="1"/>
              <a:t>көтеріліске</a:t>
            </a:r>
            <a:r>
              <a:rPr lang="ru-RU" dirty="0"/>
              <a:t> </a:t>
            </a:r>
            <a:r>
              <a:rPr lang="ru-RU" dirty="0" smtClean="0"/>
              <a:t> </a:t>
            </a:r>
            <a:r>
              <a:rPr lang="ru-RU" dirty="0" err="1" smtClean="0"/>
              <a:t>талда</a:t>
            </a:r>
            <a:r>
              <a:rPr lang="kk-KZ" dirty="0"/>
              <a:t>у жасайды, </a:t>
            </a:r>
            <a:r>
              <a:rPr lang="ru-RU" dirty="0"/>
              <a:t> </a:t>
            </a:r>
            <a:r>
              <a:rPr lang="ru-RU" dirty="0" err="1"/>
              <a:t>тапсырмалар</a:t>
            </a:r>
            <a:r>
              <a:rPr lang="ru-RU" dirty="0" smtClean="0"/>
              <a:t>,  </a:t>
            </a:r>
            <a:r>
              <a:rPr lang="ru-RU" dirty="0" err="1"/>
              <a:t>сұрақтар</a:t>
            </a:r>
            <a:r>
              <a:rPr lang="ru-RU" dirty="0"/>
              <a:t>  </a:t>
            </a:r>
            <a:r>
              <a:rPr lang="ru-RU" dirty="0" err="1"/>
              <a:t>арқылы</a:t>
            </a:r>
            <a:r>
              <a:rPr lang="ru-RU" dirty="0"/>
              <a:t> </a:t>
            </a:r>
            <a:r>
              <a:rPr lang="ru-RU" dirty="0" err="1"/>
              <a:t>тарихи</a:t>
            </a:r>
            <a:r>
              <a:rPr lang="ru-RU" dirty="0"/>
              <a:t> </a:t>
            </a:r>
            <a:r>
              <a:rPr lang="ru-RU" dirty="0" err="1"/>
              <a:t>оқиғаны</a:t>
            </a:r>
            <a:r>
              <a:rPr lang="ru-RU" dirty="0"/>
              <a:t> </a:t>
            </a:r>
            <a:r>
              <a:rPr lang="ru-RU" dirty="0" err="1"/>
              <a:t>өз</a:t>
            </a:r>
            <a:r>
              <a:rPr lang="ru-RU" dirty="0"/>
              <a:t> </a:t>
            </a:r>
            <a:r>
              <a:rPr lang="ru-RU" dirty="0" err="1"/>
              <a:t>көзқарасы</a:t>
            </a:r>
            <a:r>
              <a:rPr lang="ru-RU" dirty="0"/>
              <a:t> </a:t>
            </a:r>
            <a:r>
              <a:rPr lang="ru-RU" dirty="0" err="1"/>
              <a:t>бойынша</a:t>
            </a:r>
            <a:r>
              <a:rPr lang="ru-RU" dirty="0"/>
              <a:t> </a:t>
            </a:r>
            <a:r>
              <a:rPr lang="ru-RU" dirty="0" err="1"/>
              <a:t>дәлелде</a:t>
            </a:r>
            <a:r>
              <a:rPr lang="kk-KZ" dirty="0"/>
              <a:t>йді</a:t>
            </a:r>
            <a:r>
              <a:rPr lang="ru-RU" dirty="0"/>
              <a:t>, </a:t>
            </a:r>
            <a:r>
              <a:rPr lang="ru-RU" dirty="0" err="1"/>
              <a:t>талқылауға</a:t>
            </a:r>
            <a:r>
              <a:rPr lang="ru-RU" dirty="0"/>
              <a:t> </a:t>
            </a:r>
            <a:r>
              <a:rPr lang="ru-RU" dirty="0" err="1"/>
              <a:t>үйре</a:t>
            </a:r>
            <a:r>
              <a:rPr lang="kk-KZ" dirty="0"/>
              <a:t>неді </a:t>
            </a:r>
            <a:r>
              <a:rPr lang="ru-RU" dirty="0"/>
              <a:t>, </a:t>
            </a:r>
            <a:r>
              <a:rPr lang="ru-RU" dirty="0" err="1"/>
              <a:t>өз</a:t>
            </a:r>
            <a:r>
              <a:rPr lang="ru-RU" dirty="0"/>
              <a:t> </a:t>
            </a:r>
            <a:r>
              <a:rPr lang="ru-RU" dirty="0" err="1"/>
              <a:t>бетінше</a:t>
            </a:r>
            <a:r>
              <a:rPr lang="ru-RU" dirty="0"/>
              <a:t> </a:t>
            </a:r>
            <a:r>
              <a:rPr lang="ru-RU" dirty="0" err="1"/>
              <a:t>жұмыс</a:t>
            </a:r>
            <a:r>
              <a:rPr lang="ru-RU" dirty="0"/>
              <a:t> </a:t>
            </a:r>
            <a:r>
              <a:rPr lang="ru-RU" dirty="0" err="1"/>
              <a:t>істе</a:t>
            </a:r>
            <a:r>
              <a:rPr lang="kk-KZ" dirty="0"/>
              <a:t>й </a:t>
            </a:r>
            <a:r>
              <a:rPr lang="ru-RU" dirty="0"/>
              <a:t> </a:t>
            </a:r>
            <a:r>
              <a:rPr lang="ru-RU" dirty="0" err="1"/>
              <a:t>білу</a:t>
            </a:r>
            <a:r>
              <a:rPr lang="ru-RU" dirty="0"/>
              <a:t> </a:t>
            </a:r>
            <a:r>
              <a:rPr lang="ru-RU" dirty="0" err="1"/>
              <a:t>дағдысын</a:t>
            </a:r>
            <a:r>
              <a:rPr lang="ru-RU" dirty="0"/>
              <a:t> </a:t>
            </a:r>
            <a:r>
              <a:rPr lang="ru-RU" dirty="0" err="1"/>
              <a:t>дамыт</a:t>
            </a:r>
            <a:r>
              <a:rPr lang="kk-KZ" dirty="0"/>
              <a:t>ады.</a:t>
            </a:r>
            <a:endParaRPr lang="ru-RU" dirty="0"/>
          </a:p>
          <a:p>
            <a:r>
              <a:rPr lang="ru-RU" dirty="0"/>
              <a:t>                            </a:t>
            </a:r>
          </a:p>
          <a:p>
            <a:r>
              <a:rPr lang="kk-KZ" dirty="0"/>
              <a:t> </a:t>
            </a:r>
            <a:endParaRPr lang="ru-RU" dirty="0"/>
          </a:p>
          <a:p>
            <a:endParaRPr lang="kk-KZ" dirty="0" smtClean="0"/>
          </a:p>
        </p:txBody>
      </p:sp>
      <p:pic>
        <p:nvPicPr>
          <p:cNvPr id="46082" name="Picture 2" descr="Картинки по запросу исатай мен махамбет"/>
          <p:cNvPicPr>
            <a:picLocks noChangeAspect="1" noChangeArrowheads="1"/>
          </p:cNvPicPr>
          <p:nvPr/>
        </p:nvPicPr>
        <p:blipFill>
          <a:blip r:embed="rId2" cstate="print"/>
          <a:srcRect/>
          <a:stretch>
            <a:fillRect/>
          </a:stretch>
        </p:blipFill>
        <p:spPr bwMode="auto">
          <a:xfrm>
            <a:off x="6012160" y="116632"/>
            <a:ext cx="2848315" cy="201622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0"/>
            <a:ext cx="8229600" cy="1800200"/>
          </a:xfrm>
        </p:spPr>
        <p:txBody>
          <a:bodyPr>
            <a:noAutofit/>
          </a:bodyPr>
          <a:lstStyle/>
          <a:p>
            <a:r>
              <a:rPr lang="kk-KZ" sz="6000" dirty="0" smtClean="0">
                <a:latin typeface="Times New Roman" pitchFamily="18" charset="0"/>
                <a:cs typeface="Times New Roman" pitchFamily="18" charset="0"/>
              </a:rPr>
              <a:t>Топтық жұмыс</a:t>
            </a:r>
            <a:br>
              <a:rPr lang="kk-KZ" sz="6000" dirty="0" smtClean="0">
                <a:latin typeface="Times New Roman" pitchFamily="18" charset="0"/>
                <a:cs typeface="Times New Roman" pitchFamily="18" charset="0"/>
              </a:rPr>
            </a:br>
            <a:endParaRPr lang="ru-RU" sz="60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268760"/>
            <a:ext cx="8229600" cy="5055840"/>
          </a:xfrm>
        </p:spPr>
        <p:txBody>
          <a:bodyPr/>
          <a:lstStyle/>
          <a:p>
            <a:r>
              <a:rPr lang="kk-KZ" dirty="0" smtClean="0"/>
              <a:t> </a:t>
            </a:r>
            <a:r>
              <a:rPr lang="kk-KZ" dirty="0" smtClean="0">
                <a:latin typeface="Times New Roman" pitchFamily="18" charset="0"/>
                <a:cs typeface="Times New Roman" pitchFamily="18" charset="0"/>
              </a:rPr>
              <a:t>1 топ </a:t>
            </a:r>
            <a:r>
              <a:rPr lang="kk-KZ" sz="3600" dirty="0" smtClean="0">
                <a:solidFill>
                  <a:srgbClr val="FF0000"/>
                </a:solidFill>
                <a:latin typeface="Times New Roman" pitchFamily="18" charset="0"/>
                <a:cs typeface="Times New Roman" pitchFamily="18" charset="0"/>
              </a:rPr>
              <a:t>Тарихшылар</a:t>
            </a:r>
          </a:p>
          <a:p>
            <a:r>
              <a:rPr lang="kk-KZ" b="1" dirty="0" smtClean="0">
                <a:latin typeface="Times New Roman" pitchFamily="18" charset="0"/>
                <a:cs typeface="Times New Roman" pitchFamily="18" charset="0"/>
              </a:rPr>
              <a:t>Исатай мен Махамбет көтерілісінің шығу себебі,қозғаушы күштері,  жеңілу себебі, салдары, тарихи маңызы</a:t>
            </a:r>
          </a:p>
          <a:p>
            <a:r>
              <a:rPr lang="kk-KZ" dirty="0" smtClean="0">
                <a:latin typeface="Times New Roman" pitchFamily="18" charset="0"/>
                <a:cs typeface="Times New Roman" pitchFamily="18" charset="0"/>
              </a:rPr>
              <a:t>2 топ </a:t>
            </a:r>
            <a:r>
              <a:rPr lang="kk-KZ" sz="3600" dirty="0" smtClean="0">
                <a:solidFill>
                  <a:srgbClr val="FF0000"/>
                </a:solidFill>
                <a:latin typeface="Times New Roman" pitchFamily="18" charset="0"/>
                <a:cs typeface="Times New Roman" pitchFamily="18" charset="0"/>
              </a:rPr>
              <a:t>Зерттеушілер</a:t>
            </a:r>
          </a:p>
          <a:p>
            <a:r>
              <a:rPr lang="kk-KZ" b="1" dirty="0" smtClean="0">
                <a:latin typeface="Times New Roman" pitchFamily="18" charset="0"/>
                <a:cs typeface="Times New Roman" pitchFamily="18" charset="0"/>
              </a:rPr>
              <a:t>Исатай мен Махамбет  көтерілісінің барысы,  көтеріліс болған жерлер, соңғы шайқасы</a:t>
            </a:r>
          </a:p>
          <a:p>
            <a:r>
              <a:rPr lang="kk-KZ" dirty="0" smtClean="0">
                <a:latin typeface="Times New Roman" pitchFamily="18" charset="0"/>
                <a:cs typeface="Times New Roman" pitchFamily="18" charset="0"/>
              </a:rPr>
              <a:t>3 топ </a:t>
            </a:r>
            <a:r>
              <a:rPr lang="kk-KZ" sz="3200" dirty="0" smtClean="0">
                <a:solidFill>
                  <a:srgbClr val="FF0000"/>
                </a:solidFill>
                <a:latin typeface="Times New Roman" pitchFamily="18" charset="0"/>
                <a:cs typeface="Times New Roman" pitchFamily="18" charset="0"/>
              </a:rPr>
              <a:t>Әдебиетшілер</a:t>
            </a:r>
            <a:r>
              <a:rPr lang="kk-KZ" sz="3200" dirty="0" smtClean="0">
                <a:latin typeface="Times New Roman" pitchFamily="18" charset="0"/>
                <a:cs typeface="Times New Roman" pitchFamily="18" charset="0"/>
              </a:rPr>
              <a:t> </a:t>
            </a:r>
          </a:p>
          <a:p>
            <a:r>
              <a:rPr lang="kk-KZ" sz="2400" b="1" dirty="0" smtClean="0">
                <a:latin typeface="Times New Roman" pitchFamily="18" charset="0"/>
                <a:cs typeface="Times New Roman" pitchFamily="18" charset="0"/>
              </a:rPr>
              <a:t>Исатай мен Махамбеттің өмірі,  </a:t>
            </a:r>
            <a:r>
              <a:rPr lang="kk-KZ" sz="2400" b="1" dirty="0" smtClean="0"/>
              <a:t>Махамбеттің  Исатайға   арналған шығармалары </a:t>
            </a:r>
            <a:endParaRPr lang="kk-KZ" sz="2400" b="1"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564672"/>
          </a:xfrm>
        </p:spPr>
        <p:txBody>
          <a:bodyPr>
            <a:normAutofit fontScale="90000"/>
          </a:bodyPr>
          <a:lstStyle/>
          <a:p>
            <a:r>
              <a:rPr lang="kk-KZ" b="1" dirty="0" smtClean="0">
                <a:solidFill>
                  <a:schemeClr val="tx1">
                    <a:lumMod val="95000"/>
                    <a:lumOff val="5000"/>
                  </a:schemeClr>
                </a:solidFill>
                <a:latin typeface="Times New Roman" pitchFamily="18" charset="0"/>
                <a:cs typeface="Times New Roman" pitchFamily="18" charset="0"/>
              </a:rPr>
              <a:t>Фактілермен таныс бол</a:t>
            </a:r>
            <a:endParaRPr lang="ru-RU" b="1" dirty="0">
              <a:solidFill>
                <a:schemeClr val="tx1">
                  <a:lumMod val="95000"/>
                  <a:lumOff val="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179512" y="1988840"/>
            <a:ext cx="3024336" cy="4389120"/>
          </a:xfrm>
        </p:spPr>
        <p:txBody>
          <a:bodyPr/>
          <a:lstStyle/>
          <a:p>
            <a:r>
              <a:rPr lang="kk-KZ" dirty="0" smtClean="0"/>
              <a:t>1836ж ақпан</a:t>
            </a:r>
          </a:p>
          <a:p>
            <a:r>
              <a:rPr lang="kk-KZ" dirty="0" smtClean="0"/>
              <a:t>1836 күзде</a:t>
            </a:r>
            <a:endParaRPr lang="en-US" dirty="0" smtClean="0"/>
          </a:p>
          <a:p>
            <a:r>
              <a:rPr lang="en-US" dirty="0" smtClean="0"/>
              <a:t>1837</a:t>
            </a:r>
            <a:r>
              <a:rPr lang="kk-KZ" dirty="0" smtClean="0"/>
              <a:t>ж күзде </a:t>
            </a:r>
          </a:p>
          <a:p>
            <a:r>
              <a:rPr lang="kk-KZ" dirty="0" smtClean="0"/>
              <a:t>1837 ж қазан </a:t>
            </a:r>
          </a:p>
          <a:p>
            <a:r>
              <a:rPr lang="kk-KZ" dirty="0" smtClean="0"/>
              <a:t>1837ж қараша</a:t>
            </a:r>
          </a:p>
          <a:p>
            <a:r>
              <a:rPr lang="kk-KZ" dirty="0" smtClean="0"/>
              <a:t>1837ж желтоқсан</a:t>
            </a:r>
          </a:p>
          <a:p>
            <a:r>
              <a:rPr lang="kk-KZ" dirty="0" smtClean="0"/>
              <a:t>1838ж шілде </a:t>
            </a:r>
            <a:endParaRPr lang="ru-RU" dirty="0"/>
          </a:p>
        </p:txBody>
      </p:sp>
      <p:pic>
        <p:nvPicPr>
          <p:cNvPr id="4" name="Picture 2" descr="Картинки по запросу Исатай мен Махамбет  көтерілісі  картасы"/>
          <p:cNvPicPr>
            <a:picLocks noChangeAspect="1" noChangeArrowheads="1"/>
          </p:cNvPicPr>
          <p:nvPr/>
        </p:nvPicPr>
        <p:blipFill>
          <a:blip r:embed="rId2" cstate="print"/>
          <a:srcRect/>
          <a:stretch>
            <a:fillRect/>
          </a:stretch>
        </p:blipFill>
        <p:spPr bwMode="auto">
          <a:xfrm>
            <a:off x="3131840" y="548680"/>
            <a:ext cx="5868144" cy="616530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373616" cy="1008112"/>
          </a:xfrm>
        </p:spPr>
        <p:txBody>
          <a:bodyPr/>
          <a:lstStyle/>
          <a:p>
            <a:pPr algn="ctr"/>
            <a:r>
              <a:rPr lang="kk-KZ" b="1" dirty="0" smtClean="0">
                <a:latin typeface="Times New Roman" pitchFamily="18" charset="0"/>
                <a:cs typeface="Times New Roman" pitchFamily="18" charset="0"/>
              </a:rPr>
              <a:t>Сәйкестендір</a:t>
            </a:r>
            <a:endParaRPr lang="ru-RU" b="1"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0" y="1083574"/>
          <a:ext cx="8964488" cy="6091841"/>
        </p:xfrm>
        <a:graphic>
          <a:graphicData uri="http://schemas.openxmlformats.org/drawingml/2006/table">
            <a:tbl>
              <a:tblPr firstRow="1" bandRow="1">
                <a:tableStyleId>{5C22544A-7EE6-4342-B048-85BDC9FD1C3A}</a:tableStyleId>
              </a:tblPr>
              <a:tblGrid>
                <a:gridCol w="3357408"/>
                <a:gridCol w="5607080"/>
              </a:tblGrid>
              <a:tr h="877407">
                <a:tc>
                  <a:txBody>
                    <a:bodyPr/>
                    <a:lstStyle/>
                    <a:p>
                      <a:r>
                        <a:rPr lang="kk-KZ" sz="2400" b="1" dirty="0" smtClean="0">
                          <a:solidFill>
                            <a:schemeClr val="bg2">
                              <a:lumMod val="25000"/>
                            </a:schemeClr>
                          </a:solidFill>
                          <a:latin typeface="Times New Roman" pitchFamily="18" charset="0"/>
                          <a:cs typeface="Times New Roman" pitchFamily="18" charset="0"/>
                        </a:rPr>
                        <a:t>1.   1836ж</a:t>
                      </a:r>
                      <a:r>
                        <a:rPr lang="kk-KZ" sz="2400" b="1" baseline="0" dirty="0" smtClean="0">
                          <a:solidFill>
                            <a:schemeClr val="bg2">
                              <a:lumMod val="25000"/>
                            </a:schemeClr>
                          </a:solidFill>
                          <a:latin typeface="Times New Roman" pitchFamily="18" charset="0"/>
                          <a:cs typeface="Times New Roman" pitchFamily="18" charset="0"/>
                        </a:rPr>
                        <a:t>  ақпан</a:t>
                      </a:r>
                      <a:endParaRPr lang="ru-RU" sz="2400" b="1" dirty="0">
                        <a:solidFill>
                          <a:schemeClr val="bg2">
                            <a:lumMod val="25000"/>
                          </a:schemeClr>
                        </a:solidFill>
                        <a:latin typeface="Times New Roman" pitchFamily="18" charset="0"/>
                        <a:cs typeface="Times New Roman" pitchFamily="18" charset="0"/>
                      </a:endParaRPr>
                    </a:p>
                  </a:txBody>
                  <a:tcPr>
                    <a:solidFill>
                      <a:schemeClr val="accent4">
                        <a:lumMod val="60000"/>
                        <a:lumOff val="40000"/>
                      </a:schemeClr>
                    </a:solidFill>
                  </a:tcPr>
                </a:tc>
                <a:tc>
                  <a:txBody>
                    <a:bodyPr/>
                    <a:lstStyle/>
                    <a:p>
                      <a:r>
                        <a:rPr lang="kk-KZ" sz="2400" b="1" dirty="0" smtClean="0">
                          <a:solidFill>
                            <a:schemeClr val="bg2">
                              <a:lumMod val="25000"/>
                            </a:schemeClr>
                          </a:solidFill>
                          <a:latin typeface="Times New Roman" pitchFamily="18" charset="0"/>
                          <a:cs typeface="Times New Roman" pitchFamily="18" charset="0"/>
                        </a:rPr>
                        <a:t>А)  Ақбұлақ шайқасы</a:t>
                      </a:r>
                      <a:endParaRPr lang="ru-RU" sz="2400" b="1" dirty="0">
                        <a:solidFill>
                          <a:schemeClr val="bg2">
                            <a:lumMod val="25000"/>
                          </a:schemeClr>
                        </a:solidFill>
                        <a:latin typeface="Times New Roman" pitchFamily="18" charset="0"/>
                        <a:cs typeface="Times New Roman" pitchFamily="18" charset="0"/>
                      </a:endParaRPr>
                    </a:p>
                  </a:txBody>
                  <a:tcPr>
                    <a:solidFill>
                      <a:schemeClr val="accent4">
                        <a:lumMod val="60000"/>
                        <a:lumOff val="40000"/>
                      </a:schemeClr>
                    </a:solidFill>
                  </a:tcPr>
                </a:tc>
              </a:tr>
              <a:tr h="877407">
                <a:tc>
                  <a:txBody>
                    <a:bodyPr/>
                    <a:lstStyle/>
                    <a:p>
                      <a:pPr marL="457200" marR="0" indent="-457200" algn="l" defTabSz="914400" rtl="0" eaLnBrk="1" fontAlgn="auto" latinLnBrk="0" hangingPunct="1">
                        <a:lnSpc>
                          <a:spcPct val="100000"/>
                        </a:lnSpc>
                        <a:spcBef>
                          <a:spcPts val="0"/>
                        </a:spcBef>
                        <a:spcAft>
                          <a:spcPts val="0"/>
                        </a:spcAft>
                        <a:buClrTx/>
                        <a:buSzTx/>
                        <a:buFontTx/>
                        <a:buNone/>
                        <a:tabLst/>
                        <a:defRPr/>
                      </a:pPr>
                      <a:r>
                        <a:rPr lang="kk-KZ" sz="2400" b="1" dirty="0" smtClean="0">
                          <a:solidFill>
                            <a:schemeClr val="bg2">
                              <a:lumMod val="25000"/>
                            </a:schemeClr>
                          </a:solidFill>
                          <a:latin typeface="Times New Roman" pitchFamily="18" charset="0"/>
                          <a:cs typeface="Times New Roman" pitchFamily="18" charset="0"/>
                        </a:rPr>
                        <a:t>2.    </a:t>
                      </a:r>
                      <a:r>
                        <a:rPr lang="kk-KZ" sz="2400" b="1" baseline="0" dirty="0" smtClean="0">
                          <a:solidFill>
                            <a:schemeClr val="bg2">
                              <a:lumMod val="25000"/>
                            </a:schemeClr>
                          </a:solidFill>
                          <a:latin typeface="Times New Roman" pitchFamily="18" charset="0"/>
                          <a:cs typeface="Times New Roman" pitchFamily="18" charset="0"/>
                        </a:rPr>
                        <a:t>1837ж күзде </a:t>
                      </a:r>
                      <a:endParaRPr lang="ru-RU" sz="2400" b="1" dirty="0" smtClean="0">
                        <a:solidFill>
                          <a:schemeClr val="bg2">
                            <a:lumMod val="25000"/>
                          </a:schemeClr>
                        </a:solidFill>
                        <a:latin typeface="Times New Roman" pitchFamily="18" charset="0"/>
                        <a:cs typeface="Times New Roman" pitchFamily="18" charset="0"/>
                      </a:endParaRPr>
                    </a:p>
                    <a:p>
                      <a:pPr marL="457200" indent="-457200">
                        <a:buNone/>
                      </a:pPr>
                      <a:endParaRPr lang="kk-KZ" sz="2400" b="1" dirty="0" smtClean="0">
                        <a:solidFill>
                          <a:schemeClr val="bg2">
                            <a:lumMod val="25000"/>
                          </a:schemeClr>
                        </a:solidFill>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2400" b="1" dirty="0" smtClean="0">
                          <a:solidFill>
                            <a:schemeClr val="bg2">
                              <a:lumMod val="25000"/>
                            </a:schemeClr>
                          </a:solidFill>
                          <a:latin typeface="Times New Roman" pitchFamily="18" charset="0"/>
                          <a:cs typeface="Times New Roman" pitchFamily="18" charset="0"/>
                        </a:rPr>
                        <a:t>В) Көтерілісшілер жайық өзенінен өтті</a:t>
                      </a:r>
                      <a:endParaRPr lang="ru-RU" sz="2400" b="1" dirty="0" smtClean="0">
                        <a:solidFill>
                          <a:schemeClr val="bg2">
                            <a:lumMod val="25000"/>
                          </a:schemeClr>
                        </a:solidFill>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solidFill>
                      <a:schemeClr val="accent4">
                        <a:lumMod val="60000"/>
                        <a:lumOff val="40000"/>
                      </a:schemeClr>
                    </a:solidFill>
                  </a:tcPr>
                </a:tc>
              </a:tr>
              <a:tr h="877407">
                <a:tc>
                  <a:txBody>
                    <a:bodyPr/>
                    <a:lstStyle/>
                    <a:p>
                      <a:pPr marL="457200" indent="-457200">
                        <a:buNone/>
                      </a:pPr>
                      <a:r>
                        <a:rPr lang="ru-RU" sz="2400" b="1" dirty="0" smtClean="0">
                          <a:solidFill>
                            <a:schemeClr val="bg2">
                              <a:lumMod val="25000"/>
                            </a:schemeClr>
                          </a:solidFill>
                          <a:latin typeface="Times New Roman" pitchFamily="18" charset="0"/>
                          <a:cs typeface="Times New Roman" pitchFamily="18" charset="0"/>
                        </a:rPr>
                        <a:t>3</a:t>
                      </a:r>
                      <a:r>
                        <a:rPr lang="kk-KZ" sz="2400" b="1" dirty="0" smtClean="0">
                          <a:solidFill>
                            <a:schemeClr val="bg2">
                              <a:lumMod val="25000"/>
                            </a:schemeClr>
                          </a:solidFill>
                          <a:latin typeface="Times New Roman" pitchFamily="18" charset="0"/>
                          <a:cs typeface="Times New Roman" pitchFamily="18" charset="0"/>
                        </a:rPr>
                        <a:t>.</a:t>
                      </a:r>
                      <a:r>
                        <a:rPr lang="kk-KZ" sz="2400" b="1" baseline="0" dirty="0" smtClean="0">
                          <a:solidFill>
                            <a:schemeClr val="bg2">
                              <a:lumMod val="25000"/>
                            </a:schemeClr>
                          </a:solidFill>
                          <a:latin typeface="Times New Roman" pitchFamily="18" charset="0"/>
                          <a:cs typeface="Times New Roman" pitchFamily="18" charset="0"/>
                        </a:rPr>
                        <a:t>     1837ж қазан </a:t>
                      </a:r>
                      <a:endParaRPr lang="ru-RU" sz="2400" b="1" dirty="0">
                        <a:solidFill>
                          <a:schemeClr val="bg2">
                            <a:lumMod val="25000"/>
                          </a:schemeClr>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kk-KZ" sz="1800" kern="1200" dirty="0" smtClean="0">
                          <a:solidFill>
                            <a:schemeClr val="dk1"/>
                          </a:solidFill>
                          <a:latin typeface="+mn-lt"/>
                          <a:ea typeface="+mn-ea"/>
                          <a:cs typeface="+mn-cs"/>
                        </a:rPr>
                        <a:t> </a:t>
                      </a:r>
                      <a:r>
                        <a:rPr kumimoji="0" lang="kk-KZ" sz="2400" b="1" kern="1200" dirty="0" smtClean="0">
                          <a:solidFill>
                            <a:schemeClr val="bg2">
                              <a:lumMod val="25000"/>
                            </a:schemeClr>
                          </a:solidFill>
                          <a:latin typeface="+mn-lt"/>
                          <a:ea typeface="+mn-ea"/>
                          <a:cs typeface="+mn-cs"/>
                        </a:rPr>
                        <a:t>С) Тастөбе шайқасы</a:t>
                      </a:r>
                      <a:endParaRPr lang="ru-RU" sz="2400" b="1" dirty="0" smtClean="0">
                        <a:solidFill>
                          <a:schemeClr val="bg2">
                            <a:lumMod val="25000"/>
                          </a:schemeClr>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solidFill>
                      <a:schemeClr val="accent4">
                        <a:lumMod val="60000"/>
                        <a:lumOff val="40000"/>
                      </a:schemeClr>
                    </a:solidFill>
                  </a:tcPr>
                </a:tc>
              </a:tr>
              <a:tr h="563767">
                <a:tc>
                  <a:txBody>
                    <a:bodyPr/>
                    <a:lstStyle/>
                    <a:p>
                      <a:r>
                        <a:rPr lang="kk-KZ" sz="2400" b="1" dirty="0" smtClean="0">
                          <a:solidFill>
                            <a:schemeClr val="bg2">
                              <a:lumMod val="25000"/>
                            </a:schemeClr>
                          </a:solidFill>
                          <a:latin typeface="Times New Roman" pitchFamily="18" charset="0"/>
                          <a:cs typeface="Times New Roman" pitchFamily="18" charset="0"/>
                        </a:rPr>
                        <a:t>3.     1837ж 15 қараша</a:t>
                      </a:r>
                      <a:endParaRPr lang="ru-RU" sz="2400" b="1" dirty="0">
                        <a:solidFill>
                          <a:schemeClr val="bg2">
                            <a:lumMod val="25000"/>
                          </a:schemeClr>
                        </a:solidFill>
                        <a:latin typeface="Times New Roman" pitchFamily="18" charset="0"/>
                        <a:cs typeface="Times New Roman" pitchFamily="18" charset="0"/>
                      </a:endParaRPr>
                    </a:p>
                  </a:txBody>
                  <a:tcPr>
                    <a:solidFill>
                      <a:schemeClr val="accent4">
                        <a:lumMod val="60000"/>
                        <a:lumOff val="40000"/>
                      </a:schemeClr>
                    </a:solidFill>
                  </a:tcPr>
                </a:tc>
                <a:tc>
                  <a:txBody>
                    <a:bodyPr/>
                    <a:lstStyle/>
                    <a:p>
                      <a:r>
                        <a:rPr lang="kk-KZ" sz="2400" b="1" dirty="0" smtClean="0">
                          <a:solidFill>
                            <a:schemeClr val="bg2">
                              <a:lumMod val="25000"/>
                            </a:schemeClr>
                          </a:solidFill>
                          <a:latin typeface="Times New Roman" pitchFamily="18" charset="0"/>
                          <a:cs typeface="Times New Roman" pitchFamily="18" charset="0"/>
                        </a:rPr>
                        <a:t>Д)  Жәңгір ордасын 2  мың көтерілісшілермен</a:t>
                      </a:r>
                      <a:r>
                        <a:rPr lang="kk-KZ" sz="2400" b="1" baseline="0" dirty="0" smtClean="0">
                          <a:solidFill>
                            <a:schemeClr val="bg2">
                              <a:lumMod val="25000"/>
                            </a:schemeClr>
                          </a:solidFill>
                          <a:latin typeface="Times New Roman" pitchFamily="18" charset="0"/>
                          <a:cs typeface="Times New Roman" pitchFamily="18" charset="0"/>
                        </a:rPr>
                        <a:t> қоршайды</a:t>
                      </a:r>
                      <a:endParaRPr lang="ru-RU" sz="2400" b="1" dirty="0">
                        <a:solidFill>
                          <a:schemeClr val="bg2">
                            <a:lumMod val="25000"/>
                          </a:schemeClr>
                        </a:solidFill>
                        <a:latin typeface="Times New Roman" pitchFamily="18" charset="0"/>
                        <a:cs typeface="Times New Roman" pitchFamily="18" charset="0"/>
                      </a:endParaRPr>
                    </a:p>
                  </a:txBody>
                  <a:tcPr>
                    <a:solidFill>
                      <a:schemeClr val="accent4">
                        <a:lumMod val="60000"/>
                        <a:lumOff val="40000"/>
                      </a:schemeClr>
                    </a:solidFill>
                  </a:tcPr>
                </a:tc>
              </a:tr>
              <a:tr h="1267366">
                <a:tc>
                  <a:txBody>
                    <a:bodyPr/>
                    <a:lstStyle/>
                    <a:p>
                      <a:r>
                        <a:rPr lang="kk-KZ" sz="2400" b="1" dirty="0" smtClean="0">
                          <a:solidFill>
                            <a:schemeClr val="bg2">
                              <a:lumMod val="25000"/>
                            </a:schemeClr>
                          </a:solidFill>
                          <a:latin typeface="Times New Roman" pitchFamily="18" charset="0"/>
                          <a:cs typeface="Times New Roman" pitchFamily="18" charset="0"/>
                        </a:rPr>
                        <a:t>4.      1837ж желтоқсан</a:t>
                      </a:r>
                      <a:endParaRPr lang="ru-RU" sz="2400" b="1" dirty="0">
                        <a:solidFill>
                          <a:schemeClr val="bg2">
                            <a:lumMod val="25000"/>
                          </a:schemeClr>
                        </a:solidFill>
                        <a:latin typeface="Times New Roman" pitchFamily="18" charset="0"/>
                        <a:cs typeface="Times New Roman" pitchFamily="18" charset="0"/>
                      </a:endParaRPr>
                    </a:p>
                  </a:txBody>
                  <a:tcPr>
                    <a:solidFill>
                      <a:schemeClr val="accent4">
                        <a:lumMod val="60000"/>
                        <a:lumOff val="40000"/>
                      </a:schemeClr>
                    </a:solidFill>
                  </a:tcPr>
                </a:tc>
                <a:tc>
                  <a:txBody>
                    <a:bodyPr/>
                    <a:lstStyle/>
                    <a:p>
                      <a:r>
                        <a:rPr lang="kk-KZ" sz="2400" b="1" dirty="0" smtClean="0">
                          <a:solidFill>
                            <a:schemeClr val="bg2">
                              <a:lumMod val="25000"/>
                            </a:schemeClr>
                          </a:solidFill>
                          <a:latin typeface="Times New Roman" pitchFamily="18" charset="0"/>
                          <a:cs typeface="Times New Roman" pitchFamily="18" charset="0"/>
                        </a:rPr>
                        <a:t>Е) Қарауылқожа ауылын шауып кетеді</a:t>
                      </a:r>
                      <a:endParaRPr lang="ru-RU" sz="2400" b="1" dirty="0">
                        <a:solidFill>
                          <a:schemeClr val="bg2">
                            <a:lumMod val="25000"/>
                          </a:schemeClr>
                        </a:solidFill>
                        <a:latin typeface="Times New Roman" pitchFamily="18" charset="0"/>
                        <a:cs typeface="Times New Roman" pitchFamily="18" charset="0"/>
                      </a:endParaRPr>
                    </a:p>
                  </a:txBody>
                  <a:tcPr>
                    <a:solidFill>
                      <a:schemeClr val="accent4">
                        <a:lumMod val="60000"/>
                        <a:lumOff val="40000"/>
                      </a:schemeClr>
                    </a:solidFill>
                  </a:tcPr>
                </a:tc>
              </a:tr>
              <a:tr h="1369294">
                <a:tc>
                  <a:txBody>
                    <a:bodyPr/>
                    <a:lstStyle/>
                    <a:p>
                      <a:r>
                        <a:rPr lang="kk-KZ" sz="2400" b="1" dirty="0" smtClean="0">
                          <a:solidFill>
                            <a:schemeClr val="bg2">
                              <a:lumMod val="25000"/>
                            </a:schemeClr>
                          </a:solidFill>
                          <a:latin typeface="Times New Roman" pitchFamily="18" charset="0"/>
                          <a:cs typeface="Times New Roman" pitchFamily="18" charset="0"/>
                        </a:rPr>
                        <a:t>5.     1838ж шілде </a:t>
                      </a:r>
                      <a:endParaRPr lang="ru-RU" sz="2400" b="1" dirty="0">
                        <a:solidFill>
                          <a:schemeClr val="bg2">
                            <a:lumMod val="25000"/>
                          </a:schemeClr>
                        </a:solidFill>
                        <a:latin typeface="Times New Roman" pitchFamily="18" charset="0"/>
                        <a:cs typeface="Times New Roman" pitchFamily="18" charset="0"/>
                      </a:endParaRPr>
                    </a:p>
                  </a:txBody>
                  <a:tcPr>
                    <a:solidFill>
                      <a:schemeClr val="accent4">
                        <a:lumMod val="60000"/>
                        <a:lumOff val="40000"/>
                      </a:schemeClr>
                    </a:solidFill>
                  </a:tcPr>
                </a:tc>
                <a:tc>
                  <a:txBody>
                    <a:bodyPr/>
                    <a:lstStyle/>
                    <a:p>
                      <a:r>
                        <a:rPr lang="kk-KZ" sz="2400" b="1" dirty="0" smtClean="0">
                          <a:solidFill>
                            <a:schemeClr val="bg2">
                              <a:lumMod val="25000"/>
                            </a:schemeClr>
                          </a:solidFill>
                          <a:latin typeface="Times New Roman" pitchFamily="18" charset="0"/>
                          <a:cs typeface="Times New Roman" pitchFamily="18" charset="0"/>
                        </a:rPr>
                        <a:t>Ж) Жәңгір ханға ашықтан-ашық шабуыл жасайды</a:t>
                      </a:r>
                      <a:endParaRPr lang="ru-RU" sz="2400" b="1" dirty="0">
                        <a:solidFill>
                          <a:schemeClr val="bg2">
                            <a:lumMod val="25000"/>
                          </a:schemeClr>
                        </a:solidFill>
                        <a:latin typeface="Times New Roman" pitchFamily="18" charset="0"/>
                        <a:cs typeface="Times New Roman" pitchFamily="18" charset="0"/>
                      </a:endParaRPr>
                    </a:p>
                  </a:txBody>
                  <a:tcPr>
                    <a:solidFill>
                      <a:schemeClr val="accent4">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71400"/>
            <a:ext cx="8229600" cy="648072"/>
          </a:xfrm>
        </p:spPr>
        <p:txBody>
          <a:bodyPr>
            <a:normAutofit/>
          </a:bodyPr>
          <a:lstStyle/>
          <a:p>
            <a:r>
              <a:rPr lang="kk-KZ" sz="2000" b="1" i="1" dirty="0" smtClean="0">
                <a:solidFill>
                  <a:srgbClr val="FF0000"/>
                </a:solidFill>
                <a:latin typeface="Times New Roman" pitchFamily="18" charset="0"/>
                <a:cs typeface="Times New Roman" pitchFamily="18" charset="0"/>
              </a:rPr>
              <a:t>Бірнеше жауабы бар жабық</a:t>
            </a:r>
            <a:r>
              <a:rPr lang="en-US" sz="2000" b="1" i="1" dirty="0" smtClean="0">
                <a:solidFill>
                  <a:srgbClr val="FF0000"/>
                </a:solidFill>
                <a:latin typeface="Times New Roman" pitchFamily="18" charset="0"/>
                <a:cs typeface="Times New Roman" pitchFamily="18" charset="0"/>
              </a:rPr>
              <a:t> </a:t>
            </a:r>
            <a:r>
              <a:rPr lang="kk-KZ" sz="2000" b="1" i="1" dirty="0" smtClean="0">
                <a:solidFill>
                  <a:srgbClr val="FF0000"/>
                </a:solidFill>
                <a:latin typeface="Times New Roman" pitchFamily="18" charset="0"/>
                <a:cs typeface="Times New Roman" pitchFamily="18" charset="0"/>
              </a:rPr>
              <a:t>тест</a:t>
            </a:r>
            <a:endParaRPr lang="ru-RU" sz="2000" dirty="0">
              <a:solidFill>
                <a:srgbClr val="FF0000"/>
              </a:solidFill>
            </a:endParaRPr>
          </a:p>
        </p:txBody>
      </p:sp>
      <p:sp>
        <p:nvSpPr>
          <p:cNvPr id="4" name="Содержимое 3"/>
          <p:cNvSpPr>
            <a:spLocks noGrp="1"/>
          </p:cNvSpPr>
          <p:nvPr>
            <p:ph sz="half" idx="1"/>
          </p:nvPr>
        </p:nvSpPr>
        <p:spPr>
          <a:xfrm>
            <a:off x="251520" y="476673"/>
            <a:ext cx="4464496" cy="5184576"/>
          </a:xfrm>
        </p:spPr>
        <p:txBody>
          <a:bodyPr>
            <a:noAutofit/>
          </a:bodyPr>
          <a:lstStyle/>
          <a:p>
            <a:r>
              <a:rPr lang="kk-KZ" sz="2000" b="1" dirty="0" smtClean="0">
                <a:solidFill>
                  <a:schemeClr val="accent6">
                    <a:lumMod val="50000"/>
                  </a:schemeClr>
                </a:solidFill>
                <a:latin typeface="Times New Roman" pitchFamily="18" charset="0"/>
                <a:cs typeface="Times New Roman" pitchFamily="18" charset="0"/>
              </a:rPr>
              <a:t>1. 1836-1838ж көтеріліске қатысы бар</a:t>
            </a:r>
            <a:r>
              <a:rPr lang="en-US" sz="2000" b="1" dirty="0" smtClean="0">
                <a:solidFill>
                  <a:schemeClr val="accent6">
                    <a:lumMod val="50000"/>
                  </a:schemeClr>
                </a:solidFill>
                <a:latin typeface="Times New Roman" pitchFamily="18" charset="0"/>
                <a:cs typeface="Times New Roman" pitchFamily="18" charset="0"/>
              </a:rPr>
              <a:t>:</a:t>
            </a:r>
            <a:endParaRPr lang="ru-RU" sz="2000" b="1" dirty="0" smtClean="0">
              <a:solidFill>
                <a:schemeClr val="accent6">
                  <a:lumMod val="50000"/>
                </a:schemeClr>
              </a:solidFill>
              <a:latin typeface="Times New Roman" pitchFamily="18" charset="0"/>
              <a:cs typeface="Times New Roman" pitchFamily="18" charset="0"/>
            </a:endParaRPr>
          </a:p>
          <a:p>
            <a:r>
              <a:rPr lang="kk-KZ" sz="2000" dirty="0" smtClean="0">
                <a:latin typeface="Times New Roman" pitchFamily="18" charset="0"/>
                <a:cs typeface="Times New Roman" pitchFamily="18" charset="0"/>
              </a:rPr>
              <a:t>А) 1773-1775жж</a:t>
            </a:r>
            <a:endParaRPr lang="ru-RU" sz="2000" dirty="0" smtClean="0">
              <a:latin typeface="Times New Roman" pitchFamily="18" charset="0"/>
              <a:cs typeface="Times New Roman" pitchFamily="18" charset="0"/>
            </a:endParaRPr>
          </a:p>
          <a:p>
            <a:r>
              <a:rPr lang="kk-KZ" sz="2000" dirty="0" smtClean="0">
                <a:latin typeface="Times New Roman" pitchFamily="18" charset="0"/>
                <a:cs typeface="Times New Roman" pitchFamily="18" charset="0"/>
              </a:rPr>
              <a:t>B) Юсупов пен Безбородко</a:t>
            </a:r>
            <a:endParaRPr lang="ru-RU" sz="2000" dirty="0" smtClean="0">
              <a:latin typeface="Times New Roman" pitchFamily="18" charset="0"/>
              <a:cs typeface="Times New Roman" pitchFamily="18" charset="0"/>
            </a:endParaRPr>
          </a:p>
          <a:p>
            <a:r>
              <a:rPr lang="kk-KZ" sz="2000" dirty="0" smtClean="0">
                <a:latin typeface="Times New Roman" pitchFamily="18" charset="0"/>
                <a:cs typeface="Times New Roman" pitchFamily="18" charset="0"/>
              </a:rPr>
              <a:t>C) Царицын түбі</a:t>
            </a:r>
            <a:endParaRPr lang="ru-RU" sz="2000" dirty="0" smtClean="0">
              <a:latin typeface="Times New Roman" pitchFamily="18" charset="0"/>
              <a:cs typeface="Times New Roman" pitchFamily="18" charset="0"/>
            </a:endParaRPr>
          </a:p>
          <a:p>
            <a:r>
              <a:rPr lang="kk-KZ" sz="2000" dirty="0" smtClean="0">
                <a:latin typeface="Times New Roman" pitchFamily="18" charset="0"/>
                <a:cs typeface="Times New Roman" pitchFamily="18" charset="0"/>
              </a:rPr>
              <a:t>D) Ақбұлақ </a:t>
            </a:r>
            <a:endParaRPr lang="ru-RU" sz="2000" dirty="0" smtClean="0">
              <a:latin typeface="Times New Roman" pitchFamily="18" charset="0"/>
              <a:cs typeface="Times New Roman" pitchFamily="18" charset="0"/>
            </a:endParaRPr>
          </a:p>
          <a:p>
            <a:r>
              <a:rPr lang="kk-KZ" sz="2000" dirty="0" smtClean="0">
                <a:latin typeface="Times New Roman" pitchFamily="18" charset="0"/>
                <a:cs typeface="Times New Roman" pitchFamily="18" charset="0"/>
              </a:rPr>
              <a:t>E) Сырым Датұлы</a:t>
            </a:r>
            <a:endParaRPr lang="ru-RU" sz="2000" dirty="0" smtClean="0">
              <a:latin typeface="Times New Roman" pitchFamily="18" charset="0"/>
              <a:cs typeface="Times New Roman" pitchFamily="18" charset="0"/>
            </a:endParaRPr>
          </a:p>
          <a:p>
            <a:r>
              <a:rPr lang="kk-KZ" sz="2000" dirty="0" smtClean="0">
                <a:latin typeface="Times New Roman" pitchFamily="18" charset="0"/>
                <a:cs typeface="Times New Roman" pitchFamily="18" charset="0"/>
              </a:rPr>
              <a:t>F) Тастөбе</a:t>
            </a:r>
            <a:endParaRPr lang="ru-RU" sz="2000" dirty="0" smtClean="0">
              <a:latin typeface="Times New Roman" pitchFamily="18" charset="0"/>
              <a:cs typeface="Times New Roman" pitchFamily="18" charset="0"/>
            </a:endParaRPr>
          </a:p>
          <a:p>
            <a:r>
              <a:rPr lang="kk-KZ" sz="2000" b="1" dirty="0" smtClean="0">
                <a:solidFill>
                  <a:schemeClr val="accent6">
                    <a:lumMod val="50000"/>
                  </a:schemeClr>
                </a:solidFill>
                <a:latin typeface="Times New Roman" pitchFamily="18" charset="0"/>
                <a:cs typeface="Times New Roman" pitchFamily="18" charset="0"/>
              </a:rPr>
              <a:t>2.1836-1838 жылғы көтерілістің тарихи маңызы:</a:t>
            </a:r>
            <a:endParaRPr lang="ru-RU" sz="2000" b="1" dirty="0" smtClean="0">
              <a:solidFill>
                <a:schemeClr val="accent6">
                  <a:lumMod val="50000"/>
                </a:schemeClr>
              </a:solidFill>
              <a:latin typeface="Times New Roman" pitchFamily="18" charset="0"/>
              <a:cs typeface="Times New Roman" pitchFamily="18" charset="0"/>
            </a:endParaRPr>
          </a:p>
          <a:p>
            <a:r>
              <a:rPr lang="kk-KZ" sz="1800" dirty="0" smtClean="0">
                <a:latin typeface="Times New Roman" pitchFamily="18" charset="0"/>
                <a:cs typeface="Times New Roman" pitchFamily="18" charset="0"/>
              </a:rPr>
              <a:t>А) Қазақтардың отаршылдықққа қарсы ірі бас көтеруі болды</a:t>
            </a:r>
            <a:endParaRPr lang="ru-RU" sz="1800" dirty="0" smtClean="0">
              <a:latin typeface="Times New Roman" pitchFamily="18" charset="0"/>
              <a:cs typeface="Times New Roman" pitchFamily="18" charset="0"/>
            </a:endParaRPr>
          </a:p>
          <a:p>
            <a:r>
              <a:rPr lang="kk-KZ" sz="1800" dirty="0" smtClean="0">
                <a:latin typeface="Times New Roman" pitchFamily="18" charset="0"/>
                <a:cs typeface="Times New Roman" pitchFamily="18" charset="0"/>
              </a:rPr>
              <a:t>B) Жайықтың оң жағалауына көшуге рұқсат алды</a:t>
            </a:r>
            <a:endParaRPr lang="ru-RU" sz="1800" dirty="0" smtClean="0">
              <a:latin typeface="Times New Roman" pitchFamily="18" charset="0"/>
              <a:cs typeface="Times New Roman" pitchFamily="18" charset="0"/>
            </a:endParaRPr>
          </a:p>
          <a:p>
            <a:r>
              <a:rPr lang="kk-KZ" sz="1800" dirty="0" smtClean="0">
                <a:latin typeface="Times New Roman" pitchFamily="18" charset="0"/>
                <a:cs typeface="Times New Roman" pitchFamily="18" charset="0"/>
              </a:rPr>
              <a:t>C)  Алым-салық жеңілдеді</a:t>
            </a:r>
            <a:endParaRPr lang="ru-RU" sz="1800" dirty="0" smtClean="0">
              <a:latin typeface="Times New Roman" pitchFamily="18" charset="0"/>
              <a:cs typeface="Times New Roman" pitchFamily="18" charset="0"/>
            </a:endParaRPr>
          </a:p>
          <a:p>
            <a:r>
              <a:rPr lang="kk-KZ" sz="1800" dirty="0" smtClean="0">
                <a:latin typeface="Times New Roman" pitchFamily="18" charset="0"/>
                <a:cs typeface="Times New Roman" pitchFamily="18" charset="0"/>
              </a:rPr>
              <a:t>D) Жеңіске жетті</a:t>
            </a:r>
            <a:endParaRPr lang="ru-RU" sz="1800" dirty="0" smtClean="0">
              <a:latin typeface="Times New Roman" pitchFamily="18" charset="0"/>
              <a:cs typeface="Times New Roman" pitchFamily="18" charset="0"/>
            </a:endParaRPr>
          </a:p>
          <a:p>
            <a:r>
              <a:rPr lang="kk-KZ" sz="1800" dirty="0" smtClean="0">
                <a:latin typeface="Times New Roman" pitchFamily="18" charset="0"/>
                <a:cs typeface="Times New Roman" pitchFamily="18" charset="0"/>
              </a:rPr>
              <a:t>E) старшындардың пікірімен санасты</a:t>
            </a:r>
            <a:endParaRPr lang="ru-RU" sz="1800" dirty="0" smtClean="0">
              <a:latin typeface="Times New Roman" pitchFamily="18" charset="0"/>
              <a:cs typeface="Times New Roman" pitchFamily="18" charset="0"/>
            </a:endParaRPr>
          </a:p>
          <a:p>
            <a:r>
              <a:rPr lang="kk-KZ" sz="1800" dirty="0" smtClean="0">
                <a:latin typeface="Times New Roman" pitchFamily="18" charset="0"/>
                <a:cs typeface="Times New Roman" pitchFamily="18" charset="0"/>
              </a:rPr>
              <a:t>F)  орыстармен жақсы қарым қатынаста болды</a:t>
            </a:r>
            <a:endParaRPr lang="ru-RU" sz="1800"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
        <p:nvSpPr>
          <p:cNvPr id="5" name="Содержимое 4"/>
          <p:cNvSpPr>
            <a:spLocks noGrp="1"/>
          </p:cNvSpPr>
          <p:nvPr>
            <p:ph sz="half" idx="2"/>
          </p:nvPr>
        </p:nvSpPr>
        <p:spPr>
          <a:xfrm>
            <a:off x="4648200" y="620688"/>
            <a:ext cx="4244280" cy="5760640"/>
          </a:xfrm>
        </p:spPr>
        <p:txBody>
          <a:bodyPr>
            <a:normAutofit fontScale="70000" lnSpcReduction="20000"/>
          </a:bodyPr>
          <a:lstStyle/>
          <a:p>
            <a:r>
              <a:rPr lang="kk-KZ" sz="3200" b="1" dirty="0" smtClean="0">
                <a:solidFill>
                  <a:schemeClr val="accent6">
                    <a:lumMod val="50000"/>
                  </a:schemeClr>
                </a:solidFill>
                <a:latin typeface="Times New Roman" pitchFamily="18" charset="0"/>
                <a:cs typeface="Times New Roman" pitchFamily="18" charset="0"/>
              </a:rPr>
              <a:t>3. Исатай мен Махамбетке қарсы шыққандар:</a:t>
            </a:r>
            <a:endParaRPr lang="ru-RU" sz="3200" b="1" dirty="0" smtClean="0">
              <a:solidFill>
                <a:schemeClr val="accent6">
                  <a:lumMod val="50000"/>
                </a:schemeClr>
              </a:solidFill>
              <a:latin typeface="Times New Roman" pitchFamily="18" charset="0"/>
              <a:cs typeface="Times New Roman" pitchFamily="18" charset="0"/>
            </a:endParaRPr>
          </a:p>
          <a:p>
            <a:r>
              <a:rPr lang="kk-KZ" sz="3200" dirty="0" smtClean="0">
                <a:latin typeface="Times New Roman" pitchFamily="18" charset="0"/>
                <a:cs typeface="Times New Roman" pitchFamily="18" charset="0"/>
              </a:rPr>
              <a:t>А)Қарауылқожа Бабажанұлы</a:t>
            </a:r>
            <a:endParaRPr lang="ru-RU" sz="3200" dirty="0" smtClean="0">
              <a:latin typeface="Times New Roman" pitchFamily="18" charset="0"/>
              <a:cs typeface="Times New Roman" pitchFamily="18" charset="0"/>
            </a:endParaRPr>
          </a:p>
          <a:p>
            <a:r>
              <a:rPr lang="kk-KZ" sz="3200" dirty="0" smtClean="0">
                <a:latin typeface="Times New Roman" pitchFamily="18" charset="0"/>
                <a:cs typeface="Times New Roman" pitchFamily="18" charset="0"/>
              </a:rPr>
              <a:t>B) Арынғазы би</a:t>
            </a:r>
            <a:endParaRPr lang="ru-RU" sz="3200" dirty="0" smtClean="0">
              <a:latin typeface="Times New Roman" pitchFamily="18" charset="0"/>
              <a:cs typeface="Times New Roman" pitchFamily="18" charset="0"/>
            </a:endParaRPr>
          </a:p>
          <a:p>
            <a:r>
              <a:rPr lang="kk-KZ" sz="3200" dirty="0" smtClean="0">
                <a:latin typeface="Times New Roman" pitchFamily="18" charset="0"/>
                <a:cs typeface="Times New Roman" pitchFamily="18" charset="0"/>
              </a:rPr>
              <a:t>C) Балқы Құдайбергенұлы</a:t>
            </a:r>
            <a:endParaRPr lang="ru-RU" sz="3200" dirty="0" smtClean="0">
              <a:latin typeface="Times New Roman" pitchFamily="18" charset="0"/>
              <a:cs typeface="Times New Roman" pitchFamily="18" charset="0"/>
            </a:endParaRPr>
          </a:p>
          <a:p>
            <a:r>
              <a:rPr lang="kk-KZ" sz="3200" dirty="0" smtClean="0">
                <a:latin typeface="Times New Roman" pitchFamily="18" charset="0"/>
                <a:cs typeface="Times New Roman" pitchFamily="18" charset="0"/>
              </a:rPr>
              <a:t>D)Старшина Лебедев </a:t>
            </a:r>
            <a:endParaRPr lang="ru-RU" sz="3200" dirty="0" smtClean="0">
              <a:latin typeface="Times New Roman" pitchFamily="18" charset="0"/>
              <a:cs typeface="Times New Roman" pitchFamily="18" charset="0"/>
            </a:endParaRPr>
          </a:p>
          <a:p>
            <a:r>
              <a:rPr lang="kk-KZ" sz="3200" dirty="0" smtClean="0">
                <a:latin typeface="Times New Roman" pitchFamily="18" charset="0"/>
                <a:cs typeface="Times New Roman" pitchFamily="18" charset="0"/>
              </a:rPr>
              <a:t>E) Ахмет Жантөреұлы</a:t>
            </a:r>
            <a:endParaRPr lang="ru-RU" sz="3200" dirty="0" smtClean="0">
              <a:latin typeface="Times New Roman" pitchFamily="18" charset="0"/>
              <a:cs typeface="Times New Roman" pitchFamily="18" charset="0"/>
            </a:endParaRPr>
          </a:p>
          <a:p>
            <a:r>
              <a:rPr lang="kk-KZ" sz="3200" dirty="0" smtClean="0">
                <a:latin typeface="Times New Roman" pitchFamily="18" charset="0"/>
                <a:cs typeface="Times New Roman" pitchFamily="18" charset="0"/>
              </a:rPr>
              <a:t>F)Баймағанбет Айшуақұлы</a:t>
            </a:r>
            <a:endParaRPr lang="ru-RU" sz="3200" dirty="0" smtClean="0">
              <a:latin typeface="Times New Roman" pitchFamily="18" charset="0"/>
              <a:cs typeface="Times New Roman" pitchFamily="18" charset="0"/>
            </a:endParaRPr>
          </a:p>
          <a:p>
            <a:r>
              <a:rPr lang="kk-KZ" sz="3200" b="1" dirty="0" smtClean="0">
                <a:solidFill>
                  <a:schemeClr val="accent6">
                    <a:lumMod val="50000"/>
                  </a:schemeClr>
                </a:solidFill>
                <a:latin typeface="Times New Roman" pitchFamily="18" charset="0"/>
                <a:cs typeface="Times New Roman" pitchFamily="18" charset="0"/>
              </a:rPr>
              <a:t>4.Исатай мен Махамбеттің ең ірі  шешуші шайқастары:</a:t>
            </a:r>
            <a:endParaRPr lang="ru-RU" sz="3200" b="1" dirty="0" smtClean="0">
              <a:solidFill>
                <a:schemeClr val="accent6">
                  <a:lumMod val="50000"/>
                </a:schemeClr>
              </a:solidFill>
              <a:latin typeface="Times New Roman" pitchFamily="18" charset="0"/>
              <a:cs typeface="Times New Roman" pitchFamily="18" charset="0"/>
            </a:endParaRPr>
          </a:p>
          <a:p>
            <a:r>
              <a:rPr lang="kk-KZ" sz="3200" dirty="0" smtClean="0">
                <a:latin typeface="Times New Roman" pitchFamily="18" charset="0"/>
                <a:cs typeface="Times New Roman" pitchFamily="18" charset="0"/>
              </a:rPr>
              <a:t>А) Орбұлақ</a:t>
            </a:r>
            <a:endParaRPr lang="ru-RU" sz="3200" dirty="0" smtClean="0">
              <a:latin typeface="Times New Roman" pitchFamily="18" charset="0"/>
              <a:cs typeface="Times New Roman" pitchFamily="18" charset="0"/>
            </a:endParaRPr>
          </a:p>
          <a:p>
            <a:r>
              <a:rPr lang="kk-KZ" sz="3200" dirty="0" smtClean="0">
                <a:latin typeface="Times New Roman" pitchFamily="18" charset="0"/>
                <a:cs typeface="Times New Roman" pitchFamily="18" charset="0"/>
              </a:rPr>
              <a:t>B) Тастөбе</a:t>
            </a:r>
            <a:endParaRPr lang="ru-RU" sz="3200" dirty="0" smtClean="0">
              <a:latin typeface="Times New Roman" pitchFamily="18" charset="0"/>
              <a:cs typeface="Times New Roman" pitchFamily="18" charset="0"/>
            </a:endParaRPr>
          </a:p>
          <a:p>
            <a:r>
              <a:rPr lang="kk-KZ" sz="3200" dirty="0" smtClean="0">
                <a:latin typeface="Times New Roman" pitchFamily="18" charset="0"/>
                <a:cs typeface="Times New Roman" pitchFamily="18" charset="0"/>
              </a:rPr>
              <a:t>C) Құңдызша</a:t>
            </a:r>
            <a:endParaRPr lang="ru-RU" sz="3200" dirty="0" smtClean="0">
              <a:latin typeface="Times New Roman" pitchFamily="18" charset="0"/>
              <a:cs typeface="Times New Roman" pitchFamily="18" charset="0"/>
            </a:endParaRPr>
          </a:p>
          <a:p>
            <a:r>
              <a:rPr lang="kk-KZ" sz="3200" dirty="0" smtClean="0">
                <a:latin typeface="Times New Roman" pitchFamily="18" charset="0"/>
                <a:cs typeface="Times New Roman" pitchFamily="18" charset="0"/>
              </a:rPr>
              <a:t>D) Ақбұлақ</a:t>
            </a:r>
            <a:endParaRPr lang="ru-RU" sz="3200" dirty="0" smtClean="0">
              <a:latin typeface="Times New Roman" pitchFamily="18" charset="0"/>
              <a:cs typeface="Times New Roman" pitchFamily="18" charset="0"/>
            </a:endParaRPr>
          </a:p>
          <a:p>
            <a:r>
              <a:rPr lang="kk-KZ" sz="3200" dirty="0" smtClean="0">
                <a:latin typeface="Times New Roman" pitchFamily="18" charset="0"/>
                <a:cs typeface="Times New Roman" pitchFamily="18" charset="0"/>
              </a:rPr>
              <a:t> E) Батпақ </a:t>
            </a:r>
            <a:endParaRPr lang="ru-RU" sz="3200" dirty="0" smtClean="0">
              <a:latin typeface="Times New Roman" pitchFamily="18" charset="0"/>
              <a:cs typeface="Times New Roman" pitchFamily="18" charset="0"/>
            </a:endParaRPr>
          </a:p>
          <a:p>
            <a:r>
              <a:rPr lang="kk-KZ" sz="3200" dirty="0" smtClean="0">
                <a:latin typeface="Times New Roman" pitchFamily="18" charset="0"/>
                <a:cs typeface="Times New Roman" pitchFamily="18" charset="0"/>
              </a:rPr>
              <a:t>F) Терек</a:t>
            </a:r>
            <a:endParaRPr lang="ru-RU" sz="32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576064"/>
          </a:xfrm>
        </p:spPr>
        <p:txBody>
          <a:bodyPr>
            <a:normAutofit/>
          </a:bodyPr>
          <a:lstStyle/>
          <a:p>
            <a:r>
              <a:rPr lang="kk-KZ" sz="2800" b="1" i="1" dirty="0" smtClean="0">
                <a:solidFill>
                  <a:schemeClr val="accent6">
                    <a:lumMod val="50000"/>
                  </a:schemeClr>
                </a:solidFill>
                <a:latin typeface="Times New Roman" pitchFamily="18" charset="0"/>
                <a:cs typeface="Times New Roman" pitchFamily="18" charset="0"/>
              </a:rPr>
              <a:t>Мәтін тест</a:t>
            </a:r>
            <a:endParaRPr lang="ru-RU" sz="2800" b="1" i="1" dirty="0">
              <a:solidFill>
                <a:schemeClr val="accent6">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908720"/>
            <a:ext cx="8229600" cy="5217443"/>
          </a:xfrm>
        </p:spPr>
        <p:txBody>
          <a:bodyPr>
            <a:normAutofit/>
          </a:bodyPr>
          <a:lstStyle/>
          <a:p>
            <a:r>
              <a:rPr lang="kk-KZ" sz="1600" b="1" dirty="0" smtClean="0">
                <a:solidFill>
                  <a:srgbClr val="FF0000"/>
                </a:solidFill>
                <a:latin typeface="Times New Roman" pitchFamily="18" charset="0"/>
                <a:cs typeface="Times New Roman" pitchFamily="18" charset="0"/>
              </a:rPr>
              <a:t>1. Бұл қай шайқас екенін   анықтаңыз.</a:t>
            </a:r>
          </a:p>
          <a:p>
            <a:r>
              <a:rPr lang="kk-KZ" sz="1400" b="1" dirty="0" smtClean="0">
                <a:solidFill>
                  <a:srgbClr val="002060"/>
                </a:solidFill>
                <a:latin typeface="Times New Roman" pitchFamily="18" charset="0"/>
                <a:cs typeface="Times New Roman" pitchFamily="18" charset="0"/>
              </a:rPr>
              <a:t>“Осы жеңілістен кейін көтерілісшілер шағын топтарға бөлініп, Ішкі Орда аумағына тарап кетті. Көтерілісшілердің күші әлсіреп, моральдық рухы да төмен түсті. Жазалаушы әскер барлық күшті көтерілістің басшысын қолға түсіруге жұмсап бақты. Исатайдың басына 500 сом күміс ақша, оны қолға түсіргенге 1000 сом тігілді”</a:t>
            </a:r>
          </a:p>
          <a:p>
            <a:r>
              <a:rPr lang="kk-KZ" sz="1400" dirty="0" smtClean="0">
                <a:latin typeface="Times New Roman" pitchFamily="18" charset="0"/>
                <a:cs typeface="Times New Roman" pitchFamily="18" charset="0"/>
              </a:rPr>
              <a:t>А) Ақбұлақ </a:t>
            </a:r>
          </a:p>
          <a:p>
            <a:r>
              <a:rPr lang="kk-KZ" sz="1400" dirty="0" smtClean="0">
                <a:latin typeface="Times New Roman" pitchFamily="18" charset="0"/>
                <a:cs typeface="Times New Roman" pitchFamily="18" charset="0"/>
              </a:rPr>
              <a:t>В) Аңырақай</a:t>
            </a:r>
          </a:p>
          <a:p>
            <a:r>
              <a:rPr lang="kk-KZ" sz="1400" dirty="0" smtClean="0">
                <a:latin typeface="Times New Roman" pitchFamily="18" charset="0"/>
                <a:cs typeface="Times New Roman" pitchFamily="18" charset="0"/>
              </a:rPr>
              <a:t>С) Орбұлақ</a:t>
            </a:r>
          </a:p>
          <a:p>
            <a:r>
              <a:rPr lang="kk-KZ" sz="1400" dirty="0" smtClean="0">
                <a:latin typeface="Times New Roman" pitchFamily="18" charset="0"/>
                <a:cs typeface="Times New Roman" pitchFamily="18" charset="0"/>
              </a:rPr>
              <a:t>Д) Батпақ</a:t>
            </a:r>
          </a:p>
          <a:p>
            <a:r>
              <a:rPr lang="kk-KZ" sz="1400" dirty="0" smtClean="0">
                <a:latin typeface="Times New Roman" pitchFamily="18" charset="0"/>
                <a:cs typeface="Times New Roman" pitchFamily="18" charset="0"/>
              </a:rPr>
              <a:t>Е) Тастөбе</a:t>
            </a:r>
          </a:p>
          <a:p>
            <a:r>
              <a:rPr lang="kk-KZ" sz="1400" b="1" dirty="0" smtClean="0">
                <a:solidFill>
                  <a:srgbClr val="FF0000"/>
                </a:solidFill>
                <a:latin typeface="Times New Roman" pitchFamily="18" charset="0"/>
                <a:cs typeface="Times New Roman" pitchFamily="18" charset="0"/>
              </a:rPr>
              <a:t>Мәтінде өтініш шағым кімге жазылғанын  анықтаңыз:</a:t>
            </a:r>
          </a:p>
          <a:p>
            <a:r>
              <a:rPr lang="kk-KZ" sz="1400" b="1" dirty="0" smtClean="0">
                <a:solidFill>
                  <a:srgbClr val="002060"/>
                </a:solidFill>
                <a:latin typeface="Times New Roman" pitchFamily="18" charset="0"/>
                <a:cs typeface="Times New Roman" pitchFamily="18" charset="0"/>
              </a:rPr>
              <a:t>“Біздің өтініштеріміз бен шағымдарымызға ешкім де құлақ аспайды. Біздің мал-мүлкімізді талан-таражға салып, тонап кетеді. Сөйтіп біз император тақсырдың қол астына адал ниетпен берілгендігіміз жөнінде ант қабылдаған бола тұрсақ та, күн сайын қорқынышты үрей кешеміз”.</a:t>
            </a:r>
            <a:endParaRPr lang="kk-KZ" sz="1400" dirty="0" smtClean="0">
              <a:latin typeface="Times New Roman" pitchFamily="18" charset="0"/>
              <a:cs typeface="Times New Roman" pitchFamily="18" charset="0"/>
            </a:endParaRPr>
          </a:p>
          <a:p>
            <a:r>
              <a:rPr lang="kk-KZ" sz="1400" dirty="0" smtClean="0">
                <a:latin typeface="Times New Roman" pitchFamily="18" charset="0"/>
                <a:cs typeface="Times New Roman" pitchFamily="18" charset="0"/>
              </a:rPr>
              <a:t>А)  Обручевке</a:t>
            </a:r>
          </a:p>
          <a:p>
            <a:r>
              <a:rPr lang="kk-KZ" sz="1400" dirty="0" smtClean="0">
                <a:latin typeface="Times New Roman" pitchFamily="18" charset="0"/>
                <a:cs typeface="Times New Roman" pitchFamily="18" charset="0"/>
              </a:rPr>
              <a:t> В) Перовскийге</a:t>
            </a:r>
          </a:p>
          <a:p>
            <a:r>
              <a:rPr lang="kk-KZ" sz="1400" dirty="0" smtClean="0">
                <a:latin typeface="Times New Roman" pitchFamily="18" charset="0"/>
                <a:cs typeface="Times New Roman" pitchFamily="18" charset="0"/>
              </a:rPr>
              <a:t>С) Фольбаумге</a:t>
            </a:r>
          </a:p>
          <a:p>
            <a:r>
              <a:rPr lang="kk-KZ" sz="1400" dirty="0" smtClean="0">
                <a:latin typeface="Times New Roman" pitchFamily="18" charset="0"/>
                <a:cs typeface="Times New Roman" pitchFamily="18" charset="0"/>
              </a:rPr>
              <a:t> Д) Қолпаковскийге</a:t>
            </a:r>
          </a:p>
          <a:p>
            <a:r>
              <a:rPr lang="kk-KZ" sz="1400" dirty="0" smtClean="0">
                <a:latin typeface="Times New Roman" pitchFamily="18" charset="0"/>
                <a:cs typeface="Times New Roman" pitchFamily="18" charset="0"/>
              </a:rPr>
              <a:t>Е) Жәңгірге</a:t>
            </a:r>
            <a:endParaRPr lang="ru-RU" sz="1400" dirty="0" smtClean="0">
              <a:latin typeface="Times New Roman" pitchFamily="18" charset="0"/>
              <a:cs typeface="Times New Roman" pitchFamily="18" charset="0"/>
            </a:endParaRPr>
          </a:p>
          <a:p>
            <a:r>
              <a:rPr lang="kk-KZ"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29600" cy="1143000"/>
          </a:xfrm>
        </p:spPr>
        <p:txBody>
          <a:bodyPr>
            <a:normAutofit/>
          </a:bodyPr>
          <a:lstStyle/>
          <a:p>
            <a:pPr algn="ctr"/>
            <a:r>
              <a:rPr lang="kk-KZ" sz="4000" b="1" dirty="0" smtClean="0">
                <a:solidFill>
                  <a:srgbClr val="00B050"/>
                </a:solidFill>
                <a:latin typeface="Times New Roman" pitchFamily="18" charset="0"/>
                <a:cs typeface="Times New Roman" pitchFamily="18" charset="0"/>
              </a:rPr>
              <a:t>Керекті сөзді орнына қой</a:t>
            </a:r>
            <a:endParaRPr lang="ru-RU" sz="4000" b="1" dirty="0">
              <a:solidFill>
                <a:srgbClr val="00B05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700808"/>
            <a:ext cx="8435280" cy="4623792"/>
          </a:xfrm>
        </p:spPr>
        <p:txBody>
          <a:bodyPr>
            <a:normAutofit fontScale="92500" lnSpcReduction="20000"/>
          </a:bodyPr>
          <a:lstStyle/>
          <a:p>
            <a:r>
              <a:rPr lang="kk-KZ" dirty="0" smtClean="0">
                <a:latin typeface="Times New Roman" pitchFamily="18" charset="0"/>
                <a:cs typeface="Times New Roman" pitchFamily="18" charset="0"/>
              </a:rPr>
              <a:t>Исатай Тайманұлы ....жылы дүниеге келген.</a:t>
            </a:r>
          </a:p>
          <a:p>
            <a:r>
              <a:rPr lang="kk-KZ" dirty="0" smtClean="0">
                <a:latin typeface="Times New Roman" pitchFamily="18" charset="0"/>
                <a:cs typeface="Times New Roman" pitchFamily="18" charset="0"/>
              </a:rPr>
              <a:t> 1836ж ақпанда көтерілісшілер ........ханға ашықтан-ашық шабуылға шыққан.</a:t>
            </a:r>
          </a:p>
          <a:p>
            <a:r>
              <a:rPr lang="kk-KZ" dirty="0" smtClean="0">
                <a:latin typeface="Times New Roman" pitchFamily="18" charset="0"/>
                <a:cs typeface="Times New Roman" pitchFamily="18" charset="0"/>
              </a:rPr>
              <a:t> 1837жылы күзде 200 сарбазы бар жасақ .................ауылын шауып, күл-талқан етті.</a:t>
            </a:r>
          </a:p>
          <a:p>
            <a:r>
              <a:rPr lang="kk-KZ" dirty="0" smtClean="0">
                <a:latin typeface="Times New Roman" pitchFamily="18" charset="0"/>
                <a:cs typeface="Times New Roman" pitchFamily="18" charset="0"/>
              </a:rPr>
              <a:t>Исатай бастаған көтерілісшілер.....жылы  қазанда Жәңгір хан ордасын қоршайды.</a:t>
            </a:r>
          </a:p>
          <a:p>
            <a:r>
              <a:rPr lang="kk-KZ" dirty="0" smtClean="0">
                <a:latin typeface="Times New Roman" pitchFamily="18" charset="0"/>
                <a:cs typeface="Times New Roman" pitchFamily="18" charset="0"/>
              </a:rPr>
              <a:t>1837 жылы 15 қарашада ......деген жерде кескілескен қанды шайқас болды.</a:t>
            </a:r>
          </a:p>
          <a:p>
            <a:r>
              <a:rPr lang="kk-KZ" dirty="0" smtClean="0">
                <a:latin typeface="Times New Roman" pitchFamily="18" charset="0"/>
                <a:cs typeface="Times New Roman" pitchFamily="18" charset="0"/>
              </a:rPr>
              <a:t>1838 жылы .........шайқасында Исатай Тайманұлы қайтыс болды.</a:t>
            </a:r>
          </a:p>
          <a:p>
            <a:r>
              <a:rPr lang="kk-KZ" dirty="0" smtClean="0">
                <a:latin typeface="Times New Roman" pitchFamily="18" charset="0"/>
                <a:cs typeface="Times New Roman" pitchFamily="18" charset="0"/>
              </a:rPr>
              <a:t>2003 жылы  Махамбет Өтемісұлының ........жылдығы ЮНЕСКО көлемінде аталып өтілді.</a:t>
            </a: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0" name="Line 18"/>
          <p:cNvSpPr>
            <a:spLocks noChangeShapeType="1"/>
          </p:cNvSpPr>
          <p:nvPr/>
        </p:nvSpPr>
        <p:spPr bwMode="auto">
          <a:xfrm>
            <a:off x="899592" y="1340768"/>
            <a:ext cx="7777163" cy="0"/>
          </a:xfrm>
          <a:prstGeom prst="line">
            <a:avLst/>
          </a:prstGeom>
          <a:noFill/>
          <a:ln w="9525">
            <a:solidFill>
              <a:srgbClr val="000000"/>
            </a:solidFill>
            <a:round/>
            <a:headEnd/>
            <a:tailEnd/>
          </a:ln>
        </p:spPr>
        <p:txBody>
          <a:bodyPr/>
          <a:lstStyle/>
          <a:p>
            <a:endParaRPr lang="ru-RU"/>
          </a:p>
        </p:txBody>
      </p:sp>
      <p:sp>
        <p:nvSpPr>
          <p:cNvPr id="8208" name="Line 16"/>
          <p:cNvSpPr>
            <a:spLocks noChangeShapeType="1"/>
          </p:cNvSpPr>
          <p:nvPr/>
        </p:nvSpPr>
        <p:spPr bwMode="auto">
          <a:xfrm>
            <a:off x="2916238" y="1341438"/>
            <a:ext cx="0" cy="2879725"/>
          </a:xfrm>
          <a:prstGeom prst="line">
            <a:avLst/>
          </a:prstGeom>
          <a:noFill/>
          <a:ln w="9525">
            <a:solidFill>
              <a:srgbClr val="000000"/>
            </a:solidFill>
            <a:round/>
            <a:headEnd/>
            <a:tailEnd/>
          </a:ln>
        </p:spPr>
        <p:txBody>
          <a:bodyPr/>
          <a:lstStyle/>
          <a:p>
            <a:endParaRPr lang="ru-RU"/>
          </a:p>
        </p:txBody>
      </p:sp>
      <p:sp>
        <p:nvSpPr>
          <p:cNvPr id="8205" name="Line 13"/>
          <p:cNvSpPr>
            <a:spLocks noChangeShapeType="1"/>
          </p:cNvSpPr>
          <p:nvPr/>
        </p:nvSpPr>
        <p:spPr bwMode="auto">
          <a:xfrm>
            <a:off x="539750" y="1341438"/>
            <a:ext cx="0" cy="5183187"/>
          </a:xfrm>
          <a:prstGeom prst="line">
            <a:avLst/>
          </a:prstGeom>
          <a:noFill/>
          <a:ln w="9525">
            <a:solidFill>
              <a:srgbClr val="000000"/>
            </a:solidFill>
            <a:round/>
            <a:headEnd/>
            <a:tailEnd/>
          </a:ln>
        </p:spPr>
        <p:txBody>
          <a:bodyPr/>
          <a:lstStyle/>
          <a:p>
            <a:endParaRPr lang="ru-RU"/>
          </a:p>
        </p:txBody>
      </p:sp>
      <p:sp>
        <p:nvSpPr>
          <p:cNvPr id="8204" name="Line 12"/>
          <p:cNvSpPr>
            <a:spLocks noChangeShapeType="1"/>
          </p:cNvSpPr>
          <p:nvPr/>
        </p:nvSpPr>
        <p:spPr bwMode="auto">
          <a:xfrm>
            <a:off x="1115616" y="1340768"/>
            <a:ext cx="0" cy="4032250"/>
          </a:xfrm>
          <a:prstGeom prst="line">
            <a:avLst/>
          </a:prstGeom>
          <a:noFill/>
          <a:ln w="9525">
            <a:solidFill>
              <a:srgbClr val="000000"/>
            </a:solidFill>
            <a:round/>
            <a:headEnd/>
            <a:tailEnd/>
          </a:ln>
        </p:spPr>
        <p:txBody>
          <a:bodyPr/>
          <a:lstStyle/>
          <a:p>
            <a:endParaRPr lang="ru-RU"/>
          </a:p>
        </p:txBody>
      </p:sp>
      <p:sp>
        <p:nvSpPr>
          <p:cNvPr id="8202" name="Line 10"/>
          <p:cNvSpPr>
            <a:spLocks noChangeShapeType="1"/>
          </p:cNvSpPr>
          <p:nvPr/>
        </p:nvSpPr>
        <p:spPr bwMode="auto">
          <a:xfrm>
            <a:off x="1043608" y="5517232"/>
            <a:ext cx="6769100" cy="0"/>
          </a:xfrm>
          <a:prstGeom prst="line">
            <a:avLst/>
          </a:prstGeom>
          <a:noFill/>
          <a:ln w="9525">
            <a:solidFill>
              <a:srgbClr val="000000"/>
            </a:solidFill>
            <a:round/>
            <a:headEnd/>
            <a:tailEnd/>
          </a:ln>
        </p:spPr>
        <p:txBody>
          <a:bodyPr/>
          <a:lstStyle/>
          <a:p>
            <a:endParaRPr lang="ru-RU"/>
          </a:p>
        </p:txBody>
      </p:sp>
      <p:sp>
        <p:nvSpPr>
          <p:cNvPr id="8201" name="Line 9"/>
          <p:cNvSpPr>
            <a:spLocks noChangeShapeType="1"/>
          </p:cNvSpPr>
          <p:nvPr/>
        </p:nvSpPr>
        <p:spPr bwMode="auto">
          <a:xfrm>
            <a:off x="2916238" y="4221163"/>
            <a:ext cx="5472112" cy="0"/>
          </a:xfrm>
          <a:prstGeom prst="line">
            <a:avLst/>
          </a:prstGeom>
          <a:noFill/>
          <a:ln w="9525">
            <a:solidFill>
              <a:srgbClr val="000000"/>
            </a:solidFill>
            <a:round/>
            <a:headEnd/>
            <a:tailEnd/>
          </a:ln>
        </p:spPr>
        <p:txBody>
          <a:bodyPr/>
          <a:lstStyle/>
          <a:p>
            <a:endParaRPr lang="ru-RU"/>
          </a:p>
        </p:txBody>
      </p:sp>
      <p:sp>
        <p:nvSpPr>
          <p:cNvPr id="8200" name="Line 8"/>
          <p:cNvSpPr>
            <a:spLocks noChangeShapeType="1"/>
          </p:cNvSpPr>
          <p:nvPr/>
        </p:nvSpPr>
        <p:spPr bwMode="auto">
          <a:xfrm>
            <a:off x="539750" y="6524625"/>
            <a:ext cx="7920038" cy="0"/>
          </a:xfrm>
          <a:prstGeom prst="line">
            <a:avLst/>
          </a:prstGeom>
          <a:noFill/>
          <a:ln w="9525">
            <a:solidFill>
              <a:srgbClr val="000000"/>
            </a:solidFill>
            <a:round/>
            <a:headEnd/>
            <a:tailEnd/>
          </a:ln>
        </p:spPr>
        <p:txBody>
          <a:bodyPr/>
          <a:lstStyle/>
          <a:p>
            <a:endParaRPr lang="ru-RU"/>
          </a:p>
        </p:txBody>
      </p:sp>
      <p:sp>
        <p:nvSpPr>
          <p:cNvPr id="8199" name="Rectangle 7"/>
          <p:cNvSpPr>
            <a:spLocks noChangeArrowheads="1"/>
          </p:cNvSpPr>
          <p:nvPr/>
        </p:nvSpPr>
        <p:spPr bwMode="auto">
          <a:xfrm>
            <a:off x="2915816" y="3717032"/>
            <a:ext cx="3600400" cy="541784"/>
          </a:xfrm>
          <a:prstGeom prst="rect">
            <a:avLst/>
          </a:prstGeom>
          <a:solidFill>
            <a:srgbClr val="FFFF00"/>
          </a:solidFill>
          <a:ln w="9525">
            <a:solidFill>
              <a:srgbClr val="FFFF00"/>
            </a:solidFill>
            <a:miter lim="800000"/>
            <a:headEnd/>
            <a:tailEnd/>
          </a:ln>
        </p:spPr>
        <p:txBody>
          <a:bodyPr/>
          <a:lstStyle/>
          <a:p>
            <a:pPr algn="ctr"/>
            <a:r>
              <a:rPr lang="kk-KZ" sz="2800" b="1" i="1" dirty="0" smtClean="0">
                <a:solidFill>
                  <a:srgbClr val="0000FF"/>
                </a:solidFill>
                <a:cs typeface="Times New Roman" pitchFamily="18" charset="0"/>
              </a:rPr>
              <a:t>Қамтыған жері</a:t>
            </a:r>
            <a:endParaRPr lang="kk-KZ" sz="2800" b="1" i="1" dirty="0">
              <a:solidFill>
                <a:srgbClr val="0000FF"/>
              </a:solidFill>
              <a:cs typeface="Times New Roman" pitchFamily="18" charset="0"/>
            </a:endParaRPr>
          </a:p>
        </p:txBody>
      </p:sp>
      <p:sp>
        <p:nvSpPr>
          <p:cNvPr id="8197" name="Rectangle 5"/>
          <p:cNvSpPr>
            <a:spLocks noChangeArrowheads="1"/>
          </p:cNvSpPr>
          <p:nvPr/>
        </p:nvSpPr>
        <p:spPr bwMode="auto">
          <a:xfrm>
            <a:off x="1115616" y="5229200"/>
            <a:ext cx="2592288" cy="396180"/>
          </a:xfrm>
          <a:prstGeom prst="rect">
            <a:avLst/>
          </a:prstGeom>
          <a:solidFill>
            <a:srgbClr val="FFFF00"/>
          </a:solidFill>
          <a:ln w="9525">
            <a:solidFill>
              <a:srgbClr val="FFFF00"/>
            </a:solidFill>
            <a:miter lim="800000"/>
            <a:headEnd/>
            <a:tailEnd/>
          </a:ln>
        </p:spPr>
        <p:txBody>
          <a:bodyPr/>
          <a:lstStyle/>
          <a:p>
            <a:pPr algn="ctr"/>
            <a:r>
              <a:rPr lang="kk-KZ" sz="2800" b="1" i="1" dirty="0" smtClean="0">
                <a:solidFill>
                  <a:srgbClr val="0000FF"/>
                </a:solidFill>
                <a:cs typeface="Times New Roman" pitchFamily="18" charset="0"/>
              </a:rPr>
              <a:t>Себебі</a:t>
            </a:r>
            <a:endParaRPr lang="kk-KZ" sz="2800" dirty="0">
              <a:solidFill>
                <a:srgbClr val="0000FF"/>
              </a:solidFill>
              <a:cs typeface="Times New Roman" pitchFamily="18" charset="0"/>
            </a:endParaRPr>
          </a:p>
        </p:txBody>
      </p:sp>
      <p:sp>
        <p:nvSpPr>
          <p:cNvPr id="8196" name="Rectangle 4"/>
          <p:cNvSpPr>
            <a:spLocks noChangeArrowheads="1"/>
          </p:cNvSpPr>
          <p:nvPr/>
        </p:nvSpPr>
        <p:spPr bwMode="auto">
          <a:xfrm>
            <a:off x="827088" y="5949280"/>
            <a:ext cx="2664792" cy="468983"/>
          </a:xfrm>
          <a:prstGeom prst="rect">
            <a:avLst/>
          </a:prstGeom>
          <a:solidFill>
            <a:srgbClr val="FFFF00"/>
          </a:solidFill>
          <a:ln w="9525">
            <a:solidFill>
              <a:srgbClr val="FFFF00"/>
            </a:solidFill>
            <a:miter lim="800000"/>
            <a:headEnd/>
            <a:tailEnd/>
          </a:ln>
        </p:spPr>
        <p:txBody>
          <a:bodyPr/>
          <a:lstStyle/>
          <a:p>
            <a:pPr algn="ctr"/>
            <a:r>
              <a:rPr lang="kk-KZ" sz="3200" b="1" i="1" dirty="0" smtClean="0">
                <a:solidFill>
                  <a:srgbClr val="0000FF"/>
                </a:solidFill>
                <a:latin typeface="Arial Kaz" pitchFamily="34" charset="0"/>
                <a:cs typeface="Times New Roman" pitchFamily="18" charset="0"/>
              </a:rPr>
              <a:t>Уақыты</a:t>
            </a:r>
            <a:endParaRPr lang="kk-KZ" sz="3200" b="1" i="1" dirty="0">
              <a:solidFill>
                <a:srgbClr val="0000FF"/>
              </a:solidFill>
              <a:latin typeface="Arial Kaz" pitchFamily="34" charset="0"/>
              <a:cs typeface="Times New Roman" pitchFamily="18" charset="0"/>
            </a:endParaRPr>
          </a:p>
        </p:txBody>
      </p:sp>
      <p:sp>
        <p:nvSpPr>
          <p:cNvPr id="8218" name="WordArt 26"/>
          <p:cNvSpPr>
            <a:spLocks noChangeArrowheads="1" noChangeShapeType="1" noTextEdit="1"/>
          </p:cNvSpPr>
          <p:nvPr/>
        </p:nvSpPr>
        <p:spPr bwMode="auto">
          <a:xfrm>
            <a:off x="1403350" y="333375"/>
            <a:ext cx="5329238" cy="719138"/>
          </a:xfrm>
          <a:prstGeom prst="rect">
            <a:avLst/>
          </a:prstGeom>
        </p:spPr>
        <p:txBody>
          <a:bodyPr wrap="none" fromWordArt="1">
            <a:prstTxWarp prst="textPlain">
              <a:avLst>
                <a:gd name="adj" fmla="val 50000"/>
              </a:avLst>
            </a:prstTxWarp>
          </a:bodyPr>
          <a:lstStyle/>
          <a:p>
            <a:pPr algn="ctr"/>
            <a:r>
              <a:rPr lang="ru-RU" sz="3600" kern="10">
                <a:ln w="9525">
                  <a:solidFill>
                    <a:srgbClr val="0000FF"/>
                  </a:solidFill>
                  <a:round/>
                  <a:headEnd/>
                  <a:tailEnd/>
                </a:ln>
                <a:solidFill>
                  <a:srgbClr val="0000FF"/>
                </a:solidFill>
                <a:latin typeface="KZ Times New Roman"/>
              </a:rPr>
              <a:t>Сатылай талдау</a:t>
            </a:r>
          </a:p>
        </p:txBody>
      </p:sp>
      <p:pic>
        <p:nvPicPr>
          <p:cNvPr id="8219" name="Picture 6" descr="0000"/>
          <p:cNvPicPr>
            <a:picLocks noChangeAspect="1" noChangeArrowheads="1" noCrop="1"/>
          </p:cNvPicPr>
          <p:nvPr/>
        </p:nvPicPr>
        <p:blipFill>
          <a:blip r:embed="rId2" cstate="print"/>
          <a:srcRect/>
          <a:stretch>
            <a:fillRect/>
          </a:stretch>
        </p:blipFill>
        <p:spPr bwMode="auto">
          <a:xfrm rot="-1898976">
            <a:off x="7164388" y="-315913"/>
            <a:ext cx="1470025" cy="1454151"/>
          </a:xfrm>
          <a:prstGeom prst="rect">
            <a:avLst/>
          </a:prstGeom>
          <a:noFill/>
          <a:ln w="9525">
            <a:noFill/>
            <a:miter lim="800000"/>
            <a:headEnd/>
            <a:tailEnd/>
          </a:ln>
        </p:spPr>
      </p:pic>
      <p:pic>
        <p:nvPicPr>
          <p:cNvPr id="8222" name="Picture 6" descr="0000"/>
          <p:cNvPicPr>
            <a:picLocks noChangeAspect="1" noChangeArrowheads="1" noCrop="1"/>
          </p:cNvPicPr>
          <p:nvPr/>
        </p:nvPicPr>
        <p:blipFill>
          <a:blip r:embed="rId2" cstate="print"/>
          <a:srcRect/>
          <a:stretch>
            <a:fillRect/>
          </a:stretch>
        </p:blipFill>
        <p:spPr bwMode="auto">
          <a:xfrm rot="4165569">
            <a:off x="7962900" y="65088"/>
            <a:ext cx="1584325" cy="1454150"/>
          </a:xfrm>
          <a:prstGeom prst="rect">
            <a:avLst/>
          </a:prstGeom>
          <a:noFill/>
          <a:ln w="9525">
            <a:noFill/>
            <a:miter lim="800000"/>
            <a:headEnd/>
            <a:tailEnd/>
          </a:ln>
        </p:spPr>
      </p:pic>
      <p:pic>
        <p:nvPicPr>
          <p:cNvPr id="8223" name="Picture 6" descr="0000"/>
          <p:cNvPicPr>
            <a:picLocks noChangeAspect="1" noChangeArrowheads="1" noCrop="1"/>
          </p:cNvPicPr>
          <p:nvPr/>
        </p:nvPicPr>
        <p:blipFill>
          <a:blip r:embed="rId2" cstate="print"/>
          <a:srcRect/>
          <a:stretch>
            <a:fillRect/>
          </a:stretch>
        </p:blipFill>
        <p:spPr bwMode="auto">
          <a:xfrm rot="-20264066">
            <a:off x="7673975" y="-315913"/>
            <a:ext cx="1470025" cy="1322388"/>
          </a:xfrm>
          <a:prstGeom prst="rect">
            <a:avLst/>
          </a:prstGeom>
          <a:noFill/>
          <a:ln w="9525">
            <a:noFill/>
            <a:miter lim="800000"/>
            <a:headEnd/>
            <a:tailEnd/>
          </a:ln>
        </p:spPr>
      </p:pic>
      <p:grpSp>
        <p:nvGrpSpPr>
          <p:cNvPr id="2" name="Group 26"/>
          <p:cNvGrpSpPr>
            <a:grpSpLocks/>
          </p:cNvGrpSpPr>
          <p:nvPr/>
        </p:nvGrpSpPr>
        <p:grpSpPr bwMode="auto">
          <a:xfrm>
            <a:off x="0" y="0"/>
            <a:ext cx="9144000" cy="6900863"/>
            <a:chOff x="0" y="-17"/>
            <a:chExt cx="5783" cy="4342"/>
          </a:xfrm>
        </p:grpSpPr>
        <p:grpSp>
          <p:nvGrpSpPr>
            <p:cNvPr id="3" name="Group 27"/>
            <p:cNvGrpSpPr>
              <a:grpSpLocks/>
            </p:cNvGrpSpPr>
            <p:nvPr/>
          </p:nvGrpSpPr>
          <p:grpSpPr bwMode="auto">
            <a:xfrm>
              <a:off x="0" y="-17"/>
              <a:ext cx="5783" cy="4337"/>
              <a:chOff x="0" y="-17"/>
              <a:chExt cx="5783" cy="4337"/>
            </a:xfrm>
          </p:grpSpPr>
          <p:pic>
            <p:nvPicPr>
              <p:cNvPr id="27" name="Picture 28" descr="пгшлпгш"/>
              <p:cNvPicPr>
                <a:picLocks noChangeAspect="1" noChangeArrowheads="1"/>
              </p:cNvPicPr>
              <p:nvPr/>
            </p:nvPicPr>
            <p:blipFill>
              <a:blip r:embed="rId3" cstate="print"/>
              <a:srcRect/>
              <a:stretch>
                <a:fillRect/>
              </a:stretch>
            </p:blipFill>
            <p:spPr bwMode="auto">
              <a:xfrm rot="5400000">
                <a:off x="-2109" y="2138"/>
                <a:ext cx="4291" cy="73"/>
              </a:xfrm>
              <a:prstGeom prst="rect">
                <a:avLst/>
              </a:prstGeom>
              <a:noFill/>
              <a:ln w="9525">
                <a:noFill/>
                <a:miter lim="800000"/>
                <a:headEnd/>
                <a:tailEnd/>
              </a:ln>
            </p:spPr>
          </p:pic>
          <p:pic>
            <p:nvPicPr>
              <p:cNvPr id="28" name="Picture 29" descr="пгшлпгш"/>
              <p:cNvPicPr>
                <a:picLocks noChangeAspect="1" noChangeArrowheads="1"/>
              </p:cNvPicPr>
              <p:nvPr/>
            </p:nvPicPr>
            <p:blipFill>
              <a:blip r:embed="rId3" cstate="print"/>
              <a:srcRect/>
              <a:stretch>
                <a:fillRect/>
              </a:stretch>
            </p:blipFill>
            <p:spPr bwMode="auto">
              <a:xfrm>
                <a:off x="22" y="-17"/>
                <a:ext cx="5760" cy="102"/>
              </a:xfrm>
              <a:prstGeom prst="rect">
                <a:avLst/>
              </a:prstGeom>
              <a:noFill/>
              <a:ln w="9525">
                <a:noFill/>
                <a:miter lim="800000"/>
                <a:headEnd/>
                <a:tailEnd/>
              </a:ln>
            </p:spPr>
          </p:pic>
          <p:pic>
            <p:nvPicPr>
              <p:cNvPr id="29" name="Picture 30" descr="пгшлпгш"/>
              <p:cNvPicPr>
                <a:picLocks noChangeAspect="1" noChangeArrowheads="1"/>
              </p:cNvPicPr>
              <p:nvPr/>
            </p:nvPicPr>
            <p:blipFill>
              <a:blip r:embed="rId3" cstate="print"/>
              <a:srcRect/>
              <a:stretch>
                <a:fillRect/>
              </a:stretch>
            </p:blipFill>
            <p:spPr bwMode="auto">
              <a:xfrm rot="5400000">
                <a:off x="3601" y="2138"/>
                <a:ext cx="4291" cy="73"/>
              </a:xfrm>
              <a:prstGeom prst="rect">
                <a:avLst/>
              </a:prstGeom>
              <a:noFill/>
              <a:ln w="9525">
                <a:noFill/>
                <a:miter lim="800000"/>
                <a:headEnd/>
                <a:tailEnd/>
              </a:ln>
            </p:spPr>
          </p:pic>
        </p:grpSp>
        <p:pic>
          <p:nvPicPr>
            <p:cNvPr id="23" name="Picture 31" descr="пгшлпгш"/>
            <p:cNvPicPr>
              <a:picLocks noChangeAspect="1" noChangeArrowheads="1"/>
            </p:cNvPicPr>
            <p:nvPr/>
          </p:nvPicPr>
          <p:blipFill>
            <a:blip r:embed="rId3" cstate="print"/>
            <a:srcRect/>
            <a:stretch>
              <a:fillRect/>
            </a:stretch>
          </p:blipFill>
          <p:spPr bwMode="auto">
            <a:xfrm>
              <a:off x="0" y="4225"/>
              <a:ext cx="5760" cy="100"/>
            </a:xfrm>
            <a:prstGeom prst="rect">
              <a:avLst/>
            </a:prstGeom>
            <a:noFill/>
            <a:ln w="9525">
              <a:noFill/>
              <a:miter lim="800000"/>
              <a:headEnd/>
              <a:tailEnd/>
            </a:ln>
          </p:spPr>
        </p:pic>
      </p:grpSp>
      <p:sp>
        <p:nvSpPr>
          <p:cNvPr id="30" name="Line 16"/>
          <p:cNvSpPr>
            <a:spLocks noChangeShapeType="1"/>
          </p:cNvSpPr>
          <p:nvPr/>
        </p:nvSpPr>
        <p:spPr bwMode="auto">
          <a:xfrm>
            <a:off x="1979712" y="1484784"/>
            <a:ext cx="0" cy="3096344"/>
          </a:xfrm>
          <a:prstGeom prst="line">
            <a:avLst/>
          </a:prstGeom>
          <a:noFill/>
          <a:ln w="9525">
            <a:solidFill>
              <a:srgbClr val="000000"/>
            </a:solidFill>
            <a:round/>
            <a:headEnd/>
            <a:tailEnd/>
          </a:ln>
        </p:spPr>
        <p:txBody>
          <a:bodyPr/>
          <a:lstStyle/>
          <a:p>
            <a:endParaRPr lang="ru-RU"/>
          </a:p>
        </p:txBody>
      </p:sp>
      <p:sp>
        <p:nvSpPr>
          <p:cNvPr id="31" name="Line 9"/>
          <p:cNvSpPr>
            <a:spLocks noChangeShapeType="1"/>
          </p:cNvSpPr>
          <p:nvPr/>
        </p:nvSpPr>
        <p:spPr bwMode="auto">
          <a:xfrm>
            <a:off x="1979712" y="4725144"/>
            <a:ext cx="5472112" cy="0"/>
          </a:xfrm>
          <a:prstGeom prst="line">
            <a:avLst/>
          </a:prstGeom>
          <a:noFill/>
          <a:ln w="9525">
            <a:solidFill>
              <a:srgbClr val="000000"/>
            </a:solidFill>
            <a:round/>
            <a:headEnd/>
            <a:tailEnd/>
          </a:ln>
        </p:spPr>
        <p:txBody>
          <a:bodyPr/>
          <a:lstStyle/>
          <a:p>
            <a:endParaRPr lang="ru-RU"/>
          </a:p>
        </p:txBody>
      </p:sp>
      <p:sp>
        <p:nvSpPr>
          <p:cNvPr id="32" name="Rectangle 7"/>
          <p:cNvSpPr>
            <a:spLocks noChangeArrowheads="1"/>
          </p:cNvSpPr>
          <p:nvPr/>
        </p:nvSpPr>
        <p:spPr bwMode="auto">
          <a:xfrm>
            <a:off x="1979712" y="4365104"/>
            <a:ext cx="2880320" cy="541784"/>
          </a:xfrm>
          <a:prstGeom prst="rect">
            <a:avLst/>
          </a:prstGeom>
          <a:solidFill>
            <a:srgbClr val="FFFF00"/>
          </a:solidFill>
          <a:ln w="9525">
            <a:solidFill>
              <a:srgbClr val="FFFF00"/>
            </a:solidFill>
            <a:miter lim="800000"/>
            <a:headEnd/>
            <a:tailEnd/>
          </a:ln>
        </p:spPr>
        <p:txBody>
          <a:bodyPr/>
          <a:lstStyle/>
          <a:p>
            <a:pPr algn="ctr"/>
            <a:r>
              <a:rPr lang="kk-KZ" sz="2800" b="1" i="1" dirty="0" smtClean="0">
                <a:solidFill>
                  <a:srgbClr val="0000FF"/>
                </a:solidFill>
                <a:cs typeface="Times New Roman" pitchFamily="18" charset="0"/>
              </a:rPr>
              <a:t>Қозғаушы күші</a:t>
            </a:r>
            <a:endParaRPr lang="kk-KZ" sz="2800" b="1" i="1" dirty="0">
              <a:solidFill>
                <a:srgbClr val="0000FF"/>
              </a:solidFill>
              <a:cs typeface="Times New Roman" pitchFamily="18" charset="0"/>
            </a:endParaRPr>
          </a:p>
        </p:txBody>
      </p:sp>
      <p:sp>
        <p:nvSpPr>
          <p:cNvPr id="33" name="Line 16"/>
          <p:cNvSpPr>
            <a:spLocks noChangeShapeType="1"/>
          </p:cNvSpPr>
          <p:nvPr/>
        </p:nvSpPr>
        <p:spPr bwMode="auto">
          <a:xfrm>
            <a:off x="3563888" y="1340769"/>
            <a:ext cx="0" cy="2016224"/>
          </a:xfrm>
          <a:prstGeom prst="line">
            <a:avLst/>
          </a:prstGeom>
          <a:noFill/>
          <a:ln w="9525">
            <a:solidFill>
              <a:srgbClr val="000000"/>
            </a:solidFill>
            <a:round/>
            <a:headEnd/>
            <a:tailEnd/>
          </a:ln>
        </p:spPr>
        <p:txBody>
          <a:bodyPr/>
          <a:lstStyle/>
          <a:p>
            <a:endParaRPr lang="ru-RU"/>
          </a:p>
        </p:txBody>
      </p:sp>
      <p:sp>
        <p:nvSpPr>
          <p:cNvPr id="34" name="Line 9"/>
          <p:cNvSpPr>
            <a:spLocks noChangeShapeType="1"/>
          </p:cNvSpPr>
          <p:nvPr/>
        </p:nvSpPr>
        <p:spPr bwMode="auto">
          <a:xfrm flipV="1">
            <a:off x="3563888" y="3284984"/>
            <a:ext cx="4968056" cy="72008"/>
          </a:xfrm>
          <a:prstGeom prst="line">
            <a:avLst/>
          </a:prstGeom>
          <a:noFill/>
          <a:ln w="9525">
            <a:solidFill>
              <a:srgbClr val="000000"/>
            </a:solidFill>
            <a:round/>
            <a:headEnd/>
            <a:tailEnd/>
          </a:ln>
        </p:spPr>
        <p:txBody>
          <a:bodyPr/>
          <a:lstStyle/>
          <a:p>
            <a:endParaRPr lang="ru-RU"/>
          </a:p>
        </p:txBody>
      </p:sp>
      <p:sp>
        <p:nvSpPr>
          <p:cNvPr id="35" name="Rectangle 7"/>
          <p:cNvSpPr>
            <a:spLocks noChangeArrowheads="1"/>
          </p:cNvSpPr>
          <p:nvPr/>
        </p:nvSpPr>
        <p:spPr bwMode="auto">
          <a:xfrm>
            <a:off x="3563888" y="2924944"/>
            <a:ext cx="4320480" cy="648072"/>
          </a:xfrm>
          <a:prstGeom prst="rect">
            <a:avLst/>
          </a:prstGeom>
          <a:solidFill>
            <a:srgbClr val="FFFF00"/>
          </a:solidFill>
          <a:ln w="9525">
            <a:solidFill>
              <a:srgbClr val="FFFF00"/>
            </a:solidFill>
            <a:miter lim="800000"/>
            <a:headEnd/>
            <a:tailEnd/>
          </a:ln>
        </p:spPr>
        <p:txBody>
          <a:bodyPr/>
          <a:lstStyle/>
          <a:p>
            <a:pPr algn="ctr"/>
            <a:r>
              <a:rPr lang="kk-KZ" sz="2800" b="1" i="1" dirty="0" smtClean="0">
                <a:solidFill>
                  <a:srgbClr val="0000FF"/>
                </a:solidFill>
                <a:cs typeface="Times New Roman" pitchFamily="18" charset="0"/>
              </a:rPr>
              <a:t>Көтеріліс басшылары</a:t>
            </a:r>
            <a:endParaRPr lang="kk-KZ" sz="2800" b="1" i="1" dirty="0">
              <a:solidFill>
                <a:srgbClr val="0000FF"/>
              </a:solidFill>
              <a:cs typeface="Times New Roman" pitchFamily="18" charset="0"/>
            </a:endParaRPr>
          </a:p>
        </p:txBody>
      </p:sp>
      <p:sp>
        <p:nvSpPr>
          <p:cNvPr id="36" name="Line 16"/>
          <p:cNvSpPr>
            <a:spLocks noChangeShapeType="1"/>
          </p:cNvSpPr>
          <p:nvPr/>
        </p:nvSpPr>
        <p:spPr bwMode="auto">
          <a:xfrm>
            <a:off x="3923928" y="1340768"/>
            <a:ext cx="0" cy="1152128"/>
          </a:xfrm>
          <a:prstGeom prst="line">
            <a:avLst/>
          </a:prstGeom>
          <a:noFill/>
          <a:ln w="9525">
            <a:solidFill>
              <a:srgbClr val="000000"/>
            </a:solidFill>
            <a:round/>
            <a:headEnd/>
            <a:tailEnd/>
          </a:ln>
        </p:spPr>
        <p:txBody>
          <a:bodyPr/>
          <a:lstStyle/>
          <a:p>
            <a:endParaRPr lang="ru-RU"/>
          </a:p>
        </p:txBody>
      </p:sp>
      <p:sp>
        <p:nvSpPr>
          <p:cNvPr id="37" name="Line 16"/>
          <p:cNvSpPr>
            <a:spLocks noChangeShapeType="1"/>
          </p:cNvSpPr>
          <p:nvPr/>
        </p:nvSpPr>
        <p:spPr bwMode="auto">
          <a:xfrm flipV="1">
            <a:off x="3923928" y="2492896"/>
            <a:ext cx="2935560" cy="16769"/>
          </a:xfrm>
          <a:prstGeom prst="line">
            <a:avLst/>
          </a:prstGeom>
          <a:noFill/>
          <a:ln w="9525">
            <a:solidFill>
              <a:srgbClr val="000000"/>
            </a:solidFill>
            <a:round/>
            <a:headEnd/>
            <a:tailEnd/>
          </a:ln>
        </p:spPr>
        <p:txBody>
          <a:bodyPr/>
          <a:lstStyle/>
          <a:p>
            <a:endParaRPr lang="ru-RU"/>
          </a:p>
        </p:txBody>
      </p:sp>
      <p:sp>
        <p:nvSpPr>
          <p:cNvPr id="38" name="Rectangle 7"/>
          <p:cNvSpPr>
            <a:spLocks noChangeArrowheads="1"/>
          </p:cNvSpPr>
          <p:nvPr/>
        </p:nvSpPr>
        <p:spPr bwMode="auto">
          <a:xfrm>
            <a:off x="3851920" y="2276872"/>
            <a:ext cx="4320480" cy="504056"/>
          </a:xfrm>
          <a:prstGeom prst="rect">
            <a:avLst/>
          </a:prstGeom>
          <a:solidFill>
            <a:srgbClr val="FFFF00"/>
          </a:solidFill>
          <a:ln w="9525">
            <a:solidFill>
              <a:srgbClr val="FFFF00"/>
            </a:solidFill>
            <a:miter lim="800000"/>
            <a:headEnd/>
            <a:tailEnd/>
          </a:ln>
        </p:spPr>
        <p:txBody>
          <a:bodyPr/>
          <a:lstStyle/>
          <a:p>
            <a:pPr algn="ctr"/>
            <a:r>
              <a:rPr lang="kk-KZ" sz="2800" b="1" i="1" dirty="0" smtClean="0">
                <a:solidFill>
                  <a:srgbClr val="0000FF"/>
                </a:solidFill>
                <a:cs typeface="Times New Roman" pitchFamily="18" charset="0"/>
              </a:rPr>
              <a:t>Жеңілу себебі</a:t>
            </a:r>
            <a:endParaRPr lang="kk-KZ" sz="2800" b="1" i="1" dirty="0">
              <a:solidFill>
                <a:srgbClr val="0000FF"/>
              </a:solidFill>
              <a:cs typeface="Times New Roman" pitchFamily="18" charset="0"/>
            </a:endParaRPr>
          </a:p>
        </p:txBody>
      </p:sp>
      <p:sp>
        <p:nvSpPr>
          <p:cNvPr id="39" name="Line 16"/>
          <p:cNvSpPr>
            <a:spLocks noChangeShapeType="1"/>
          </p:cNvSpPr>
          <p:nvPr/>
        </p:nvSpPr>
        <p:spPr bwMode="auto">
          <a:xfrm flipH="1">
            <a:off x="4427984" y="1340768"/>
            <a:ext cx="8384" cy="495672"/>
          </a:xfrm>
          <a:prstGeom prst="line">
            <a:avLst/>
          </a:prstGeom>
          <a:noFill/>
          <a:ln w="9525">
            <a:solidFill>
              <a:srgbClr val="000000"/>
            </a:solidFill>
            <a:round/>
            <a:headEnd/>
            <a:tailEnd/>
          </a:ln>
        </p:spPr>
        <p:txBody>
          <a:bodyPr/>
          <a:lstStyle/>
          <a:p>
            <a:endParaRPr lang="ru-RU"/>
          </a:p>
        </p:txBody>
      </p:sp>
      <p:sp>
        <p:nvSpPr>
          <p:cNvPr id="40" name="Line 16"/>
          <p:cNvSpPr>
            <a:spLocks noChangeShapeType="1"/>
          </p:cNvSpPr>
          <p:nvPr/>
        </p:nvSpPr>
        <p:spPr bwMode="auto">
          <a:xfrm>
            <a:off x="4427984" y="1844824"/>
            <a:ext cx="3240360" cy="0"/>
          </a:xfrm>
          <a:prstGeom prst="line">
            <a:avLst/>
          </a:prstGeom>
          <a:noFill/>
          <a:ln w="9525">
            <a:solidFill>
              <a:srgbClr val="000000"/>
            </a:solidFill>
            <a:round/>
            <a:headEnd/>
            <a:tailEnd/>
          </a:ln>
        </p:spPr>
        <p:txBody>
          <a:bodyPr/>
          <a:lstStyle/>
          <a:p>
            <a:endParaRPr lang="ru-RU"/>
          </a:p>
        </p:txBody>
      </p:sp>
      <p:sp>
        <p:nvSpPr>
          <p:cNvPr id="41" name="Rectangle 5"/>
          <p:cNvSpPr>
            <a:spLocks noChangeArrowheads="1"/>
          </p:cNvSpPr>
          <p:nvPr/>
        </p:nvSpPr>
        <p:spPr bwMode="auto">
          <a:xfrm>
            <a:off x="4427984" y="1628800"/>
            <a:ext cx="2592288" cy="396180"/>
          </a:xfrm>
          <a:prstGeom prst="rect">
            <a:avLst/>
          </a:prstGeom>
          <a:solidFill>
            <a:srgbClr val="FFFF00"/>
          </a:solidFill>
          <a:ln w="9525">
            <a:solidFill>
              <a:srgbClr val="FFFF00"/>
            </a:solidFill>
            <a:miter lim="800000"/>
            <a:headEnd/>
            <a:tailEnd/>
          </a:ln>
        </p:spPr>
        <p:txBody>
          <a:bodyPr/>
          <a:lstStyle/>
          <a:p>
            <a:pPr algn="ctr"/>
            <a:r>
              <a:rPr lang="kk-KZ" sz="2800" b="1" i="1" dirty="0" smtClean="0">
                <a:solidFill>
                  <a:srgbClr val="0000FF"/>
                </a:solidFill>
                <a:cs typeface="Times New Roman" pitchFamily="18" charset="0"/>
              </a:rPr>
              <a:t>Салдары</a:t>
            </a:r>
            <a:endParaRPr lang="kk-KZ" sz="2800" dirty="0">
              <a:solidFill>
                <a:srgbClr val="0000FF"/>
              </a:solidFill>
              <a:cs typeface="Times New Roman" pitchFamily="18" charset="0"/>
            </a:endParaRPr>
          </a:p>
        </p:txBody>
      </p:sp>
    </p:spTree>
  </p:cSld>
  <p:clrMapOvr>
    <a:masterClrMapping/>
  </p:clrMapOvr>
  <p:transition spd="slow">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6"/>
          <p:cNvGraphicFramePr>
            <a:graphicFrameLocks noChangeAspect="1"/>
          </p:cNvGraphicFramePr>
          <p:nvPr/>
        </p:nvGraphicFramePr>
        <p:xfrm>
          <a:off x="0" y="0"/>
          <a:ext cx="9144000" cy="433388"/>
        </p:xfrm>
        <a:graphic>
          <a:graphicData uri="http://schemas.openxmlformats.org/presentationml/2006/ole">
            <p:oleObj spid="_x0000_s21506" name="CorelDRAW" r:id="rId3" imgW="18473040" imgH="913680" progId="">
              <p:embed/>
            </p:oleObj>
          </a:graphicData>
        </a:graphic>
      </p:graphicFrame>
      <p:graphicFrame>
        <p:nvGraphicFramePr>
          <p:cNvPr id="3075" name="Object 7"/>
          <p:cNvGraphicFramePr>
            <a:graphicFrameLocks noChangeAspect="1"/>
          </p:cNvGraphicFramePr>
          <p:nvPr/>
        </p:nvGraphicFramePr>
        <p:xfrm>
          <a:off x="1588" y="6451600"/>
          <a:ext cx="9144000" cy="433388"/>
        </p:xfrm>
        <a:graphic>
          <a:graphicData uri="http://schemas.openxmlformats.org/presentationml/2006/ole">
            <p:oleObj spid="_x0000_s21507" name="CorelDRAW" r:id="rId4" imgW="18473040" imgH="913680" progId="">
              <p:embed/>
            </p:oleObj>
          </a:graphicData>
        </a:graphic>
      </p:graphicFrame>
      <p:sp>
        <p:nvSpPr>
          <p:cNvPr id="47117" name="AutoShape 13">
            <a:hlinkClick r:id="rId5" action="ppaction://hlinksldjump">
              <a:snd r:embed="rId6" name="click.wav"/>
            </a:hlinkClick>
          </p:cNvPr>
          <p:cNvSpPr>
            <a:spLocks noChangeArrowheads="1"/>
          </p:cNvSpPr>
          <p:nvPr/>
        </p:nvSpPr>
        <p:spPr bwMode="auto">
          <a:xfrm>
            <a:off x="3707904" y="2708920"/>
            <a:ext cx="700087" cy="648072"/>
          </a:xfrm>
          <a:prstGeom prst="bevel">
            <a:avLst>
              <a:gd name="adj" fmla="val 12500"/>
            </a:avLst>
          </a:prstGeom>
          <a:solidFill>
            <a:srgbClr val="FF0000"/>
          </a:solidFill>
          <a:ln w="9525">
            <a:noFill/>
            <a:miter lim="800000"/>
            <a:headEnd/>
            <a:tailEnd/>
          </a:ln>
          <a:effectLst>
            <a:prstShdw prst="shdw17" dist="17961" dir="2700000">
              <a:srgbClr val="990000"/>
            </a:prstShdw>
          </a:effectLst>
        </p:spPr>
        <p:txBody>
          <a:bodyPr wrap="none" anchor="ctr"/>
          <a:lstStyle/>
          <a:p>
            <a:pPr algn="ctr"/>
            <a:r>
              <a:rPr lang="kk-KZ" sz="2400" b="1" dirty="0">
                <a:solidFill>
                  <a:schemeClr val="tx2"/>
                </a:solidFill>
                <a:latin typeface="Times New Roman" pitchFamily="18" charset="0"/>
                <a:hlinkClick r:id="rId7" action="ppaction://hlinksldjump"/>
              </a:rPr>
              <a:t>1</a:t>
            </a:r>
            <a:r>
              <a:rPr lang="en-US" sz="2400" b="1" dirty="0">
                <a:solidFill>
                  <a:schemeClr val="tx2"/>
                </a:solidFill>
                <a:latin typeface="Times New Roman" pitchFamily="18" charset="0"/>
              </a:rPr>
              <a:t>0</a:t>
            </a:r>
            <a:endParaRPr lang="ru-RU" sz="2400" b="1" dirty="0">
              <a:solidFill>
                <a:schemeClr val="tx2"/>
              </a:solidFill>
              <a:latin typeface="Times New Roman" pitchFamily="18" charset="0"/>
            </a:endParaRPr>
          </a:p>
        </p:txBody>
      </p:sp>
      <p:sp>
        <p:nvSpPr>
          <p:cNvPr id="47118" name="AutoShape 14">
            <a:hlinkClick r:id="rId8" action="ppaction://hlinksldjump">
              <a:snd r:embed="rId6" name="click.wav"/>
            </a:hlinkClick>
          </p:cNvPr>
          <p:cNvSpPr>
            <a:spLocks noChangeArrowheads="1"/>
          </p:cNvSpPr>
          <p:nvPr/>
        </p:nvSpPr>
        <p:spPr bwMode="auto">
          <a:xfrm>
            <a:off x="4932040" y="2708920"/>
            <a:ext cx="700088" cy="649858"/>
          </a:xfrm>
          <a:prstGeom prst="bevel">
            <a:avLst>
              <a:gd name="adj" fmla="val 12500"/>
            </a:avLst>
          </a:prstGeom>
          <a:solidFill>
            <a:srgbClr val="FF0000"/>
          </a:solidFill>
          <a:ln w="9525">
            <a:noFill/>
            <a:miter lim="800000"/>
            <a:headEnd/>
            <a:tailEnd/>
          </a:ln>
          <a:effectLst>
            <a:prstShdw prst="shdw17" dist="17961" dir="2700000">
              <a:srgbClr val="990000"/>
            </a:prstShdw>
          </a:effectLst>
        </p:spPr>
        <p:txBody>
          <a:bodyPr wrap="none" anchor="ctr"/>
          <a:lstStyle/>
          <a:p>
            <a:pPr algn="ctr"/>
            <a:r>
              <a:rPr lang="kk-KZ" sz="2400" b="1" dirty="0">
                <a:solidFill>
                  <a:schemeClr val="tx2"/>
                </a:solidFill>
                <a:latin typeface="Times New Roman" pitchFamily="18" charset="0"/>
                <a:hlinkClick r:id="rId9" action="ppaction://hlinksldjump"/>
              </a:rPr>
              <a:t>2</a:t>
            </a:r>
            <a:r>
              <a:rPr lang="en-US" sz="2400" b="1" dirty="0">
                <a:solidFill>
                  <a:schemeClr val="tx2"/>
                </a:solidFill>
                <a:latin typeface="Times New Roman" pitchFamily="18" charset="0"/>
              </a:rPr>
              <a:t>0</a:t>
            </a:r>
            <a:endParaRPr lang="ru-RU" sz="2400" b="1" dirty="0">
              <a:solidFill>
                <a:schemeClr val="tx2"/>
              </a:solidFill>
              <a:latin typeface="Times New Roman" pitchFamily="18" charset="0"/>
            </a:endParaRPr>
          </a:p>
        </p:txBody>
      </p:sp>
      <p:sp>
        <p:nvSpPr>
          <p:cNvPr id="47119" name="AutoShape 15">
            <a:hlinkClick r:id="rId10" action="ppaction://hlinksldjump">
              <a:snd r:embed="rId6" name="click.wav"/>
            </a:hlinkClick>
          </p:cNvPr>
          <p:cNvSpPr>
            <a:spLocks noChangeArrowheads="1"/>
          </p:cNvSpPr>
          <p:nvPr/>
        </p:nvSpPr>
        <p:spPr bwMode="auto">
          <a:xfrm>
            <a:off x="6300192" y="2708920"/>
            <a:ext cx="700088" cy="648072"/>
          </a:xfrm>
          <a:prstGeom prst="bevel">
            <a:avLst>
              <a:gd name="adj" fmla="val 12500"/>
            </a:avLst>
          </a:prstGeom>
          <a:solidFill>
            <a:srgbClr val="FF0000"/>
          </a:solidFill>
          <a:ln w="9525">
            <a:noFill/>
            <a:miter lim="800000"/>
            <a:headEnd/>
            <a:tailEnd/>
          </a:ln>
          <a:effectLst>
            <a:prstShdw prst="shdw17" dist="17961" dir="2700000">
              <a:srgbClr val="990000"/>
            </a:prstShdw>
          </a:effectLst>
        </p:spPr>
        <p:txBody>
          <a:bodyPr wrap="none" anchor="ctr"/>
          <a:lstStyle/>
          <a:p>
            <a:pPr algn="ctr"/>
            <a:r>
              <a:rPr lang="kk-KZ" sz="2400" b="1" dirty="0">
                <a:solidFill>
                  <a:schemeClr val="tx2"/>
                </a:solidFill>
                <a:latin typeface="Times New Roman" pitchFamily="18" charset="0"/>
                <a:hlinkClick r:id="rId11" action="ppaction://hlinksldjump"/>
              </a:rPr>
              <a:t>3</a:t>
            </a:r>
            <a:r>
              <a:rPr lang="en-US" sz="2400" b="1" dirty="0">
                <a:solidFill>
                  <a:schemeClr val="tx2"/>
                </a:solidFill>
                <a:latin typeface="Times New Roman" pitchFamily="18" charset="0"/>
              </a:rPr>
              <a:t>0</a:t>
            </a:r>
            <a:endParaRPr lang="ru-RU" sz="2400" b="1" dirty="0">
              <a:solidFill>
                <a:schemeClr val="tx2"/>
              </a:solidFill>
              <a:latin typeface="Times New Roman" pitchFamily="18" charset="0"/>
            </a:endParaRPr>
          </a:p>
        </p:txBody>
      </p:sp>
      <p:sp>
        <p:nvSpPr>
          <p:cNvPr id="47120" name="AutoShape 16">
            <a:hlinkClick r:id="rId12" action="ppaction://hlinksldjump">
              <a:snd r:embed="rId6" name="click.wav"/>
            </a:hlinkClick>
          </p:cNvPr>
          <p:cNvSpPr>
            <a:spLocks noChangeArrowheads="1"/>
          </p:cNvSpPr>
          <p:nvPr/>
        </p:nvSpPr>
        <p:spPr bwMode="auto">
          <a:xfrm>
            <a:off x="7452320" y="2708920"/>
            <a:ext cx="700087" cy="648072"/>
          </a:xfrm>
          <a:prstGeom prst="bevel">
            <a:avLst>
              <a:gd name="adj" fmla="val 12500"/>
            </a:avLst>
          </a:prstGeom>
          <a:solidFill>
            <a:srgbClr val="FF0000"/>
          </a:solidFill>
          <a:ln w="9525">
            <a:noFill/>
            <a:miter lim="800000"/>
            <a:headEnd/>
            <a:tailEnd/>
          </a:ln>
          <a:effectLst>
            <a:prstShdw prst="shdw17" dist="17961" dir="2700000">
              <a:srgbClr val="990000"/>
            </a:prstShdw>
          </a:effectLst>
        </p:spPr>
        <p:txBody>
          <a:bodyPr wrap="none" anchor="ctr"/>
          <a:lstStyle/>
          <a:p>
            <a:pPr algn="ctr"/>
            <a:r>
              <a:rPr lang="kk-KZ" sz="2400" b="1" dirty="0">
                <a:solidFill>
                  <a:schemeClr val="tx2"/>
                </a:solidFill>
                <a:latin typeface="Times New Roman" pitchFamily="18" charset="0"/>
                <a:hlinkClick r:id="rId13" action="ppaction://hlinksldjump"/>
              </a:rPr>
              <a:t>4</a:t>
            </a:r>
            <a:r>
              <a:rPr lang="en-US" sz="2400" b="1" dirty="0">
                <a:solidFill>
                  <a:schemeClr val="tx2"/>
                </a:solidFill>
                <a:latin typeface="Times New Roman" pitchFamily="18" charset="0"/>
              </a:rPr>
              <a:t>0</a:t>
            </a:r>
            <a:endParaRPr lang="ru-RU" sz="2400" b="1" dirty="0">
              <a:solidFill>
                <a:schemeClr val="tx2"/>
              </a:solidFill>
              <a:latin typeface="Times New Roman" pitchFamily="18" charset="0"/>
            </a:endParaRPr>
          </a:p>
        </p:txBody>
      </p:sp>
      <p:sp>
        <p:nvSpPr>
          <p:cNvPr id="47121" name="AutoShape 17">
            <a:hlinkClick r:id="" action="ppaction://noaction">
              <a:snd r:embed="rId6" name="click.wav"/>
            </a:hlinkClick>
          </p:cNvPr>
          <p:cNvSpPr>
            <a:spLocks noChangeArrowheads="1"/>
          </p:cNvSpPr>
          <p:nvPr/>
        </p:nvSpPr>
        <p:spPr bwMode="auto">
          <a:xfrm>
            <a:off x="3707904" y="4509120"/>
            <a:ext cx="700087" cy="648072"/>
          </a:xfrm>
          <a:prstGeom prst="bevel">
            <a:avLst>
              <a:gd name="adj" fmla="val 12500"/>
            </a:avLst>
          </a:prstGeom>
          <a:solidFill>
            <a:srgbClr val="009900"/>
          </a:solidFill>
          <a:ln w="9525">
            <a:noFill/>
            <a:miter lim="800000"/>
            <a:headEnd/>
            <a:tailEnd/>
          </a:ln>
          <a:effectLst>
            <a:prstShdw prst="shdw17" dist="17961" dir="2700000">
              <a:srgbClr val="005C00"/>
            </a:prstShdw>
          </a:effectLst>
        </p:spPr>
        <p:txBody>
          <a:bodyPr wrap="none" anchor="ctr"/>
          <a:lstStyle/>
          <a:p>
            <a:pPr algn="ctr"/>
            <a:r>
              <a:rPr lang="kk-KZ" sz="2400" b="1" dirty="0">
                <a:solidFill>
                  <a:schemeClr val="tx2"/>
                </a:solidFill>
                <a:latin typeface="Times New Roman" pitchFamily="18" charset="0"/>
                <a:hlinkClick r:id="rId5" action="ppaction://hlinksldjump"/>
              </a:rPr>
              <a:t>1</a:t>
            </a:r>
            <a:r>
              <a:rPr lang="en-US" sz="2400" b="1" dirty="0">
                <a:solidFill>
                  <a:schemeClr val="tx2"/>
                </a:solidFill>
                <a:latin typeface="Times New Roman" pitchFamily="18" charset="0"/>
              </a:rPr>
              <a:t>0</a:t>
            </a:r>
            <a:endParaRPr lang="ru-RU" sz="2400" b="1" dirty="0">
              <a:solidFill>
                <a:schemeClr val="tx2"/>
              </a:solidFill>
              <a:latin typeface="Times New Roman" pitchFamily="18" charset="0"/>
            </a:endParaRPr>
          </a:p>
        </p:txBody>
      </p:sp>
      <p:sp>
        <p:nvSpPr>
          <p:cNvPr id="47122" name="AutoShape 18">
            <a:hlinkClick r:id="" action="ppaction://noaction">
              <a:snd r:embed="rId6" name="click.wav"/>
            </a:hlinkClick>
          </p:cNvPr>
          <p:cNvSpPr>
            <a:spLocks noChangeArrowheads="1"/>
          </p:cNvSpPr>
          <p:nvPr/>
        </p:nvSpPr>
        <p:spPr bwMode="auto">
          <a:xfrm>
            <a:off x="5004048" y="4509120"/>
            <a:ext cx="700087" cy="648072"/>
          </a:xfrm>
          <a:prstGeom prst="bevel">
            <a:avLst>
              <a:gd name="adj" fmla="val 12500"/>
            </a:avLst>
          </a:prstGeom>
          <a:solidFill>
            <a:srgbClr val="009900"/>
          </a:solidFill>
          <a:ln w="9525">
            <a:noFill/>
            <a:miter lim="800000"/>
            <a:headEnd/>
            <a:tailEnd/>
          </a:ln>
          <a:effectLst>
            <a:prstShdw prst="shdw17" dist="17961" dir="2700000">
              <a:srgbClr val="005C00"/>
            </a:prstShdw>
          </a:effectLst>
        </p:spPr>
        <p:txBody>
          <a:bodyPr wrap="none" anchor="ctr"/>
          <a:lstStyle/>
          <a:p>
            <a:pPr algn="ctr"/>
            <a:r>
              <a:rPr lang="kk-KZ" sz="2400" b="1" dirty="0">
                <a:solidFill>
                  <a:schemeClr val="tx2"/>
                </a:solidFill>
                <a:latin typeface="Times New Roman" pitchFamily="18" charset="0"/>
                <a:hlinkClick r:id="rId8" action="ppaction://hlinksldjump"/>
              </a:rPr>
              <a:t>2</a:t>
            </a:r>
            <a:r>
              <a:rPr lang="en-US" sz="2400" b="1" dirty="0">
                <a:solidFill>
                  <a:schemeClr val="tx2"/>
                </a:solidFill>
                <a:latin typeface="Times New Roman" pitchFamily="18" charset="0"/>
              </a:rPr>
              <a:t>0</a:t>
            </a:r>
            <a:endParaRPr lang="ru-RU" sz="2400" b="1" dirty="0">
              <a:solidFill>
                <a:schemeClr val="tx2"/>
              </a:solidFill>
              <a:latin typeface="Times New Roman" pitchFamily="18" charset="0"/>
            </a:endParaRPr>
          </a:p>
        </p:txBody>
      </p:sp>
      <p:sp>
        <p:nvSpPr>
          <p:cNvPr id="47123" name="AutoShape 19">
            <a:hlinkClick r:id="" action="ppaction://noaction">
              <a:snd r:embed="rId6" name="click.wav"/>
            </a:hlinkClick>
          </p:cNvPr>
          <p:cNvSpPr>
            <a:spLocks noChangeArrowheads="1"/>
          </p:cNvSpPr>
          <p:nvPr/>
        </p:nvSpPr>
        <p:spPr bwMode="auto">
          <a:xfrm>
            <a:off x="6300192" y="4509120"/>
            <a:ext cx="700088" cy="648072"/>
          </a:xfrm>
          <a:prstGeom prst="bevel">
            <a:avLst>
              <a:gd name="adj" fmla="val 12500"/>
            </a:avLst>
          </a:prstGeom>
          <a:solidFill>
            <a:srgbClr val="009900"/>
          </a:solidFill>
          <a:ln w="9525">
            <a:noFill/>
            <a:miter lim="800000"/>
            <a:headEnd/>
            <a:tailEnd/>
          </a:ln>
          <a:effectLst>
            <a:prstShdw prst="shdw17" dist="17961" dir="2700000">
              <a:srgbClr val="005C00"/>
            </a:prstShdw>
          </a:effectLst>
        </p:spPr>
        <p:txBody>
          <a:bodyPr wrap="none" anchor="ctr"/>
          <a:lstStyle/>
          <a:p>
            <a:pPr algn="ctr"/>
            <a:r>
              <a:rPr lang="kk-KZ" sz="2400" b="1" dirty="0">
                <a:solidFill>
                  <a:schemeClr val="tx2"/>
                </a:solidFill>
                <a:latin typeface="Times New Roman" pitchFamily="18" charset="0"/>
                <a:hlinkClick r:id="rId10" action="ppaction://hlinksldjump"/>
              </a:rPr>
              <a:t>3</a:t>
            </a:r>
            <a:r>
              <a:rPr lang="en-US" sz="2400" b="1" dirty="0">
                <a:solidFill>
                  <a:schemeClr val="tx2"/>
                </a:solidFill>
                <a:latin typeface="Times New Roman" pitchFamily="18" charset="0"/>
              </a:rPr>
              <a:t>0</a:t>
            </a:r>
            <a:endParaRPr lang="ru-RU" sz="2400" b="1" dirty="0">
              <a:solidFill>
                <a:schemeClr val="tx2"/>
              </a:solidFill>
              <a:latin typeface="Times New Roman" pitchFamily="18" charset="0"/>
            </a:endParaRPr>
          </a:p>
        </p:txBody>
      </p:sp>
      <p:sp>
        <p:nvSpPr>
          <p:cNvPr id="47124" name="AutoShape 20">
            <a:hlinkClick r:id="" action="ppaction://noaction">
              <a:snd r:embed="rId6" name="click.wav"/>
            </a:hlinkClick>
          </p:cNvPr>
          <p:cNvSpPr>
            <a:spLocks noChangeArrowheads="1"/>
          </p:cNvSpPr>
          <p:nvPr/>
        </p:nvSpPr>
        <p:spPr bwMode="auto">
          <a:xfrm>
            <a:off x="7524328" y="4509120"/>
            <a:ext cx="700087" cy="648072"/>
          </a:xfrm>
          <a:prstGeom prst="bevel">
            <a:avLst>
              <a:gd name="adj" fmla="val 12500"/>
            </a:avLst>
          </a:prstGeom>
          <a:solidFill>
            <a:srgbClr val="009900"/>
          </a:solidFill>
          <a:ln w="9525">
            <a:noFill/>
            <a:miter lim="800000"/>
            <a:headEnd/>
            <a:tailEnd/>
          </a:ln>
          <a:effectLst>
            <a:prstShdw prst="shdw17" dist="17961" dir="2700000">
              <a:srgbClr val="005C00"/>
            </a:prstShdw>
          </a:effectLst>
        </p:spPr>
        <p:txBody>
          <a:bodyPr wrap="none" anchor="ctr"/>
          <a:lstStyle/>
          <a:p>
            <a:pPr algn="ctr"/>
            <a:r>
              <a:rPr lang="kk-KZ" sz="2400" b="1" dirty="0">
                <a:solidFill>
                  <a:schemeClr val="tx2"/>
                </a:solidFill>
                <a:latin typeface="Times New Roman" pitchFamily="18" charset="0"/>
                <a:hlinkClick r:id="rId12" action="ppaction://hlinksldjump"/>
              </a:rPr>
              <a:t>4</a:t>
            </a:r>
            <a:r>
              <a:rPr lang="en-US" sz="2400" b="1" dirty="0">
                <a:solidFill>
                  <a:schemeClr val="tx2"/>
                </a:solidFill>
                <a:latin typeface="Times New Roman" pitchFamily="18" charset="0"/>
              </a:rPr>
              <a:t>0</a:t>
            </a:r>
            <a:endParaRPr lang="ru-RU" sz="2400" b="1" dirty="0">
              <a:solidFill>
                <a:schemeClr val="tx2"/>
              </a:solidFill>
              <a:latin typeface="Times New Roman" pitchFamily="18" charset="0"/>
            </a:endParaRPr>
          </a:p>
        </p:txBody>
      </p:sp>
      <p:sp>
        <p:nvSpPr>
          <p:cNvPr id="3091" name="AutoShape 24">
            <a:hlinkClick r:id="" action="ppaction://noaction">
              <a:snd r:embed="rId6" name="click.wav"/>
            </a:hlinkClick>
          </p:cNvPr>
          <p:cNvSpPr>
            <a:spLocks noChangeArrowheads="1"/>
          </p:cNvSpPr>
          <p:nvPr/>
        </p:nvSpPr>
        <p:spPr bwMode="auto">
          <a:xfrm>
            <a:off x="323528" y="2708920"/>
            <a:ext cx="2736304" cy="2088232"/>
          </a:xfrm>
          <a:prstGeom prst="bevel">
            <a:avLst>
              <a:gd name="adj" fmla="val 12500"/>
            </a:avLst>
          </a:prstGeom>
          <a:solidFill>
            <a:srgbClr val="FF0066"/>
          </a:solidFill>
          <a:ln w="9525">
            <a:noFill/>
            <a:miter lim="800000"/>
            <a:headEnd/>
            <a:tailEnd/>
          </a:ln>
          <a:effectLst>
            <a:prstShdw prst="shdw17" dist="17961" dir="2700000">
              <a:srgbClr val="99003D"/>
            </a:prstShdw>
          </a:effectLst>
        </p:spPr>
        <p:txBody>
          <a:bodyPr wrap="none" anchor="ctr"/>
          <a:lstStyle/>
          <a:p>
            <a:pPr algn="ctr"/>
            <a:r>
              <a:rPr lang="kk-KZ" sz="2000" b="1" dirty="0" smtClean="0">
                <a:solidFill>
                  <a:srgbClr val="002060"/>
                </a:solidFill>
                <a:latin typeface="Times New Roman" pitchFamily="18" charset="0"/>
              </a:rPr>
              <a:t>Бөкей ордасы</a:t>
            </a:r>
            <a:endParaRPr lang="ru-RU" sz="2000" b="1" dirty="0">
              <a:solidFill>
                <a:srgbClr val="002060"/>
              </a:solidFill>
              <a:latin typeface="Times New Roman" pitchFamily="18" charset="0"/>
            </a:endParaRPr>
          </a:p>
        </p:txBody>
      </p:sp>
      <p:sp>
        <p:nvSpPr>
          <p:cNvPr id="19" name="Блок-схема: решение 18">
            <a:hlinkClick r:id="rId14" action="ppaction://hlinksldjump"/>
          </p:cNvPr>
          <p:cNvSpPr/>
          <p:nvPr/>
        </p:nvSpPr>
        <p:spPr>
          <a:xfrm>
            <a:off x="7812360" y="5877272"/>
            <a:ext cx="914400" cy="61264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471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71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471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71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471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471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4712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471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47117"/>
                    </p:tgtEl>
                  </p:cond>
                </p:stCondLst>
                <p:endSync evt="end" delay="0">
                  <p:rtn val="all"/>
                </p:endSync>
                <p:childTnLst>
                  <p:par>
                    <p:cTn id="36" fill="hold">
                      <p:stCondLst>
                        <p:cond delay="0"/>
                      </p:stCondLst>
                      <p:childTnLst>
                        <p:par>
                          <p:cTn id="37" fill="hold">
                            <p:stCondLst>
                              <p:cond delay="0"/>
                            </p:stCondLst>
                            <p:childTnLst>
                              <p:par>
                                <p:cTn id="38" presetID="1" presetClass="exit" presetSubtype="0" fill="hold" grpId="0" nodeType="clickEffect">
                                  <p:stCondLst>
                                    <p:cond delay="0"/>
                                  </p:stCondLst>
                                  <p:childTnLst>
                                    <p:set>
                                      <p:cBhvr>
                                        <p:cTn id="39" dur="1" fill="hold">
                                          <p:stCondLst>
                                            <p:cond delay="0"/>
                                          </p:stCondLst>
                                        </p:cTn>
                                        <p:tgtEl>
                                          <p:spTgt spid="47117"/>
                                        </p:tgtEl>
                                        <p:attrNameLst>
                                          <p:attrName>style.visibility</p:attrName>
                                        </p:attrNameLst>
                                      </p:cBhvr>
                                      <p:to>
                                        <p:strVal val="hidden"/>
                                      </p:to>
                                    </p:set>
                                  </p:childTnLst>
                                </p:cTn>
                              </p:par>
                            </p:childTnLst>
                          </p:cTn>
                        </p:par>
                      </p:childTnLst>
                    </p:cTn>
                  </p:par>
                </p:childTnLst>
              </p:cTn>
              <p:nextCondLst>
                <p:cond evt="onClick" delay="0">
                  <p:tgtEl>
                    <p:spTgt spid="47117"/>
                  </p:tgtEl>
                </p:cond>
              </p:nextCondLst>
            </p:seq>
            <p:seq concurrent="1" nextAc="seek">
              <p:cTn id="40" restart="whenNotActive" fill="hold" evtFilter="cancelBubble" nodeType="interactiveSeq">
                <p:stCondLst>
                  <p:cond evt="onClick" delay="0">
                    <p:tgtEl>
                      <p:spTgt spid="47118"/>
                    </p:tgtEl>
                  </p:cond>
                </p:stCondLst>
                <p:endSync evt="end" delay="0">
                  <p:rtn val="all"/>
                </p:endSync>
                <p:childTnLst>
                  <p:par>
                    <p:cTn id="41" fill="hold">
                      <p:stCondLst>
                        <p:cond delay="0"/>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47118"/>
                                        </p:tgtEl>
                                        <p:attrNameLst>
                                          <p:attrName>style.visibility</p:attrName>
                                        </p:attrNameLst>
                                      </p:cBhvr>
                                      <p:to>
                                        <p:strVal val="hidden"/>
                                      </p:to>
                                    </p:set>
                                  </p:childTnLst>
                                </p:cTn>
                              </p:par>
                            </p:childTnLst>
                          </p:cTn>
                        </p:par>
                      </p:childTnLst>
                    </p:cTn>
                  </p:par>
                </p:childTnLst>
              </p:cTn>
              <p:nextCondLst>
                <p:cond evt="onClick" delay="0">
                  <p:tgtEl>
                    <p:spTgt spid="47118"/>
                  </p:tgtEl>
                </p:cond>
              </p:nextCondLst>
            </p:seq>
            <p:seq concurrent="1" nextAc="seek">
              <p:cTn id="45" restart="whenNotActive" fill="hold" evtFilter="cancelBubble" nodeType="interactiveSeq">
                <p:stCondLst>
                  <p:cond evt="onClick" delay="0">
                    <p:tgtEl>
                      <p:spTgt spid="47119"/>
                    </p:tgtEl>
                  </p:cond>
                </p:stCondLst>
                <p:endSync evt="end" delay="0">
                  <p:rtn val="all"/>
                </p:endSync>
                <p:childTnLst>
                  <p:par>
                    <p:cTn id="46" fill="hold">
                      <p:stCondLst>
                        <p:cond delay="0"/>
                      </p:stCondLst>
                      <p:childTnLst>
                        <p:par>
                          <p:cTn id="47" fill="hold">
                            <p:stCondLst>
                              <p:cond delay="0"/>
                            </p:stCondLst>
                            <p:childTnLst>
                              <p:par>
                                <p:cTn id="48" presetID="1" presetClass="exit" presetSubtype="0" fill="hold" grpId="0" nodeType="clickEffect">
                                  <p:stCondLst>
                                    <p:cond delay="0"/>
                                  </p:stCondLst>
                                  <p:childTnLst>
                                    <p:set>
                                      <p:cBhvr>
                                        <p:cTn id="49" dur="1" fill="hold">
                                          <p:stCondLst>
                                            <p:cond delay="0"/>
                                          </p:stCondLst>
                                        </p:cTn>
                                        <p:tgtEl>
                                          <p:spTgt spid="47119"/>
                                        </p:tgtEl>
                                        <p:attrNameLst>
                                          <p:attrName>style.visibility</p:attrName>
                                        </p:attrNameLst>
                                      </p:cBhvr>
                                      <p:to>
                                        <p:strVal val="hidden"/>
                                      </p:to>
                                    </p:set>
                                  </p:childTnLst>
                                </p:cTn>
                              </p:par>
                            </p:childTnLst>
                          </p:cTn>
                        </p:par>
                      </p:childTnLst>
                    </p:cTn>
                  </p:par>
                </p:childTnLst>
              </p:cTn>
              <p:nextCondLst>
                <p:cond evt="onClick" delay="0">
                  <p:tgtEl>
                    <p:spTgt spid="47119"/>
                  </p:tgtEl>
                </p:cond>
              </p:nextCondLst>
            </p:seq>
            <p:seq concurrent="1" nextAc="seek">
              <p:cTn id="50" restart="whenNotActive" fill="hold" evtFilter="cancelBubble" nodeType="interactiveSeq">
                <p:stCondLst>
                  <p:cond evt="onClick" delay="0">
                    <p:tgtEl>
                      <p:spTgt spid="47120"/>
                    </p:tgtEl>
                  </p:cond>
                </p:stCondLst>
                <p:endSync evt="end" delay="0">
                  <p:rtn val="all"/>
                </p:endSync>
                <p:childTnLst>
                  <p:par>
                    <p:cTn id="51" fill="hold">
                      <p:stCondLst>
                        <p:cond delay="0"/>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47120"/>
                                        </p:tgtEl>
                                        <p:attrNameLst>
                                          <p:attrName>style.visibility</p:attrName>
                                        </p:attrNameLst>
                                      </p:cBhvr>
                                      <p:to>
                                        <p:strVal val="hidden"/>
                                      </p:to>
                                    </p:set>
                                  </p:childTnLst>
                                </p:cTn>
                              </p:par>
                            </p:childTnLst>
                          </p:cTn>
                        </p:par>
                      </p:childTnLst>
                    </p:cTn>
                  </p:par>
                </p:childTnLst>
              </p:cTn>
              <p:nextCondLst>
                <p:cond evt="onClick" delay="0">
                  <p:tgtEl>
                    <p:spTgt spid="47120"/>
                  </p:tgtEl>
                </p:cond>
              </p:nextCondLst>
            </p:seq>
            <p:seq concurrent="1" nextAc="seek">
              <p:cTn id="55" restart="whenNotActive" fill="hold" evtFilter="cancelBubble" nodeType="interactiveSeq">
                <p:stCondLst>
                  <p:cond evt="onClick" delay="0">
                    <p:tgtEl>
                      <p:spTgt spid="47121"/>
                    </p:tgtEl>
                  </p:cond>
                </p:stCondLst>
                <p:endSync evt="end" delay="0">
                  <p:rtn val="all"/>
                </p:endSync>
                <p:childTnLst>
                  <p:par>
                    <p:cTn id="56" fill="hold">
                      <p:stCondLst>
                        <p:cond delay="0"/>
                      </p:stCondLst>
                      <p:childTnLst>
                        <p:par>
                          <p:cTn id="57" fill="hold">
                            <p:stCondLst>
                              <p:cond delay="0"/>
                            </p:stCondLst>
                            <p:childTnLst>
                              <p:par>
                                <p:cTn id="58" presetID="1" presetClass="exit" presetSubtype="0" fill="hold" grpId="0" nodeType="clickEffect">
                                  <p:stCondLst>
                                    <p:cond delay="0"/>
                                  </p:stCondLst>
                                  <p:childTnLst>
                                    <p:set>
                                      <p:cBhvr>
                                        <p:cTn id="59" dur="1" fill="hold">
                                          <p:stCondLst>
                                            <p:cond delay="0"/>
                                          </p:stCondLst>
                                        </p:cTn>
                                        <p:tgtEl>
                                          <p:spTgt spid="47121"/>
                                        </p:tgtEl>
                                        <p:attrNameLst>
                                          <p:attrName>style.visibility</p:attrName>
                                        </p:attrNameLst>
                                      </p:cBhvr>
                                      <p:to>
                                        <p:strVal val="hidden"/>
                                      </p:to>
                                    </p:set>
                                  </p:childTnLst>
                                </p:cTn>
                              </p:par>
                            </p:childTnLst>
                          </p:cTn>
                        </p:par>
                      </p:childTnLst>
                    </p:cTn>
                  </p:par>
                </p:childTnLst>
              </p:cTn>
              <p:nextCondLst>
                <p:cond evt="onClick" delay="0">
                  <p:tgtEl>
                    <p:spTgt spid="47121"/>
                  </p:tgtEl>
                </p:cond>
              </p:nextCondLst>
            </p:seq>
            <p:seq concurrent="1" nextAc="seek">
              <p:cTn id="60" restart="whenNotActive" fill="hold" evtFilter="cancelBubble" nodeType="interactiveSeq">
                <p:stCondLst>
                  <p:cond evt="onClick" delay="0">
                    <p:tgtEl>
                      <p:spTgt spid="47122"/>
                    </p:tgtEl>
                  </p:cond>
                </p:stCondLst>
                <p:endSync evt="end" delay="0">
                  <p:rtn val="all"/>
                </p:endSync>
                <p:childTnLst>
                  <p:par>
                    <p:cTn id="61" fill="hold">
                      <p:stCondLst>
                        <p:cond delay="0"/>
                      </p:stCondLst>
                      <p:childTnLst>
                        <p:par>
                          <p:cTn id="62" fill="hold">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47122"/>
                                        </p:tgtEl>
                                        <p:attrNameLst>
                                          <p:attrName>style.visibility</p:attrName>
                                        </p:attrNameLst>
                                      </p:cBhvr>
                                      <p:to>
                                        <p:strVal val="hidden"/>
                                      </p:to>
                                    </p:set>
                                  </p:childTnLst>
                                </p:cTn>
                              </p:par>
                            </p:childTnLst>
                          </p:cTn>
                        </p:par>
                      </p:childTnLst>
                    </p:cTn>
                  </p:par>
                </p:childTnLst>
              </p:cTn>
              <p:nextCondLst>
                <p:cond evt="onClick" delay="0">
                  <p:tgtEl>
                    <p:spTgt spid="47122"/>
                  </p:tgtEl>
                </p:cond>
              </p:nextCondLst>
            </p:seq>
            <p:seq concurrent="1" nextAc="seek">
              <p:cTn id="65" restart="whenNotActive" fill="hold" evtFilter="cancelBubble" nodeType="interactiveSeq">
                <p:stCondLst>
                  <p:cond evt="onClick" delay="0">
                    <p:tgtEl>
                      <p:spTgt spid="47123"/>
                    </p:tgtEl>
                  </p:cond>
                </p:stCondLst>
                <p:endSync evt="end" delay="0">
                  <p:rtn val="all"/>
                </p:endSync>
                <p:childTnLst>
                  <p:par>
                    <p:cTn id="66" fill="hold">
                      <p:stCondLst>
                        <p:cond delay="0"/>
                      </p:stCondLst>
                      <p:childTnLst>
                        <p:par>
                          <p:cTn id="67" fill="hold">
                            <p:stCondLst>
                              <p:cond delay="0"/>
                            </p:stCondLst>
                            <p:childTnLst>
                              <p:par>
                                <p:cTn id="68" presetID="1" presetClass="exit" presetSubtype="0" fill="hold" grpId="0" nodeType="clickEffect">
                                  <p:stCondLst>
                                    <p:cond delay="0"/>
                                  </p:stCondLst>
                                  <p:childTnLst>
                                    <p:set>
                                      <p:cBhvr>
                                        <p:cTn id="69" dur="1" fill="hold">
                                          <p:stCondLst>
                                            <p:cond delay="0"/>
                                          </p:stCondLst>
                                        </p:cTn>
                                        <p:tgtEl>
                                          <p:spTgt spid="47123"/>
                                        </p:tgtEl>
                                        <p:attrNameLst>
                                          <p:attrName>style.visibility</p:attrName>
                                        </p:attrNameLst>
                                      </p:cBhvr>
                                      <p:to>
                                        <p:strVal val="hidden"/>
                                      </p:to>
                                    </p:set>
                                  </p:childTnLst>
                                </p:cTn>
                              </p:par>
                            </p:childTnLst>
                          </p:cTn>
                        </p:par>
                      </p:childTnLst>
                    </p:cTn>
                  </p:par>
                </p:childTnLst>
              </p:cTn>
              <p:nextCondLst>
                <p:cond evt="onClick" delay="0">
                  <p:tgtEl>
                    <p:spTgt spid="47123"/>
                  </p:tgtEl>
                </p:cond>
              </p:nextCondLst>
            </p:seq>
            <p:seq concurrent="1" nextAc="seek">
              <p:cTn id="70" restart="whenNotActive" fill="hold" evtFilter="cancelBubble" nodeType="interactiveSeq">
                <p:stCondLst>
                  <p:cond evt="onClick" delay="0">
                    <p:tgtEl>
                      <p:spTgt spid="47124"/>
                    </p:tgtEl>
                  </p:cond>
                </p:stCondLst>
                <p:endSync evt="end" delay="0">
                  <p:rtn val="all"/>
                </p:endSync>
                <p:childTnLst>
                  <p:par>
                    <p:cTn id="71" fill="hold">
                      <p:stCondLst>
                        <p:cond delay="0"/>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47124"/>
                                        </p:tgtEl>
                                        <p:attrNameLst>
                                          <p:attrName>style.visibility</p:attrName>
                                        </p:attrNameLst>
                                      </p:cBhvr>
                                      <p:to>
                                        <p:strVal val="hidden"/>
                                      </p:to>
                                    </p:set>
                                  </p:childTnLst>
                                </p:cTn>
                              </p:par>
                            </p:childTnLst>
                          </p:cTn>
                        </p:par>
                      </p:childTnLst>
                    </p:cTn>
                  </p:par>
                </p:childTnLst>
              </p:cTn>
              <p:nextCondLst>
                <p:cond evt="onClick" delay="0">
                  <p:tgtEl>
                    <p:spTgt spid="47124"/>
                  </p:tgtEl>
                </p:cond>
              </p:nextCondLst>
            </p:seq>
          </p:childTnLst>
        </p:cTn>
      </p:par>
    </p:tnLst>
    <p:bldLst>
      <p:bldP spid="47117" grpId="0" animBg="1"/>
      <p:bldP spid="47117" grpId="1" animBg="1"/>
      <p:bldP spid="47118" grpId="0" animBg="1"/>
      <p:bldP spid="47118" grpId="1" animBg="1"/>
      <p:bldP spid="47119" grpId="0" animBg="1"/>
      <p:bldP spid="47119" grpId="1" animBg="1"/>
      <p:bldP spid="47120" grpId="0" animBg="1"/>
      <p:bldP spid="47120" grpId="1" animBg="1"/>
      <p:bldP spid="47121" grpId="0" animBg="1"/>
      <p:bldP spid="47121" grpId="1" animBg="1"/>
      <p:bldP spid="47122" grpId="0" animBg="1"/>
      <p:bldP spid="47122" grpId="1" animBg="1"/>
      <p:bldP spid="47123" grpId="0" animBg="1"/>
      <p:bldP spid="47123" grpId="1" animBg="1"/>
      <p:bldP spid="47124" grpId="0" animBg="1"/>
      <p:bldP spid="4712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b="1" i="1" dirty="0" smtClean="0">
                <a:latin typeface="Arial" pitchFamily="34" charset="0"/>
                <a:cs typeface="Arial" pitchFamily="34" charset="0"/>
              </a:rPr>
              <a:t>«Күрделенген сұрақ қою» әдісі</a:t>
            </a:r>
            <a:endParaRPr lang="ru-RU" dirty="0"/>
          </a:p>
        </p:txBody>
      </p:sp>
      <p:sp>
        <p:nvSpPr>
          <p:cNvPr id="3" name="Содержимое 2"/>
          <p:cNvSpPr>
            <a:spLocks noGrp="1"/>
          </p:cNvSpPr>
          <p:nvPr>
            <p:ph idx="1"/>
          </p:nvPr>
        </p:nvSpPr>
        <p:spPr>
          <a:xfrm>
            <a:off x="457200" y="1916832"/>
            <a:ext cx="8258204" cy="4209331"/>
          </a:xfrm>
        </p:spPr>
        <p:txBody>
          <a:bodyPr>
            <a:normAutofit/>
          </a:bodyPr>
          <a:lstStyle/>
          <a:p>
            <a:pPr algn="just"/>
            <a:r>
              <a:rPr lang="kk-KZ" sz="4000" i="1" dirty="0" smtClean="0">
                <a:latin typeface="Arial" pitchFamily="34" charset="0"/>
                <a:cs typeface="Arial" pitchFamily="34" charset="0"/>
              </a:rPr>
              <a:t>Осы ғасырда өмір сүрсен,  Исатай мен Махамбет  көтерілісіне қатысар ма едің? Неге?</a:t>
            </a:r>
            <a:endParaRPr lang="ru-RU" sz="4000" dirty="0" smtClean="0">
              <a:latin typeface="Arial" pitchFamily="34" charset="0"/>
              <a:cs typeface="Arial" pitchFamily="34" charset="0"/>
            </a:endParaRPr>
          </a:p>
          <a:p>
            <a:pPr algn="just">
              <a:buNone/>
            </a:pP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idx="1"/>
          </p:nvPr>
        </p:nvSpPr>
        <p:spPr>
          <a:xfrm>
            <a:off x="457200" y="333375"/>
            <a:ext cx="8507288" cy="5762625"/>
          </a:xfrm>
        </p:spPr>
        <p:txBody>
          <a:bodyPr/>
          <a:lstStyle/>
          <a:p>
            <a:pPr>
              <a:buNone/>
            </a:pPr>
            <a:endParaRPr lang="kk-KZ" dirty="0" smtClean="0"/>
          </a:p>
          <a:p>
            <a:endParaRPr lang="kk-KZ" dirty="0" smtClean="0"/>
          </a:p>
          <a:p>
            <a:endParaRPr lang="kk-KZ" dirty="0" smtClean="0"/>
          </a:p>
          <a:p>
            <a:r>
              <a:rPr lang="kk-KZ" dirty="0" smtClean="0"/>
              <a:t>                                   </a:t>
            </a:r>
          </a:p>
          <a:p>
            <a:r>
              <a:rPr lang="kk-KZ" sz="4800" dirty="0" smtClean="0">
                <a:solidFill>
                  <a:srgbClr val="FF0000"/>
                </a:solidFill>
                <a:latin typeface="Times New Roman" pitchFamily="18" charset="0"/>
                <a:cs typeface="Times New Roman" pitchFamily="18" charset="0"/>
              </a:rPr>
              <a:t>                 </a:t>
            </a:r>
            <a:r>
              <a:rPr lang="kk-KZ" sz="3200" b="1" dirty="0" smtClean="0">
                <a:solidFill>
                  <a:srgbClr val="002060"/>
                </a:solidFill>
                <a:latin typeface="Times New Roman" pitchFamily="18" charset="0"/>
                <a:cs typeface="Times New Roman" pitchFamily="18" charset="0"/>
              </a:rPr>
              <a:t>“Жұлдызды сәт”</a:t>
            </a:r>
          </a:p>
          <a:p>
            <a:r>
              <a:rPr lang="kk-KZ" sz="3200" b="1" dirty="0" smtClean="0">
                <a:solidFill>
                  <a:srgbClr val="002060"/>
                </a:solidFill>
                <a:latin typeface="Times New Roman" pitchFamily="18" charset="0"/>
                <a:cs typeface="Times New Roman" pitchFamily="18" charset="0"/>
              </a:rPr>
              <a:t>                        Бекіту сұрақтары</a:t>
            </a:r>
            <a:endParaRPr lang="ru-RU" sz="3200" b="1" dirty="0">
              <a:solidFill>
                <a:srgbClr val="002060"/>
              </a:solidFill>
              <a:latin typeface="Times New Roman" pitchFamily="18" charset="0"/>
              <a:cs typeface="Times New Roman" pitchFamily="18" charset="0"/>
            </a:endParaRPr>
          </a:p>
        </p:txBody>
      </p:sp>
      <p:sp>
        <p:nvSpPr>
          <p:cNvPr id="5" name="16-конечная звезда 4"/>
          <p:cNvSpPr/>
          <p:nvPr/>
        </p:nvSpPr>
        <p:spPr>
          <a:xfrm>
            <a:off x="251520" y="0"/>
            <a:ext cx="2952328" cy="2492896"/>
          </a:xfrm>
          <a:prstGeom prst="star1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1600" b="1" dirty="0" smtClean="0">
                <a:solidFill>
                  <a:srgbClr val="C00000"/>
                </a:solidFill>
                <a:latin typeface="Times New Roman" pitchFamily="18" charset="0"/>
                <a:cs typeface="Times New Roman" pitchFamily="18" charset="0"/>
              </a:rPr>
              <a:t>1.Исатай мен Махамбет көтеріліс қашан болды?</a:t>
            </a:r>
            <a:endParaRPr lang="ru-RU" sz="1600" b="1" dirty="0">
              <a:solidFill>
                <a:srgbClr val="C00000"/>
              </a:solidFill>
              <a:latin typeface="Times New Roman" pitchFamily="18" charset="0"/>
              <a:cs typeface="Times New Roman" pitchFamily="18" charset="0"/>
            </a:endParaRPr>
          </a:p>
        </p:txBody>
      </p:sp>
      <p:sp>
        <p:nvSpPr>
          <p:cNvPr id="6" name="16-конечная звезда 5"/>
          <p:cNvSpPr/>
          <p:nvPr/>
        </p:nvSpPr>
        <p:spPr>
          <a:xfrm>
            <a:off x="5508104" y="0"/>
            <a:ext cx="3456384" cy="2520280"/>
          </a:xfrm>
          <a:prstGeom prst="star1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1600" b="1" dirty="0" smtClean="0">
                <a:solidFill>
                  <a:srgbClr val="C00000"/>
                </a:solidFill>
                <a:latin typeface="Times New Roman" pitchFamily="18" charset="0"/>
                <a:cs typeface="Times New Roman" pitchFamily="18" charset="0"/>
              </a:rPr>
              <a:t>3.Каспий теңізі жағасында ең көп жер телімі бар Ресей помещиктері ?</a:t>
            </a:r>
            <a:endParaRPr lang="ru-RU" sz="1600" b="1" dirty="0">
              <a:solidFill>
                <a:srgbClr val="C00000"/>
              </a:solidFill>
              <a:latin typeface="Times New Roman" pitchFamily="18" charset="0"/>
              <a:cs typeface="Times New Roman" pitchFamily="18" charset="0"/>
            </a:endParaRPr>
          </a:p>
        </p:txBody>
      </p:sp>
      <p:sp>
        <p:nvSpPr>
          <p:cNvPr id="10" name="16-конечная звезда 9"/>
          <p:cNvSpPr/>
          <p:nvPr/>
        </p:nvSpPr>
        <p:spPr>
          <a:xfrm>
            <a:off x="-180528" y="3501008"/>
            <a:ext cx="3744416" cy="1800200"/>
          </a:xfrm>
          <a:prstGeom prst="star1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600" b="1" dirty="0" smtClean="0">
                <a:solidFill>
                  <a:srgbClr val="C00000"/>
                </a:solidFill>
              </a:rPr>
              <a:t>5.Қарауылқожа ауылын Исатай қай жылы  басып алды? </a:t>
            </a:r>
            <a:endParaRPr lang="ru-RU" sz="1600" b="1" dirty="0">
              <a:solidFill>
                <a:srgbClr val="C00000"/>
              </a:solidFill>
            </a:endParaRPr>
          </a:p>
        </p:txBody>
      </p:sp>
      <p:sp>
        <p:nvSpPr>
          <p:cNvPr id="11" name="16-конечная звезда 10"/>
          <p:cNvSpPr/>
          <p:nvPr/>
        </p:nvSpPr>
        <p:spPr>
          <a:xfrm>
            <a:off x="2627784" y="0"/>
            <a:ext cx="3312368" cy="2088232"/>
          </a:xfrm>
          <a:prstGeom prst="star1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b="1" dirty="0" smtClean="0">
                <a:solidFill>
                  <a:srgbClr val="C00000"/>
                </a:solidFill>
                <a:latin typeface="Times New Roman" pitchFamily="18" charset="0"/>
                <a:cs typeface="Times New Roman" pitchFamily="18" charset="0"/>
              </a:rPr>
              <a:t>2. Көтеріліс қай жерді қамтыды?</a:t>
            </a:r>
            <a:endParaRPr lang="ru-RU" b="1" dirty="0">
              <a:solidFill>
                <a:srgbClr val="C00000"/>
              </a:solidFill>
              <a:latin typeface="Times New Roman" pitchFamily="18" charset="0"/>
              <a:cs typeface="Times New Roman" pitchFamily="18" charset="0"/>
            </a:endParaRPr>
          </a:p>
        </p:txBody>
      </p:sp>
      <p:sp>
        <p:nvSpPr>
          <p:cNvPr id="12" name="16-конечная звезда 11"/>
          <p:cNvSpPr/>
          <p:nvPr/>
        </p:nvSpPr>
        <p:spPr>
          <a:xfrm>
            <a:off x="3347864" y="3789040"/>
            <a:ext cx="3635896" cy="1656184"/>
          </a:xfrm>
          <a:prstGeom prst="star1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1600" b="1" dirty="0" smtClean="0">
                <a:solidFill>
                  <a:srgbClr val="C00000"/>
                </a:solidFill>
              </a:rPr>
              <a:t>7.Тастөбе шайқасы қай жылы болды?</a:t>
            </a:r>
            <a:endParaRPr lang="ru-RU" sz="1600" b="1" dirty="0">
              <a:solidFill>
                <a:srgbClr val="C00000"/>
              </a:solidFill>
              <a:latin typeface="Times New Roman" pitchFamily="18" charset="0"/>
              <a:cs typeface="Times New Roman" pitchFamily="18" charset="0"/>
            </a:endParaRPr>
          </a:p>
        </p:txBody>
      </p:sp>
      <p:sp>
        <p:nvSpPr>
          <p:cNvPr id="13" name="16-конечная звезда 12"/>
          <p:cNvSpPr/>
          <p:nvPr/>
        </p:nvSpPr>
        <p:spPr>
          <a:xfrm>
            <a:off x="0" y="5085184"/>
            <a:ext cx="3312368" cy="2016224"/>
          </a:xfrm>
          <a:prstGeom prst="star1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1600" b="1" dirty="0" smtClean="0">
                <a:solidFill>
                  <a:srgbClr val="C00000"/>
                </a:solidFill>
                <a:latin typeface="Times New Roman" pitchFamily="18" charset="0"/>
                <a:cs typeface="Times New Roman" pitchFamily="18" charset="0"/>
              </a:rPr>
              <a:t>6.Исатай Жәңгір ауылын 2 мың көтерілісшісімен басып алған уақыт?</a:t>
            </a:r>
            <a:endParaRPr lang="ru-RU" sz="1600" b="1" dirty="0">
              <a:solidFill>
                <a:srgbClr val="C00000"/>
              </a:solidFill>
              <a:latin typeface="Times New Roman" pitchFamily="18" charset="0"/>
              <a:cs typeface="Times New Roman" pitchFamily="18" charset="0"/>
            </a:endParaRPr>
          </a:p>
        </p:txBody>
      </p:sp>
      <p:sp>
        <p:nvSpPr>
          <p:cNvPr id="9" name="16-конечная звезда 8"/>
          <p:cNvSpPr/>
          <p:nvPr/>
        </p:nvSpPr>
        <p:spPr>
          <a:xfrm>
            <a:off x="-252536" y="2132856"/>
            <a:ext cx="3528392" cy="1584176"/>
          </a:xfrm>
          <a:prstGeom prst="star1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err="1" smtClean="0">
                <a:solidFill>
                  <a:srgbClr val="C00000"/>
                </a:solidFill>
                <a:latin typeface="Times New Roman" pitchFamily="18" charset="0"/>
                <a:ea typeface="Times New Roman" pitchFamily="18" charset="0"/>
                <a:cs typeface="Times New Roman" pitchFamily="18" charset="0"/>
              </a:rPr>
              <a:t>4.Исатайдың өмір сүрген уақыты?</a:t>
            </a:r>
            <a:r>
              <a:rPr lang="ru-RU" sz="2000" b="1" dirty="0" smtClean="0">
                <a:solidFill>
                  <a:srgbClr val="C00000"/>
                </a:solidFill>
                <a:latin typeface="Times New Roman" pitchFamily="18" charset="0"/>
                <a:ea typeface="Times New Roman" pitchFamily="18" charset="0"/>
                <a:cs typeface="Times New Roman" pitchFamily="18" charset="0"/>
              </a:rPr>
              <a:t/>
            </a:r>
            <a:br>
              <a:rPr lang="ru-RU" sz="2000" b="1" dirty="0" smtClean="0">
                <a:solidFill>
                  <a:srgbClr val="C00000"/>
                </a:solidFill>
                <a:latin typeface="Times New Roman" pitchFamily="18" charset="0"/>
                <a:ea typeface="Times New Roman" pitchFamily="18" charset="0"/>
                <a:cs typeface="Times New Roman" pitchFamily="18" charset="0"/>
              </a:rPr>
            </a:br>
            <a:endParaRPr lang="ru-RU" sz="2000" b="1" dirty="0">
              <a:solidFill>
                <a:srgbClr val="C00000"/>
              </a:solidFill>
              <a:latin typeface="Times New Roman" pitchFamily="18" charset="0"/>
              <a:cs typeface="Times New Roman" pitchFamily="18" charset="0"/>
            </a:endParaRPr>
          </a:p>
        </p:txBody>
      </p:sp>
      <p:sp>
        <p:nvSpPr>
          <p:cNvPr id="14" name="16-конечная звезда 13"/>
          <p:cNvSpPr/>
          <p:nvPr/>
        </p:nvSpPr>
        <p:spPr>
          <a:xfrm>
            <a:off x="2915816" y="5273824"/>
            <a:ext cx="3816424" cy="1584176"/>
          </a:xfrm>
          <a:prstGeom prst="star1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1600" b="1" dirty="0" smtClean="0">
                <a:solidFill>
                  <a:srgbClr val="C00000"/>
                </a:solidFill>
                <a:latin typeface="Times New Roman" pitchFamily="18" charset="0"/>
                <a:cs typeface="Times New Roman" pitchFamily="18" charset="0"/>
              </a:rPr>
              <a:t>9.Көтерілістің жеңілу себептері?</a:t>
            </a:r>
            <a:endParaRPr lang="ru-RU" sz="1600" b="1" dirty="0">
              <a:solidFill>
                <a:srgbClr val="C00000"/>
              </a:solidFill>
              <a:latin typeface="Times New Roman" pitchFamily="18" charset="0"/>
              <a:cs typeface="Times New Roman" pitchFamily="18" charset="0"/>
            </a:endParaRPr>
          </a:p>
        </p:txBody>
      </p:sp>
      <p:sp>
        <p:nvSpPr>
          <p:cNvPr id="15" name="16-конечная звезда 14"/>
          <p:cNvSpPr/>
          <p:nvPr/>
        </p:nvSpPr>
        <p:spPr>
          <a:xfrm>
            <a:off x="6300192" y="2780928"/>
            <a:ext cx="3024336" cy="1872208"/>
          </a:xfrm>
          <a:prstGeom prst="star1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1600" b="1" dirty="0" smtClean="0">
                <a:solidFill>
                  <a:srgbClr val="C00000"/>
                </a:solidFill>
                <a:latin typeface="Times New Roman" pitchFamily="18" charset="0"/>
                <a:cs typeface="Times New Roman" pitchFamily="18" charset="0"/>
              </a:rPr>
              <a:t>8.Исатайдың ең соңғы шайқасы қай жылы болды?</a:t>
            </a:r>
            <a:endParaRPr lang="ru-RU" sz="1600" b="1" dirty="0">
              <a:solidFill>
                <a:srgbClr val="C00000"/>
              </a:solidFill>
              <a:latin typeface="Times New Roman" pitchFamily="18" charset="0"/>
              <a:cs typeface="Times New Roman" pitchFamily="18" charset="0"/>
            </a:endParaRPr>
          </a:p>
        </p:txBody>
      </p:sp>
      <p:sp>
        <p:nvSpPr>
          <p:cNvPr id="16" name="16-конечная звезда 15"/>
          <p:cNvSpPr/>
          <p:nvPr/>
        </p:nvSpPr>
        <p:spPr>
          <a:xfrm>
            <a:off x="5724128" y="4725144"/>
            <a:ext cx="3816424" cy="2132856"/>
          </a:xfrm>
          <a:prstGeom prst="star1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1600" b="1" dirty="0" smtClean="0">
                <a:solidFill>
                  <a:srgbClr val="C00000"/>
                </a:solidFill>
                <a:latin typeface="Times New Roman" pitchFamily="18" charset="0"/>
                <a:cs typeface="Times New Roman" pitchFamily="18" charset="0"/>
              </a:rPr>
              <a:t>10.Махамбет Өтемісұлының 200 жылдық тойы ЮНЕСКО көлемінде қай жылы аталды?</a:t>
            </a:r>
            <a:endParaRPr lang="ru-RU" sz="1600" b="1" dirty="0">
              <a:solidFill>
                <a:srgbClr val="C0000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idx="4294967295"/>
          </p:nvPr>
        </p:nvSpPr>
        <p:spPr>
          <a:xfrm>
            <a:off x="457200" y="-1539875"/>
            <a:ext cx="8385175" cy="576262"/>
          </a:xfrm>
        </p:spPr>
        <p:txBody>
          <a:bodyPr>
            <a:normAutofit fontScale="90000"/>
          </a:bodyPr>
          <a:lstStyle/>
          <a:p>
            <a:endParaRPr lang="kk-KZ" sz="4000"/>
          </a:p>
        </p:txBody>
      </p:sp>
      <p:sp>
        <p:nvSpPr>
          <p:cNvPr id="160771" name="Rectangle 3"/>
          <p:cNvSpPr>
            <a:spLocks noGrp="1" noRot="1" noChangeArrowheads="1"/>
          </p:cNvSpPr>
          <p:nvPr>
            <p:ph type="body" idx="4294967295"/>
          </p:nvPr>
        </p:nvSpPr>
        <p:spPr>
          <a:xfrm>
            <a:off x="0" y="0"/>
            <a:ext cx="9144000" cy="6858000"/>
          </a:xfrm>
          <a:gradFill rotWithShape="1">
            <a:gsLst>
              <a:gs pos="0">
                <a:srgbClr val="FFFF00"/>
              </a:gs>
              <a:gs pos="50000">
                <a:schemeClr val="hlink"/>
              </a:gs>
              <a:gs pos="100000">
                <a:srgbClr val="FFFF00"/>
              </a:gs>
            </a:gsLst>
            <a:lin ang="18900000" scaled="1"/>
          </a:gradFill>
        </p:spPr>
        <p:txBody>
          <a:bodyPr/>
          <a:lstStyle/>
          <a:p>
            <a:pPr>
              <a:buFontTx/>
              <a:buNone/>
            </a:pPr>
            <a:r>
              <a:rPr lang="kk-KZ" dirty="0"/>
              <a:t>          </a:t>
            </a:r>
          </a:p>
          <a:p>
            <a:pPr>
              <a:buFontTx/>
              <a:buNone/>
            </a:pPr>
            <a:r>
              <a:rPr lang="kk-KZ" dirty="0"/>
              <a:t>              </a:t>
            </a:r>
            <a:endParaRPr lang="kk-KZ" dirty="0">
              <a:solidFill>
                <a:srgbClr val="FF0000"/>
              </a:solidFill>
            </a:endParaRPr>
          </a:p>
          <a:p>
            <a:pPr>
              <a:buFontTx/>
              <a:buNone/>
            </a:pPr>
            <a:r>
              <a:rPr lang="kk-KZ" dirty="0"/>
              <a:t>         </a:t>
            </a:r>
          </a:p>
          <a:p>
            <a:pPr>
              <a:buFontTx/>
              <a:buNone/>
            </a:pPr>
            <a:endParaRPr lang="kk-KZ" dirty="0"/>
          </a:p>
          <a:p>
            <a:pPr>
              <a:buFontTx/>
              <a:buNone/>
            </a:pPr>
            <a:r>
              <a:rPr lang="kk-KZ" dirty="0">
                <a:solidFill>
                  <a:srgbClr val="FF0000"/>
                </a:solidFill>
              </a:rPr>
              <a:t>        5</a:t>
            </a:r>
            <a:r>
              <a:rPr lang="kk-KZ" dirty="0"/>
              <a:t>                </a:t>
            </a:r>
            <a:r>
              <a:rPr lang="kk-KZ" dirty="0" smtClean="0"/>
              <a:t>                                      </a:t>
            </a:r>
            <a:r>
              <a:rPr lang="kk-KZ" dirty="0">
                <a:solidFill>
                  <a:srgbClr val="0000FF"/>
                </a:solidFill>
              </a:rPr>
              <a:t>4   </a:t>
            </a:r>
          </a:p>
          <a:p>
            <a:pPr>
              <a:buFontTx/>
              <a:buNone/>
            </a:pPr>
            <a:r>
              <a:rPr lang="kk-KZ" dirty="0"/>
              <a:t>                               </a:t>
            </a:r>
            <a:r>
              <a:rPr lang="kk-KZ" dirty="0">
                <a:solidFill>
                  <a:srgbClr val="0000FF"/>
                </a:solidFill>
              </a:rPr>
              <a:t>3</a:t>
            </a:r>
          </a:p>
          <a:p>
            <a:pPr>
              <a:buFontTx/>
              <a:buNone/>
            </a:pPr>
            <a:r>
              <a:rPr lang="kk-KZ" dirty="0"/>
              <a:t>                                                  </a:t>
            </a:r>
            <a:r>
              <a:rPr lang="kk-KZ" dirty="0">
                <a:solidFill>
                  <a:srgbClr val="FF0000"/>
                </a:solidFill>
              </a:rPr>
              <a:t>5</a:t>
            </a:r>
          </a:p>
          <a:p>
            <a:pPr>
              <a:buFontTx/>
              <a:buNone/>
            </a:pPr>
            <a:r>
              <a:rPr lang="kk-KZ" dirty="0">
                <a:solidFill>
                  <a:srgbClr val="FF0000"/>
                </a:solidFill>
              </a:rPr>
              <a:t>                 5 </a:t>
            </a:r>
          </a:p>
          <a:p>
            <a:pPr>
              <a:buFontTx/>
              <a:buNone/>
            </a:pPr>
            <a:endParaRPr lang="kk-KZ" dirty="0">
              <a:solidFill>
                <a:srgbClr val="FF0000"/>
              </a:solidFill>
            </a:endParaRPr>
          </a:p>
        </p:txBody>
      </p:sp>
      <p:pic>
        <p:nvPicPr>
          <p:cNvPr id="160772" name="Picture 4" descr="aluno01"/>
          <p:cNvPicPr>
            <a:picLocks noChangeAspect="1" noChangeArrowheads="1"/>
          </p:cNvPicPr>
          <p:nvPr/>
        </p:nvPicPr>
        <p:blipFill>
          <a:blip r:embed="rId2" cstate="print"/>
          <a:srcRect/>
          <a:stretch>
            <a:fillRect/>
          </a:stretch>
        </p:blipFill>
        <p:spPr bwMode="auto">
          <a:xfrm>
            <a:off x="6300788" y="2205038"/>
            <a:ext cx="2376487" cy="3384550"/>
          </a:xfrm>
          <a:prstGeom prst="rect">
            <a:avLst/>
          </a:prstGeom>
          <a:noFill/>
          <a:ln w="9525">
            <a:noFill/>
            <a:miter lim="800000"/>
            <a:headEnd/>
            <a:tailEnd/>
          </a:ln>
        </p:spPr>
      </p:pic>
      <p:pic>
        <p:nvPicPr>
          <p:cNvPr id="160773" name="Picture 5" descr="aluno01"/>
          <p:cNvPicPr>
            <a:picLocks noChangeAspect="1" noChangeArrowheads="1"/>
          </p:cNvPicPr>
          <p:nvPr/>
        </p:nvPicPr>
        <p:blipFill>
          <a:blip r:embed="rId2" cstate="print"/>
          <a:srcRect/>
          <a:stretch>
            <a:fillRect/>
          </a:stretch>
        </p:blipFill>
        <p:spPr bwMode="auto">
          <a:xfrm>
            <a:off x="3059113" y="3068638"/>
            <a:ext cx="2376487" cy="3529012"/>
          </a:xfrm>
          <a:prstGeom prst="rect">
            <a:avLst/>
          </a:prstGeom>
          <a:noFill/>
          <a:ln w="9525">
            <a:noFill/>
            <a:miter lim="800000"/>
            <a:headEnd/>
            <a:tailEnd/>
          </a:ln>
        </p:spPr>
      </p:pic>
      <p:sp>
        <p:nvSpPr>
          <p:cNvPr id="160774" name="WordArt 6" descr="Бумажный пакет"/>
          <p:cNvSpPr>
            <a:spLocks noChangeArrowheads="1" noChangeShapeType="1" noTextEdit="1"/>
          </p:cNvSpPr>
          <p:nvPr/>
        </p:nvSpPr>
        <p:spPr bwMode="auto">
          <a:xfrm>
            <a:off x="1042988" y="620713"/>
            <a:ext cx="7273925" cy="503237"/>
          </a:xfrm>
          <a:prstGeom prst="rect">
            <a:avLst/>
          </a:prstGeom>
        </p:spPr>
        <p:txBody>
          <a:bodyPr wrap="none" fromWordArt="1">
            <a:prstTxWarp prst="textDeflate">
              <a:avLst>
                <a:gd name="adj" fmla="val 26227"/>
              </a:avLst>
            </a:prstTxWarp>
          </a:bodyPr>
          <a:lstStyle/>
          <a:p>
            <a:pPr algn="ctr"/>
            <a:r>
              <a:rPr lang="ru-RU" sz="3200" kern="10">
                <a:ln w="9525">
                  <a:solidFill>
                    <a:srgbClr val="FF3300"/>
                  </a:solidFill>
                  <a:round/>
                  <a:headEnd/>
                  <a:tailEnd/>
                </a:ln>
                <a:solidFill>
                  <a:srgbClr val="FF3300"/>
                </a:solidFill>
                <a:latin typeface="Times New Roman"/>
                <a:cs typeface="Times New Roman"/>
              </a:rPr>
              <a:t>ОҚУШЫЛАРДЫ БАҒАЛАУ</a:t>
            </a:r>
          </a:p>
        </p:txBody>
      </p:sp>
      <p:grpSp>
        <p:nvGrpSpPr>
          <p:cNvPr id="2" name="Group 26"/>
          <p:cNvGrpSpPr>
            <a:grpSpLocks/>
          </p:cNvGrpSpPr>
          <p:nvPr/>
        </p:nvGrpSpPr>
        <p:grpSpPr bwMode="auto">
          <a:xfrm>
            <a:off x="0" y="0"/>
            <a:ext cx="9144000" cy="6900863"/>
            <a:chOff x="0" y="-17"/>
            <a:chExt cx="5783" cy="4342"/>
          </a:xfrm>
        </p:grpSpPr>
        <p:grpSp>
          <p:nvGrpSpPr>
            <p:cNvPr id="3" name="Group 27"/>
            <p:cNvGrpSpPr>
              <a:grpSpLocks/>
            </p:cNvGrpSpPr>
            <p:nvPr/>
          </p:nvGrpSpPr>
          <p:grpSpPr bwMode="auto">
            <a:xfrm>
              <a:off x="0" y="-17"/>
              <a:ext cx="5783" cy="4337"/>
              <a:chOff x="0" y="-17"/>
              <a:chExt cx="5783" cy="4337"/>
            </a:xfrm>
          </p:grpSpPr>
          <p:pic>
            <p:nvPicPr>
              <p:cNvPr id="10" name="Picture 28" descr="пгшлпгш"/>
              <p:cNvPicPr>
                <a:picLocks noChangeAspect="1" noChangeArrowheads="1"/>
              </p:cNvPicPr>
              <p:nvPr/>
            </p:nvPicPr>
            <p:blipFill>
              <a:blip r:embed="rId3" cstate="print"/>
              <a:srcRect/>
              <a:stretch>
                <a:fillRect/>
              </a:stretch>
            </p:blipFill>
            <p:spPr bwMode="auto">
              <a:xfrm rot="5400000">
                <a:off x="-2109" y="2138"/>
                <a:ext cx="4291" cy="73"/>
              </a:xfrm>
              <a:prstGeom prst="rect">
                <a:avLst/>
              </a:prstGeom>
              <a:noFill/>
              <a:ln w="9525">
                <a:noFill/>
                <a:miter lim="800000"/>
                <a:headEnd/>
                <a:tailEnd/>
              </a:ln>
            </p:spPr>
          </p:pic>
          <p:pic>
            <p:nvPicPr>
              <p:cNvPr id="11" name="Picture 29" descr="пгшлпгш"/>
              <p:cNvPicPr>
                <a:picLocks noChangeAspect="1" noChangeArrowheads="1"/>
              </p:cNvPicPr>
              <p:nvPr/>
            </p:nvPicPr>
            <p:blipFill>
              <a:blip r:embed="rId3" cstate="print"/>
              <a:srcRect/>
              <a:stretch>
                <a:fillRect/>
              </a:stretch>
            </p:blipFill>
            <p:spPr bwMode="auto">
              <a:xfrm>
                <a:off x="22" y="-17"/>
                <a:ext cx="5760" cy="102"/>
              </a:xfrm>
              <a:prstGeom prst="rect">
                <a:avLst/>
              </a:prstGeom>
              <a:noFill/>
              <a:ln w="9525">
                <a:noFill/>
                <a:miter lim="800000"/>
                <a:headEnd/>
                <a:tailEnd/>
              </a:ln>
            </p:spPr>
          </p:pic>
          <p:pic>
            <p:nvPicPr>
              <p:cNvPr id="12" name="Picture 30" descr="пгшлпгш"/>
              <p:cNvPicPr>
                <a:picLocks noChangeAspect="1" noChangeArrowheads="1"/>
              </p:cNvPicPr>
              <p:nvPr/>
            </p:nvPicPr>
            <p:blipFill>
              <a:blip r:embed="rId3" cstate="print"/>
              <a:srcRect/>
              <a:stretch>
                <a:fillRect/>
              </a:stretch>
            </p:blipFill>
            <p:spPr bwMode="auto">
              <a:xfrm rot="5400000">
                <a:off x="3601" y="2138"/>
                <a:ext cx="4291" cy="73"/>
              </a:xfrm>
              <a:prstGeom prst="rect">
                <a:avLst/>
              </a:prstGeom>
              <a:noFill/>
              <a:ln w="9525">
                <a:noFill/>
                <a:miter lim="800000"/>
                <a:headEnd/>
                <a:tailEnd/>
              </a:ln>
            </p:spPr>
          </p:pic>
        </p:grpSp>
        <p:pic>
          <p:nvPicPr>
            <p:cNvPr id="9" name="Picture 31" descr="пгшлпгш"/>
            <p:cNvPicPr>
              <a:picLocks noChangeAspect="1" noChangeArrowheads="1"/>
            </p:cNvPicPr>
            <p:nvPr/>
          </p:nvPicPr>
          <p:blipFill>
            <a:blip r:embed="rId3" cstate="print"/>
            <a:srcRect/>
            <a:stretch>
              <a:fillRect/>
            </a:stretch>
          </p:blipFill>
          <p:spPr bwMode="auto">
            <a:xfrm>
              <a:off x="0" y="4225"/>
              <a:ext cx="5760" cy="100"/>
            </a:xfrm>
            <a:prstGeom prst="rect">
              <a:avLst/>
            </a:prstGeom>
            <a:noFill/>
            <a:ln w="9525">
              <a:noFill/>
              <a:miter lim="800000"/>
              <a:headEnd/>
              <a:tailEnd/>
            </a:ln>
          </p:spPr>
        </p:pic>
      </p:grpSp>
      <p:pic>
        <p:nvPicPr>
          <p:cNvPr id="36866" name="Picture 2" descr="Картинки по запросу анимационные оценки"/>
          <p:cNvPicPr>
            <a:picLocks noChangeAspect="1" noChangeArrowheads="1" noCrop="1"/>
          </p:cNvPicPr>
          <p:nvPr/>
        </p:nvPicPr>
        <p:blipFill>
          <a:blip r:embed="rId4" cstate="print"/>
          <a:srcRect/>
          <a:stretch>
            <a:fillRect/>
          </a:stretch>
        </p:blipFill>
        <p:spPr bwMode="auto">
          <a:xfrm>
            <a:off x="5652120" y="1196752"/>
            <a:ext cx="2857500" cy="21145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0774"/>
                                        </p:tgtEl>
                                        <p:attrNameLst>
                                          <p:attrName>style.visibility</p:attrName>
                                        </p:attrNameLst>
                                      </p:cBhvr>
                                      <p:to>
                                        <p:strVal val="visible"/>
                                      </p:to>
                                    </p:set>
                                    <p:animEffect transition="in" filter="fade">
                                      <p:cBhvr>
                                        <p:cTn id="7" dur="1000"/>
                                        <p:tgtEl>
                                          <p:spTgt spid="160774"/>
                                        </p:tgtEl>
                                      </p:cBhvr>
                                    </p:animEffect>
                                    <p:anim calcmode="lin" valueType="num">
                                      <p:cBhvr>
                                        <p:cTn id="8" dur="1000" fill="hold"/>
                                        <p:tgtEl>
                                          <p:spTgt spid="160774"/>
                                        </p:tgtEl>
                                        <p:attrNameLst>
                                          <p:attrName>ppt_x</p:attrName>
                                        </p:attrNameLst>
                                      </p:cBhvr>
                                      <p:tavLst>
                                        <p:tav tm="0">
                                          <p:val>
                                            <p:strVal val="#ppt_x"/>
                                          </p:val>
                                        </p:tav>
                                        <p:tav tm="100000">
                                          <p:val>
                                            <p:strVal val="#ppt_x"/>
                                          </p:val>
                                        </p:tav>
                                      </p:tavLst>
                                    </p:anim>
                                    <p:anim calcmode="lin" valueType="num">
                                      <p:cBhvr>
                                        <p:cTn id="9" dur="1000" fill="hold"/>
                                        <p:tgtEl>
                                          <p:spTgt spid="16077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5" presetClass="entr" presetSubtype="0" fill="hold" nodeType="afterEffect">
                                  <p:stCondLst>
                                    <p:cond delay="0"/>
                                  </p:stCondLst>
                                  <p:childTnLst>
                                    <p:set>
                                      <p:cBhvr>
                                        <p:cTn id="12" dur="1" fill="hold">
                                          <p:stCondLst>
                                            <p:cond delay="0"/>
                                          </p:stCondLst>
                                        </p:cTn>
                                        <p:tgtEl>
                                          <p:spTgt spid="160772"/>
                                        </p:tgtEl>
                                        <p:attrNameLst>
                                          <p:attrName>style.visibility</p:attrName>
                                        </p:attrNameLst>
                                      </p:cBhvr>
                                      <p:to>
                                        <p:strVal val="visible"/>
                                      </p:to>
                                    </p:set>
                                    <p:animEffect transition="in" filter="fade">
                                      <p:cBhvr>
                                        <p:cTn id="13" dur="2000"/>
                                        <p:tgtEl>
                                          <p:spTgt spid="160772"/>
                                        </p:tgtEl>
                                      </p:cBhvr>
                                    </p:animEffect>
                                    <p:anim calcmode="lin" valueType="num">
                                      <p:cBhvr>
                                        <p:cTn id="14" dur="2000" fill="hold"/>
                                        <p:tgtEl>
                                          <p:spTgt spid="160772"/>
                                        </p:tgtEl>
                                        <p:attrNameLst>
                                          <p:attrName>style.rotation</p:attrName>
                                        </p:attrNameLst>
                                      </p:cBhvr>
                                      <p:tavLst>
                                        <p:tav tm="0">
                                          <p:val>
                                            <p:fltVal val="720"/>
                                          </p:val>
                                        </p:tav>
                                        <p:tav tm="100000">
                                          <p:val>
                                            <p:fltVal val="0"/>
                                          </p:val>
                                        </p:tav>
                                      </p:tavLst>
                                    </p:anim>
                                    <p:anim calcmode="lin" valueType="num">
                                      <p:cBhvr>
                                        <p:cTn id="15" dur="2000" fill="hold"/>
                                        <p:tgtEl>
                                          <p:spTgt spid="160772"/>
                                        </p:tgtEl>
                                        <p:attrNameLst>
                                          <p:attrName>ppt_h</p:attrName>
                                        </p:attrNameLst>
                                      </p:cBhvr>
                                      <p:tavLst>
                                        <p:tav tm="0">
                                          <p:val>
                                            <p:fltVal val="0"/>
                                          </p:val>
                                        </p:tav>
                                        <p:tav tm="100000">
                                          <p:val>
                                            <p:strVal val="#ppt_h"/>
                                          </p:val>
                                        </p:tav>
                                      </p:tavLst>
                                    </p:anim>
                                    <p:anim calcmode="lin" valueType="num">
                                      <p:cBhvr>
                                        <p:cTn id="16" dur="2000" fill="hold"/>
                                        <p:tgtEl>
                                          <p:spTgt spid="160772"/>
                                        </p:tgtEl>
                                        <p:attrNameLst>
                                          <p:attrName>ppt_w</p:attrName>
                                        </p:attrNameLst>
                                      </p:cBhvr>
                                      <p:tavLst>
                                        <p:tav tm="0">
                                          <p:val>
                                            <p:fltVal val="0"/>
                                          </p:val>
                                        </p:tav>
                                        <p:tav tm="100000">
                                          <p:val>
                                            <p:strVal val="#ppt_w"/>
                                          </p:val>
                                        </p:tav>
                                      </p:tavLst>
                                    </p:anim>
                                  </p:childTnLst>
                                </p:cTn>
                              </p:par>
                            </p:childTnLst>
                          </p:cTn>
                        </p:par>
                        <p:par>
                          <p:cTn id="17" fill="hold">
                            <p:stCondLst>
                              <p:cond delay="3000"/>
                            </p:stCondLst>
                            <p:childTnLst>
                              <p:par>
                                <p:cTn id="18" presetID="25" presetClass="entr" presetSubtype="0" fill="hold" nodeType="afterEffect">
                                  <p:stCondLst>
                                    <p:cond delay="0"/>
                                  </p:stCondLst>
                                  <p:childTnLst>
                                    <p:set>
                                      <p:cBhvr>
                                        <p:cTn id="19" dur="1" fill="hold">
                                          <p:stCondLst>
                                            <p:cond delay="0"/>
                                          </p:stCondLst>
                                        </p:cTn>
                                        <p:tgtEl>
                                          <p:spTgt spid="160773"/>
                                        </p:tgtEl>
                                        <p:attrNameLst>
                                          <p:attrName>style.visibility</p:attrName>
                                        </p:attrNameLst>
                                      </p:cBhvr>
                                      <p:to>
                                        <p:strVal val="visible"/>
                                      </p:to>
                                    </p:set>
                                    <p:anim calcmode="lin" valueType="num">
                                      <p:cBhvr>
                                        <p:cTn id="20" dur="500" decel="50000" fill="hold">
                                          <p:stCondLst>
                                            <p:cond delay="0"/>
                                          </p:stCondLst>
                                        </p:cTn>
                                        <p:tgtEl>
                                          <p:spTgt spid="160773"/>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160773"/>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160773"/>
                                        </p:tgtEl>
                                        <p:attrNameLst>
                                          <p:attrName>ppt_w</p:attrName>
                                        </p:attrNameLst>
                                      </p:cBhvr>
                                      <p:tavLst>
                                        <p:tav tm="0">
                                          <p:val>
                                            <p:strVal val="#ppt_w*.05"/>
                                          </p:val>
                                        </p:tav>
                                        <p:tav tm="100000">
                                          <p:val>
                                            <p:strVal val="#ppt_w"/>
                                          </p:val>
                                        </p:tav>
                                      </p:tavLst>
                                    </p:anim>
                                    <p:anim calcmode="lin" valueType="num">
                                      <p:cBhvr>
                                        <p:cTn id="23" dur="1000" fill="hold"/>
                                        <p:tgtEl>
                                          <p:spTgt spid="160773"/>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160773"/>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160773"/>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160773"/>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160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Картинки по запросу рефлексия қазақша"/>
          <p:cNvPicPr>
            <a:picLocks noChangeAspect="1" noChangeArrowheads="1"/>
          </p:cNvPicPr>
          <p:nvPr/>
        </p:nvPicPr>
        <p:blipFill>
          <a:blip r:embed="rId2" cstate="print"/>
          <a:srcRect/>
          <a:stretch>
            <a:fillRect/>
          </a:stretch>
        </p:blipFill>
        <p:spPr bwMode="auto">
          <a:xfrm>
            <a:off x="0" y="1628800"/>
            <a:ext cx="9144000" cy="5229200"/>
          </a:xfrm>
          <a:prstGeom prst="rect">
            <a:avLst/>
          </a:prstGeom>
          <a:noFill/>
        </p:spPr>
      </p:pic>
      <p:sp>
        <p:nvSpPr>
          <p:cNvPr id="3" name="TextBox 2"/>
          <p:cNvSpPr txBox="1"/>
          <p:nvPr/>
        </p:nvSpPr>
        <p:spPr>
          <a:xfrm>
            <a:off x="2771800" y="620688"/>
            <a:ext cx="4680520" cy="830997"/>
          </a:xfrm>
          <a:prstGeom prst="rect">
            <a:avLst/>
          </a:prstGeom>
          <a:noFill/>
        </p:spPr>
        <p:txBody>
          <a:bodyPr wrap="square" rtlCol="0">
            <a:spAutoFit/>
          </a:bodyPr>
          <a:lstStyle/>
          <a:p>
            <a:r>
              <a:rPr lang="kk-KZ" sz="4800" b="1" dirty="0" smtClean="0">
                <a:solidFill>
                  <a:srgbClr val="0070C0"/>
                </a:solidFill>
                <a:latin typeface="Times New Roman" pitchFamily="18" charset="0"/>
                <a:cs typeface="Times New Roman" pitchFamily="18" charset="0"/>
              </a:rPr>
              <a:t>Рефлексия</a:t>
            </a:r>
            <a:endParaRPr lang="ru-RU" sz="4800" b="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2"/>
          <p:cNvSpPr>
            <a:spLocks/>
          </p:cNvSpPr>
          <p:nvPr/>
        </p:nvSpPr>
        <p:spPr bwMode="auto">
          <a:xfrm>
            <a:off x="1476375" y="115888"/>
            <a:ext cx="7127875" cy="865187"/>
          </a:xfrm>
          <a:custGeom>
            <a:avLst/>
            <a:gdLst>
              <a:gd name="T0" fmla="*/ 0 w 4989"/>
              <a:gd name="T1" fmla="*/ 0 h 663"/>
              <a:gd name="T2" fmla="*/ 2147483647 w 4989"/>
              <a:gd name="T3" fmla="*/ 0 h 663"/>
              <a:gd name="T4" fmla="*/ 2147483647 w 4989"/>
              <a:gd name="T5" fmla="*/ 2147483647 h 663"/>
              <a:gd name="T6" fmla="*/ 0 w 4989"/>
              <a:gd name="T7" fmla="*/ 2147483647 h 663"/>
              <a:gd name="T8" fmla="*/ 0 w 4989"/>
              <a:gd name="T9" fmla="*/ 0 h 663"/>
              <a:gd name="T10" fmla="*/ 0 60000 65536"/>
              <a:gd name="T11" fmla="*/ 0 60000 65536"/>
              <a:gd name="T12" fmla="*/ 0 60000 65536"/>
              <a:gd name="T13" fmla="*/ 0 60000 65536"/>
              <a:gd name="T14" fmla="*/ 0 60000 65536"/>
              <a:gd name="T15" fmla="*/ 0 w 4989"/>
              <a:gd name="T16" fmla="*/ 0 h 663"/>
              <a:gd name="T17" fmla="*/ 4989 w 4989"/>
              <a:gd name="T18" fmla="*/ 663 h 663"/>
            </a:gdLst>
            <a:ahLst/>
            <a:cxnLst>
              <a:cxn ang="T10">
                <a:pos x="T0" y="T1"/>
              </a:cxn>
              <a:cxn ang="T11">
                <a:pos x="T2" y="T3"/>
              </a:cxn>
              <a:cxn ang="T12">
                <a:pos x="T4" y="T5"/>
              </a:cxn>
              <a:cxn ang="T13">
                <a:pos x="T6" y="T7"/>
              </a:cxn>
              <a:cxn ang="T14">
                <a:pos x="T8" y="T9"/>
              </a:cxn>
            </a:cxnLst>
            <a:rect l="T15" t="T16" r="T17" b="T18"/>
            <a:pathLst>
              <a:path w="4989" h="663">
                <a:moveTo>
                  <a:pt x="0" y="0"/>
                </a:moveTo>
                <a:lnTo>
                  <a:pt x="4988" y="0"/>
                </a:lnTo>
                <a:lnTo>
                  <a:pt x="4988" y="662"/>
                </a:lnTo>
                <a:lnTo>
                  <a:pt x="0" y="662"/>
                </a:lnTo>
                <a:lnTo>
                  <a:pt x="0" y="0"/>
                </a:lnTo>
                <a:close/>
              </a:path>
            </a:pathLst>
          </a:custGeom>
          <a:solidFill>
            <a:srgbClr val="FFFFFF"/>
          </a:solidFill>
          <a:ln w="76200">
            <a:solidFill>
              <a:srgbClr val="000000"/>
            </a:solidFill>
            <a:round/>
            <a:headEnd/>
            <a:tailEnd/>
          </a:ln>
        </p:spPr>
        <p:txBody>
          <a:bodyPr wrap="none" lIns="79068" tIns="39534" rIns="79068" bIns="39534" anchor="ctr"/>
          <a:lstStyle/>
          <a:p>
            <a:endParaRPr lang="ru-RU"/>
          </a:p>
        </p:txBody>
      </p:sp>
      <p:pic>
        <p:nvPicPr>
          <p:cNvPr id="13315" name="Picture 3" descr="clipboard(6)"/>
          <p:cNvPicPr>
            <a:picLocks noChangeAspect="1" noChangeArrowheads="1"/>
          </p:cNvPicPr>
          <p:nvPr/>
        </p:nvPicPr>
        <p:blipFill>
          <a:blip r:embed="rId3" cstate="print"/>
          <a:srcRect/>
          <a:stretch>
            <a:fillRect/>
          </a:stretch>
        </p:blipFill>
        <p:spPr bwMode="auto">
          <a:xfrm>
            <a:off x="7234238" y="2781300"/>
            <a:ext cx="1909762" cy="1546225"/>
          </a:xfrm>
          <a:prstGeom prst="rect">
            <a:avLst/>
          </a:prstGeom>
          <a:noFill/>
          <a:ln w="9525">
            <a:noFill/>
            <a:miter lim="800000"/>
            <a:headEnd/>
            <a:tailEnd/>
          </a:ln>
        </p:spPr>
      </p:pic>
      <p:pic>
        <p:nvPicPr>
          <p:cNvPr id="13316" name="Picture 4" descr="clipboard(5)"/>
          <p:cNvPicPr>
            <a:picLocks noChangeAspect="1" noChangeArrowheads="1"/>
          </p:cNvPicPr>
          <p:nvPr/>
        </p:nvPicPr>
        <p:blipFill>
          <a:blip r:embed="rId4" cstate="print"/>
          <a:srcRect/>
          <a:stretch>
            <a:fillRect/>
          </a:stretch>
        </p:blipFill>
        <p:spPr bwMode="auto">
          <a:xfrm>
            <a:off x="-46038" y="720725"/>
            <a:ext cx="1828801" cy="1557338"/>
          </a:xfrm>
          <a:prstGeom prst="rect">
            <a:avLst/>
          </a:prstGeom>
          <a:noFill/>
          <a:ln w="9525">
            <a:noFill/>
            <a:miter lim="800000"/>
            <a:headEnd/>
            <a:tailEnd/>
          </a:ln>
        </p:spPr>
      </p:pic>
      <p:pic>
        <p:nvPicPr>
          <p:cNvPr id="13317" name="Picture 5" descr="clipboard(2)"/>
          <p:cNvPicPr>
            <a:picLocks noChangeAspect="1" noChangeArrowheads="1"/>
          </p:cNvPicPr>
          <p:nvPr/>
        </p:nvPicPr>
        <p:blipFill>
          <a:blip r:embed="rId5" cstate="print"/>
          <a:srcRect/>
          <a:stretch>
            <a:fillRect/>
          </a:stretch>
        </p:blipFill>
        <p:spPr bwMode="auto">
          <a:xfrm>
            <a:off x="0" y="4221163"/>
            <a:ext cx="1700213" cy="1309687"/>
          </a:xfrm>
          <a:prstGeom prst="rect">
            <a:avLst/>
          </a:prstGeom>
          <a:noFill/>
          <a:ln w="9525">
            <a:noFill/>
            <a:miter lim="800000"/>
            <a:headEnd/>
            <a:tailEnd/>
          </a:ln>
        </p:spPr>
      </p:pic>
      <p:grpSp>
        <p:nvGrpSpPr>
          <p:cNvPr id="2" name="Group 6"/>
          <p:cNvGrpSpPr>
            <a:grpSpLocks/>
          </p:cNvGrpSpPr>
          <p:nvPr/>
        </p:nvGrpSpPr>
        <p:grpSpPr bwMode="auto">
          <a:xfrm>
            <a:off x="1547664" y="3789040"/>
            <a:ext cx="2926080" cy="1797996"/>
            <a:chOff x="1288" y="3016"/>
            <a:chExt cx="2048" cy="976"/>
          </a:xfrm>
          <a:solidFill>
            <a:schemeClr val="accent5">
              <a:lumMod val="60000"/>
              <a:lumOff val="40000"/>
            </a:schemeClr>
          </a:solidFill>
        </p:grpSpPr>
        <p:grpSp>
          <p:nvGrpSpPr>
            <p:cNvPr id="3" name="Group 7"/>
            <p:cNvGrpSpPr>
              <a:grpSpLocks/>
            </p:cNvGrpSpPr>
            <p:nvPr/>
          </p:nvGrpSpPr>
          <p:grpSpPr bwMode="auto">
            <a:xfrm>
              <a:off x="1288" y="3016"/>
              <a:ext cx="1987" cy="976"/>
              <a:chOff x="1288" y="3016"/>
              <a:chExt cx="1987" cy="976"/>
            </a:xfrm>
            <a:grpFill/>
          </p:grpSpPr>
          <p:sp>
            <p:nvSpPr>
              <p:cNvPr id="50206" name="Oval 8"/>
              <p:cNvSpPr>
                <a:spLocks noChangeArrowheads="1"/>
              </p:cNvSpPr>
              <p:nvPr/>
            </p:nvSpPr>
            <p:spPr bwMode="auto">
              <a:xfrm>
                <a:off x="1288" y="3016"/>
                <a:ext cx="1987" cy="976"/>
              </a:xfrm>
              <a:prstGeom prst="ellipse">
                <a:avLst/>
              </a:prstGeom>
              <a:grpFill/>
              <a:ln w="38100">
                <a:solidFill>
                  <a:srgbClr val="FFFFFF"/>
                </a:solidFill>
                <a:prstDash val="sysDot"/>
                <a:round/>
                <a:headEnd/>
                <a:tailEnd/>
              </a:ln>
            </p:spPr>
            <p:txBody>
              <a:bodyPr wrap="none" anchor="ctr"/>
              <a:lstStyle/>
              <a:p>
                <a:pPr>
                  <a:defRPr/>
                </a:pPr>
                <a:endParaRPr lang="en-US">
                  <a:latin typeface="Arial" charset="0"/>
                </a:endParaRPr>
              </a:p>
            </p:txBody>
          </p:sp>
          <p:sp>
            <p:nvSpPr>
              <p:cNvPr id="50207" name="Text Box 9"/>
              <p:cNvSpPr txBox="1">
                <a:spLocks noChangeArrowheads="1"/>
              </p:cNvSpPr>
              <p:nvPr/>
            </p:nvSpPr>
            <p:spPr bwMode="auto">
              <a:xfrm>
                <a:off x="1645" y="3211"/>
                <a:ext cx="1272" cy="585"/>
              </a:xfrm>
              <a:prstGeom prst="rect">
                <a:avLst/>
              </a:prstGeom>
              <a:grp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sz="4300">
                    <a:solidFill>
                      <a:srgbClr val="FFFFFF"/>
                    </a:solidFill>
                    <a:latin typeface="Arial - 72" charset="0"/>
                  </a:rPr>
                  <a:t> </a:t>
                </a:r>
              </a:p>
            </p:txBody>
          </p:sp>
        </p:grpSp>
        <p:sp>
          <p:nvSpPr>
            <p:cNvPr id="50205" name="Text Box 10"/>
            <p:cNvSpPr txBox="1">
              <a:spLocks noChangeArrowheads="1"/>
            </p:cNvSpPr>
            <p:nvPr/>
          </p:nvSpPr>
          <p:spPr bwMode="auto">
            <a:xfrm>
              <a:off x="1544" y="3128"/>
              <a:ext cx="1792" cy="752"/>
            </a:xfrm>
            <a:prstGeom prst="rect">
              <a:avLst/>
            </a:prstGeom>
            <a:solidFill>
              <a:srgbClr val="00FF00"/>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ru-RU" sz="1400" dirty="0" err="1">
                  <a:solidFill>
                    <a:srgbClr val="002060"/>
                  </a:solidFill>
                </a:rPr>
                <a:t>Жасыл</a:t>
              </a:r>
              <a:r>
                <a:rPr lang="ru-RU" sz="1400" dirty="0">
                  <a:solidFill>
                    <a:srgbClr val="002060"/>
                  </a:solidFill>
                </a:rPr>
                <a:t> </a:t>
              </a:r>
              <a:r>
                <a:rPr lang="ru-RU" sz="1400" dirty="0" err="1">
                  <a:solidFill>
                    <a:srgbClr val="002060"/>
                  </a:solidFill>
                </a:rPr>
                <a:t>қалпақ</a:t>
              </a:r>
              <a:r>
                <a:rPr lang="ru-RU" sz="1400" dirty="0" err="1">
                  <a:solidFill>
                    <a:srgbClr val="002060"/>
                  </a:solidFill>
                  <a:latin typeface="Jokerman - 16" charset="0"/>
                </a:rPr>
                <a:t> </a:t>
              </a:r>
              <a:r>
                <a:rPr lang="ru-RU" sz="1400" dirty="0">
                  <a:solidFill>
                    <a:srgbClr val="002060"/>
                  </a:solidFill>
                  <a:latin typeface="Jokerman - 16" charset="0"/>
                </a:rPr>
                <a:t>- </a:t>
              </a:r>
              <a:r>
                <a:rPr lang="ru-RU" sz="1400" dirty="0" err="1">
                  <a:solidFill>
                    <a:srgbClr val="002060"/>
                  </a:solidFill>
                  <a:latin typeface="Jokerman - 16" charset="0"/>
                </a:rPr>
                <a:t>Креатив</a:t>
              </a:r>
              <a:endParaRPr lang="en-GB" sz="1400" dirty="0">
                <a:solidFill>
                  <a:srgbClr val="002060"/>
                </a:solidFill>
                <a:latin typeface="Jokerman - 16" charset="0"/>
              </a:endParaRPr>
            </a:p>
            <a:p>
              <a:pPr eaLnBrk="1" hangingPunct="1">
                <a:defRPr/>
              </a:pPr>
              <a:r>
                <a:rPr lang="ru-RU" sz="1400" dirty="0" err="1">
                  <a:solidFill>
                    <a:srgbClr val="002060"/>
                  </a:solidFill>
                </a:rPr>
                <a:t>Менде</a:t>
              </a:r>
              <a:r>
                <a:rPr lang="ru-RU" sz="1400" dirty="0">
                  <a:solidFill>
                    <a:srgbClr val="002060"/>
                  </a:solidFill>
                </a:rPr>
                <a:t> </a:t>
              </a:r>
              <a:r>
                <a:rPr lang="ru-RU" sz="1400" dirty="0" err="1">
                  <a:solidFill>
                    <a:srgbClr val="002060"/>
                  </a:solidFill>
                </a:rPr>
                <a:t>қандай идеялар</a:t>
              </a:r>
              <a:r>
                <a:rPr lang="ru-RU" sz="1400" dirty="0">
                  <a:solidFill>
                    <a:srgbClr val="002060"/>
                  </a:solidFill>
                </a:rPr>
                <a:t> бар</a:t>
              </a:r>
              <a:r>
                <a:rPr lang="ru-RU" sz="1400" dirty="0">
                  <a:solidFill>
                    <a:srgbClr val="002060"/>
                  </a:solidFill>
                  <a:latin typeface="Jokerman - 16" charset="0"/>
                </a:rPr>
                <a:t>?</a:t>
              </a:r>
              <a:endParaRPr lang="en-GB" sz="1400" dirty="0">
                <a:solidFill>
                  <a:srgbClr val="002060"/>
                </a:solidFill>
                <a:latin typeface="Jokerman - 16" charset="0"/>
              </a:endParaRPr>
            </a:p>
            <a:p>
              <a:pPr eaLnBrk="1" hangingPunct="1">
                <a:defRPr/>
              </a:pPr>
              <a:r>
                <a:rPr lang="ru-RU" sz="1400" dirty="0" err="1" smtClean="0">
                  <a:solidFill>
                    <a:srgbClr val="002060"/>
                  </a:solidFill>
                </a:rPr>
                <a:t>Келесі</a:t>
              </a:r>
              <a:r>
                <a:rPr lang="ru-RU" sz="1400" dirty="0" smtClean="0">
                  <a:solidFill>
                    <a:srgbClr val="002060"/>
                  </a:solidFill>
                </a:rPr>
                <a:t> </a:t>
              </a:r>
              <a:r>
                <a:rPr lang="ru-RU" sz="1400" dirty="0" err="1" smtClean="0">
                  <a:solidFill>
                    <a:srgbClr val="002060"/>
                  </a:solidFill>
                </a:rPr>
                <a:t>сабақтарды қалай өтуін қалаймын?</a:t>
              </a:r>
              <a:endParaRPr lang="en-GB" sz="1400" dirty="0">
                <a:solidFill>
                  <a:srgbClr val="002060"/>
                </a:solidFill>
                <a:latin typeface="Jokerman - 16" charset="0"/>
              </a:endParaRPr>
            </a:p>
            <a:p>
              <a:pPr eaLnBrk="1" hangingPunct="1">
                <a:defRPr/>
              </a:pPr>
              <a:r>
                <a:rPr lang="ru-RU" sz="1400" dirty="0" smtClean="0">
                  <a:solidFill>
                    <a:srgbClr val="002060"/>
                  </a:solidFill>
                </a:rPr>
                <a:t>.</a:t>
              </a:r>
              <a:endParaRPr lang="en-GB" sz="1400" dirty="0">
                <a:solidFill>
                  <a:srgbClr val="002060"/>
                </a:solidFill>
                <a:latin typeface="Jokerman - 16" charset="0"/>
              </a:endParaRPr>
            </a:p>
          </p:txBody>
        </p:sp>
      </p:grpSp>
      <p:pic>
        <p:nvPicPr>
          <p:cNvPr id="13319" name="Picture 11" descr="clipboard(3)"/>
          <p:cNvPicPr>
            <a:picLocks noChangeAspect="1" noChangeArrowheads="1"/>
          </p:cNvPicPr>
          <p:nvPr/>
        </p:nvPicPr>
        <p:blipFill>
          <a:blip r:embed="rId6" cstate="print"/>
          <a:srcRect/>
          <a:stretch>
            <a:fillRect/>
          </a:stretch>
        </p:blipFill>
        <p:spPr bwMode="auto">
          <a:xfrm>
            <a:off x="7097713" y="4498975"/>
            <a:ext cx="1898650" cy="1389063"/>
          </a:xfrm>
          <a:prstGeom prst="rect">
            <a:avLst/>
          </a:prstGeom>
          <a:noFill/>
          <a:ln w="9525">
            <a:noFill/>
            <a:miter lim="800000"/>
            <a:headEnd/>
            <a:tailEnd/>
          </a:ln>
        </p:spPr>
      </p:pic>
      <p:grpSp>
        <p:nvGrpSpPr>
          <p:cNvPr id="4" name="Group 12"/>
          <p:cNvGrpSpPr>
            <a:grpSpLocks/>
          </p:cNvGrpSpPr>
          <p:nvPr/>
        </p:nvGrpSpPr>
        <p:grpSpPr bwMode="auto">
          <a:xfrm>
            <a:off x="4427984" y="4653136"/>
            <a:ext cx="2721768" cy="1944215"/>
            <a:chOff x="3096" y="3536"/>
            <a:chExt cx="1792" cy="984"/>
          </a:xfrm>
          <a:solidFill>
            <a:schemeClr val="accent5">
              <a:lumMod val="60000"/>
              <a:lumOff val="40000"/>
            </a:schemeClr>
          </a:solidFill>
        </p:grpSpPr>
        <p:sp>
          <p:nvSpPr>
            <p:cNvPr id="50202" name="Oval 13"/>
            <p:cNvSpPr>
              <a:spLocks noChangeArrowheads="1"/>
            </p:cNvSpPr>
            <p:nvPr/>
          </p:nvSpPr>
          <p:spPr bwMode="auto">
            <a:xfrm>
              <a:off x="3096" y="3536"/>
              <a:ext cx="1762" cy="984"/>
            </a:xfrm>
            <a:prstGeom prst="ellipse">
              <a:avLst/>
            </a:prstGeom>
            <a:grpFill/>
            <a:ln w="38100">
              <a:solidFill>
                <a:srgbClr val="FFFFFF"/>
              </a:solidFill>
              <a:prstDash val="sysDot"/>
              <a:round/>
              <a:headEnd/>
              <a:tailEnd/>
            </a:ln>
          </p:spPr>
          <p:txBody>
            <a:bodyPr wrap="none" anchor="ctr"/>
            <a:lstStyle/>
            <a:p>
              <a:pPr>
                <a:defRPr/>
              </a:pPr>
              <a:endParaRPr lang="en-US">
                <a:latin typeface="Arial" charset="0"/>
              </a:endParaRPr>
            </a:p>
          </p:txBody>
        </p:sp>
        <p:sp>
          <p:nvSpPr>
            <p:cNvPr id="50203" name="Text Box 14"/>
            <p:cNvSpPr txBox="1">
              <a:spLocks noChangeArrowheads="1"/>
            </p:cNvSpPr>
            <p:nvPr/>
          </p:nvSpPr>
          <p:spPr bwMode="auto">
            <a:xfrm>
              <a:off x="3368" y="3672"/>
              <a:ext cx="1520" cy="156"/>
            </a:xfrm>
            <a:prstGeom prst="rect">
              <a:avLst/>
            </a:prstGeom>
            <a:grp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sz="1400" dirty="0">
                <a:solidFill>
                  <a:schemeClr val="tx2">
                    <a:lumMod val="50000"/>
                  </a:schemeClr>
                </a:solidFill>
              </a:endParaRPr>
            </a:p>
          </p:txBody>
        </p:sp>
      </p:grpSp>
      <p:pic>
        <p:nvPicPr>
          <p:cNvPr id="13321" name="Picture 15" descr="clipboard(4)"/>
          <p:cNvPicPr>
            <a:picLocks noChangeAspect="1" noChangeArrowheads="1"/>
          </p:cNvPicPr>
          <p:nvPr/>
        </p:nvPicPr>
        <p:blipFill>
          <a:blip r:embed="rId7" cstate="print"/>
          <a:srcRect/>
          <a:stretch>
            <a:fillRect/>
          </a:stretch>
        </p:blipFill>
        <p:spPr bwMode="auto">
          <a:xfrm>
            <a:off x="0" y="2420938"/>
            <a:ext cx="1738313" cy="1347787"/>
          </a:xfrm>
          <a:prstGeom prst="rect">
            <a:avLst/>
          </a:prstGeom>
          <a:noFill/>
          <a:ln w="9525">
            <a:noFill/>
            <a:miter lim="800000"/>
            <a:headEnd/>
            <a:tailEnd/>
          </a:ln>
        </p:spPr>
      </p:pic>
      <p:grpSp>
        <p:nvGrpSpPr>
          <p:cNvPr id="5" name="Group 16"/>
          <p:cNvGrpSpPr>
            <a:grpSpLocks/>
          </p:cNvGrpSpPr>
          <p:nvPr/>
        </p:nvGrpSpPr>
        <p:grpSpPr bwMode="auto">
          <a:xfrm>
            <a:off x="1590199" y="2369507"/>
            <a:ext cx="2957513" cy="1517476"/>
            <a:chOff x="1304" y="1816"/>
            <a:chExt cx="1879" cy="1163"/>
          </a:xfrm>
          <a:solidFill>
            <a:schemeClr val="accent5">
              <a:lumMod val="60000"/>
              <a:lumOff val="40000"/>
            </a:schemeClr>
          </a:solidFill>
        </p:grpSpPr>
        <p:sp>
          <p:nvSpPr>
            <p:cNvPr id="50200" name="Oval 17"/>
            <p:cNvSpPr>
              <a:spLocks noChangeArrowheads="1"/>
            </p:cNvSpPr>
            <p:nvPr/>
          </p:nvSpPr>
          <p:spPr bwMode="auto">
            <a:xfrm>
              <a:off x="1304" y="1816"/>
              <a:ext cx="1879" cy="1163"/>
            </a:xfrm>
            <a:prstGeom prst="ellipse">
              <a:avLst/>
            </a:prstGeom>
            <a:grpFill/>
            <a:ln w="38100">
              <a:solidFill>
                <a:srgbClr val="FFFFFF"/>
              </a:solidFill>
              <a:prstDash val="sysDot"/>
              <a:round/>
              <a:headEnd/>
              <a:tailEnd/>
            </a:ln>
          </p:spPr>
          <p:txBody>
            <a:bodyPr wrap="none" anchor="ctr"/>
            <a:lstStyle/>
            <a:p>
              <a:pPr>
                <a:defRPr/>
              </a:pPr>
              <a:endParaRPr lang="en-US">
                <a:latin typeface="Arial" charset="0"/>
              </a:endParaRPr>
            </a:p>
          </p:txBody>
        </p:sp>
        <p:sp>
          <p:nvSpPr>
            <p:cNvPr id="50201" name="Text Box 18"/>
            <p:cNvSpPr txBox="1">
              <a:spLocks noChangeArrowheads="1"/>
            </p:cNvSpPr>
            <p:nvPr/>
          </p:nvSpPr>
          <p:spPr bwMode="auto">
            <a:xfrm>
              <a:off x="1368" y="1938"/>
              <a:ext cx="1789" cy="731"/>
            </a:xfrm>
            <a:prstGeom prst="rect">
              <a:avLst/>
            </a:prstGeom>
            <a:solidFill>
              <a:schemeClr val="tx2">
                <a:lumMod val="75000"/>
              </a:schemeClr>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ru-RU" sz="1400" dirty="0">
                  <a:solidFill>
                    <a:srgbClr val="FFC000"/>
                  </a:solidFill>
                  <a:latin typeface="Times New Roman" pitchFamily="18" charset="0"/>
                  <a:cs typeface="Times New Roman" pitchFamily="18" charset="0"/>
                </a:rPr>
                <a:t>Сары </a:t>
              </a:r>
              <a:r>
                <a:rPr lang="ru-RU" sz="1400" dirty="0" err="1">
                  <a:solidFill>
                    <a:srgbClr val="FFC000"/>
                  </a:solidFill>
                  <a:latin typeface="Times New Roman" pitchFamily="18" charset="0"/>
                  <a:cs typeface="Times New Roman" pitchFamily="18" charset="0"/>
                </a:rPr>
                <a:t>қалпақ</a:t>
              </a:r>
              <a:r>
                <a:rPr lang="ru-RU" sz="1400" dirty="0">
                  <a:solidFill>
                    <a:srgbClr val="FFC000"/>
                  </a:solidFill>
                  <a:latin typeface="Times New Roman" pitchFamily="18" charset="0"/>
                  <a:cs typeface="Times New Roman" pitchFamily="18" charset="0"/>
                </a:rPr>
                <a:t> </a:t>
              </a:r>
              <a:r>
                <a:rPr lang="en-GB" sz="1400" dirty="0">
                  <a:solidFill>
                    <a:srgbClr val="FFC000"/>
                  </a:solidFill>
                  <a:latin typeface="Times New Roman" pitchFamily="18" charset="0"/>
                  <a:cs typeface="Times New Roman" pitchFamily="18" charset="0"/>
                </a:rPr>
                <a:t>- </a:t>
              </a:r>
              <a:r>
                <a:rPr lang="ru-RU" sz="1400" dirty="0">
                  <a:solidFill>
                    <a:srgbClr val="FFC000"/>
                  </a:solidFill>
                  <a:latin typeface="Times New Roman" pitchFamily="18" charset="0"/>
                  <a:cs typeface="Times New Roman" pitchFamily="18" charset="0"/>
                </a:rPr>
                <a:t>Позитив</a:t>
              </a:r>
              <a:endParaRPr lang="en-GB" sz="1400" dirty="0">
                <a:solidFill>
                  <a:srgbClr val="FFC000"/>
                </a:solidFill>
                <a:latin typeface="Times New Roman" pitchFamily="18" charset="0"/>
                <a:cs typeface="Times New Roman" pitchFamily="18" charset="0"/>
              </a:endParaRPr>
            </a:p>
            <a:p>
              <a:pPr eaLnBrk="1" hangingPunct="1">
                <a:defRPr/>
              </a:pPr>
              <a:r>
                <a:rPr lang="ru-RU" sz="1400" u="sng" dirty="0" err="1">
                  <a:solidFill>
                    <a:srgbClr val="FFC000"/>
                  </a:solidFill>
                  <a:latin typeface="Times New Roman" pitchFamily="18" charset="0"/>
                  <a:cs typeface="Times New Roman" pitchFamily="18" charset="0"/>
                </a:rPr>
                <a:t>Жағымды тұстары қандай болды</a:t>
              </a:r>
              <a:r>
                <a:rPr lang="ru-RU" sz="1400" u="sng" dirty="0">
                  <a:solidFill>
                    <a:srgbClr val="FFC000"/>
                  </a:solidFill>
                  <a:latin typeface="Times New Roman" pitchFamily="18" charset="0"/>
                  <a:cs typeface="Times New Roman" pitchFamily="18" charset="0"/>
                </a:rPr>
                <a:t>?</a:t>
              </a:r>
              <a:endParaRPr lang="en-GB" sz="1400" u="sng" dirty="0">
                <a:solidFill>
                  <a:srgbClr val="FFC000"/>
                </a:solidFill>
                <a:latin typeface="Times New Roman" pitchFamily="18" charset="0"/>
                <a:cs typeface="Times New Roman" pitchFamily="18" charset="0"/>
              </a:endParaRPr>
            </a:p>
            <a:p>
              <a:pPr eaLnBrk="1" hangingPunct="1">
                <a:defRPr/>
              </a:pPr>
              <a:r>
                <a:rPr lang="ru-RU" sz="1400" u="sng" dirty="0" err="1" smtClean="0">
                  <a:solidFill>
                    <a:srgbClr val="FFC000"/>
                  </a:solidFill>
                  <a:latin typeface="Times New Roman" pitchFamily="18" charset="0"/>
                  <a:cs typeface="Times New Roman" pitchFamily="18" charset="0"/>
                </a:rPr>
                <a:t>Сабақтың басқа сабақтан артықшылығы қандай?</a:t>
              </a:r>
              <a:endParaRPr lang="en-GB" sz="1400" u="sng" dirty="0">
                <a:solidFill>
                  <a:srgbClr val="FFC000"/>
                </a:solidFill>
                <a:latin typeface="Times New Roman" pitchFamily="18" charset="0"/>
                <a:cs typeface="Times New Roman" pitchFamily="18" charset="0"/>
              </a:endParaRPr>
            </a:p>
          </p:txBody>
        </p:sp>
      </p:grpSp>
      <p:grpSp>
        <p:nvGrpSpPr>
          <p:cNvPr id="6" name="Group 19"/>
          <p:cNvGrpSpPr>
            <a:grpSpLocks/>
          </p:cNvGrpSpPr>
          <p:nvPr/>
        </p:nvGrpSpPr>
        <p:grpSpPr bwMode="auto">
          <a:xfrm>
            <a:off x="1525905" y="1012521"/>
            <a:ext cx="2964657" cy="1233031"/>
            <a:chOff x="1216" y="776"/>
            <a:chExt cx="1939" cy="824"/>
          </a:xfrm>
          <a:solidFill>
            <a:schemeClr val="accent5">
              <a:lumMod val="40000"/>
              <a:lumOff val="60000"/>
            </a:schemeClr>
          </a:solidFill>
        </p:grpSpPr>
        <p:sp>
          <p:nvSpPr>
            <p:cNvPr id="50198" name="Oval 20"/>
            <p:cNvSpPr>
              <a:spLocks noChangeArrowheads="1"/>
            </p:cNvSpPr>
            <p:nvPr/>
          </p:nvSpPr>
          <p:spPr bwMode="auto">
            <a:xfrm>
              <a:off x="1216" y="776"/>
              <a:ext cx="1920" cy="824"/>
            </a:xfrm>
            <a:prstGeom prst="ellipse">
              <a:avLst/>
            </a:prstGeom>
            <a:grpFill/>
            <a:ln w="38100">
              <a:solidFill>
                <a:srgbClr val="FFFFFF"/>
              </a:solidFill>
              <a:prstDash val="sysDot"/>
              <a:round/>
              <a:headEnd/>
              <a:tailEnd/>
            </a:ln>
          </p:spPr>
          <p:txBody>
            <a:bodyPr wrap="none" anchor="ctr"/>
            <a:lstStyle/>
            <a:p>
              <a:pPr>
                <a:defRPr/>
              </a:pPr>
              <a:endParaRPr lang="en-US">
                <a:latin typeface="Arial" charset="0"/>
              </a:endParaRPr>
            </a:p>
          </p:txBody>
        </p:sp>
        <p:sp>
          <p:nvSpPr>
            <p:cNvPr id="50199" name="Text Box 21"/>
            <p:cNvSpPr txBox="1">
              <a:spLocks noChangeArrowheads="1"/>
            </p:cNvSpPr>
            <p:nvPr/>
          </p:nvSpPr>
          <p:spPr bwMode="auto">
            <a:xfrm>
              <a:off x="1344" y="912"/>
              <a:ext cx="1811" cy="494"/>
            </a:xfrm>
            <a:prstGeom prst="rect">
              <a:avLst/>
            </a:prstGeom>
            <a:solidFill>
              <a:schemeClr val="accent6">
                <a:lumMod val="60000"/>
                <a:lumOff val="40000"/>
              </a:schemeClr>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ru-RU" sz="1400" dirty="0" err="1">
                  <a:solidFill>
                    <a:srgbClr val="FF0000"/>
                  </a:solidFill>
                  <a:latin typeface="Times New Roman" pitchFamily="18" charset="0"/>
                  <a:cs typeface="Times New Roman" pitchFamily="18" charset="0"/>
                </a:rPr>
                <a:t>Қызыл қалпақ </a:t>
              </a:r>
              <a:r>
                <a:rPr lang="ru-RU" sz="1400" dirty="0">
                  <a:solidFill>
                    <a:srgbClr val="FF0000"/>
                  </a:solidFill>
                  <a:latin typeface="Times New Roman" pitchFamily="18" charset="0"/>
                  <a:cs typeface="Times New Roman" pitchFamily="18" charset="0"/>
                </a:rPr>
                <a:t>–</a:t>
              </a:r>
              <a:r>
                <a:rPr lang="en-GB" sz="1400" dirty="0">
                  <a:solidFill>
                    <a:srgbClr val="FF0000"/>
                  </a:solidFill>
                  <a:latin typeface="Times New Roman" pitchFamily="18" charset="0"/>
                  <a:cs typeface="Times New Roman" pitchFamily="18" charset="0"/>
                </a:rPr>
                <a:t> </a:t>
              </a:r>
              <a:r>
                <a:rPr lang="ru-RU" sz="1400" dirty="0" err="1" smtClean="0">
                  <a:solidFill>
                    <a:srgbClr val="FF0000"/>
                  </a:solidFill>
                  <a:latin typeface="Times New Roman" pitchFamily="18" charset="0"/>
                  <a:cs typeface="Times New Roman" pitchFamily="18" charset="0"/>
                </a:rPr>
                <a:t>Түйсік</a:t>
              </a:r>
              <a:endParaRPr lang="en-GB" sz="1400" dirty="0">
                <a:solidFill>
                  <a:srgbClr val="FF0000"/>
                </a:solidFill>
                <a:latin typeface="Times New Roman" pitchFamily="18" charset="0"/>
                <a:cs typeface="Times New Roman" pitchFamily="18" charset="0"/>
              </a:endParaRPr>
            </a:p>
            <a:p>
              <a:pPr eaLnBrk="1" hangingPunct="1">
                <a:defRPr/>
              </a:pPr>
              <a:r>
                <a:rPr lang="ru-RU" sz="1400" dirty="0" err="1" smtClean="0">
                  <a:solidFill>
                    <a:srgbClr val="FF0000"/>
                  </a:solidFill>
                  <a:latin typeface="Times New Roman" pitchFamily="18" charset="0"/>
                  <a:cs typeface="Times New Roman" pitchFamily="18" charset="0"/>
                </a:rPr>
                <a:t>Менің саба</a:t>
              </a:r>
              <a:r>
                <a:rPr lang="kk-KZ" sz="1400" dirty="0" smtClean="0">
                  <a:solidFill>
                    <a:srgbClr val="FF0000"/>
                  </a:solidFill>
                  <a:latin typeface="Times New Roman" pitchFamily="18" charset="0"/>
                  <a:cs typeface="Times New Roman" pitchFamily="18" charset="0"/>
                </a:rPr>
                <a:t>қ</a:t>
              </a:r>
              <a:r>
                <a:rPr lang="ru-RU" sz="1400" dirty="0" smtClean="0">
                  <a:solidFill>
                    <a:srgbClr val="FF0000"/>
                  </a:solidFill>
                  <a:latin typeface="Times New Roman" pitchFamily="18" charset="0"/>
                  <a:cs typeface="Times New Roman" pitchFamily="18" charset="0"/>
                </a:rPr>
                <a:t>тан </a:t>
              </a:r>
              <a:r>
                <a:rPr lang="ru-RU" sz="1400" dirty="0" err="1" smtClean="0">
                  <a:solidFill>
                    <a:srgbClr val="FF0000"/>
                  </a:solidFill>
                  <a:latin typeface="Times New Roman" pitchFamily="18" charset="0"/>
                  <a:cs typeface="Times New Roman" pitchFamily="18" charset="0"/>
                </a:rPr>
                <a:t>алған әсерім</a:t>
              </a:r>
              <a:r>
                <a:rPr lang="ru-RU" sz="1400" dirty="0" smtClean="0">
                  <a:solidFill>
                    <a:srgbClr val="FF0000"/>
                  </a:solidFill>
                  <a:latin typeface="Times New Roman" pitchFamily="18" charset="0"/>
                  <a:cs typeface="Times New Roman" pitchFamily="18" charset="0"/>
                </a:rPr>
                <a:t>.. </a:t>
              </a:r>
              <a:endParaRPr lang="en-GB" sz="1400" dirty="0">
                <a:solidFill>
                  <a:srgbClr val="FF0000"/>
                </a:solidFill>
                <a:latin typeface="Times New Roman" pitchFamily="18" charset="0"/>
                <a:cs typeface="Times New Roman" pitchFamily="18" charset="0"/>
              </a:endParaRPr>
            </a:p>
            <a:p>
              <a:pPr eaLnBrk="1" hangingPunct="1">
                <a:defRPr/>
              </a:pPr>
              <a:r>
                <a:rPr lang="ru-RU" sz="1400" dirty="0" err="1">
                  <a:solidFill>
                    <a:srgbClr val="FF0000"/>
                  </a:solidFill>
                  <a:latin typeface="Times New Roman" pitchFamily="18" charset="0"/>
                  <a:cs typeface="Times New Roman" pitchFamily="18" charset="0"/>
                </a:rPr>
                <a:t>Өз </a:t>
              </a:r>
              <a:r>
                <a:rPr lang="ru-RU" sz="1400" dirty="0" err="1" smtClean="0">
                  <a:solidFill>
                    <a:srgbClr val="FF0000"/>
                  </a:solidFill>
                  <a:latin typeface="Times New Roman" pitchFamily="18" charset="0"/>
                  <a:cs typeface="Times New Roman" pitchFamily="18" charset="0"/>
                </a:rPr>
                <a:t>ойларың</a:t>
              </a:r>
              <a:r>
                <a:rPr lang="kk-KZ" sz="1400" dirty="0" smtClean="0">
                  <a:solidFill>
                    <a:srgbClr val="FF0000"/>
                  </a:solidFill>
                  <a:latin typeface="Times New Roman" pitchFamily="18" charset="0"/>
                  <a:cs typeface="Times New Roman" pitchFamily="18" charset="0"/>
                </a:rPr>
                <a:t>ызды айтыңыздар.</a:t>
              </a:r>
              <a:endParaRPr lang="en-GB" sz="1400" dirty="0">
                <a:solidFill>
                  <a:srgbClr val="FF0000"/>
                </a:solidFill>
                <a:latin typeface="Times New Roman" pitchFamily="18" charset="0"/>
                <a:cs typeface="Times New Roman" pitchFamily="18" charset="0"/>
              </a:endParaRPr>
            </a:p>
          </p:txBody>
        </p:sp>
      </p:grpSp>
      <p:grpSp>
        <p:nvGrpSpPr>
          <p:cNvPr id="7" name="Group 22"/>
          <p:cNvGrpSpPr>
            <a:grpSpLocks/>
          </p:cNvGrpSpPr>
          <p:nvPr/>
        </p:nvGrpSpPr>
        <p:grpSpPr bwMode="auto">
          <a:xfrm>
            <a:off x="4499992" y="2924944"/>
            <a:ext cx="2897505" cy="1819778"/>
            <a:chOff x="3032" y="2384"/>
            <a:chExt cx="1896" cy="1032"/>
          </a:xfrm>
          <a:solidFill>
            <a:schemeClr val="accent5">
              <a:lumMod val="60000"/>
              <a:lumOff val="40000"/>
            </a:schemeClr>
          </a:solidFill>
        </p:grpSpPr>
        <p:sp>
          <p:nvSpPr>
            <p:cNvPr id="50196" name="Oval 23"/>
            <p:cNvSpPr>
              <a:spLocks noChangeArrowheads="1"/>
            </p:cNvSpPr>
            <p:nvPr/>
          </p:nvSpPr>
          <p:spPr bwMode="auto">
            <a:xfrm>
              <a:off x="3032" y="2384"/>
              <a:ext cx="1896" cy="1032"/>
            </a:xfrm>
            <a:prstGeom prst="ellipse">
              <a:avLst/>
            </a:prstGeom>
            <a:grpFill/>
            <a:ln w="38100">
              <a:solidFill>
                <a:srgbClr val="FFFFFF"/>
              </a:solidFill>
              <a:prstDash val="sysDot"/>
              <a:round/>
              <a:headEnd/>
              <a:tailEnd/>
            </a:ln>
          </p:spPr>
          <p:txBody>
            <a:bodyPr wrap="none" anchor="ctr"/>
            <a:lstStyle/>
            <a:p>
              <a:pPr>
                <a:defRPr/>
              </a:pPr>
              <a:endParaRPr lang="en-US">
                <a:latin typeface="Arial" charset="0"/>
              </a:endParaRPr>
            </a:p>
          </p:txBody>
        </p:sp>
        <p:sp>
          <p:nvSpPr>
            <p:cNvPr id="50197" name="Text Box 24"/>
            <p:cNvSpPr txBox="1">
              <a:spLocks noChangeArrowheads="1"/>
            </p:cNvSpPr>
            <p:nvPr/>
          </p:nvSpPr>
          <p:spPr bwMode="auto">
            <a:xfrm>
              <a:off x="3315" y="2547"/>
              <a:ext cx="1488" cy="471"/>
            </a:xfrm>
            <a:prstGeom prst="rect">
              <a:avLst/>
            </a:prstGeom>
            <a:solidFill>
              <a:schemeClr val="tx1">
                <a:lumMod val="65000"/>
                <a:lumOff val="35000"/>
              </a:schemeClr>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ru-RU" sz="1200" dirty="0" err="1">
                  <a:solidFill>
                    <a:srgbClr val="FFC000"/>
                  </a:solidFill>
                </a:rPr>
                <a:t>Қара қалпақ</a:t>
              </a:r>
              <a:r>
                <a:rPr lang="ru-RU" sz="1200" dirty="0">
                  <a:solidFill>
                    <a:srgbClr val="FFC000"/>
                  </a:solidFill>
                  <a:latin typeface="Jokerman - 16" charset="0"/>
                </a:rPr>
                <a:t> </a:t>
              </a:r>
              <a:r>
                <a:rPr lang="en-GB" sz="1200" dirty="0">
                  <a:solidFill>
                    <a:srgbClr val="FFC000"/>
                  </a:solidFill>
                  <a:latin typeface="Jokerman - 16" charset="0"/>
                </a:rPr>
                <a:t>- </a:t>
              </a:r>
              <a:r>
                <a:rPr lang="ru-RU" sz="1200" dirty="0" err="1" smtClean="0">
                  <a:solidFill>
                    <a:srgbClr val="FFC000"/>
                  </a:solidFill>
                </a:rPr>
                <a:t>Жағымсыз</a:t>
              </a:r>
              <a:endParaRPr lang="en-GB" sz="1200" dirty="0">
                <a:solidFill>
                  <a:srgbClr val="FFC000"/>
                </a:solidFill>
                <a:latin typeface="Jokerman - 16" charset="0"/>
              </a:endParaRPr>
            </a:p>
            <a:p>
              <a:pPr eaLnBrk="1" hangingPunct="1">
                <a:defRPr/>
              </a:pPr>
              <a:r>
                <a:rPr lang="ru-RU" sz="1200" dirty="0" err="1">
                  <a:solidFill>
                    <a:srgbClr val="FFC000"/>
                  </a:solidFill>
                </a:rPr>
                <a:t>Қандай </a:t>
              </a:r>
              <a:r>
                <a:rPr lang="ru-RU" sz="1200" dirty="0" err="1" smtClean="0">
                  <a:solidFill>
                    <a:srgbClr val="FFC000"/>
                  </a:solidFill>
                </a:rPr>
                <a:t>проблемалар</a:t>
              </a:r>
              <a:r>
                <a:rPr lang="ru-RU" sz="1200" dirty="0">
                  <a:solidFill>
                    <a:srgbClr val="FFC000"/>
                  </a:solidFill>
                </a:rPr>
                <a:t> </a:t>
              </a:r>
              <a:r>
                <a:rPr lang="ru-RU" sz="1200" dirty="0" err="1" smtClean="0">
                  <a:solidFill>
                    <a:srgbClr val="FFC000"/>
                  </a:solidFill>
                </a:rPr>
                <a:t>болды</a:t>
              </a:r>
              <a:r>
                <a:rPr lang="ru-RU" sz="1200" dirty="0" smtClean="0">
                  <a:solidFill>
                    <a:srgbClr val="FFC000"/>
                  </a:solidFill>
                </a:rPr>
                <a:t>?</a:t>
              </a:r>
              <a:endParaRPr lang="en-GB" altLang="ja-JP" sz="1200" dirty="0">
                <a:solidFill>
                  <a:srgbClr val="FFC000"/>
                </a:solidFill>
                <a:latin typeface="Jokerman - 16" charset="0"/>
                <a:ea typeface="MS PGothic" pitchFamily="34" charset="-128"/>
              </a:endParaRPr>
            </a:p>
            <a:p>
              <a:pPr eaLnBrk="1" hangingPunct="1">
                <a:defRPr/>
              </a:pPr>
              <a:r>
                <a:rPr lang="kk-KZ" sz="1200" dirty="0" smtClean="0">
                  <a:solidFill>
                    <a:srgbClr val="FFC000"/>
                  </a:solidFill>
                </a:rPr>
                <a:t>Кемшіліктерін айтыңыз.</a:t>
              </a:r>
              <a:endParaRPr lang="en-GB" sz="1000" dirty="0">
                <a:solidFill>
                  <a:srgbClr val="FFC000"/>
                </a:solidFill>
              </a:endParaRPr>
            </a:p>
          </p:txBody>
        </p:sp>
      </p:grpSp>
      <p:pic>
        <p:nvPicPr>
          <p:cNvPr id="13325" name="Picture 25" descr="clipboard(7)"/>
          <p:cNvPicPr>
            <a:picLocks noChangeAspect="1" noChangeArrowheads="1"/>
          </p:cNvPicPr>
          <p:nvPr/>
        </p:nvPicPr>
        <p:blipFill>
          <a:blip r:embed="rId8" cstate="print"/>
          <a:srcRect/>
          <a:stretch>
            <a:fillRect/>
          </a:stretch>
        </p:blipFill>
        <p:spPr bwMode="auto">
          <a:xfrm>
            <a:off x="7305675" y="1409700"/>
            <a:ext cx="1931988" cy="1409700"/>
          </a:xfrm>
          <a:prstGeom prst="rect">
            <a:avLst/>
          </a:prstGeom>
          <a:noFill/>
          <a:ln w="9525">
            <a:noFill/>
            <a:miter lim="800000"/>
            <a:headEnd/>
            <a:tailEnd/>
          </a:ln>
        </p:spPr>
      </p:pic>
      <p:grpSp>
        <p:nvGrpSpPr>
          <p:cNvPr id="8" name="Group 26"/>
          <p:cNvGrpSpPr>
            <a:grpSpLocks/>
          </p:cNvGrpSpPr>
          <p:nvPr/>
        </p:nvGrpSpPr>
        <p:grpSpPr bwMode="auto">
          <a:xfrm>
            <a:off x="4117658" y="1124745"/>
            <a:ext cx="3268544" cy="1756242"/>
            <a:chOff x="2808" y="1208"/>
            <a:chExt cx="2040" cy="1000"/>
          </a:xfrm>
          <a:solidFill>
            <a:schemeClr val="accent5">
              <a:lumMod val="40000"/>
              <a:lumOff val="60000"/>
            </a:schemeClr>
          </a:solidFill>
        </p:grpSpPr>
        <p:sp>
          <p:nvSpPr>
            <p:cNvPr id="50194" name="Oval 27"/>
            <p:cNvSpPr>
              <a:spLocks noChangeArrowheads="1"/>
            </p:cNvSpPr>
            <p:nvPr/>
          </p:nvSpPr>
          <p:spPr bwMode="auto">
            <a:xfrm>
              <a:off x="2808" y="1208"/>
              <a:ext cx="2040" cy="1000"/>
            </a:xfrm>
            <a:prstGeom prst="ellipse">
              <a:avLst/>
            </a:prstGeom>
            <a:grpFill/>
            <a:ln w="38100">
              <a:solidFill>
                <a:srgbClr val="FFFFFF"/>
              </a:solidFill>
              <a:prstDash val="sysDot"/>
              <a:round/>
              <a:headEnd/>
              <a:tailEnd/>
            </a:ln>
          </p:spPr>
          <p:txBody>
            <a:bodyPr wrap="none" anchor="ctr"/>
            <a:lstStyle/>
            <a:p>
              <a:pPr>
                <a:defRPr/>
              </a:pPr>
              <a:endParaRPr lang="en-US">
                <a:latin typeface="Arial" charset="0"/>
              </a:endParaRPr>
            </a:p>
          </p:txBody>
        </p:sp>
        <p:sp>
          <p:nvSpPr>
            <p:cNvPr id="50195" name="Text Box 28"/>
            <p:cNvSpPr txBox="1">
              <a:spLocks noChangeArrowheads="1"/>
            </p:cNvSpPr>
            <p:nvPr/>
          </p:nvSpPr>
          <p:spPr bwMode="auto">
            <a:xfrm>
              <a:off x="3092" y="1331"/>
              <a:ext cx="1654" cy="543"/>
            </a:xfrm>
            <a:prstGeom prst="rect">
              <a:avLst/>
            </a:prstGeom>
            <a:solidFill>
              <a:schemeClr val="bg1">
                <a:lumMod val="95000"/>
              </a:schemeClr>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ru-RU" sz="1400" dirty="0" err="1">
                  <a:solidFill>
                    <a:srgbClr val="C00000"/>
                  </a:solidFill>
                </a:rPr>
                <a:t>Ақ қалпақ</a:t>
              </a:r>
              <a:r>
                <a:rPr lang="ru-RU" sz="1400" dirty="0">
                  <a:solidFill>
                    <a:srgbClr val="C00000"/>
                  </a:solidFill>
                  <a:latin typeface="Jokerman - 16" charset="0"/>
                </a:rPr>
                <a:t> </a:t>
              </a:r>
              <a:r>
                <a:rPr lang="en-GB" sz="1400" dirty="0">
                  <a:solidFill>
                    <a:srgbClr val="C00000"/>
                  </a:solidFill>
                  <a:latin typeface="Jokerman - 16" charset="0"/>
                </a:rPr>
                <a:t>- </a:t>
              </a:r>
              <a:r>
                <a:rPr lang="ru-RU" sz="1400" dirty="0" err="1">
                  <a:solidFill>
                    <a:srgbClr val="C00000"/>
                  </a:solidFill>
                  <a:latin typeface="Jokerman - 16" charset="0"/>
                </a:rPr>
                <a:t>Факт</a:t>
              </a:r>
              <a:r>
                <a:rPr lang="ru-RU" sz="1400" dirty="0" err="1">
                  <a:solidFill>
                    <a:srgbClr val="C00000"/>
                  </a:solidFill>
                </a:rPr>
                <a:t>ілер</a:t>
              </a:r>
              <a:endParaRPr lang="en-GB" sz="1400" dirty="0">
                <a:solidFill>
                  <a:srgbClr val="C00000"/>
                </a:solidFill>
                <a:latin typeface="Jokerman - 16" charset="0"/>
              </a:endParaRPr>
            </a:p>
            <a:p>
              <a:pPr eaLnBrk="1" hangingPunct="1">
                <a:defRPr/>
              </a:pPr>
              <a:r>
                <a:rPr lang="ru-RU" sz="1400" dirty="0" smtClean="0">
                  <a:solidFill>
                    <a:srgbClr val="C00000"/>
                  </a:solidFill>
                </a:rPr>
                <a:t>Мен </a:t>
              </a:r>
              <a:r>
                <a:rPr lang="ru-RU" sz="1400" dirty="0" err="1" smtClean="0">
                  <a:solidFill>
                    <a:srgbClr val="C00000"/>
                  </a:solidFill>
                </a:rPr>
                <a:t>қандай ақпарат алдым</a:t>
              </a:r>
              <a:r>
                <a:rPr lang="ru-RU" sz="1400" dirty="0" smtClean="0">
                  <a:solidFill>
                    <a:srgbClr val="C00000"/>
                  </a:solidFill>
                </a:rPr>
                <a:t>?</a:t>
              </a:r>
              <a:endParaRPr lang="en-GB" sz="1400" dirty="0">
                <a:solidFill>
                  <a:srgbClr val="C00000"/>
                </a:solidFill>
                <a:latin typeface="Jokerman - 16" charset="0"/>
              </a:endParaRPr>
            </a:p>
            <a:p>
              <a:pPr eaLnBrk="1" hangingPunct="1">
                <a:defRPr/>
              </a:pPr>
              <a:r>
                <a:rPr lang="ru-RU" sz="1400" dirty="0" err="1">
                  <a:solidFill>
                    <a:srgbClr val="C00000"/>
                  </a:solidFill>
                </a:rPr>
                <a:t>Маған қандай ақпарат алу</a:t>
              </a:r>
              <a:r>
                <a:rPr lang="ru-RU" sz="1400" dirty="0">
                  <a:solidFill>
                    <a:srgbClr val="C00000"/>
                  </a:solidFill>
                </a:rPr>
                <a:t> </a:t>
              </a:r>
              <a:r>
                <a:rPr lang="ru-RU" sz="1400" dirty="0" err="1">
                  <a:solidFill>
                    <a:srgbClr val="C00000"/>
                  </a:solidFill>
                </a:rPr>
                <a:t>қажет</a:t>
              </a:r>
              <a:r>
                <a:rPr lang="ru-RU" sz="1400" dirty="0" err="1" smtClean="0">
                  <a:solidFill>
                    <a:srgbClr val="C00000"/>
                  </a:solidFill>
                  <a:latin typeface="Jokerman - 16" charset="0"/>
                </a:rPr>
                <a:t>?</a:t>
              </a:r>
              <a:endParaRPr lang="en-GB" sz="1400" dirty="0">
                <a:solidFill>
                  <a:srgbClr val="C00000"/>
                </a:solidFill>
                <a:latin typeface="Jokerman - 16" charset="0"/>
              </a:endParaRPr>
            </a:p>
          </p:txBody>
        </p:sp>
      </p:grpSp>
      <p:sp>
        <p:nvSpPr>
          <p:cNvPr id="13327" name="Text Box 29"/>
          <p:cNvSpPr txBox="1">
            <a:spLocks noChangeArrowheads="1"/>
          </p:cNvSpPr>
          <p:nvPr/>
        </p:nvSpPr>
        <p:spPr bwMode="auto">
          <a:xfrm>
            <a:off x="1331913" y="104775"/>
            <a:ext cx="7983537" cy="757238"/>
          </a:xfrm>
          <a:prstGeom prst="rect">
            <a:avLst/>
          </a:prstGeom>
          <a:noFill/>
          <a:ln w="9525">
            <a:noFill/>
            <a:miter lim="800000"/>
            <a:headEnd/>
            <a:tailEnd/>
          </a:ln>
        </p:spPr>
        <p:txBody>
          <a:bodyPr lIns="79068" tIns="39534" rIns="79068" bIns="39534">
            <a:spAutoFit/>
          </a:bodyPr>
          <a:lstStyle/>
          <a:p>
            <a:r>
              <a:rPr lang="ru-RU" sz="4400">
                <a:solidFill>
                  <a:srgbClr val="FF0000"/>
                </a:solidFill>
                <a:latin typeface="Times New Roman" pitchFamily="18" charset="0"/>
                <a:cs typeface="Times New Roman" pitchFamily="18" charset="0"/>
              </a:rPr>
              <a:t>Рефлексия    </a:t>
            </a:r>
            <a:r>
              <a:rPr lang="ru-RU" sz="2200">
                <a:solidFill>
                  <a:srgbClr val="000000"/>
                </a:solidFill>
                <a:latin typeface="Trebuchet MS - 16"/>
                <a:cs typeface="Arial" pitchFamily="34" charset="0"/>
              </a:rPr>
              <a:t> Де Боно</a:t>
            </a:r>
            <a:r>
              <a:rPr lang="ru-RU" sz="2200">
                <a:solidFill>
                  <a:srgbClr val="000000"/>
                </a:solidFill>
                <a:cs typeface="Arial" pitchFamily="34" charset="0"/>
              </a:rPr>
              <a:t>ның 6 қалпа</a:t>
            </a:r>
            <a:r>
              <a:rPr lang="kk-KZ" sz="2200">
                <a:solidFill>
                  <a:srgbClr val="000000"/>
                </a:solidFill>
                <a:cs typeface="Arial" pitchFamily="34" charset="0"/>
              </a:rPr>
              <a:t>ғы</a:t>
            </a:r>
            <a:endParaRPr lang="en-GB" sz="1000">
              <a:solidFill>
                <a:srgbClr val="000000"/>
              </a:solidFill>
              <a:latin typeface="Bookman Old Style - 26"/>
              <a:cs typeface="Arial" pitchFamily="34" charset="0"/>
            </a:endParaRPr>
          </a:p>
        </p:txBody>
      </p:sp>
      <p:sp>
        <p:nvSpPr>
          <p:cNvPr id="13328" name="Text Box 31"/>
          <p:cNvSpPr txBox="1">
            <a:spLocks noChangeArrowheads="1"/>
          </p:cNvSpPr>
          <p:nvPr/>
        </p:nvSpPr>
        <p:spPr bwMode="auto">
          <a:xfrm>
            <a:off x="1063625" y="5813425"/>
            <a:ext cx="3862388" cy="280988"/>
          </a:xfrm>
          <a:prstGeom prst="rect">
            <a:avLst/>
          </a:prstGeom>
          <a:noFill/>
          <a:ln w="9525">
            <a:noFill/>
            <a:miter lim="800000"/>
            <a:headEnd/>
            <a:tailEnd/>
          </a:ln>
        </p:spPr>
        <p:txBody>
          <a:bodyPr lIns="79068" tIns="39534" rIns="79068" bIns="39534">
            <a:spAutoFit/>
          </a:bodyPr>
          <a:lstStyle/>
          <a:p>
            <a:r>
              <a:rPr lang="ru-RU" sz="1300">
                <a:solidFill>
                  <a:srgbClr val="000000"/>
                </a:solidFill>
                <a:cs typeface="Arial" pitchFamily="34" charset="0"/>
              </a:rPr>
              <a:t>.</a:t>
            </a:r>
            <a:endParaRPr lang="en-GB" sz="1300">
              <a:solidFill>
                <a:srgbClr val="000000"/>
              </a:solidFill>
              <a:latin typeface="Arial - 72"/>
              <a:cs typeface="Arial" pitchFamily="34" charset="0"/>
            </a:endParaRPr>
          </a:p>
        </p:txBody>
      </p:sp>
      <p:sp>
        <p:nvSpPr>
          <p:cNvPr id="32" name="Прямоугольник 31"/>
          <p:cNvSpPr/>
          <p:nvPr/>
        </p:nvSpPr>
        <p:spPr>
          <a:xfrm>
            <a:off x="4716463" y="4868863"/>
            <a:ext cx="2447925" cy="1169987"/>
          </a:xfrm>
          <a:prstGeom prst="rect">
            <a:avLst/>
          </a:prstGeom>
          <a:solidFill>
            <a:schemeClr val="tx2">
              <a:lumMod val="60000"/>
              <a:lumOff val="40000"/>
            </a:schemeClr>
          </a:solidFill>
        </p:spPr>
        <p:txBody>
          <a:bodyPr>
            <a:spAutoFit/>
          </a:bodyPr>
          <a:lstStyle/>
          <a:p>
            <a:pPr>
              <a:defRPr/>
            </a:pPr>
            <a:r>
              <a:rPr lang="ru-RU" sz="1400" dirty="0" err="1">
                <a:solidFill>
                  <a:srgbClr val="FF0000"/>
                </a:solidFill>
                <a:latin typeface="Arial" charset="0"/>
              </a:rPr>
              <a:t>Көк қалпақ</a:t>
            </a:r>
            <a:r>
              <a:rPr lang="ru-RU" sz="1400" dirty="0" err="1">
                <a:solidFill>
                  <a:srgbClr val="FF0000"/>
                </a:solidFill>
                <a:latin typeface="Jokerman - 16" charset="0"/>
              </a:rPr>
              <a:t> </a:t>
            </a:r>
            <a:r>
              <a:rPr lang="ru-RU" sz="1400" dirty="0">
                <a:solidFill>
                  <a:srgbClr val="FF0000"/>
                </a:solidFill>
                <a:latin typeface="Jokerman - 16" charset="0"/>
              </a:rPr>
              <a:t>- </a:t>
            </a:r>
            <a:r>
              <a:rPr lang="ru-RU" sz="1400" dirty="0" err="1">
                <a:solidFill>
                  <a:srgbClr val="FF0000"/>
                </a:solidFill>
                <a:latin typeface="Arial" charset="0"/>
              </a:rPr>
              <a:t>шолу</a:t>
            </a:r>
            <a:endParaRPr lang="en-GB" sz="1400" dirty="0">
              <a:solidFill>
                <a:srgbClr val="FF0000"/>
              </a:solidFill>
              <a:latin typeface="Arial" charset="0"/>
            </a:endParaRPr>
          </a:p>
          <a:p>
            <a:pPr>
              <a:defRPr/>
            </a:pPr>
            <a:r>
              <a:rPr lang="kk-KZ" sz="1400" dirty="0">
                <a:solidFill>
                  <a:srgbClr val="FF0000"/>
                </a:solidFill>
                <a:latin typeface="Arial" charset="0"/>
              </a:rPr>
              <a:t>Жалпы сабаққа көзқарасым.</a:t>
            </a:r>
          </a:p>
          <a:p>
            <a:pPr>
              <a:defRPr/>
            </a:pPr>
            <a:r>
              <a:rPr lang="kk-KZ" sz="1400" dirty="0">
                <a:solidFill>
                  <a:srgbClr val="FF0000"/>
                </a:solidFill>
                <a:latin typeface="Arial" charset="0"/>
              </a:rPr>
              <a:t>Мен қандай қорытындыға келдім?</a:t>
            </a:r>
            <a:r>
              <a:rPr lang="ru-RU" sz="1400" dirty="0">
                <a:solidFill>
                  <a:srgbClr val="FF0000"/>
                </a:solidFill>
                <a:latin typeface="Arial" charset="0"/>
              </a:rPr>
              <a:t> </a:t>
            </a:r>
          </a:p>
        </p:txBody>
      </p:sp>
      <p:grpSp>
        <p:nvGrpSpPr>
          <p:cNvPr id="9" name="Group 26"/>
          <p:cNvGrpSpPr>
            <a:grpSpLocks/>
          </p:cNvGrpSpPr>
          <p:nvPr/>
        </p:nvGrpSpPr>
        <p:grpSpPr bwMode="auto">
          <a:xfrm>
            <a:off x="0" y="0"/>
            <a:ext cx="9144000" cy="6900863"/>
            <a:chOff x="0" y="-17"/>
            <a:chExt cx="5783" cy="4342"/>
          </a:xfrm>
        </p:grpSpPr>
        <p:grpSp>
          <p:nvGrpSpPr>
            <p:cNvPr id="10" name="Group 27"/>
            <p:cNvGrpSpPr>
              <a:grpSpLocks/>
            </p:cNvGrpSpPr>
            <p:nvPr/>
          </p:nvGrpSpPr>
          <p:grpSpPr bwMode="auto">
            <a:xfrm>
              <a:off x="0" y="-17"/>
              <a:ext cx="5783" cy="4337"/>
              <a:chOff x="0" y="-17"/>
              <a:chExt cx="5783" cy="4337"/>
            </a:xfrm>
          </p:grpSpPr>
          <p:pic>
            <p:nvPicPr>
              <p:cNvPr id="13333" name="Picture 28" descr="пгшлпгш"/>
              <p:cNvPicPr>
                <a:picLocks noChangeAspect="1" noChangeArrowheads="1"/>
              </p:cNvPicPr>
              <p:nvPr/>
            </p:nvPicPr>
            <p:blipFill>
              <a:blip r:embed="rId9" cstate="print"/>
              <a:srcRect/>
              <a:stretch>
                <a:fillRect/>
              </a:stretch>
            </p:blipFill>
            <p:spPr bwMode="auto">
              <a:xfrm rot="5400000">
                <a:off x="-2109" y="2138"/>
                <a:ext cx="4291" cy="73"/>
              </a:xfrm>
              <a:prstGeom prst="rect">
                <a:avLst/>
              </a:prstGeom>
              <a:noFill/>
              <a:ln w="9525">
                <a:noFill/>
                <a:miter lim="800000"/>
                <a:headEnd/>
                <a:tailEnd/>
              </a:ln>
            </p:spPr>
          </p:pic>
          <p:pic>
            <p:nvPicPr>
              <p:cNvPr id="13334" name="Picture 29" descr="пгшлпгш"/>
              <p:cNvPicPr>
                <a:picLocks noChangeAspect="1" noChangeArrowheads="1"/>
              </p:cNvPicPr>
              <p:nvPr/>
            </p:nvPicPr>
            <p:blipFill>
              <a:blip r:embed="rId9" cstate="print"/>
              <a:srcRect/>
              <a:stretch>
                <a:fillRect/>
              </a:stretch>
            </p:blipFill>
            <p:spPr bwMode="auto">
              <a:xfrm>
                <a:off x="22" y="-17"/>
                <a:ext cx="5760" cy="102"/>
              </a:xfrm>
              <a:prstGeom prst="rect">
                <a:avLst/>
              </a:prstGeom>
              <a:noFill/>
              <a:ln w="9525">
                <a:noFill/>
                <a:miter lim="800000"/>
                <a:headEnd/>
                <a:tailEnd/>
              </a:ln>
            </p:spPr>
          </p:pic>
          <p:pic>
            <p:nvPicPr>
              <p:cNvPr id="13335" name="Picture 30" descr="пгшлпгш"/>
              <p:cNvPicPr>
                <a:picLocks noChangeAspect="1" noChangeArrowheads="1"/>
              </p:cNvPicPr>
              <p:nvPr/>
            </p:nvPicPr>
            <p:blipFill>
              <a:blip r:embed="rId9" cstate="print"/>
              <a:srcRect/>
              <a:stretch>
                <a:fillRect/>
              </a:stretch>
            </p:blipFill>
            <p:spPr bwMode="auto">
              <a:xfrm rot="5400000">
                <a:off x="3601" y="2138"/>
                <a:ext cx="4291" cy="73"/>
              </a:xfrm>
              <a:prstGeom prst="rect">
                <a:avLst/>
              </a:prstGeom>
              <a:noFill/>
              <a:ln w="9525">
                <a:noFill/>
                <a:miter lim="800000"/>
                <a:headEnd/>
                <a:tailEnd/>
              </a:ln>
            </p:spPr>
          </p:pic>
        </p:grpSp>
        <p:pic>
          <p:nvPicPr>
            <p:cNvPr id="13332" name="Picture 31" descr="пгшлпгш"/>
            <p:cNvPicPr>
              <a:picLocks noChangeAspect="1" noChangeArrowheads="1"/>
            </p:cNvPicPr>
            <p:nvPr/>
          </p:nvPicPr>
          <p:blipFill>
            <a:blip r:embed="rId9" cstate="print"/>
            <a:srcRect/>
            <a:stretch>
              <a:fillRect/>
            </a:stretch>
          </p:blipFill>
          <p:spPr bwMode="auto">
            <a:xfrm>
              <a:off x="0" y="4225"/>
              <a:ext cx="5760" cy="1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60648"/>
            <a:ext cx="8604448" cy="3785652"/>
          </a:xfrm>
          <a:prstGeom prst="rect">
            <a:avLst/>
          </a:prstGeom>
          <a:noFill/>
        </p:spPr>
        <p:txBody>
          <a:bodyPr wrap="square" rtlCol="0">
            <a:spAutoFit/>
          </a:bodyPr>
          <a:lstStyle/>
          <a:p>
            <a:pPr algn="ctr"/>
            <a:r>
              <a:rPr lang="kk-KZ" sz="4800" b="1" dirty="0" smtClean="0">
                <a:solidFill>
                  <a:srgbClr val="00B050"/>
                </a:solidFill>
                <a:latin typeface="Times New Roman" pitchFamily="18" charset="0"/>
                <a:cs typeface="Times New Roman" pitchFamily="18" charset="0"/>
              </a:rPr>
              <a:t>Үйге тапсырма  </a:t>
            </a:r>
          </a:p>
          <a:p>
            <a:pPr algn="ctr"/>
            <a:r>
              <a:rPr lang="kk-KZ" sz="4800" b="1" i="1" dirty="0" smtClean="0">
                <a:solidFill>
                  <a:srgbClr val="00B0F0"/>
                </a:solidFill>
                <a:latin typeface="Times New Roman" pitchFamily="18" charset="0"/>
                <a:cs typeface="Times New Roman" pitchFamily="18" charset="0"/>
              </a:rPr>
              <a:t> </a:t>
            </a:r>
          </a:p>
          <a:p>
            <a:r>
              <a:rPr lang="kk-KZ" sz="4800" b="1" i="1" dirty="0" smtClean="0">
                <a:solidFill>
                  <a:srgbClr val="0070C0"/>
                </a:solidFill>
                <a:latin typeface="Times New Roman" pitchFamily="18" charset="0"/>
                <a:cs typeface="Times New Roman" pitchFamily="18" charset="0"/>
              </a:rPr>
              <a:t> “Тәуелсіздік туын алғаш көтерген     тұлғалар” </a:t>
            </a:r>
          </a:p>
          <a:p>
            <a:r>
              <a:rPr lang="kk-KZ" sz="4800" b="1" i="1" dirty="0" smtClean="0">
                <a:solidFill>
                  <a:srgbClr val="0070C0"/>
                </a:solidFill>
                <a:latin typeface="Times New Roman" pitchFamily="18" charset="0"/>
                <a:cs typeface="Times New Roman" pitchFamily="18" charset="0"/>
              </a:rPr>
              <a:t>атты эссе жазу</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1700808"/>
            <a:ext cx="3425105" cy="369332"/>
          </a:xfrm>
          <a:prstGeom prst="rect">
            <a:avLst/>
          </a:prstGeom>
          <a:noFill/>
        </p:spPr>
        <p:txBody>
          <a:bodyPr wrap="none" rtlCol="0">
            <a:spAutoFit/>
          </a:bodyPr>
          <a:lstStyle/>
          <a:p>
            <a:r>
              <a:rPr lang="kk-KZ" dirty="0" smtClean="0"/>
              <a:t>Бөкей ордасы қашан құрылды?</a:t>
            </a:r>
            <a:endParaRPr lang="ru-RU" dirty="0"/>
          </a:p>
        </p:txBody>
      </p:sp>
      <p:sp>
        <p:nvSpPr>
          <p:cNvPr id="4" name="Двойная стрелка влево/вправо 3">
            <a:hlinkClick r:id="rId2" action="ppaction://hlinksldjump"/>
          </p:cNvPr>
          <p:cNvSpPr/>
          <p:nvPr/>
        </p:nvSpPr>
        <p:spPr>
          <a:xfrm>
            <a:off x="7596336" y="5517232"/>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7784" y="1988840"/>
            <a:ext cx="3615157" cy="369332"/>
          </a:xfrm>
          <a:prstGeom prst="rect">
            <a:avLst/>
          </a:prstGeom>
          <a:noFill/>
        </p:spPr>
        <p:txBody>
          <a:bodyPr wrap="none" rtlCol="0">
            <a:spAutoFit/>
          </a:bodyPr>
          <a:lstStyle/>
          <a:p>
            <a:r>
              <a:rPr lang="kk-KZ" dirty="0" smtClean="0"/>
              <a:t>Жәңгір қай жылдары хан болды?</a:t>
            </a:r>
            <a:endParaRPr lang="ru-RU" dirty="0"/>
          </a:p>
        </p:txBody>
      </p:sp>
      <p:sp>
        <p:nvSpPr>
          <p:cNvPr id="3" name="Двойная стрелка вверх/вниз 2">
            <a:hlinkClick r:id="rId2" action="ppaction://hlinksldjump"/>
          </p:cNvPr>
          <p:cNvSpPr/>
          <p:nvPr/>
        </p:nvSpPr>
        <p:spPr>
          <a:xfrm>
            <a:off x="7740352" y="4725144"/>
            <a:ext cx="484632"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83768" y="2276872"/>
            <a:ext cx="5116914" cy="369332"/>
          </a:xfrm>
          <a:prstGeom prst="rect">
            <a:avLst/>
          </a:prstGeom>
          <a:noFill/>
        </p:spPr>
        <p:txBody>
          <a:bodyPr wrap="none" rtlCol="0">
            <a:spAutoFit/>
          </a:bodyPr>
          <a:lstStyle/>
          <a:p>
            <a:r>
              <a:rPr lang="kk-KZ" dirty="0" smtClean="0"/>
              <a:t>Жәңгір хан зайырлы мектепті қай жылы ашты?</a:t>
            </a:r>
            <a:endParaRPr lang="ru-RU" dirty="0"/>
          </a:p>
        </p:txBody>
      </p:sp>
      <p:sp>
        <p:nvSpPr>
          <p:cNvPr id="4" name="Счетверенная стрелка 3">
            <a:hlinkClick r:id="rId2" action="ppaction://hlinksldjump"/>
          </p:cNvPr>
          <p:cNvSpPr/>
          <p:nvPr/>
        </p:nvSpPr>
        <p:spPr>
          <a:xfrm>
            <a:off x="7452320" y="5085184"/>
            <a:ext cx="1216152" cy="1216152"/>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5736" y="2132856"/>
            <a:ext cx="5188023" cy="369332"/>
          </a:xfrm>
          <a:prstGeom prst="rect">
            <a:avLst/>
          </a:prstGeom>
          <a:noFill/>
        </p:spPr>
        <p:txBody>
          <a:bodyPr wrap="none" rtlCol="0">
            <a:spAutoFit/>
          </a:bodyPr>
          <a:lstStyle/>
          <a:p>
            <a:r>
              <a:rPr lang="kk-KZ" dirty="0" smtClean="0"/>
              <a:t>Жәңгір ханның жағымды жағына сипаттама бер</a:t>
            </a:r>
            <a:endParaRPr lang="ru-RU" dirty="0"/>
          </a:p>
        </p:txBody>
      </p:sp>
      <p:sp>
        <p:nvSpPr>
          <p:cNvPr id="4" name="Тройная стрелка влево/вправо/вверх 3">
            <a:hlinkClick r:id="rId2" action="ppaction://hlinksldjump"/>
          </p:cNvPr>
          <p:cNvSpPr/>
          <p:nvPr/>
        </p:nvSpPr>
        <p:spPr>
          <a:xfrm>
            <a:off x="7380312" y="5013176"/>
            <a:ext cx="1216152" cy="850392"/>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трелка углом 2">
            <a:hlinkClick r:id="rId2" action="ppaction://hlinksldjump"/>
          </p:cNvPr>
          <p:cNvSpPr/>
          <p:nvPr/>
        </p:nvSpPr>
        <p:spPr>
          <a:xfrm>
            <a:off x="7524328" y="5445224"/>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 name="Прямоугольник 3"/>
          <p:cNvSpPr/>
          <p:nvPr/>
        </p:nvSpPr>
        <p:spPr>
          <a:xfrm>
            <a:off x="2286000" y="3105835"/>
            <a:ext cx="4572000" cy="646331"/>
          </a:xfrm>
          <a:prstGeom prst="rect">
            <a:avLst/>
          </a:prstGeom>
        </p:spPr>
        <p:txBody>
          <a:bodyPr>
            <a:spAutoFit/>
          </a:bodyPr>
          <a:lstStyle/>
          <a:p>
            <a:r>
              <a:rPr lang="kk-KZ" dirty="0" smtClean="0"/>
              <a:t>Бөкей ордасында хандық қай жылға дейін сақталды?</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2348880"/>
            <a:ext cx="6519349" cy="369332"/>
          </a:xfrm>
          <a:prstGeom prst="rect">
            <a:avLst/>
          </a:prstGeom>
          <a:noFill/>
        </p:spPr>
        <p:txBody>
          <a:bodyPr wrap="none" rtlCol="0">
            <a:spAutoFit/>
          </a:bodyPr>
          <a:lstStyle/>
          <a:p>
            <a:r>
              <a:rPr lang="kk-KZ" dirty="0" smtClean="0"/>
              <a:t>Жәңгір ханның нұсқауы бойынша мешіт қай жылы ашылды?</a:t>
            </a:r>
            <a:endParaRPr lang="ru-RU" dirty="0"/>
          </a:p>
        </p:txBody>
      </p:sp>
      <p:sp>
        <p:nvSpPr>
          <p:cNvPr id="3" name="Развернутая стрелка 2">
            <a:hlinkClick r:id="rId2" action="ppaction://hlinksldjump"/>
          </p:cNvPr>
          <p:cNvSpPr/>
          <p:nvPr/>
        </p:nvSpPr>
        <p:spPr>
          <a:xfrm>
            <a:off x="7308304" y="5085184"/>
            <a:ext cx="886968" cy="877824"/>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6" y="2420888"/>
            <a:ext cx="5184576" cy="646331"/>
          </a:xfrm>
          <a:prstGeom prst="rect">
            <a:avLst/>
          </a:prstGeom>
          <a:noFill/>
        </p:spPr>
        <p:txBody>
          <a:bodyPr wrap="square" rtlCol="0">
            <a:spAutoFit/>
          </a:bodyPr>
          <a:lstStyle/>
          <a:p>
            <a:r>
              <a:rPr lang="kk-KZ" dirty="0" smtClean="0"/>
              <a:t>Жәңгір хан Бөкей ордасында жәрмеңкені </a:t>
            </a:r>
          </a:p>
          <a:p>
            <a:r>
              <a:rPr lang="kk-KZ" dirty="0" smtClean="0"/>
              <a:t>қай жылы ұйымдастырды?</a:t>
            </a:r>
            <a:endParaRPr lang="ru-RU" dirty="0"/>
          </a:p>
        </p:txBody>
      </p:sp>
      <p:sp>
        <p:nvSpPr>
          <p:cNvPr id="3" name="Двойная стрелка влево/вверх 2">
            <a:hlinkClick r:id="rId2" action="ppaction://hlinksldjump"/>
          </p:cNvPr>
          <p:cNvSpPr/>
          <p:nvPr/>
        </p:nvSpPr>
        <p:spPr>
          <a:xfrm>
            <a:off x="7596336" y="5013176"/>
            <a:ext cx="850392" cy="850392"/>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619</TotalTime>
  <Words>825</Words>
  <Application>Microsoft Office PowerPoint</Application>
  <PresentationFormat>Экран (4:3)</PresentationFormat>
  <Paragraphs>174</Paragraphs>
  <Slides>25</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25</vt:i4>
      </vt:variant>
    </vt:vector>
  </HeadingPairs>
  <TitlesOfParts>
    <vt:vector size="27" baseType="lpstr">
      <vt:lpstr>Поток</vt:lpstr>
      <vt:lpstr>CorelDRAW</vt:lpstr>
      <vt:lpstr>“Бәйге” ойыны арқылы үй тапсырмасын сұрау</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Топтық жұмыс </vt:lpstr>
      <vt:lpstr>Фактілермен таныс бол</vt:lpstr>
      <vt:lpstr>Сәйкестендір</vt:lpstr>
      <vt:lpstr>Бірнеше жауабы бар жабық тест</vt:lpstr>
      <vt:lpstr>Мәтін тест</vt:lpstr>
      <vt:lpstr>Керекті сөзді орнына қой</vt:lpstr>
      <vt:lpstr>Слайд 19</vt:lpstr>
      <vt:lpstr>«Күрделенген сұрақ қою» әдісі</vt:lpstr>
      <vt:lpstr>Слайд 21</vt:lpstr>
      <vt:lpstr>Слайд 22</vt:lpstr>
      <vt:lpstr>Слайд 23</vt:lpstr>
      <vt:lpstr>Слайд 24</vt:lpstr>
      <vt:lpstr>Слайд 25</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Қызығушылықты ояту “Дода” ойыны Көтерілістер</dc:title>
  <dc:creator>user</dc:creator>
  <cp:lastModifiedBy>Пользователь</cp:lastModifiedBy>
  <cp:revision>37</cp:revision>
  <dcterms:created xsi:type="dcterms:W3CDTF">2013-12-07T12:39:39Z</dcterms:created>
  <dcterms:modified xsi:type="dcterms:W3CDTF">2016-11-22T08:57:10Z</dcterms:modified>
</cp:coreProperties>
</file>