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75" r:id="rId7"/>
    <p:sldId id="276" r:id="rId8"/>
    <p:sldId id="277" r:id="rId9"/>
    <p:sldId id="278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9" r:id="rId24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315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5D350-ED9B-458D-BD6A-5EC88A8D3029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6C913-BFFD-41D5-9B67-CE85053BA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2343B-0AD4-4149-8378-BF27979AF334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F1BA1-919B-4822-B0B8-E0A99ACCA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DFDD3-8969-4A62-82A6-96A956EDFB5F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04393-3A28-4141-A122-D7334F1E3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E9DD-36AD-4F9B-A9B9-A7EAA8C4B661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36767-4DB9-4257-B2D9-D0D181CCA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17EAE-5E43-41EB-9EFB-84D4035174EC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72371-E0BA-4359-88EE-D02227D7B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F4BEA-E63E-44BB-A094-D2DFD7D9DA53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CA84-BE97-47AB-9F8B-59427D948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0337C-A2FA-4756-93F1-A43690C984D8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07B39-1F82-4607-8D29-029CB05E5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19BAC-A303-4A44-9133-22B922D1871A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2DD28-70EF-4131-9901-611A0D28F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CF8F8-38A8-448E-8392-71E0F5C3744E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6BADF-3D9A-4223-A62B-9698BA0D08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7344F-2222-4DF5-B601-D38EBD43CA6B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E1517-5434-4DA4-9A0A-B5B7F0795A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648F4-2789-49AD-9DB4-C68F7CF276B4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321F6-5413-4084-9963-727659EBC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2211FF-E402-4712-A7D0-53AA5D6CDDCE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6281F9-54BA-4AB2-ADE6-AF2DCB028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5" name="Picture 2" descr="D:\Вика\фоны для презинтации\mm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39706" y="692696"/>
            <a:ext cx="747031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1905"/>
                <a:solidFill>
                  <a:srgbClr val="8000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Сабақтың</a:t>
            </a:r>
            <a:r>
              <a:rPr lang="ru-RU" sz="5400" b="1" dirty="0">
                <a:ln w="1905"/>
                <a:solidFill>
                  <a:srgbClr val="8000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 </a:t>
            </a:r>
            <a:r>
              <a:rPr lang="ru-RU" sz="5400" b="1" dirty="0" err="1">
                <a:ln w="1905"/>
                <a:solidFill>
                  <a:srgbClr val="8000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тақырыбы</a:t>
            </a:r>
            <a:r>
              <a:rPr lang="ru-RU" sz="5400" b="1" dirty="0">
                <a:ln w="1905"/>
                <a:solidFill>
                  <a:srgbClr val="8000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9151" y="1916832"/>
            <a:ext cx="7771423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«</a:t>
            </a:r>
            <a:r>
              <a:rPr lang="ru-RU" sz="5400" b="1" dirty="0" err="1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Ұшқан</a:t>
            </a:r>
            <a:r>
              <a:rPr lang="ru-RU" sz="54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 </a:t>
            </a:r>
            <a:r>
              <a:rPr lang="ru-RU" sz="5400" b="1" dirty="0" err="1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ұя</a:t>
            </a:r>
            <a:r>
              <a:rPr lang="ru-RU" sz="54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54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Бауыржан Момышұлы</a:t>
            </a:r>
            <a:endParaRPr lang="ru-RU" sz="54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</a:endParaRPr>
          </a:p>
        </p:txBody>
      </p:sp>
      <p:pic>
        <p:nvPicPr>
          <p:cNvPr id="1027" name="Picture 3" descr="C:\Users\ACER\Desktop\SMOX8Hpr_6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4E8"/>
              </a:clrFrom>
              <a:clrTo>
                <a:srgbClr val="F8F4E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9450" y="3573463"/>
            <a:ext cx="2681288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5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Picture 2" descr="D:\Вика\фоны для презинтации\mm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14288"/>
            <a:ext cx="4824412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Picture 2" descr="D:\Вика\фоны для презинтации\mm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t="-198" r="51857" b="45338"/>
          <a:stretch>
            <a:fillRect/>
          </a:stretch>
        </p:blipFill>
        <p:spPr bwMode="auto">
          <a:xfrm>
            <a:off x="827088" y="114300"/>
            <a:ext cx="2908300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51924" b="45740"/>
          <a:stretch>
            <a:fillRect/>
          </a:stretch>
        </p:blipFill>
        <p:spPr bwMode="auto">
          <a:xfrm>
            <a:off x="5508625" y="139700"/>
            <a:ext cx="292417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8437" t="65874" r="2112"/>
          <a:stretch>
            <a:fillRect/>
          </a:stretch>
        </p:blipFill>
        <p:spPr bwMode="auto">
          <a:xfrm>
            <a:off x="1655763" y="4076700"/>
            <a:ext cx="5327650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4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4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4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4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Picture 2" descr="D:\Вика\фоны для презинтации\mm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225" y="165100"/>
            <a:ext cx="4022725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59300" y="476250"/>
            <a:ext cx="4405313" cy="5178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400" b="1" dirty="0">
                <a:solidFill>
                  <a:srgbClr val="800080"/>
                </a:solidFill>
                <a:latin typeface="Cambria" panose="02040503050406030204" pitchFamily="18" charset="0"/>
              </a:rPr>
              <a:t>Наградалары: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2000" b="1" dirty="0">
              <a:solidFill>
                <a:srgbClr val="800080"/>
              </a:solidFill>
              <a:latin typeface="Cambria" panose="020405030504060302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>
                <a:solidFill>
                  <a:srgbClr val="006600"/>
                </a:solidFill>
                <a:latin typeface="Cambria" panose="02040503050406030204" pitchFamily="18" charset="0"/>
              </a:rPr>
              <a:t>1. «Қызық Ту» ордені, 6 маусым 1942 ж.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1050" b="1" dirty="0">
              <a:solidFill>
                <a:srgbClr val="006600"/>
              </a:solidFill>
              <a:latin typeface="Cambria" panose="020405030504060302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>
                <a:solidFill>
                  <a:srgbClr val="006600"/>
                </a:solidFill>
                <a:latin typeface="Cambria" panose="02040503050406030204" pitchFamily="18" charset="0"/>
              </a:rPr>
              <a:t>2. «Москваны қорғаганы үшін» медалі, 6 маусым 1944ж.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1050" b="1" dirty="0">
              <a:solidFill>
                <a:srgbClr val="006600"/>
              </a:solidFill>
              <a:latin typeface="Cambria" panose="020405030504060302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>
                <a:solidFill>
                  <a:srgbClr val="006600"/>
                </a:solidFill>
                <a:latin typeface="Cambria" panose="02040503050406030204" pitchFamily="18" charset="0"/>
              </a:rPr>
              <a:t>3. 1-дәрежелі «Отан соғысы» ордені, 6 шілде 1945 ж.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1050" b="1" dirty="0">
              <a:solidFill>
                <a:srgbClr val="006600"/>
              </a:solidFill>
              <a:latin typeface="Cambria" panose="020405030504060302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>
                <a:solidFill>
                  <a:srgbClr val="006600"/>
                </a:solidFill>
                <a:latin typeface="Cambria" panose="02040503050406030204" pitchFamily="18" charset="0"/>
              </a:rPr>
              <a:t>4. «Қызық Жұлдыз» орденімен 2 рет марапатталды.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1100" b="1" dirty="0">
              <a:solidFill>
                <a:srgbClr val="006600"/>
              </a:solidFill>
              <a:latin typeface="Cambria" panose="020405030504060302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>
                <a:solidFill>
                  <a:srgbClr val="006600"/>
                </a:solidFill>
                <a:latin typeface="Cambria" panose="02040503050406030204" pitchFamily="18" charset="0"/>
              </a:rPr>
              <a:t>5. «Еңбек Қызық Ту» ордені, 1970 ж.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2400" b="1" dirty="0">
              <a:solidFill>
                <a:srgbClr val="0066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47675" y="5084763"/>
            <a:ext cx="8696325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kk-KZ" sz="2000" b="1">
              <a:solidFill>
                <a:srgbClr val="006600"/>
              </a:solidFill>
              <a:latin typeface="Cambria" pitchFamily="18" charset="0"/>
            </a:endParaRPr>
          </a:p>
          <a:p>
            <a:r>
              <a:rPr lang="kk-KZ" sz="2000" b="1">
                <a:solidFill>
                  <a:srgbClr val="006600"/>
                </a:solidFill>
                <a:latin typeface="Cambria" pitchFamily="18" charset="0"/>
              </a:rPr>
              <a:t>6. «Құрмет белгісі» ордені «Халықтар достығы»  ордені, 1980 ж.</a:t>
            </a:r>
          </a:p>
          <a:p>
            <a:endParaRPr lang="kk-KZ" sz="1100" b="1">
              <a:solidFill>
                <a:srgbClr val="006600"/>
              </a:solidFill>
              <a:latin typeface="Cambria" pitchFamily="18" charset="0"/>
            </a:endParaRPr>
          </a:p>
          <a:p>
            <a:r>
              <a:rPr lang="kk-KZ" sz="2000" b="1">
                <a:solidFill>
                  <a:srgbClr val="006600"/>
                </a:solidFill>
                <a:latin typeface="Cambria" pitchFamily="18" charset="0"/>
              </a:rPr>
              <a:t>7. Қазақстан тәуелсіздікке қол жеткеннен кейін  «Халық қаһарманы» атағы берілді.</a:t>
            </a:r>
            <a:endParaRPr lang="ru-RU" sz="2000" b="1">
              <a:solidFill>
                <a:srgbClr val="0066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50" decel="500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50" decel="500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2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25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75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25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25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2" descr="D:\Вика\фоны для презинтации\mm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l="7613" t="4276" r="10172" b="27477"/>
          <a:stretch>
            <a:fillRect/>
          </a:stretch>
        </p:blipFill>
        <p:spPr bwMode="auto">
          <a:xfrm>
            <a:off x="611188" y="476250"/>
            <a:ext cx="4176712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679950" y="1700213"/>
            <a:ext cx="4464050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kk-KZ" sz="2000" b="1">
              <a:solidFill>
                <a:srgbClr val="006600"/>
              </a:solidFill>
              <a:latin typeface="Cambria" pitchFamily="18" charset="0"/>
            </a:endParaRPr>
          </a:p>
          <a:p>
            <a:pPr algn="ctr"/>
            <a:r>
              <a:rPr lang="kk-KZ" sz="2800" b="1">
                <a:solidFill>
                  <a:srgbClr val="FF0000"/>
                </a:solidFill>
                <a:latin typeface="Cambria" pitchFamily="18" charset="0"/>
              </a:rPr>
              <a:t>Б.Момышұлының өзі салған анасы Рәзияның суреті.</a:t>
            </a:r>
          </a:p>
          <a:p>
            <a:pPr algn="ctr"/>
            <a:endParaRPr lang="kk-KZ" sz="2800" b="1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r>
              <a:rPr lang="kk-KZ" sz="2000" b="1">
                <a:solidFill>
                  <a:srgbClr val="006600"/>
                </a:solidFill>
                <a:latin typeface="Cambria" pitchFamily="18" charset="0"/>
              </a:rPr>
              <a:t>Ана үшін аянба-ант ұрады,</a:t>
            </a:r>
          </a:p>
          <a:p>
            <a:pPr algn="ctr"/>
            <a:r>
              <a:rPr lang="kk-KZ" sz="2000" b="1">
                <a:solidFill>
                  <a:srgbClr val="006600"/>
                </a:solidFill>
                <a:latin typeface="Cambria" pitchFamily="18" charset="0"/>
              </a:rPr>
              <a:t>Бала үшін аянба-бетің күйеді.</a:t>
            </a:r>
          </a:p>
          <a:p>
            <a:pPr algn="ctr"/>
            <a:r>
              <a:rPr lang="kk-KZ" sz="2000" b="1">
                <a:solidFill>
                  <a:srgbClr val="006600"/>
                </a:solidFill>
                <a:latin typeface="Cambria" pitchFamily="18" charset="0"/>
              </a:rPr>
              <a:t>Ел үшін аянба-ерлігіңе сын,</a:t>
            </a:r>
          </a:p>
          <a:p>
            <a:pPr algn="ctr"/>
            <a:r>
              <a:rPr lang="kk-KZ" sz="2000" b="1">
                <a:solidFill>
                  <a:srgbClr val="006600"/>
                </a:solidFill>
                <a:latin typeface="Cambria" pitchFamily="18" charset="0"/>
              </a:rPr>
              <a:t>Жұрт үшін аянба – жігіттігіңе сын.</a:t>
            </a:r>
            <a:endParaRPr lang="ru-RU" sz="2000" b="1">
              <a:solidFill>
                <a:srgbClr val="0066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75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25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Picture 2" descr="D:\Вика\фоны для презинтации\mm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31788"/>
            <a:ext cx="4481512" cy="619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787900" y="1700213"/>
            <a:ext cx="446405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kk-KZ" sz="2000" b="1">
              <a:solidFill>
                <a:srgbClr val="006600"/>
              </a:solidFill>
              <a:latin typeface="Cambria" pitchFamily="18" charset="0"/>
            </a:endParaRPr>
          </a:p>
          <a:p>
            <a:pPr algn="ctr"/>
            <a:r>
              <a:rPr lang="kk-KZ" sz="3600" b="1">
                <a:solidFill>
                  <a:srgbClr val="FF0000"/>
                </a:solidFill>
                <a:latin typeface="Cambria" pitchFamily="18" charset="0"/>
              </a:rPr>
              <a:t>Бауыржан Момышұлының </a:t>
            </a:r>
          </a:p>
          <a:p>
            <a:pPr algn="ctr"/>
            <a:r>
              <a:rPr lang="kk-KZ" sz="3600" b="1">
                <a:solidFill>
                  <a:srgbClr val="FF0000"/>
                </a:solidFill>
                <a:latin typeface="Cambria" pitchFamily="18" charset="0"/>
              </a:rPr>
              <a:t>баласы Бақытжан, келіні Зейнеп </a:t>
            </a:r>
          </a:p>
          <a:p>
            <a:pPr algn="ctr"/>
            <a:r>
              <a:rPr lang="kk-KZ" sz="3600" b="1">
                <a:solidFill>
                  <a:srgbClr val="FF0000"/>
                </a:solidFill>
                <a:latin typeface="Cambria" pitchFamily="18" charset="0"/>
              </a:rPr>
              <a:t>Ахметова, </a:t>
            </a:r>
          </a:p>
          <a:p>
            <a:pPr algn="ctr"/>
            <a:r>
              <a:rPr lang="kk-KZ" sz="3600" b="1">
                <a:solidFill>
                  <a:srgbClr val="FF0000"/>
                </a:solidFill>
                <a:latin typeface="Cambria" pitchFamily="18" charset="0"/>
              </a:rPr>
              <a:t>немересі Ержан.</a:t>
            </a:r>
            <a:endParaRPr lang="ru-RU" sz="2800" b="1">
              <a:solidFill>
                <a:srgbClr val="0066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5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5" name="Picture 2" descr="D:\Вика\фоны для презинтации\mm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71475"/>
            <a:ext cx="4608512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076825" y="1268413"/>
            <a:ext cx="4067175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kk-KZ" sz="1100" b="1">
              <a:solidFill>
                <a:srgbClr val="006600"/>
              </a:solidFill>
              <a:latin typeface="Cambria" pitchFamily="18" charset="0"/>
            </a:endParaRPr>
          </a:p>
          <a:p>
            <a:pPr algn="ctr"/>
            <a:r>
              <a:rPr lang="kk-KZ" b="1">
                <a:solidFill>
                  <a:srgbClr val="FF0000"/>
                </a:solidFill>
                <a:latin typeface="Cambria" pitchFamily="18" charset="0"/>
              </a:rPr>
              <a:t>Қаһарман қолбасшы Бауыржан Момышұлы өзінің  бүкіл өмірін туған халқы мен туған елі рухының еркін самғап, биікте тұруына арнады.</a:t>
            </a:r>
          </a:p>
          <a:p>
            <a:pPr algn="ctr"/>
            <a:r>
              <a:rPr lang="kk-KZ" b="1">
                <a:solidFill>
                  <a:srgbClr val="FF0000"/>
                </a:solidFill>
                <a:latin typeface="Cambria" pitchFamily="18" charset="0"/>
              </a:rPr>
              <a:t>Біздің қасиетті Атамекеніміз – тәуелсіз Қазақстанда бүл күндері лек-легімен өсіп-өркендеп, болашаққа бет алып келе жатқан мыңдаған жауынгерлер – сол Баукең армандаған қайтпас қаһармандықтың айқын мұрагерлері.</a:t>
            </a:r>
            <a:endParaRPr lang="ru-RU" sz="1400" b="1">
              <a:solidFill>
                <a:srgbClr val="0066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25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9" name="Picture 2" descr="D:\Вика\фоны для презинтации\mm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4613" y="138113"/>
            <a:ext cx="2579687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144463"/>
            <a:ext cx="2443162" cy="3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23850" y="3430588"/>
            <a:ext cx="8675688" cy="358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kk-KZ" sz="1100" b="1">
              <a:solidFill>
                <a:srgbClr val="006600"/>
              </a:solidFill>
              <a:latin typeface="Cambria" pitchFamily="18" charset="0"/>
            </a:endParaRPr>
          </a:p>
          <a:p>
            <a:r>
              <a:rPr lang="kk-KZ" b="1">
                <a:solidFill>
                  <a:srgbClr val="FF0000"/>
                </a:solidFill>
                <a:latin typeface="Cambria" pitchFamily="18" charset="0"/>
              </a:rPr>
              <a:t>      Отанға деген сүйіспеншілік – еліміздің келешегіне, оның кемел ұрпағына біздің аманат етер ең қасиетті өсиетіміз деп білейік.</a:t>
            </a:r>
          </a:p>
          <a:p>
            <a:r>
              <a:rPr lang="kk-KZ" b="1">
                <a:solidFill>
                  <a:srgbClr val="FF0000"/>
                </a:solidFill>
                <a:latin typeface="Cambria" pitchFamily="18" charset="0"/>
              </a:rPr>
              <a:t>      Отаным Бауыржан Момышұлындай сүюді өнеге етіп қалдырған басқа қаламгер жоқ.</a:t>
            </a:r>
          </a:p>
          <a:p>
            <a:r>
              <a:rPr lang="kk-KZ" b="1">
                <a:solidFill>
                  <a:srgbClr val="FF0000"/>
                </a:solidFill>
                <a:latin typeface="Cambria" pitchFamily="18" charset="0"/>
              </a:rPr>
              <a:t>       Ол: «Өз ұлтын сыйламау, оны мақтаныш етпеу – сатқындықтың белгісі.</a:t>
            </a:r>
          </a:p>
          <a:p>
            <a:r>
              <a:rPr lang="kk-KZ" b="1">
                <a:solidFill>
                  <a:srgbClr val="FF0000"/>
                </a:solidFill>
                <a:latin typeface="Cambria" pitchFamily="18" charset="0"/>
              </a:rPr>
              <a:t>       Ел дегенде еміреніп, жұрт дегенде жүгініп қызмет еткін!</a:t>
            </a:r>
          </a:p>
          <a:p>
            <a:r>
              <a:rPr lang="kk-KZ" b="1">
                <a:solidFill>
                  <a:srgbClr val="FF0000"/>
                </a:solidFill>
                <a:latin typeface="Cambria" pitchFamily="18" charset="0"/>
              </a:rPr>
              <a:t>       Отан үшін отқа түс – күймейсің. Опасызда Отан жоқ. Елсіз ер болмайды, жұртсыз жігіт болмайды», - дейді.</a:t>
            </a:r>
          </a:p>
          <a:p>
            <a:r>
              <a:rPr lang="kk-KZ" b="1">
                <a:solidFill>
                  <a:srgbClr val="FF0000"/>
                </a:solidFill>
                <a:latin typeface="Cambria" pitchFamily="18" charset="0"/>
              </a:rPr>
              <a:t>       Біздің халқымыз, әсіресе, жастар осы қағидаларды естерінде ұстаса деймін.</a:t>
            </a:r>
          </a:p>
          <a:p>
            <a:pPr algn="r"/>
            <a:r>
              <a:rPr lang="kk-KZ" sz="1400" b="1">
                <a:solidFill>
                  <a:srgbClr val="800080"/>
                </a:solidFill>
                <a:latin typeface="Cambria" pitchFamily="18" charset="0"/>
              </a:rPr>
              <a:t>Нұрсұлтан Назарбаев</a:t>
            </a:r>
          </a:p>
          <a:p>
            <a:pPr algn="r"/>
            <a:r>
              <a:rPr lang="kk-KZ" sz="1400" b="1">
                <a:solidFill>
                  <a:srgbClr val="800080"/>
                </a:solidFill>
                <a:latin typeface="Cambria" pitchFamily="18" charset="0"/>
              </a:rPr>
              <a:t>Қазақстан Республикасының Президенті</a:t>
            </a:r>
            <a:endParaRPr lang="ru-RU" sz="1400" b="1">
              <a:solidFill>
                <a:srgbClr val="80008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3" name="Picture 2" descr="D:\Вика\фоны для презинтации\mm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68313" y="188913"/>
            <a:ext cx="8675687" cy="594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kk-KZ" sz="4800" b="1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r>
              <a:rPr lang="kk-KZ" sz="4800" b="1">
                <a:solidFill>
                  <a:srgbClr val="FF0000"/>
                </a:solidFill>
                <a:latin typeface="Cambria" pitchFamily="18" charset="0"/>
              </a:rPr>
              <a:t>Ердің туы – намыс.</a:t>
            </a:r>
          </a:p>
          <a:p>
            <a:pPr algn="ctr"/>
            <a:endParaRPr lang="kk-KZ" sz="4800" b="1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r>
              <a:rPr lang="kk-KZ" sz="4800" b="1">
                <a:solidFill>
                  <a:srgbClr val="FF0000"/>
                </a:solidFill>
                <a:latin typeface="Cambria" pitchFamily="18" charset="0"/>
              </a:rPr>
              <a:t>Сен жаудан қашсаң, өмір сенен қашады.</a:t>
            </a:r>
          </a:p>
          <a:p>
            <a:pPr algn="ctr"/>
            <a:endParaRPr lang="kk-KZ" sz="4800" b="1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r>
              <a:rPr lang="kk-KZ" sz="4800" b="1">
                <a:solidFill>
                  <a:srgbClr val="FF0000"/>
                </a:solidFill>
                <a:latin typeface="Cambria" pitchFamily="18" charset="0"/>
              </a:rPr>
              <a:t>Ердің Еділ тобығынан келмейді.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7" name="Picture 2" descr="D:\Вика\фоны для презинтации\mm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23850" y="4763"/>
            <a:ext cx="8675688" cy="703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kk-KZ" sz="1100" b="1">
              <a:solidFill>
                <a:srgbClr val="006600"/>
              </a:solidFill>
              <a:latin typeface="Cambria" pitchFamily="18" charset="0"/>
            </a:endParaRPr>
          </a:p>
          <a:p>
            <a:pPr algn="ctr"/>
            <a:r>
              <a:rPr lang="kk-KZ" sz="4400" b="1">
                <a:solidFill>
                  <a:srgbClr val="FF0000"/>
                </a:solidFill>
                <a:latin typeface="Cambria" pitchFamily="18" charset="0"/>
              </a:rPr>
              <a:t>Ерлік – елдің қасиеті, жүректілік – жігіттің қасиеті.</a:t>
            </a:r>
          </a:p>
          <a:p>
            <a:pPr algn="ctr"/>
            <a:endParaRPr lang="kk-KZ" sz="4400" b="1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r>
              <a:rPr lang="kk-KZ" sz="4400" b="1">
                <a:solidFill>
                  <a:srgbClr val="FF0000"/>
                </a:solidFill>
                <a:latin typeface="Cambria" pitchFamily="18" charset="0"/>
              </a:rPr>
              <a:t>Жауды өлтірсең – өлімнен құтылдың, өлтірмесең – өлімге тұтылдың.</a:t>
            </a:r>
          </a:p>
          <a:p>
            <a:pPr algn="ctr"/>
            <a:endParaRPr lang="kk-KZ" sz="4400" b="1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r>
              <a:rPr lang="kk-KZ" sz="4400" b="1">
                <a:solidFill>
                  <a:srgbClr val="FF0000"/>
                </a:solidFill>
                <a:latin typeface="Cambria" pitchFamily="18" charset="0"/>
              </a:rPr>
              <a:t>Атаң – ерге сауға, олжа – елге сауға, олжа – елдікі, оған тимегін.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1" name="Picture 2" descr="D:\Вика\фоны для презинтации\mm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68313" y="476250"/>
            <a:ext cx="8675687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kk-KZ" sz="1100" b="1">
              <a:solidFill>
                <a:srgbClr val="006600"/>
              </a:solidFill>
              <a:latin typeface="Cambria" pitchFamily="18" charset="0"/>
            </a:endParaRPr>
          </a:p>
          <a:p>
            <a:pPr algn="ctr"/>
            <a:r>
              <a:rPr lang="kk-KZ" sz="4800" b="1">
                <a:solidFill>
                  <a:srgbClr val="FF0000"/>
                </a:solidFill>
                <a:latin typeface="Cambria" pitchFamily="18" charset="0"/>
              </a:rPr>
              <a:t>Ерді ел үшін, жігітті жұрт үшін мақта.</a:t>
            </a:r>
          </a:p>
          <a:p>
            <a:pPr algn="ctr"/>
            <a:endParaRPr lang="kk-KZ" sz="4800" b="1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r>
              <a:rPr lang="kk-KZ" sz="4800" b="1">
                <a:solidFill>
                  <a:srgbClr val="FF0000"/>
                </a:solidFill>
                <a:latin typeface="Cambria" pitchFamily="18" charset="0"/>
              </a:rPr>
              <a:t>Ежелден ел тілегі – ер тілегі.</a:t>
            </a:r>
          </a:p>
          <a:p>
            <a:pPr algn="ctr"/>
            <a:endParaRPr lang="kk-KZ" sz="4800" b="1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r>
              <a:rPr lang="kk-KZ" sz="4800" b="1">
                <a:solidFill>
                  <a:srgbClr val="FF0000"/>
                </a:solidFill>
                <a:latin typeface="Cambria" pitchFamily="18" charset="0"/>
              </a:rPr>
              <a:t>Адал ұл ер боп туса – ел тірегі.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2" descr="D:\Вика\фоны для презинтации\mm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11560" y="29002"/>
            <a:ext cx="5328592" cy="679999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911725" y="5661025"/>
            <a:ext cx="42021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k-KZ" sz="2800" b="1">
                <a:solidFill>
                  <a:srgbClr val="800080"/>
                </a:solidFill>
                <a:latin typeface="Cambria" pitchFamily="18" charset="0"/>
              </a:rPr>
              <a:t>Бауыржан Момышұлы </a:t>
            </a:r>
          </a:p>
          <a:p>
            <a:pPr algn="ctr"/>
            <a:r>
              <a:rPr lang="kk-KZ" sz="2800" b="1">
                <a:solidFill>
                  <a:srgbClr val="800080"/>
                </a:solidFill>
                <a:latin typeface="Cambria" pitchFamily="18" charset="0"/>
              </a:rPr>
              <a:t>(1910-1983)</a:t>
            </a:r>
            <a:endParaRPr lang="ru-RU" sz="2800" b="1">
              <a:solidFill>
                <a:srgbClr val="0066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379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5" name="Picture 2" descr="D:\Вика\фоны для презинтации\mm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95288" y="404813"/>
            <a:ext cx="8677275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4400" b="1">
                <a:solidFill>
                  <a:srgbClr val="FF0000"/>
                </a:solidFill>
                <a:latin typeface="Cambria" pitchFamily="18" charset="0"/>
              </a:rPr>
              <a:t>Екі сырттан қанға батып таласса, қарақұсқа жем болады.</a:t>
            </a:r>
          </a:p>
          <a:p>
            <a:pPr algn="ctr"/>
            <a:endParaRPr lang="kk-KZ" sz="4400" b="1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r>
              <a:rPr lang="kk-KZ" sz="4400" b="1">
                <a:solidFill>
                  <a:srgbClr val="FF0000"/>
                </a:solidFill>
                <a:latin typeface="Cambria" pitchFamily="18" charset="0"/>
              </a:rPr>
              <a:t>Қой бастаған арыстан тобынан арыстан бастаған қой тобы артық.</a:t>
            </a:r>
          </a:p>
          <a:p>
            <a:pPr algn="ctr"/>
            <a:endParaRPr lang="kk-KZ" sz="4400" b="1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r>
              <a:rPr lang="kk-KZ" sz="4400" b="1">
                <a:solidFill>
                  <a:srgbClr val="FF0000"/>
                </a:solidFill>
                <a:latin typeface="Cambria" pitchFamily="18" charset="0"/>
              </a:rPr>
              <a:t>Командир – аға, солдат – іні.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19" name="Picture 2" descr="D:\Вика\фоны для презинтации\mm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50850" y="115888"/>
            <a:ext cx="8677275" cy="631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4400" b="1">
                <a:solidFill>
                  <a:srgbClr val="FF0000"/>
                </a:solidFill>
                <a:latin typeface="Cambria" pitchFamily="18" charset="0"/>
              </a:rPr>
              <a:t>Айқаймен ала алмайсың, ақылмен, айламен алғын.</a:t>
            </a:r>
          </a:p>
          <a:p>
            <a:pPr algn="ctr"/>
            <a:endParaRPr lang="kk-KZ" b="1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r>
              <a:rPr lang="kk-KZ" sz="4400" b="1">
                <a:solidFill>
                  <a:srgbClr val="FF0000"/>
                </a:solidFill>
                <a:latin typeface="Cambria" pitchFamily="18" charset="0"/>
              </a:rPr>
              <a:t>Жан аямай тиіскеннен жау жалт бере жөнеледі.</a:t>
            </a:r>
          </a:p>
          <a:p>
            <a:pPr algn="ctr"/>
            <a:endParaRPr lang="kk-KZ" b="1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r>
              <a:rPr lang="kk-KZ" sz="4400" b="1">
                <a:solidFill>
                  <a:srgbClr val="FF0000"/>
                </a:solidFill>
                <a:latin typeface="Cambria" pitchFamily="18" charset="0"/>
              </a:rPr>
              <a:t>Айбындана шапқаннан </a:t>
            </a:r>
          </a:p>
          <a:p>
            <a:pPr algn="ctr"/>
            <a:r>
              <a:rPr lang="kk-KZ" sz="4400" b="1">
                <a:solidFill>
                  <a:srgbClr val="FF0000"/>
                </a:solidFill>
                <a:latin typeface="Cambria" pitchFamily="18" charset="0"/>
              </a:rPr>
              <a:t>ажал да сескенеді.</a:t>
            </a:r>
          </a:p>
          <a:p>
            <a:pPr algn="ctr"/>
            <a:endParaRPr lang="kk-KZ" sz="2000" b="1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r>
              <a:rPr lang="kk-KZ" sz="4400" b="1">
                <a:solidFill>
                  <a:srgbClr val="FF0000"/>
                </a:solidFill>
                <a:latin typeface="Cambria" pitchFamily="18" charset="0"/>
              </a:rPr>
              <a:t>Екі сөзді – ер емес, серт – ер серігі.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584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3" name="Picture 2" descr="D:\Вика\фоны для презинтации\mm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643188" y="2349500"/>
            <a:ext cx="383381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4400" b="1">
                <a:solidFill>
                  <a:srgbClr val="FF0000"/>
                </a:solidFill>
                <a:latin typeface="Cambria" pitchFamily="18" charset="0"/>
              </a:rPr>
              <a:t>Бауыржан </a:t>
            </a:r>
          </a:p>
          <a:p>
            <a:pPr algn="ctr"/>
            <a:r>
              <a:rPr lang="kk-KZ" sz="4400" b="1">
                <a:solidFill>
                  <a:srgbClr val="FF0000"/>
                </a:solidFill>
                <a:latin typeface="Cambria" pitchFamily="18" charset="0"/>
              </a:rPr>
              <a:t>Момышұлы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23850" y="2641600"/>
            <a:ext cx="19161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3600" b="1">
                <a:solidFill>
                  <a:srgbClr val="0000FF"/>
                </a:solidFill>
                <a:latin typeface="Cambria" pitchFamily="18" charset="0"/>
              </a:rPr>
              <a:t>Ақын</a:t>
            </a:r>
            <a:r>
              <a:rPr lang="kk-KZ" sz="4400" b="1">
                <a:solidFill>
                  <a:srgbClr val="FF000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98463" y="995363"/>
            <a:ext cx="26971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3600" b="1">
                <a:solidFill>
                  <a:srgbClr val="0000FF"/>
                </a:solidFill>
                <a:latin typeface="Cambria" pitchFamily="18" charset="0"/>
              </a:rPr>
              <a:t>Майдангер жазушы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252788" y="476250"/>
            <a:ext cx="2705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3600" b="1">
                <a:solidFill>
                  <a:srgbClr val="0000FF"/>
                </a:solidFill>
                <a:latin typeface="Cambria" pitchFamily="18" charset="0"/>
              </a:rPr>
              <a:t>Даңқты </a:t>
            </a:r>
          </a:p>
          <a:p>
            <a:pPr algn="ctr"/>
            <a:r>
              <a:rPr lang="kk-KZ" sz="3600" b="1">
                <a:solidFill>
                  <a:srgbClr val="0000FF"/>
                </a:solidFill>
                <a:latin typeface="Cambria" pitchFamily="18" charset="0"/>
              </a:rPr>
              <a:t>қолбасшы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435600" y="3994150"/>
            <a:ext cx="3833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3600" b="1">
                <a:solidFill>
                  <a:srgbClr val="0000FF"/>
                </a:solidFill>
                <a:latin typeface="Cambria" pitchFamily="18" charset="0"/>
              </a:rPr>
              <a:t>Айбынды</a:t>
            </a:r>
          </a:p>
          <a:p>
            <a:pPr algn="ctr"/>
            <a:r>
              <a:rPr lang="kk-KZ" sz="3600" b="1">
                <a:solidFill>
                  <a:srgbClr val="0000FF"/>
                </a:solidFill>
                <a:latin typeface="Cambria" pitchFamily="18" charset="0"/>
              </a:rPr>
              <a:t>әке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689225" y="5470525"/>
            <a:ext cx="3832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3600" b="1">
                <a:solidFill>
                  <a:srgbClr val="0000FF"/>
                </a:solidFill>
                <a:latin typeface="Cambria" pitchFamily="18" charset="0"/>
              </a:rPr>
              <a:t>Халық қаһарманы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-252413" y="4316413"/>
            <a:ext cx="3832226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3600" b="1">
                <a:solidFill>
                  <a:srgbClr val="0000FF"/>
                </a:solidFill>
                <a:latin typeface="Cambria" pitchFamily="18" charset="0"/>
              </a:rPr>
              <a:t>Кеңес Одағының батыры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6102350" y="1147763"/>
            <a:ext cx="29511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3600" b="1">
                <a:solidFill>
                  <a:srgbClr val="0000FF"/>
                </a:solidFill>
                <a:latin typeface="Cambria" pitchFamily="18" charset="0"/>
              </a:rPr>
              <a:t>Ұлт </a:t>
            </a:r>
          </a:p>
          <a:p>
            <a:pPr algn="ctr"/>
            <a:r>
              <a:rPr lang="kk-KZ" sz="3600" b="1">
                <a:solidFill>
                  <a:srgbClr val="0000FF"/>
                </a:solidFill>
                <a:latin typeface="Cambria" pitchFamily="18" charset="0"/>
              </a:rPr>
              <a:t>мақтанышы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4559300" y="1485900"/>
            <a:ext cx="0" cy="1155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559300" y="3698875"/>
            <a:ext cx="0" cy="16017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484438" y="3698875"/>
            <a:ext cx="863600" cy="11699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2771775" y="1557338"/>
            <a:ext cx="808038" cy="10842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364163" y="1749425"/>
            <a:ext cx="1008062" cy="8921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651500" y="3679825"/>
            <a:ext cx="825500" cy="11890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1979613" y="3095625"/>
            <a:ext cx="11049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971550" y="0"/>
            <a:ext cx="7712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3600" b="1">
                <a:solidFill>
                  <a:srgbClr val="FF0000"/>
                </a:solidFill>
                <a:latin typeface="Cambria" pitchFamily="18" charset="0"/>
              </a:rPr>
              <a:t>«Топтастыру» стратегиясы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5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250"/>
                            </p:stCondLst>
                            <p:childTnLst>
                              <p:par>
                                <p:cTn id="62" presetID="18" presetClass="entr" presetSubtype="1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8" presetClass="entr" presetSubtype="1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750"/>
                            </p:stCondLst>
                            <p:childTnLst>
                              <p:par>
                                <p:cTn id="70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750"/>
                            </p:stCondLst>
                            <p:childTnLst>
                              <p:par>
                                <p:cTn id="74" presetID="18" presetClass="entr" presetSubtype="1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686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7" name="Picture 2" descr="D:\Вика\фоны для презинтации\mm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50850" y="836613"/>
            <a:ext cx="8677275" cy="486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kk-KZ" sz="4400" b="1" dirty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endParaRPr lang="ru-RU" sz="1000" b="1" dirty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r>
              <a:rPr lang="kk-KZ" sz="4400" b="1" dirty="0">
                <a:solidFill>
                  <a:srgbClr val="FF0000"/>
                </a:solidFill>
                <a:latin typeface="Cambria" pitchFamily="18" charset="0"/>
              </a:rPr>
              <a:t>Тізбектеп оқыту.</a:t>
            </a:r>
          </a:p>
          <a:p>
            <a:pPr algn="ctr"/>
            <a:endParaRPr lang="ru-RU" sz="1200" b="1" dirty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r>
              <a:rPr lang="kk-KZ" sz="44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kk-KZ" sz="4400" b="1" dirty="0">
                <a:solidFill>
                  <a:srgbClr val="FF0000"/>
                </a:solidFill>
                <a:latin typeface="Cambria" pitchFamily="18" charset="0"/>
              </a:rPr>
              <a:t>Бағалау.</a:t>
            </a:r>
          </a:p>
          <a:p>
            <a:pPr algn="ctr"/>
            <a:endParaRPr lang="ru-RU" sz="1200" dirty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r>
              <a:rPr lang="kk-KZ" sz="44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kk-KZ" sz="4400" b="1" dirty="0">
                <a:solidFill>
                  <a:srgbClr val="FF0000"/>
                </a:solidFill>
                <a:latin typeface="Cambria" pitchFamily="18" charset="0"/>
              </a:rPr>
              <a:t>Үйге тапсырма.</a:t>
            </a:r>
          </a:p>
          <a:p>
            <a:pPr algn="ctr"/>
            <a:endParaRPr lang="ru-RU" sz="1200" dirty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r>
              <a:rPr lang="kk-KZ" sz="4400" b="1" dirty="0">
                <a:solidFill>
                  <a:srgbClr val="006600"/>
                </a:solidFill>
                <a:latin typeface="Cambria" pitchFamily="18" charset="0"/>
              </a:rPr>
              <a:t>«Ұшқан ұя» оқу, түсінікті айту.</a:t>
            </a:r>
            <a:endParaRPr lang="ru-RU" sz="4400" b="1" dirty="0">
              <a:solidFill>
                <a:srgbClr val="006600"/>
              </a:solidFill>
              <a:latin typeface="Cambria" pitchFamily="18" charset="0"/>
            </a:endParaRPr>
          </a:p>
          <a:p>
            <a:pPr algn="ctr"/>
            <a:r>
              <a:rPr lang="kk-KZ" sz="4400" b="1" dirty="0">
                <a:solidFill>
                  <a:srgbClr val="006600"/>
                </a:solidFill>
                <a:latin typeface="Cambria" pitchFamily="18" charset="0"/>
              </a:rPr>
              <a:t>Жеті атаң туралы жазып келу.</a:t>
            </a:r>
            <a:endParaRPr lang="ru-RU" sz="4400" b="1" dirty="0">
              <a:solidFill>
                <a:srgbClr val="0066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Picture 2" descr="D:\Вика\фоны для презинтации\mm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10924" y="470018"/>
            <a:ext cx="8425572" cy="59179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Picture 2" descr="D:\Вика\фоны для презинтации\mm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ACER\Desktop\00000123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467544" y="126260"/>
            <a:ext cx="4248472" cy="566462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099" name="Picture 3" descr="C:\Users\ACER\Desktop\IE1AYUoZuls.jpg"/>
          <p:cNvPicPr>
            <a:picLocks noChangeAspect="1" noChangeArrowheads="1"/>
          </p:cNvPicPr>
          <p:nvPr/>
        </p:nvPicPr>
        <p:blipFill rotWithShape="1">
          <a:blip r:embed="rId4">
            <a:extLst/>
          </a:blip>
          <a:srcRect l="11469" r="33785"/>
          <a:stretch/>
        </p:blipFill>
        <p:spPr bwMode="auto">
          <a:xfrm>
            <a:off x="4678791" y="126259"/>
            <a:ext cx="4357705" cy="566462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580063" y="5589588"/>
            <a:ext cx="3119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k-KZ" sz="3600" b="1">
                <a:solidFill>
                  <a:srgbClr val="800080"/>
                </a:solidFill>
                <a:latin typeface="Cambria" pitchFamily="18" charset="0"/>
              </a:rPr>
              <a:t>Әлия </a:t>
            </a:r>
          </a:p>
          <a:p>
            <a:pPr algn="ctr"/>
            <a:r>
              <a:rPr lang="kk-KZ" sz="3600" b="1">
                <a:solidFill>
                  <a:srgbClr val="800080"/>
                </a:solidFill>
                <a:latin typeface="Cambria" pitchFamily="18" charset="0"/>
              </a:rPr>
              <a:t>Молдағулова</a:t>
            </a:r>
            <a:endParaRPr lang="ru-RU" sz="3600" b="1">
              <a:solidFill>
                <a:srgbClr val="006600"/>
              </a:solidFill>
              <a:latin typeface="Cambria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258888" y="5589588"/>
            <a:ext cx="23939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k-KZ" sz="3600" b="1">
                <a:solidFill>
                  <a:srgbClr val="800080"/>
                </a:solidFill>
                <a:latin typeface="Cambria" pitchFamily="18" charset="0"/>
              </a:rPr>
              <a:t>Мәншүк</a:t>
            </a:r>
          </a:p>
          <a:p>
            <a:pPr algn="ctr"/>
            <a:r>
              <a:rPr lang="kk-KZ" sz="3600" b="1">
                <a:solidFill>
                  <a:srgbClr val="800080"/>
                </a:solidFill>
                <a:latin typeface="Cambria" pitchFamily="18" charset="0"/>
              </a:rPr>
              <a:t>Мәметова</a:t>
            </a:r>
            <a:endParaRPr lang="ru-RU" sz="3600" b="1">
              <a:solidFill>
                <a:srgbClr val="0066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25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Picture 2" descr="D:\Вика\фоны для презинтации\mm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776538" y="4763"/>
            <a:ext cx="30591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k-KZ" sz="4000" b="1">
                <a:solidFill>
                  <a:srgbClr val="800080"/>
                </a:solidFill>
                <a:latin typeface="Cambria" pitchFamily="18" charset="0"/>
              </a:rPr>
              <a:t>Өмірбаяны</a:t>
            </a:r>
            <a:r>
              <a:rPr lang="kk-KZ" sz="3600" b="1">
                <a:solidFill>
                  <a:srgbClr val="800080"/>
                </a:solidFill>
                <a:latin typeface="Cambria" pitchFamily="18" charset="0"/>
              </a:rPr>
              <a:t> </a:t>
            </a:r>
            <a:endParaRPr lang="ru-RU" sz="3600" b="1">
              <a:solidFill>
                <a:srgbClr val="006600"/>
              </a:solidFill>
              <a:latin typeface="Cambria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82588" y="549275"/>
            <a:ext cx="8869362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2400" b="1" baseline="-25000" dirty="0">
                <a:latin typeface="Cambria" pitchFamily="18" charset="0"/>
              </a:rPr>
              <a:t>          1910 жылғы 24 желтоқсанда казіргі Жамбыл облысының Жуалы ауданында, </a:t>
            </a:r>
          </a:p>
          <a:p>
            <a:r>
              <a:rPr lang="kk-KZ" sz="2400" b="1" baseline="-25000" dirty="0">
                <a:latin typeface="Cambria" pitchFamily="18" charset="0"/>
              </a:rPr>
              <a:t>“Көлбастау” ауылы, «Мыңбұлақ» алқабында дүниеге келген. Евгеневка селосында </a:t>
            </a:r>
          </a:p>
          <a:p>
            <a:r>
              <a:rPr lang="kk-KZ" sz="2400" b="1" baseline="-25000" dirty="0">
                <a:latin typeface="Cambria" pitchFamily="18" charset="0"/>
              </a:rPr>
              <a:t>бір жыл орысша оқып сауат ашқаң, ол Әулиеата қаласында бастауыш, Шымкент </a:t>
            </a:r>
          </a:p>
          <a:p>
            <a:r>
              <a:rPr lang="kk-KZ" sz="2400" b="1" baseline="-25000" dirty="0">
                <a:latin typeface="Cambria" pitchFamily="18" charset="0"/>
              </a:rPr>
              <a:t>қаласында жеті жылдық мектеп бітірген. 1928 жылдан Жуалы аудандық атқару </a:t>
            </a:r>
          </a:p>
          <a:p>
            <a:r>
              <a:rPr lang="kk-KZ" sz="2400" b="1" baseline="-25000" dirty="0">
                <a:latin typeface="Cambria" pitchFamily="18" charset="0"/>
              </a:rPr>
              <a:t>комитетінің жауапты хатшысы, аудандық милиция бөлімінің бастығы болып қызмет </a:t>
            </a:r>
          </a:p>
          <a:p>
            <a:r>
              <a:rPr lang="kk-KZ" sz="2400" b="1" baseline="-25000" dirty="0">
                <a:latin typeface="Cambria" pitchFamily="18" charset="0"/>
              </a:rPr>
              <a:t>істеген. Б.Момышұлы 1932 жылы Қызыл Армия қатарына алынып, азаматтық </a:t>
            </a:r>
          </a:p>
          <a:p>
            <a:r>
              <a:rPr lang="kk-KZ" sz="2400" b="1" baseline="-25000" dirty="0">
                <a:latin typeface="Cambria" pitchFamily="18" charset="0"/>
              </a:rPr>
              <a:t>борышын өтеп қайтқаннан кейн Шымкент, Алматы өнеркәсіп банкілерінде жұмыс </a:t>
            </a:r>
          </a:p>
          <a:p>
            <a:r>
              <a:rPr lang="kk-KZ" sz="2400" b="1" baseline="-25000" dirty="0">
                <a:latin typeface="Cambria" pitchFamily="18" charset="0"/>
              </a:rPr>
              <a:t>істеді. 1936 жылы Ленинград қаржы академиясы жанындағы курсты бітірген соң </a:t>
            </a:r>
          </a:p>
          <a:p>
            <a:r>
              <a:rPr lang="kk-KZ" sz="2400" b="1" baseline="-25000" dirty="0">
                <a:latin typeface="Cambria" pitchFamily="18" charset="0"/>
              </a:rPr>
              <a:t>әскер қатарына қайта алынып, взвод, рота командирі, полк штабы бастығының </a:t>
            </a:r>
          </a:p>
          <a:p>
            <a:r>
              <a:rPr lang="kk-KZ" sz="2400" b="1" baseline="-25000" dirty="0">
                <a:latin typeface="Cambria" pitchFamily="18" charset="0"/>
              </a:rPr>
              <a:t>орынбасары, ал 1941 жылы Қазақ республикалық әскери комиссариатының </a:t>
            </a:r>
          </a:p>
          <a:p>
            <a:r>
              <a:rPr lang="kk-KZ" sz="2400" b="1" baseline="-25000" dirty="0">
                <a:latin typeface="Cambria" pitchFamily="18" charset="0"/>
              </a:rPr>
              <a:t>нұсқаушысы болды.</a:t>
            </a:r>
            <a:endParaRPr lang="kk-KZ" sz="2400" dirty="0">
              <a:latin typeface="Cambria" pitchFamily="18" charset="0"/>
            </a:endParaRPr>
          </a:p>
          <a:p>
            <a:r>
              <a:rPr lang="kk-KZ" sz="2400" b="1" baseline="-25000" dirty="0">
                <a:latin typeface="Cambria" pitchFamily="18" charset="0"/>
              </a:rPr>
              <a:t>            Ұлы Отан соғысы басталысымен 316 атқыштар дивизиясының жасақталуына </a:t>
            </a:r>
          </a:p>
          <a:p>
            <a:r>
              <a:rPr lang="kk-KZ" sz="2400" b="1" baseline="-25000" dirty="0">
                <a:latin typeface="Cambria" pitchFamily="18" charset="0"/>
              </a:rPr>
              <a:t>белсене ат салысып, сол дивизия құрамында майданға аттанды. Батальон командирі </a:t>
            </a:r>
          </a:p>
          <a:p>
            <a:r>
              <a:rPr lang="kk-KZ" sz="2400" b="1" baseline="-25000" dirty="0">
                <a:latin typeface="Cambria" pitchFamily="18" charset="0"/>
              </a:rPr>
              <a:t>ретінде Москва түбіндегі шайқасқа қатысып, 5 рет жау қоршауын бұзып өтіп, ерен </a:t>
            </a:r>
          </a:p>
          <a:p>
            <a:r>
              <a:rPr lang="kk-KZ" sz="2400" b="1" baseline="-25000" dirty="0">
                <a:latin typeface="Cambria" pitchFamily="18" charset="0"/>
              </a:rPr>
              <a:t>ерліктің үлгісін көрсетті. Бұрынғы 316 шы, кейінгі Панфилов атындағы 8-гвардиялық </a:t>
            </a:r>
          </a:p>
          <a:p>
            <a:r>
              <a:rPr lang="kk-KZ" sz="2400" b="1" baseline="-25000" dirty="0">
                <a:latin typeface="Cambria" pitchFamily="18" charset="0"/>
              </a:rPr>
              <a:t>дивизияның батальон, полк командирі болды, соғыстың соңғы жылдарында осы </a:t>
            </a:r>
          </a:p>
          <a:p>
            <a:r>
              <a:rPr lang="kk-KZ" sz="2400" b="1" baseline="-25000" dirty="0">
                <a:latin typeface="Cambria" pitchFamily="18" charset="0"/>
              </a:rPr>
              <a:t>дивизияны басқарды. Б.Момышұлы Ұлы Отан соғысы кезінде ұрыс жүргізудегі </a:t>
            </a:r>
          </a:p>
          <a:p>
            <a:r>
              <a:rPr lang="kk-KZ" sz="2400" b="1" baseline="-25000" dirty="0">
                <a:latin typeface="Cambria" pitchFamily="18" charset="0"/>
              </a:rPr>
              <a:t>әскери шеберлігімен, тапқырлығымен</a:t>
            </a:r>
            <a:r>
              <a:rPr lang="kk-KZ" sz="2400" b="1" dirty="0">
                <a:latin typeface="Cambria" pitchFamily="18" charset="0"/>
              </a:rPr>
              <a:t> </a:t>
            </a:r>
            <a:r>
              <a:rPr lang="kk-KZ" sz="2400" b="1" baseline="-25000" dirty="0">
                <a:latin typeface="Cambria" pitchFamily="18" charset="0"/>
              </a:rPr>
              <a:t>және жеке басының ерен ерлігімен </a:t>
            </a:r>
          </a:p>
          <a:p>
            <a:r>
              <a:rPr lang="kk-KZ" sz="2400" b="1" baseline="-25000" dirty="0">
                <a:latin typeface="Cambria" pitchFamily="18" charset="0"/>
              </a:rPr>
              <a:t>ерекше козге түсті, батырлық атақ-даңқы аңызға айналды. Оның каһармандық </a:t>
            </a:r>
          </a:p>
          <a:p>
            <a:r>
              <a:rPr lang="kk-KZ" sz="2400" b="1" baseline="-25000" dirty="0">
                <a:latin typeface="Cambria" pitchFamily="18" charset="0"/>
              </a:rPr>
              <a:t>ерлігі туралы белгілі орыс жазушысы Александр Бек «Волоколам тас жолы»</a:t>
            </a:r>
            <a:r>
              <a:rPr lang="kk-KZ" sz="2400" b="1" dirty="0">
                <a:latin typeface="Cambria" pitchFamily="18" charset="0"/>
              </a:rPr>
              <a:t> </a:t>
            </a:r>
          </a:p>
          <a:p>
            <a:r>
              <a:rPr lang="kk-KZ" sz="2400" b="1" baseline="-25000" dirty="0">
                <a:latin typeface="Cambria" pitchFamily="18" charset="0"/>
              </a:rPr>
              <a:t>(1942 ж.) кітабын жазды.</a:t>
            </a:r>
            <a:endParaRPr lang="kk-KZ" sz="2400" dirty="0">
              <a:latin typeface="Cambria" pitchFamily="18" charset="0"/>
            </a:endParaRPr>
          </a:p>
          <a:p>
            <a:r>
              <a:rPr lang="kk-KZ" sz="2400" b="1" baseline="-25000" dirty="0">
                <a:latin typeface="Cambria" pitchFamily="18" charset="0"/>
              </a:rPr>
              <a:t>          Жалпы Б.Момышұлы өзі басқарған әскери болімдермен 207 рет белді-белді </a:t>
            </a:r>
          </a:p>
          <a:p>
            <a:r>
              <a:rPr lang="kk-KZ" sz="2400" b="1" baseline="-25000" dirty="0">
                <a:latin typeface="Cambria" pitchFamily="18" charset="0"/>
              </a:rPr>
              <a:t>шайқастарға қатысып, осы шабуылдардың бәрінде жеңіске жеткен каһарман.</a:t>
            </a:r>
            <a:endParaRPr lang="kk-KZ" sz="24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7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2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7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9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125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3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475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25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825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25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25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175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25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3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25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25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25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7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250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875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250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250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2" descr="D:\Вика\фоны для презинтации\mm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764704"/>
            <a:ext cx="7560840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5400" b="1" dirty="0">
                <a:ln w="1905"/>
                <a:solidFill>
                  <a:srgbClr val="8000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Кітаппен жұмыс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54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«Ұшқан ұя»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54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Б.Момышұлы оқу, мазмұнын түсіндіру.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54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Жаңа сөздерді түсіндіру.</a:t>
            </a:r>
            <a:endParaRPr lang="ru-RU" sz="54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2" descr="D:\Вика\фоны для презинтации\mm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8109" y="404664"/>
            <a:ext cx="8712968" cy="68326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5400" b="1" dirty="0">
                <a:ln w="1905"/>
                <a:solidFill>
                  <a:srgbClr val="8000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«Түртіп алу» стратегиясы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800" b="1" dirty="0">
                <a:solidFill>
                  <a:srgbClr val="006600"/>
                </a:solidFill>
                <a:latin typeface="Cambria" panose="02040503050406030204" pitchFamily="18" charset="0"/>
              </a:rPr>
              <a:t>Мәтіннің ең соңғы сөйлемін қайталап оқыйық.</a:t>
            </a:r>
            <a:endParaRPr lang="ru-RU" sz="4800" b="1" dirty="0">
              <a:solidFill>
                <a:srgbClr val="006600"/>
              </a:solidFill>
              <a:latin typeface="Cambria" panose="020405030504060302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800" b="1" dirty="0">
                <a:solidFill>
                  <a:srgbClr val="006600"/>
                </a:solidFill>
                <a:latin typeface="Cambria" panose="02040503050406030204" pitchFamily="18" charset="0"/>
              </a:rPr>
              <a:t>Жазушы ойын пайдаланып, нақыл сөз құрастырып көрейік.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800" b="1" dirty="0">
                <a:solidFill>
                  <a:srgbClr val="FF0000"/>
                </a:solidFill>
                <a:latin typeface="+mn-lt"/>
              </a:rPr>
              <a:t>Ел тану деген – жеті атаңды білу.</a:t>
            </a:r>
            <a:endParaRPr lang="ru-RU" sz="4800" dirty="0">
              <a:solidFill>
                <a:srgbClr val="FF000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>
              <a:solidFill>
                <a:srgbClr val="0066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Picture 2" descr="D:\Вика\фоны для презинтации\mm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30238" y="115888"/>
            <a:ext cx="8712200" cy="738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5400" b="1">
                <a:solidFill>
                  <a:srgbClr val="0000FF"/>
                </a:solidFill>
                <a:latin typeface="Cambria" pitchFamily="18" charset="0"/>
              </a:rPr>
              <a:t>Жеті атаңды білесің бе?</a:t>
            </a:r>
            <a:endParaRPr lang="ru-RU" sz="5400" b="1">
              <a:solidFill>
                <a:srgbClr val="0000FF"/>
              </a:solidFill>
              <a:latin typeface="Cambria" pitchFamily="18" charset="0"/>
            </a:endParaRPr>
          </a:p>
          <a:p>
            <a:r>
              <a:rPr lang="kk-KZ" sz="4000" b="1">
                <a:solidFill>
                  <a:srgbClr val="800080"/>
                </a:solidFill>
                <a:latin typeface="Cambria" pitchFamily="18" charset="0"/>
              </a:rPr>
              <a:t>Жеті ата:</a:t>
            </a:r>
            <a:r>
              <a:rPr lang="kk-KZ" sz="4000">
                <a:solidFill>
                  <a:srgbClr val="800080"/>
                </a:solidFill>
                <a:latin typeface="Cambria" pitchFamily="18" charset="0"/>
              </a:rPr>
              <a:t> </a:t>
            </a:r>
          </a:p>
          <a:p>
            <a:r>
              <a:rPr lang="kk-KZ" sz="4800" b="1">
                <a:solidFill>
                  <a:srgbClr val="006600"/>
                </a:solidFill>
                <a:latin typeface="Cambria" pitchFamily="18" charset="0"/>
              </a:rPr>
              <a:t>1.Ата</a:t>
            </a:r>
            <a:endParaRPr lang="ru-RU" sz="4800" b="1">
              <a:solidFill>
                <a:srgbClr val="006600"/>
              </a:solidFill>
              <a:latin typeface="Cambria" pitchFamily="18" charset="0"/>
            </a:endParaRPr>
          </a:p>
          <a:p>
            <a:r>
              <a:rPr lang="kk-KZ" sz="4800" b="1">
                <a:solidFill>
                  <a:srgbClr val="006600"/>
                </a:solidFill>
                <a:latin typeface="Cambria" pitchFamily="18" charset="0"/>
              </a:rPr>
              <a:t>2. Әке</a:t>
            </a:r>
            <a:endParaRPr lang="ru-RU" sz="4800" b="1">
              <a:solidFill>
                <a:srgbClr val="006600"/>
              </a:solidFill>
              <a:latin typeface="Cambria" pitchFamily="18" charset="0"/>
            </a:endParaRPr>
          </a:p>
          <a:p>
            <a:r>
              <a:rPr lang="kk-KZ" sz="4800" b="1">
                <a:solidFill>
                  <a:srgbClr val="006600"/>
                </a:solidFill>
                <a:latin typeface="Cambria" pitchFamily="18" charset="0"/>
              </a:rPr>
              <a:t>3. Бала</a:t>
            </a:r>
            <a:endParaRPr lang="ru-RU" sz="4800" b="1">
              <a:solidFill>
                <a:srgbClr val="006600"/>
              </a:solidFill>
              <a:latin typeface="Cambria" pitchFamily="18" charset="0"/>
            </a:endParaRPr>
          </a:p>
          <a:p>
            <a:r>
              <a:rPr lang="kk-KZ" sz="4800" b="1">
                <a:solidFill>
                  <a:srgbClr val="006600"/>
                </a:solidFill>
                <a:latin typeface="Cambria" pitchFamily="18" charset="0"/>
              </a:rPr>
              <a:t>4. Немере</a:t>
            </a:r>
            <a:endParaRPr lang="ru-RU" sz="4800" b="1">
              <a:solidFill>
                <a:srgbClr val="006600"/>
              </a:solidFill>
              <a:latin typeface="Cambria" pitchFamily="18" charset="0"/>
            </a:endParaRPr>
          </a:p>
          <a:p>
            <a:r>
              <a:rPr lang="kk-KZ" sz="4800" b="1">
                <a:solidFill>
                  <a:srgbClr val="006600"/>
                </a:solidFill>
                <a:latin typeface="Cambria" pitchFamily="18" charset="0"/>
              </a:rPr>
              <a:t>5. Шөбере</a:t>
            </a:r>
            <a:endParaRPr lang="ru-RU" sz="4800" b="1">
              <a:solidFill>
                <a:srgbClr val="006600"/>
              </a:solidFill>
              <a:latin typeface="Cambria" pitchFamily="18" charset="0"/>
            </a:endParaRPr>
          </a:p>
          <a:p>
            <a:r>
              <a:rPr lang="kk-KZ" sz="4800" b="1">
                <a:solidFill>
                  <a:srgbClr val="006600"/>
                </a:solidFill>
                <a:latin typeface="Cambria" pitchFamily="18" charset="0"/>
              </a:rPr>
              <a:t>6. Шөпшек</a:t>
            </a:r>
            <a:endParaRPr lang="ru-RU" sz="4800" b="1">
              <a:solidFill>
                <a:srgbClr val="006600"/>
              </a:solidFill>
              <a:latin typeface="Cambria" pitchFamily="18" charset="0"/>
            </a:endParaRPr>
          </a:p>
          <a:p>
            <a:r>
              <a:rPr lang="kk-KZ" sz="4800" b="1">
                <a:solidFill>
                  <a:srgbClr val="006600"/>
                </a:solidFill>
                <a:latin typeface="Cambria" pitchFamily="18" charset="0"/>
              </a:rPr>
              <a:t>7. Немене</a:t>
            </a:r>
            <a:endParaRPr lang="ru-RU" sz="4800" b="1">
              <a:solidFill>
                <a:srgbClr val="006600"/>
              </a:solidFill>
              <a:latin typeface="Cambria" pitchFamily="18" charset="0"/>
            </a:endParaRPr>
          </a:p>
          <a:p>
            <a:pPr algn="ctr"/>
            <a:endParaRPr lang="ru-RU" sz="4800" b="1">
              <a:solidFill>
                <a:srgbClr val="0066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25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75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2" descr="D:\Вика\фоны для презинтации\mm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63550" y="2366963"/>
            <a:ext cx="87122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6600" b="1">
                <a:solidFill>
                  <a:srgbClr val="006600"/>
                </a:solidFill>
                <a:latin typeface="Cambria" pitchFamily="18" charset="0"/>
              </a:rPr>
              <a:t>Б.Момышұлы мұражайына саяхат.</a:t>
            </a:r>
            <a:endParaRPr lang="ru-RU" sz="6000" b="1">
              <a:solidFill>
                <a:srgbClr val="0066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808</Words>
  <Application>Microsoft Office PowerPoint</Application>
  <PresentationFormat>Экран (4:3)</PresentationFormat>
  <Paragraphs>144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Cambria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БАТЫР</cp:lastModifiedBy>
  <cp:revision>17</cp:revision>
  <cp:lastPrinted>2022-01-27T16:30:09Z</cp:lastPrinted>
  <dcterms:created xsi:type="dcterms:W3CDTF">2015-01-19T06:53:37Z</dcterms:created>
  <dcterms:modified xsi:type="dcterms:W3CDTF">2022-01-27T16:31:57Z</dcterms:modified>
</cp:coreProperties>
</file>