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97" r:id="rId3"/>
    <p:sldId id="282" r:id="rId4"/>
    <p:sldId id="279" r:id="rId5"/>
    <p:sldId id="292" r:id="rId6"/>
    <p:sldId id="288" r:id="rId7"/>
    <p:sldId id="299" r:id="rId8"/>
    <p:sldId id="298" r:id="rId9"/>
    <p:sldId id="28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46" autoAdjust="0"/>
    <p:restoredTop sz="86400" autoAdjust="0"/>
  </p:normalViewPr>
  <p:slideViewPr>
    <p:cSldViewPr>
      <p:cViewPr>
        <p:scale>
          <a:sx n="70" d="100"/>
          <a:sy n="70" d="100"/>
        </p:scale>
        <p:origin x="-1020" y="-180"/>
      </p:cViewPr>
      <p:guideLst>
        <p:guide orient="horz" pos="2160"/>
        <p:guide pos="2880"/>
      </p:guideLst>
    </p:cSldViewPr>
  </p:slideViewPr>
  <p:outlineViewPr>
    <p:cViewPr>
      <p:scale>
        <a:sx n="33" d="100"/>
        <a:sy n="33" d="100"/>
      </p:scale>
      <p:origin x="0" y="2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pPr/>
              <a:t>31.07.2019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pPr/>
              <a:t>31.07.2019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pPr/>
              <a:t>31.07.2019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pPr/>
              <a:t>31.07.2019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pPr/>
              <a:t>31.07.2019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285852" y="1643050"/>
            <a:ext cx="7286676" cy="1569660"/>
          </a:xfrm>
          <a:prstGeom prst="rect">
            <a:avLst/>
          </a:prstGeom>
        </p:spPr>
        <p:txBody>
          <a:bodyPr wrap="square">
            <a:spAutoFit/>
          </a:bodyPr>
          <a:lstStyle/>
          <a:p>
            <a:pPr algn="ctr"/>
            <a:r>
              <a:rPr lang="kk-KZ" sz="3200" dirty="0" smtClean="0">
                <a:latin typeface="Times New Roman" pitchFamily="18" charset="0"/>
                <a:cs typeface="Times New Roman" pitchFamily="18" charset="0"/>
              </a:rPr>
              <a:t>Дана халқымыздың </a:t>
            </a:r>
            <a:r>
              <a:rPr lang="kk-KZ" sz="3200" b="1" dirty="0" smtClean="0">
                <a:solidFill>
                  <a:srgbClr val="C00000"/>
                </a:solidFill>
                <a:latin typeface="Times New Roman" pitchFamily="18" charset="0"/>
                <a:cs typeface="Times New Roman" pitchFamily="18" charset="0"/>
              </a:rPr>
              <a:t>«Ұяда не көрсең, ұшқанда соны ілерсің»</a:t>
            </a:r>
            <a:r>
              <a:rPr lang="kk-KZ" sz="3200" dirty="0" smtClean="0">
                <a:solidFill>
                  <a:srgbClr val="C00000"/>
                </a:solidFill>
                <a:latin typeface="Times New Roman" pitchFamily="18" charset="0"/>
                <a:cs typeface="Times New Roman" pitchFamily="18" charset="0"/>
              </a:rPr>
              <a:t> </a:t>
            </a:r>
            <a:r>
              <a:rPr lang="kk-KZ" sz="3200" dirty="0" smtClean="0">
                <a:latin typeface="Times New Roman" pitchFamily="18" charset="0"/>
                <a:cs typeface="Times New Roman" pitchFamily="18" charset="0"/>
              </a:rPr>
              <a:t>деген қанатты сөзінің астарында не жатыр? </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293313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00165" y="839740"/>
            <a:ext cx="7374461" cy="1754326"/>
          </a:xfrm>
          <a:prstGeom prst="rect">
            <a:avLst/>
          </a:prstGeom>
        </p:spPr>
        <p:txBody>
          <a:bodyPr wrap="square">
            <a:spAutoFit/>
          </a:bodyPr>
          <a:lstStyle/>
          <a:p>
            <a:r>
              <a:rPr lang="en-US" sz="4000" b="1" dirty="0" smtClean="0">
                <a:solidFill>
                  <a:srgbClr val="FF0000"/>
                </a:solidFill>
                <a:latin typeface="Times New Roman" panose="02020603050405020304" pitchFamily="18" charset="0"/>
                <a:cs typeface="Times New Roman" panose="02020603050405020304" pitchFamily="18" charset="0"/>
              </a:rPr>
              <a:t>     </a:t>
            </a:r>
            <a:endParaRPr lang="ru-RU" sz="4000" dirty="0"/>
          </a:p>
          <a:p>
            <a:pPr algn="ctr"/>
            <a:endParaRPr lang="kk-KZ" sz="3600" dirty="0" smtClean="0">
              <a:solidFill>
                <a:srgbClr val="FF0000"/>
              </a:solidFill>
              <a:latin typeface="Times New Roman" panose="02020603050405020304" pitchFamily="18" charset="0"/>
              <a:cs typeface="Times New Roman" panose="02020603050405020304" pitchFamily="18" charset="0"/>
            </a:endParaRPr>
          </a:p>
          <a:p>
            <a:pPr algn="ctr"/>
            <a:r>
              <a:rPr lang="kk-KZ" sz="3200" b="1" dirty="0" smtClean="0">
                <a:solidFill>
                  <a:srgbClr val="FF0000"/>
                </a:solidFill>
                <a:latin typeface="Times New Roman" panose="02020603050405020304" pitchFamily="18" charset="0"/>
                <a:cs typeface="Times New Roman" panose="02020603050405020304" pitchFamily="18" charset="0"/>
              </a:rPr>
              <a:t>        Сабақтың тақырыбы: </a:t>
            </a:r>
          </a:p>
        </p:txBody>
      </p:sp>
      <p:sp>
        <p:nvSpPr>
          <p:cNvPr id="4" name="Прямоугольник 3"/>
          <p:cNvSpPr/>
          <p:nvPr/>
        </p:nvSpPr>
        <p:spPr>
          <a:xfrm>
            <a:off x="1928794" y="714357"/>
            <a:ext cx="6643734" cy="461665"/>
          </a:xfrm>
          <a:prstGeom prst="rect">
            <a:avLst/>
          </a:prstGeom>
        </p:spPr>
        <p:txBody>
          <a:bodyPr wrap="square">
            <a:spAutoFit/>
          </a:bodyPr>
          <a:lstStyle/>
          <a:p>
            <a:r>
              <a:rPr lang="kk-KZ" sz="2400" b="1" dirty="0" smtClean="0">
                <a:solidFill>
                  <a:srgbClr val="00B0F0"/>
                </a:solidFill>
                <a:latin typeface="Times New Roman" pitchFamily="18" charset="0"/>
                <a:cs typeface="Times New Roman" pitchFamily="18" charset="0"/>
              </a:rPr>
              <a:t>БӨЛІМ: МАХАББАТ ПЕН АБЫРОЙ</a:t>
            </a:r>
            <a:endParaRPr lang="ru-RU" sz="2400" b="1" dirty="0">
              <a:solidFill>
                <a:srgbClr val="00B0F0"/>
              </a:solidFill>
              <a:latin typeface="Times New Roman" pitchFamily="18" charset="0"/>
              <a:cs typeface="Times New Roman" pitchFamily="18" charset="0"/>
            </a:endParaRPr>
          </a:p>
        </p:txBody>
      </p:sp>
      <p:sp>
        <p:nvSpPr>
          <p:cNvPr id="5" name="Прямоугольник 4"/>
          <p:cNvSpPr/>
          <p:nvPr/>
        </p:nvSpPr>
        <p:spPr>
          <a:xfrm>
            <a:off x="2857488" y="2786058"/>
            <a:ext cx="5572164" cy="1015663"/>
          </a:xfrm>
          <a:prstGeom prst="rect">
            <a:avLst/>
          </a:prstGeom>
        </p:spPr>
        <p:txBody>
          <a:bodyPr wrap="square">
            <a:spAutoFit/>
          </a:bodyPr>
          <a:lstStyle/>
          <a:p>
            <a:pPr algn="ctr"/>
            <a:r>
              <a:rPr lang="kk-KZ" sz="2800" b="1" dirty="0" smtClean="0">
                <a:latin typeface="Times New Roman" pitchFamily="18" charset="0"/>
                <a:cs typeface="Times New Roman" pitchFamily="18" charset="0"/>
              </a:rPr>
              <a:t>Бауыржан Момышұлы</a:t>
            </a:r>
          </a:p>
          <a:p>
            <a:pPr algn="ctr"/>
            <a:r>
              <a:rPr lang="kk-KZ" sz="3200" b="1" dirty="0" smtClean="0">
                <a:latin typeface="Times New Roman" pitchFamily="18" charset="0"/>
                <a:cs typeface="Times New Roman" pitchFamily="18" charset="0"/>
              </a:rPr>
              <a:t>«Ұшқан ұя»</a:t>
            </a:r>
            <a:endParaRPr lang="ru-RU" sz="3200" dirty="0">
              <a:latin typeface="Times New Roman" pitchFamily="18" charset="0"/>
              <a:cs typeface="Times New Roman" pitchFamily="18" charset="0"/>
            </a:endParaRPr>
          </a:p>
        </p:txBody>
      </p:sp>
      <p:pic>
        <p:nvPicPr>
          <p:cNvPr id="1026" name="Picture 2" descr="C:\Users\User\Desktop\1517461450_article_b.jpeg"/>
          <p:cNvPicPr>
            <a:picLocks noChangeAspect="1" noChangeArrowheads="1"/>
          </p:cNvPicPr>
          <p:nvPr/>
        </p:nvPicPr>
        <p:blipFill>
          <a:blip r:embed="rId2"/>
          <a:srcRect/>
          <a:stretch>
            <a:fillRect/>
          </a:stretch>
        </p:blipFill>
        <p:spPr bwMode="auto">
          <a:xfrm rot="21312553">
            <a:off x="762789" y="1801217"/>
            <a:ext cx="2200876" cy="2962845"/>
          </a:xfrm>
          <a:prstGeom prst="rect">
            <a:avLst/>
          </a:prstGeom>
          <a:noFill/>
        </p:spPr>
      </p:pic>
    </p:spTree>
    <p:extLst>
      <p:ext uri="{BB962C8B-B14F-4D97-AF65-F5344CB8AC3E}">
        <p14:creationId xmlns:p14="http://schemas.microsoft.com/office/powerpoint/2010/main" val="3293313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187624" y="394251"/>
            <a:ext cx="6553216" cy="925962"/>
          </a:xfrm>
        </p:spPr>
        <p:txBody>
          <a:bodyPr>
            <a:normAutofit/>
          </a:bodyPr>
          <a:lstStyle/>
          <a:p>
            <a:pPr algn="ctr"/>
            <a:r>
              <a:rPr lang="kk-KZ" sz="3200" b="1" dirty="0" smtClean="0">
                <a:solidFill>
                  <a:srgbClr val="FF0000"/>
                </a:solidFill>
                <a:latin typeface="Times New Roman" pitchFamily="18" charset="0"/>
                <a:cs typeface="Times New Roman" pitchFamily="18" charset="0"/>
              </a:rPr>
              <a:t>САБАҚТЫҢ  МАҚСАТЫ</a:t>
            </a:r>
            <a:endParaRPr lang="ru-RU" sz="3200" b="1" dirty="0">
              <a:solidFill>
                <a:srgbClr val="FF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60375" y="1988840"/>
            <a:ext cx="8294765" cy="4104456"/>
          </a:xfrm>
        </p:spPr>
        <p:txBody>
          <a:bodyPr>
            <a:normAutofit/>
          </a:bodyPr>
          <a:lstStyle/>
          <a:p>
            <a:pPr marL="571500" indent="-571500" algn="ctr">
              <a:buFont typeface="Arial" panose="020B0604020202020204" pitchFamily="34" charset="0"/>
              <a:buChar char="•"/>
            </a:pPr>
            <a:r>
              <a:rPr lang="kk-KZ" sz="4000" dirty="0" smtClean="0">
                <a:latin typeface="Times New Roman" pitchFamily="18" charset="0"/>
                <a:cs typeface="Times New Roman" pitchFamily="18" charset="0"/>
              </a:rPr>
              <a:t>Романның сюжеттік желісімен, ондағы танымдық, тағылымдық ой-пікірлерімен танысу.</a:t>
            </a:r>
            <a:endParaRPr lang="kk-KZ" sz="4000" dirty="0" smtClean="0">
              <a:solidFill>
                <a:srgbClr val="0070C0"/>
              </a:solidFill>
              <a:latin typeface="Times New Roman" pitchFamily="18" charset="0"/>
              <a:cs typeface="Times New Roman" pitchFamily="18" charset="0"/>
            </a:endParaRPr>
          </a:p>
        </p:txBody>
      </p:sp>
      <p:sp>
        <p:nvSpPr>
          <p:cNvPr id="4" name="AutoShape 4" descr="Картинки по запросу изучение языков"/>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14570681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Выноска со стрелкой вниз 1"/>
          <p:cNvSpPr/>
          <p:nvPr/>
        </p:nvSpPr>
        <p:spPr>
          <a:xfrm>
            <a:off x="827584" y="476458"/>
            <a:ext cx="7173440" cy="1100199"/>
          </a:xfrm>
          <a:prstGeom prst="downArrow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2800" b="1" dirty="0" smtClean="0">
                <a:solidFill>
                  <a:srgbClr val="0070C0"/>
                </a:solidFill>
                <a:latin typeface="Times New Roman" panose="02020603050405020304" pitchFamily="18" charset="0"/>
                <a:cs typeface="Times New Roman" panose="02020603050405020304" pitchFamily="18" charset="0"/>
              </a:rPr>
              <a:t>“ҰШҚАН ҰЯ” МЕМУАРЛЫҚ РОМАНЫ</a:t>
            </a:r>
            <a:endParaRPr lang="ru-RU" sz="28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467544" y="1988840"/>
            <a:ext cx="7882732"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3600" b="1" dirty="0" smtClean="0"/>
              <a:t> </a:t>
            </a:r>
            <a:r>
              <a:rPr lang="kk-KZ" sz="3600" b="1" dirty="0" smtClean="0">
                <a:latin typeface="Times New Roman" pitchFamily="18" charset="0"/>
                <a:cs typeface="Times New Roman" pitchFamily="18" charset="0"/>
              </a:rPr>
              <a:t>тақырыбы</a:t>
            </a:r>
            <a:r>
              <a:rPr lang="kk-KZ" sz="3600" b="1" dirty="0" smtClean="0"/>
              <a:t>  </a:t>
            </a:r>
            <a:endParaRPr lang="ru-RU" sz="3600" b="1" dirty="0"/>
          </a:p>
        </p:txBody>
      </p:sp>
      <p:sp>
        <p:nvSpPr>
          <p:cNvPr id="6" name="Прямоугольник 5"/>
          <p:cNvSpPr/>
          <p:nvPr/>
        </p:nvSpPr>
        <p:spPr>
          <a:xfrm>
            <a:off x="500034" y="3429000"/>
            <a:ext cx="7882732"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3600" b="1" dirty="0" smtClean="0"/>
              <a:t> </a:t>
            </a:r>
            <a:r>
              <a:rPr lang="kk-KZ" sz="3600" b="1" dirty="0" smtClean="0">
                <a:latin typeface="Times New Roman" pitchFamily="18" charset="0"/>
                <a:cs typeface="Times New Roman" pitchFamily="18" charset="0"/>
              </a:rPr>
              <a:t>идеясы</a:t>
            </a:r>
            <a:r>
              <a:rPr lang="kk-KZ" sz="3600" b="1" dirty="0" smtClean="0"/>
              <a:t>   </a:t>
            </a:r>
            <a:endParaRPr lang="ru-RU" sz="3600" b="1" dirty="0"/>
          </a:p>
        </p:txBody>
      </p:sp>
      <p:sp>
        <p:nvSpPr>
          <p:cNvPr id="7" name="Прямоугольник 6"/>
          <p:cNvSpPr/>
          <p:nvPr/>
        </p:nvSpPr>
        <p:spPr>
          <a:xfrm>
            <a:off x="467544" y="4941168"/>
            <a:ext cx="7882732" cy="9361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3600" b="1" dirty="0" smtClean="0"/>
              <a:t> </a:t>
            </a:r>
            <a:r>
              <a:rPr lang="kk-KZ" sz="3600" b="1" dirty="0" smtClean="0">
                <a:latin typeface="Times New Roman" pitchFamily="18" charset="0"/>
                <a:cs typeface="Times New Roman" pitchFamily="18" charset="0"/>
              </a:rPr>
              <a:t>кейіпкерлері</a:t>
            </a:r>
            <a:r>
              <a:rPr lang="kk-KZ" sz="3600" b="1" dirty="0" smtClean="0"/>
              <a:t>  </a:t>
            </a:r>
            <a:endParaRPr lang="ru-RU" sz="3600" b="1" dirty="0"/>
          </a:p>
        </p:txBody>
      </p:sp>
    </p:spTree>
    <p:extLst>
      <p:ext uri="{BB962C8B-B14F-4D97-AF65-F5344CB8AC3E}">
        <p14:creationId xmlns:p14="http://schemas.microsoft.com/office/powerpoint/2010/main" val="3216503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Прямоугольник 1"/>
          <p:cNvSpPr>
            <a:spLocks noChangeArrowheads="1"/>
          </p:cNvSpPr>
          <p:nvPr/>
        </p:nvSpPr>
        <p:spPr bwMode="auto">
          <a:xfrm>
            <a:off x="642910" y="428604"/>
            <a:ext cx="8143932" cy="540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3200" dirty="0" smtClean="0"/>
              <a:t/>
            </a:r>
            <a:br>
              <a:rPr lang="ru-RU" sz="3200" dirty="0" smtClean="0"/>
            </a:br>
            <a:endParaRPr lang="en-US" sz="3200" dirty="0" smtClean="0"/>
          </a:p>
          <a:p>
            <a:pPr eaLnBrk="1" hangingPunct="1"/>
            <a:endParaRPr lang="ru-RU" sz="3200" dirty="0" smtClean="0">
              <a:latin typeface="Times New Roman" pitchFamily="18" charset="0"/>
              <a:cs typeface="Times New Roman" pitchFamily="18" charset="0"/>
            </a:endParaRPr>
          </a:p>
          <a:p>
            <a:pPr eaLnBrk="1" hangingPunct="1"/>
            <a:endParaRPr lang="ru-RU" sz="3200" dirty="0" smtClean="0">
              <a:latin typeface="Times New Roman" pitchFamily="18" charset="0"/>
              <a:cs typeface="Times New Roman" pitchFamily="18" charset="0"/>
            </a:endParaRPr>
          </a:p>
          <a:p>
            <a:pPr eaLnBrk="1" hangingPunct="1"/>
            <a:r>
              <a:rPr lang="ru-RU" sz="3200" dirty="0" smtClean="0"/>
              <a:t/>
            </a:r>
            <a:br>
              <a:rPr lang="ru-RU" sz="3200" dirty="0" smtClean="0"/>
            </a:br>
            <a:endParaRPr lang="en-US" sz="3200" dirty="0" smtClean="0"/>
          </a:p>
          <a:p>
            <a:pPr eaLnBrk="1" hangingPunct="1"/>
            <a:r>
              <a:rPr lang="ru-RU" sz="3200" dirty="0"/>
              <a:t/>
            </a:r>
            <a:br>
              <a:rPr lang="ru-RU" sz="3200" dirty="0"/>
            </a:br>
            <a:r>
              <a:rPr lang="ru-RU" sz="3200" dirty="0"/>
              <a:t/>
            </a:r>
            <a:br>
              <a:rPr lang="ru-RU" sz="3200" dirty="0"/>
            </a:br>
            <a:r>
              <a:rPr lang="kk-KZ" altLang="ru-RU" sz="3600" b="1" dirty="0" smtClean="0">
                <a:solidFill>
                  <a:srgbClr val="FF0000"/>
                </a:solidFill>
              </a:rPr>
              <a:t> </a:t>
            </a:r>
            <a:endParaRPr lang="kk-KZ" altLang="ru-RU" sz="2800" b="1" dirty="0">
              <a:solidFill>
                <a:srgbClr val="FF0000"/>
              </a:solidFill>
            </a:endParaRPr>
          </a:p>
          <a:p>
            <a:pPr>
              <a:spcBef>
                <a:spcPts val="575"/>
              </a:spcBef>
              <a:buClr>
                <a:schemeClr val="accent1"/>
              </a:buClr>
              <a:buSzPct val="85000"/>
              <a:buFont typeface="Wingdings 2" pitchFamily="18" charset="2"/>
              <a:buNone/>
            </a:pPr>
            <a:endParaRPr lang="ru-RU" altLang="ru-RU" sz="2000" dirty="0">
              <a:latin typeface="Cambria" pitchFamily="18" charset="0"/>
            </a:endParaRPr>
          </a:p>
          <a:p>
            <a:pPr eaLnBrk="1" hangingPunct="1"/>
            <a:r>
              <a:rPr lang="kk-KZ" altLang="ru-RU" sz="2800" b="1" dirty="0">
                <a:solidFill>
                  <a:srgbClr val="FF0000"/>
                </a:solidFill>
              </a:rPr>
              <a:t> </a:t>
            </a:r>
          </a:p>
        </p:txBody>
      </p:sp>
      <p:sp>
        <p:nvSpPr>
          <p:cNvPr id="6145" name="Rectangle 1"/>
          <p:cNvSpPr>
            <a:spLocks noChangeArrowheads="1"/>
          </p:cNvSpPr>
          <p:nvPr/>
        </p:nvSpPr>
        <p:spPr bwMode="auto">
          <a:xfrm>
            <a:off x="642910" y="1103530"/>
            <a:ext cx="371477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Бауыржан Момышұлының жауынгерлік, қолбасылық, шығармашылық ғұмырының мағыналы болуының сырын ұшқан ұя, өскен ортасымен байланыстыруға болады. Әжесінің бесік жыры мен әлдиін тыңдап өскен, үлгі-өнеге, ақыл-кеңестерінен нәр алған батыр Бауыржан - қазақтың мақтанышы.</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146" name="Picture 2" descr="C:\Users\User\Desktop\1784e00b0b60f953190c43cb5b6689b8_XL.jpg"/>
          <p:cNvPicPr>
            <a:picLocks noChangeAspect="1" noChangeArrowheads="1"/>
          </p:cNvPicPr>
          <p:nvPr/>
        </p:nvPicPr>
        <p:blipFill>
          <a:blip r:embed="rId2" cstate="print"/>
          <a:srcRect/>
          <a:stretch>
            <a:fillRect/>
          </a:stretch>
        </p:blipFill>
        <p:spPr bwMode="auto">
          <a:xfrm>
            <a:off x="4929190" y="1071546"/>
            <a:ext cx="3214680" cy="4907745"/>
          </a:xfrm>
          <a:prstGeom prst="rect">
            <a:avLst/>
          </a:prstGeom>
          <a:noFill/>
        </p:spPr>
      </p:pic>
    </p:spTree>
    <p:extLst>
      <p:ext uri="{BB962C8B-B14F-4D97-AF65-F5344CB8AC3E}">
        <p14:creationId xmlns:p14="http://schemas.microsoft.com/office/powerpoint/2010/main" val="456214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14480" y="714356"/>
            <a:ext cx="6215106" cy="523220"/>
          </a:xfrm>
          <a:prstGeom prst="rect">
            <a:avLst/>
          </a:prstGeom>
        </p:spPr>
        <p:txBody>
          <a:bodyPr wrap="square">
            <a:spAutoFit/>
          </a:bodyPr>
          <a:lstStyle/>
          <a:p>
            <a:r>
              <a:rPr lang="kk-KZ" sz="2800" b="1" dirty="0" smtClean="0">
                <a:latin typeface="Times New Roman" pitchFamily="18" charset="0"/>
                <a:cs typeface="Times New Roman" pitchFamily="18" charset="0"/>
              </a:rPr>
              <a:t>Ж/Т.«INSERT» (түртіп алу) </a:t>
            </a:r>
            <a:r>
              <a:rPr lang="kk-KZ" sz="2800" dirty="0" smtClean="0">
                <a:latin typeface="Times New Roman" pitchFamily="18" charset="0"/>
                <a:cs typeface="Times New Roman" pitchFamily="18" charset="0"/>
              </a:rPr>
              <a:t>кестесі </a:t>
            </a:r>
            <a:endParaRPr lang="ru-RU" sz="2800" dirty="0">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081789872"/>
              </p:ext>
            </p:extLst>
          </p:nvPr>
        </p:nvGraphicFramePr>
        <p:xfrm>
          <a:off x="683568" y="1643049"/>
          <a:ext cx="7674645" cy="2267770"/>
        </p:xfrm>
        <a:graphic>
          <a:graphicData uri="http://schemas.openxmlformats.org/drawingml/2006/table">
            <a:tbl>
              <a:tblPr/>
              <a:tblGrid>
                <a:gridCol w="1821615"/>
                <a:gridCol w="2015707"/>
                <a:gridCol w="1835860"/>
                <a:gridCol w="2001463"/>
              </a:tblGrid>
              <a:tr h="1579985">
                <a:tc>
                  <a:txBody>
                    <a:bodyPr/>
                    <a:lstStyle/>
                    <a:p>
                      <a:pPr algn="ctr">
                        <a:lnSpc>
                          <a:spcPct val="115000"/>
                        </a:lnSpc>
                        <a:spcAft>
                          <a:spcPts val="0"/>
                        </a:spcAft>
                      </a:pPr>
                      <a:r>
                        <a:rPr lang="kk-KZ" sz="2400" b="1" dirty="0">
                          <a:latin typeface="Times New Roman"/>
                          <a:ea typeface="Times New Roman"/>
                          <a:cs typeface="Times New Roman"/>
                        </a:rPr>
                        <a:t>Мен мұны </a:t>
                      </a:r>
                      <a:r>
                        <a:rPr lang="kk-KZ" sz="2400" b="1" dirty="0" smtClean="0">
                          <a:latin typeface="Times New Roman"/>
                          <a:ea typeface="Times New Roman"/>
                          <a:cs typeface="Times New Roman"/>
                        </a:rPr>
                        <a:t>білемін</a:t>
                      </a:r>
                      <a:endParaRPr lang="ru-RU"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2400" b="1" dirty="0">
                          <a:latin typeface="Times New Roman"/>
                          <a:ea typeface="Times New Roman"/>
                          <a:cs typeface="Times New Roman"/>
                        </a:rPr>
                        <a:t>Мен үшін жаңа</a:t>
                      </a:r>
                      <a:endParaRPr lang="ru-RU"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2400" b="1" dirty="0">
                          <a:latin typeface="Times New Roman"/>
                          <a:ea typeface="Times New Roman"/>
                          <a:cs typeface="Times New Roman"/>
                        </a:rPr>
                        <a:t>Мен басқаша ойладым</a:t>
                      </a:r>
                      <a:endParaRPr lang="ru-RU"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2400" b="1" dirty="0">
                          <a:latin typeface="Times New Roman"/>
                          <a:ea typeface="Times New Roman"/>
                          <a:cs typeface="Times New Roman"/>
                        </a:rPr>
                        <a:t>Қызықты</a:t>
                      </a:r>
                      <a:endParaRPr lang="ru-RU"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785">
                <a:tc>
                  <a:txBody>
                    <a:bodyPr/>
                    <a:lstStyle/>
                    <a:p>
                      <a:pPr algn="just">
                        <a:lnSpc>
                          <a:spcPct val="115000"/>
                        </a:lnSpc>
                        <a:spcAft>
                          <a:spcPts val="0"/>
                        </a:spcAft>
                      </a:pPr>
                      <a:endParaRPr lang="ru-RU"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ru-RU"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ru-RU" sz="11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ru-RU"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Скругленный прямоугольник 1"/>
          <p:cNvSpPr/>
          <p:nvPr/>
        </p:nvSpPr>
        <p:spPr>
          <a:xfrm>
            <a:off x="3275856" y="4509120"/>
            <a:ext cx="5616624"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kk-KZ" sz="2400" b="1" dirty="0">
                <a:latin typeface="Times New Roman" pitchFamily="18" charset="0"/>
                <a:cs typeface="Times New Roman" pitchFamily="18" charset="0"/>
              </a:rPr>
              <a:t>Дескриптор</a:t>
            </a:r>
            <a:endParaRPr lang="ru-RU" sz="2400" dirty="0">
              <a:latin typeface="Times New Roman" pitchFamily="18" charset="0"/>
              <a:cs typeface="Times New Roman" pitchFamily="18" charset="0"/>
            </a:endParaRPr>
          </a:p>
          <a:p>
            <a:pPr algn="ctr"/>
            <a:r>
              <a:rPr lang="kk-KZ" sz="2400" dirty="0">
                <a:latin typeface="Times New Roman" pitchFamily="18" charset="0"/>
                <a:cs typeface="Times New Roman" pitchFamily="18" charset="0"/>
              </a:rPr>
              <a:t> шығарма мәтінін оқиды;</a:t>
            </a:r>
            <a:endParaRPr lang="ru-RU" sz="2400" dirty="0">
              <a:latin typeface="Times New Roman" pitchFamily="18" charset="0"/>
              <a:cs typeface="Times New Roman" pitchFamily="18" charset="0"/>
            </a:endParaRPr>
          </a:p>
          <a:p>
            <a:pPr algn="ctr"/>
            <a:r>
              <a:rPr lang="kk-KZ" sz="2400" dirty="0">
                <a:latin typeface="Times New Roman" pitchFamily="18" charset="0"/>
                <a:cs typeface="Times New Roman" pitchFamily="18" charset="0"/>
              </a:rPr>
              <a:t> INSERT кестесімен жұмыс жасайды;</a:t>
            </a:r>
            <a:endParaRPr lang="ru-RU" sz="2400" dirty="0">
              <a:latin typeface="Times New Roman" pitchFamily="18" charset="0"/>
              <a:cs typeface="Times New Roman" pitchFamily="18" charset="0"/>
            </a:endParaRPr>
          </a:p>
          <a:p>
            <a:pPr algn="ctr"/>
            <a:r>
              <a:rPr lang="kk-KZ" sz="2400" dirty="0">
                <a:latin typeface="Times New Roman" pitchFamily="18" charset="0"/>
                <a:cs typeface="Times New Roman" pitchFamily="18" charset="0"/>
              </a:rPr>
              <a:t> жазғандарын топта талқылайды.</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9262311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kk-KZ" sz="2800" b="1" dirty="0" smtClean="0">
                <a:latin typeface="Times New Roman" pitchFamily="18" charset="0"/>
                <a:cs typeface="Times New Roman" pitchFamily="18" charset="0"/>
              </a:rPr>
              <a:t>Валелогия </a:t>
            </a:r>
            <a:r>
              <a:rPr lang="kk-KZ" sz="2800" b="1" dirty="0">
                <a:latin typeface="Times New Roman" pitchFamily="18" charset="0"/>
                <a:cs typeface="Times New Roman" pitchFamily="18" charset="0"/>
              </a:rPr>
              <a:t>пәнінің тақырыбымен байланыстырып айт.</a:t>
            </a:r>
            <a:endParaRPr lang="ru-RU" sz="2400" dirty="0">
              <a:latin typeface="Times New Roman" pitchFamily="18" charset="0"/>
              <a:cs typeface="Times New Roman" pitchFamily="18" charset="0"/>
            </a:endParaRPr>
          </a:p>
          <a:p>
            <a:pPr lvl="3"/>
            <a:r>
              <a:rPr lang="kk-KZ" sz="2000" dirty="0">
                <a:latin typeface="Times New Roman" pitchFamily="18" charset="0"/>
                <a:cs typeface="Times New Roman" pitchFamily="18" charset="0"/>
              </a:rPr>
              <a:t>Автордың отбасына қандай баға берер едің?</a:t>
            </a:r>
            <a:endParaRPr lang="ru-RU" sz="1800" dirty="0">
              <a:latin typeface="Times New Roman" pitchFamily="18" charset="0"/>
              <a:cs typeface="Times New Roman" pitchFamily="18" charset="0"/>
            </a:endParaRPr>
          </a:p>
          <a:p>
            <a:pPr lvl="3"/>
            <a:r>
              <a:rPr lang="kk-KZ" sz="2000" dirty="0">
                <a:latin typeface="Times New Roman" pitchFamily="18" charset="0"/>
                <a:cs typeface="Times New Roman" pitchFamily="18" charset="0"/>
              </a:rPr>
              <a:t>Кейіпкердің әпкесін ұзату кезіндегі дайындықтан қазақ халқының ұлттық ерекшелігін, қыз балаға деген көзқарасын байқауға бола ма? Үш мысал келтір</a:t>
            </a:r>
            <a:endParaRPr lang="ru-RU" sz="1800" dirty="0">
              <a:latin typeface="Times New Roman" pitchFamily="18" charset="0"/>
              <a:cs typeface="Times New Roman" pitchFamily="18" charset="0"/>
            </a:endParaRPr>
          </a:p>
          <a:p>
            <a:pPr lvl="3"/>
            <a:r>
              <a:rPr lang="kk-KZ" sz="2000" dirty="0">
                <a:latin typeface="Times New Roman" pitchFamily="18" charset="0"/>
                <a:cs typeface="Times New Roman" pitchFamily="18" charset="0"/>
              </a:rPr>
              <a:t>Бұл шығарма гендерлік теңдік туралы ма, теңсіздік туралы ма?</a:t>
            </a:r>
            <a:endParaRPr lang="ru-RU" sz="1800" dirty="0">
              <a:latin typeface="Times New Roman" pitchFamily="18" charset="0"/>
              <a:cs typeface="Times New Roman" pitchFamily="18" charset="0"/>
            </a:endParaRPr>
          </a:p>
          <a:p>
            <a:r>
              <a:rPr lang="kk-KZ" sz="2800" dirty="0">
                <a:latin typeface="Times New Roman" pitchFamily="18" charset="0"/>
                <a:cs typeface="Times New Roman" pitchFamily="18" charset="0"/>
              </a:rPr>
              <a:t>Қазақ отбасы қандай болу керек?</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pPr algn="ctr"/>
            <a:r>
              <a:rPr lang="kk-KZ" sz="4400" dirty="0">
                <a:latin typeface="Times New Roman" pitchFamily="18" charset="0"/>
                <a:cs typeface="Times New Roman" pitchFamily="18" charset="0"/>
              </a:rPr>
              <a:t>3-тапсырма. Сұрақты жұпта </a:t>
            </a:r>
            <a:r>
              <a:rPr lang="kk-KZ" sz="4400" dirty="0" smtClean="0">
                <a:latin typeface="Times New Roman" pitchFamily="18" charset="0"/>
                <a:cs typeface="Times New Roman" pitchFamily="18" charset="0"/>
              </a:rPr>
              <a:t>талда</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203202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571472" y="1481329"/>
            <a:ext cx="8115328" cy="3019242"/>
          </a:xfrm>
        </p:spPr>
        <p:txBody>
          <a:bodyPr>
            <a:normAutofit/>
          </a:bodyPr>
          <a:lstStyle/>
          <a:p>
            <a:pPr>
              <a:buNone/>
            </a:pPr>
            <a:r>
              <a:rPr lang="kk-KZ" sz="3600" b="1" dirty="0" smtClean="0">
                <a:latin typeface="Times New Roman" pitchFamily="18" charset="0"/>
                <a:cs typeface="Times New Roman" pitchFamily="18" charset="0"/>
              </a:rPr>
              <a:t>   </a:t>
            </a:r>
          </a:p>
          <a:p>
            <a:pPr>
              <a:buNone/>
            </a:pPr>
            <a:r>
              <a:rPr lang="kk-KZ" sz="3600" b="1" dirty="0" smtClean="0">
                <a:latin typeface="Times New Roman" pitchFamily="18" charset="0"/>
                <a:cs typeface="Times New Roman" pitchFamily="18" charset="0"/>
              </a:rPr>
              <a:t>Үш минуттық эссе (бір абзац) жазу</a:t>
            </a:r>
            <a:endParaRPr lang="ru-RU" sz="3600" dirty="0" smtClean="0">
              <a:latin typeface="Times New Roman" pitchFamily="18" charset="0"/>
              <a:cs typeface="Times New Roman" pitchFamily="18" charset="0"/>
            </a:endParaRPr>
          </a:p>
          <a:p>
            <a:pPr algn="ctr"/>
            <a:r>
              <a:rPr lang="kk-KZ" sz="3600" dirty="0" smtClean="0">
                <a:latin typeface="Times New Roman" pitchFamily="18" charset="0"/>
                <a:cs typeface="Times New Roman" pitchFamily="18" charset="0"/>
              </a:rPr>
              <a:t> </a:t>
            </a:r>
            <a:r>
              <a:rPr lang="kk-KZ" sz="3600" b="1" dirty="0" smtClean="0">
                <a:latin typeface="Times New Roman" pitchFamily="18" charset="0"/>
                <a:cs typeface="Times New Roman" pitchFamily="18" charset="0"/>
              </a:rPr>
              <a:t>«Ел болам десең, «Ұшқан ұяны» оқы!»</a:t>
            </a:r>
            <a:endParaRPr lang="ru-RU" sz="3600" dirty="0">
              <a:latin typeface="Times New Roman" pitchFamily="18" charset="0"/>
              <a:cs typeface="Times New Roman" pitchFamily="18" charset="0"/>
            </a:endParaRPr>
          </a:p>
        </p:txBody>
      </p:sp>
      <p:pic>
        <p:nvPicPr>
          <p:cNvPr id="23554" name="Picture 2" descr="C:\Users\User\Desktop\essay-writing-1024x1024.jpg"/>
          <p:cNvPicPr>
            <a:picLocks noChangeAspect="1" noChangeArrowheads="1"/>
          </p:cNvPicPr>
          <p:nvPr/>
        </p:nvPicPr>
        <p:blipFill>
          <a:blip r:embed="rId2" cstate="print"/>
          <a:srcRect/>
          <a:stretch>
            <a:fillRect/>
          </a:stretch>
        </p:blipFill>
        <p:spPr bwMode="auto">
          <a:xfrm>
            <a:off x="7000892" y="0"/>
            <a:ext cx="2143108" cy="1960109"/>
          </a:xfrm>
          <a:prstGeom prst="rect">
            <a:avLst/>
          </a:prstGeom>
          <a:noFill/>
        </p:spPr>
      </p:pic>
    </p:spTree>
    <p:extLst>
      <p:ext uri="{BB962C8B-B14F-4D97-AF65-F5344CB8AC3E}">
        <p14:creationId xmlns:p14="http://schemas.microsoft.com/office/powerpoint/2010/main" val="3752345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2843808" y="310494"/>
            <a:ext cx="2934586"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480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Рефлексия</a:t>
            </a:r>
          </a:p>
          <a:p>
            <a:pPr marL="0" marR="0" lvl="0" indent="0" algn="l" defTabSz="914400" rtl="0" eaLnBrk="1" fontAlgn="base" latinLnBrk="0" hangingPunct="1">
              <a:lnSpc>
                <a:spcPct val="100000"/>
              </a:lnSpc>
              <a:spcBef>
                <a:spcPct val="0"/>
              </a:spcBef>
              <a:spcAft>
                <a:spcPct val="0"/>
              </a:spcAft>
              <a:buClrTx/>
              <a:buSzTx/>
              <a:buFontTx/>
              <a:buNone/>
              <a:tabLst/>
            </a:pPr>
            <a:endParaRPr lang="kk-KZ" sz="1400" dirty="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7"/>
          <p:cNvSpPr>
            <a:spLocks noChangeArrowheads="1"/>
          </p:cNvSpPr>
          <p:nvPr/>
        </p:nvSpPr>
        <p:spPr bwMode="auto">
          <a:xfrm>
            <a:off x="0" y="1019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9" name="Rectangle 8"/>
          <p:cNvSpPr>
            <a:spLocks noChangeArrowheads="1"/>
          </p:cNvSpPr>
          <p:nvPr/>
        </p:nvSpPr>
        <p:spPr bwMode="auto">
          <a:xfrm>
            <a:off x="0" y="1524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10" name="Rectangle 9"/>
          <p:cNvSpPr>
            <a:spLocks noChangeArrowheads="1"/>
          </p:cNvSpPr>
          <p:nvPr/>
        </p:nvSpPr>
        <p:spPr bwMode="auto">
          <a:xfrm>
            <a:off x="0" y="2066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25" name="Rectangle 1"/>
          <p:cNvSpPr>
            <a:spLocks noChangeArrowheads="1"/>
          </p:cNvSpPr>
          <p:nvPr/>
        </p:nvSpPr>
        <p:spPr bwMode="auto">
          <a:xfrm>
            <a:off x="571472" y="1500175"/>
            <a:ext cx="8072495"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ru-RU" sz="36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0" i="1" u="none" strike="noStrike" cap="none" normalizeH="0" baseline="0" dirty="0" smtClean="0">
              <a:ln>
                <a:noFill/>
              </a:ln>
              <a:solidFill>
                <a:srgbClr val="FF0000"/>
              </a:solidFill>
              <a:effectLst/>
              <a:latin typeface="Arial" pitchFamily="34" charset="0"/>
              <a:cs typeface="Arial" pitchFamily="34" charset="0"/>
            </a:endParaRPr>
          </a:p>
        </p:txBody>
      </p:sp>
      <p:sp>
        <p:nvSpPr>
          <p:cNvPr id="2049" name="Rectangle 1"/>
          <p:cNvSpPr>
            <a:spLocks noChangeArrowheads="1"/>
          </p:cNvSpPr>
          <p:nvPr/>
        </p:nvSpPr>
        <p:spPr bwMode="auto">
          <a:xfrm>
            <a:off x="1214414" y="1288196"/>
            <a:ext cx="685804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«Сұрағы не?»</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Оқушыларға өткен оқу материалынан бір мысал айтылады да, «сұрағы не?» деп  сұралады,  ал  оқушылар  берілген жауапқа  дұрыс  сұрақ  қоя  білуі  керек.  Екі  топтан  екі  оқушы  тақтаға  шақырылады.  Бірінші жауап берген ойыншы жеңеді де, оның тобы бір ұпай алады. Жаңа жарысушылар келесі раундқа тақтаға келеді.</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2050" name="Picture 2" descr="C:\Users\User\Desktop\cурет\znak-voprosa-58d5ae043cbb7.png"/>
          <p:cNvPicPr>
            <a:picLocks noChangeAspect="1" noChangeArrowheads="1"/>
          </p:cNvPicPr>
          <p:nvPr/>
        </p:nvPicPr>
        <p:blipFill>
          <a:blip r:embed="rId2" cstate="print"/>
          <a:srcRect/>
          <a:stretch>
            <a:fillRect/>
          </a:stretch>
        </p:blipFill>
        <p:spPr bwMode="auto">
          <a:xfrm>
            <a:off x="6761044" y="95251"/>
            <a:ext cx="2254368" cy="1690675"/>
          </a:xfrm>
          <a:prstGeom prst="rect">
            <a:avLst/>
          </a:prstGeom>
          <a:noFill/>
        </p:spPr>
      </p:pic>
    </p:spTree>
    <p:extLst>
      <p:ext uri="{BB962C8B-B14F-4D97-AF65-F5344CB8AC3E}">
        <p14:creationId xmlns:p14="http://schemas.microsoft.com/office/powerpoint/2010/main" val="2328659675"/>
      </p:ext>
    </p:extLst>
  </p:cSld>
  <p:clrMapOvr>
    <a:masterClrMapping/>
  </p:clrMapOvr>
  <p:transition>
    <p:pull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850</TotalTime>
  <Words>269</Words>
  <Application>Microsoft Office PowerPoint</Application>
  <PresentationFormat>Экран (4:3)</PresentationFormat>
  <Paragraphs>44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Открытая</vt:lpstr>
      <vt:lpstr>Презентация PowerPoint</vt:lpstr>
      <vt:lpstr>Презентация PowerPoint</vt:lpstr>
      <vt:lpstr>САБАҚТЫҢ  МАҚСАТЫ</vt:lpstr>
      <vt:lpstr>Презентация PowerPoint</vt:lpstr>
      <vt:lpstr>Презентация PowerPoint</vt:lpstr>
      <vt:lpstr>Презентация PowerPoint</vt:lpstr>
      <vt:lpstr>3-тапсырма. Сұрақты жұпта талда</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Қызығушылықты ояту. </dc:title>
  <dc:creator>Бактыгулов Аманжол Идиресович</dc:creator>
  <cp:lastModifiedBy>Салтанат</cp:lastModifiedBy>
  <cp:revision>114</cp:revision>
  <dcterms:created xsi:type="dcterms:W3CDTF">2017-10-01T12:22:57Z</dcterms:created>
  <dcterms:modified xsi:type="dcterms:W3CDTF">2019-07-30T18:36:44Z</dcterms:modified>
</cp:coreProperties>
</file>