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7" r:id="rId13"/>
    <p:sldId id="28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90" name="Google Shape;90;p13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14282" y="1357298"/>
            <a:ext cx="9145068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  БЛАГОДАРНОСТИ  </a:t>
            </a:r>
            <a:endParaRPr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lang="ru-RU" sz="4400" b="1" i="0" u="none" strike="noStrike" cap="none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в истории Республики Казахстан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143375" y="5286375"/>
            <a:ext cx="464343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-142875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2786062" y="142875"/>
            <a:ext cx="657225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Вскоре после освобождения Крыма Сталин подписал Постановление ГКО-5859 от 11 мая 1944 о выселении  крымских татар с территории Крыма. Решение обвиняло «многих крымских татар» в измене Родине, дезертирстве из частей Красной Армии, оборонявших Крым, переходе на сторону противника. 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714375" y="3714750"/>
            <a:ext cx="53578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Этапирование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местам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поселения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длилось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месяца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сопровождалось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массовой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гибелью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депортируемых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-214312" y="2428875"/>
            <a:ext cx="60721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телеграмме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НКВД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имя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Сталина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было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b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указано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выселению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подверглось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183 155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14312" y="5380037"/>
            <a:ext cx="557212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отличие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многих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других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депортированных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народов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вернулись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родину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конце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1950-х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годов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крымские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татары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лишены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этого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права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формально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1974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фактически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-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1989 </a:t>
            </a:r>
            <a:r>
              <a:rPr lang="en-US" sz="18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18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86" name="Google Shape;186;p24" descr="http://www.islamsng.com/images/news/477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75" y="0"/>
            <a:ext cx="28575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 descr="http://img.gazeta.ru/files3/85/6039085/krtats-pic668-668x444-672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3562" y="1928812"/>
            <a:ext cx="3500437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 descr="http://www.opoccuu.com/vysele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6437" y="4857750"/>
            <a:ext cx="3551237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7187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/>
        </p:nvSpPr>
        <p:spPr>
          <a:xfrm>
            <a:off x="-214312" y="0"/>
            <a:ext cx="8143875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В 1943-1944 гг. в Казахстан были выселены 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представители народов Северного Кавказа: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калмыки, балкарцы, чеченцы, ингуши,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карачаевцы, турки-месхетинцы. Судьба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переселенцев была трагичной. Немалое их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число, особенно женщин, детей и стариков,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погибло еще в пути. 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2643187" y="6000750"/>
            <a:ext cx="65008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Карачаевцы, весна 1944 года  - 45529 человек  в  Джамбулской обл. Юж.Казахстан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643312" y="2643187"/>
            <a:ext cx="53530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Чеченцы, ингуши весна 1944 года - 89901 человек,  в 10 областях Казахстана, за исключением западных регионов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-285750" y="4572000"/>
            <a:ext cx="607218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Балкарцы весна 1944 г - 21150 человек,   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Акмолинская, Павлодарская,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Семипалатинская, все южные  области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Казахстана</a:t>
            </a:r>
            <a:endParaRPr/>
          </a:p>
        </p:txBody>
      </p:sp>
      <p:pic>
        <p:nvPicPr>
          <p:cNvPr id="198" name="Google Shape;198;p25" descr="https://i.ytimg.com/vi/CKeULTzzUHE/hq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2187" y="0"/>
            <a:ext cx="3071812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 descr="http://e-history.kz/media/upload/5679/2015/10/28/583af8f45f956ffcbe61720f6bb196b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75" y="2286000"/>
            <a:ext cx="3429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descr="https://www.proza.ru/pics/2013/02/15/204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2125" y="3786187"/>
            <a:ext cx="3714750" cy="221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4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-28575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/>
          <p:nvPr/>
        </p:nvSpPr>
        <p:spPr>
          <a:xfrm>
            <a:off x="357187" y="714375"/>
            <a:ext cx="85725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Кроме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благодарности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к 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людям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надо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научиться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испытывать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благодарность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события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 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подарки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нам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дарит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жизнь</a:t>
            </a: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.» </a:t>
            </a:r>
            <a:b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</a:t>
            </a:r>
            <a:b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</a:t>
            </a:r>
            <a:r>
              <a:rPr lang="en-US" sz="3200" b="1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Ж.Ж.Руссо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Всегда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найдутся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кому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хотим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должны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32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благодарны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1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 descr="А.Башмаков: 1 марта - день казахстанской отзывчивост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5" y="285750"/>
            <a:ext cx="800100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1"/>
          <p:cNvSpPr txBox="1"/>
          <p:nvPr/>
        </p:nvSpPr>
        <p:spPr>
          <a:xfrm>
            <a:off x="571500" y="5357812"/>
            <a:ext cx="742950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lang="en-US" sz="3200" b="1" i="1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-RU" sz="3400" b="1" i="1" u="none" dirty="0" smtClean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0" y="0"/>
            <a:ext cx="8929687" cy="67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Bookman Old Style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«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Ни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одним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качеством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я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хотел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бы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обладать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такой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степени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b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умением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быть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благодарным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Ибо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 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чувство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благодарности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-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это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только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b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величайшая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добродетель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но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и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мать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всех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других</a:t>
            </a:r>
            <a:r>
              <a:rPr lang="en-US" sz="3600" b="1" i="1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1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добродетелей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.» </a:t>
            </a:r>
            <a:b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                                                                                                   </a:t>
            </a:r>
            <a:r>
              <a:rPr lang="en-US" sz="3600" b="1" i="0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Цицерон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0" y="785812"/>
            <a:ext cx="9286875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Что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такое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400" b="1" i="0" u="sng" strike="noStrike" cap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благодарность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 </a:t>
            </a:r>
            <a:r>
              <a:rPr lang="ru-RU" sz="44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4400">
              <a:solidFill>
                <a:schemeClr val="tx1"/>
              </a:solidFill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36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40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 какие </a:t>
            </a:r>
            <a:r>
              <a:rPr lang="ru-RU" sz="4000" b="1" i="0" u="sng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части это слово </a:t>
            </a:r>
            <a:r>
              <a:rPr lang="ru-RU" sz="40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можно разделить, какую характеристику им можно дать?</a:t>
            </a:r>
            <a:r>
              <a:rPr lang="en-US" sz="1400" b="0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en-US" sz="1400" b="0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85750" y="1143000"/>
            <a:ext cx="8572500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2016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году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казахстанцы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впервые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отметили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День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благодарности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 </a:t>
            </a:r>
            <a:b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Указом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4000" b="1" i="0" u="none" strike="noStrike" cap="none" dirty="0" smtClean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 </a:t>
            </a:r>
            <a:r>
              <a:rPr lang="en-US" sz="4000" b="1" i="0" u="none" strike="noStrike" cap="none" dirty="0" err="1" smtClean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Президента</a:t>
            </a:r>
            <a:r>
              <a:rPr lang="en-US" sz="4000" b="1" i="0" u="none" strike="noStrike" cap="none" dirty="0" smtClean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список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профессиональных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и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прочих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праздников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Казахстана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smtClean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пополнила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новая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000" b="1" i="0" u="none" strike="noStrike" cap="none" dirty="0" err="1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дата</a:t>
            </a:r>
            <a:r>
              <a:rPr lang="en-US" sz="4000" b="1" i="0" u="none" strike="noStrike" cap="none" dirty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-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марта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ru-RU" sz="4000" b="1" i="0" u="none" strike="noStrike" cap="none" dirty="0" smtClean="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 flipH="1">
            <a:off x="1000125" y="3071812"/>
            <a:ext cx="7929562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Font typeface="Bookman Old Style"/>
              <a:buNone/>
            </a:pP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Именно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этот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день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1995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году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инициативе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Нурсултана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Назарбаева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была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создана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Ассамблея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народа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Казахстана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r>
              <a:rPr lang="en-US" sz="3600" b="1" i="0" u="none" strike="noStrike" cap="none" dirty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3600" b="1" i="0" u="none" strike="noStrike" cap="none" dirty="0" smtClean="0">
                <a:solidFill>
                  <a:srgbClr val="E46C0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3600"/>
          </a:p>
        </p:txBody>
      </p:sp>
      <p:pic>
        <p:nvPicPr>
          <p:cNvPr id="126" name="Google Shape;126;p18" descr="http://89.218.18.41/8F44E7B1B7714042/8bdf1faf467b78b2c1575dc453e12b57/2140ae6e1d63e5558291974adc21603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357187"/>
            <a:ext cx="4857750" cy="264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0" y="3357562"/>
            <a:ext cx="9215437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случилось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что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последние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100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лет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землю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Казахстана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населили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многие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народы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…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земле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казахов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сейчас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проживают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более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130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национальностей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Народы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благодарностью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вспоминают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казахов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протянувших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руку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помощи</a:t>
            </a:r>
            <a:r>
              <a:rPr lang="ru-RU" sz="2800" b="1" i="0" u="none" strike="noStrike" cap="none" dirty="0" smtClean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 трудные периоды истории.</a:t>
            </a:r>
          </a:p>
          <a:p>
            <a:pPr lvl="0">
              <a:buClr>
                <a:srgbClr val="FFFF00"/>
              </a:buClr>
              <a:buSzPts val="3200"/>
            </a:pPr>
            <a:r>
              <a:rPr lang="ru-RU" sz="3200" b="1" i="0" u="none" strike="noStrike" cap="none" dirty="0" smtClean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  <p:pic>
        <p:nvPicPr>
          <p:cNvPr id="133" name="Google Shape;133;p19" descr="http://www.kazpost.kz/uploads/content/images/%D0%90%D1%81%D1%81%D0%B0%D0%BC%D0%B1%D0%BB%D0%B5%D1%8F%20%D0%BD%D0%B0%D1%80%D0%BE%D0%B4%D0%BE%D0%B2%20%20%D0%9A%D0%B0%D0%B7%D0%B0%D1%85%D1%81%D1%82%D0%B0%D0%BD%D0%B0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005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4357687" y="142875"/>
            <a:ext cx="5000625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Этой земле тысячи 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лет. Она знала 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нашествия и 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бедствия, времена 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процветания и 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войн.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http://img12.nnm.ru/7/e/b/6/c/45e108be1fa89baa6c4ab5221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1285875"/>
            <a:ext cx="8929687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 descr="http://www.memorial.krsk.ru/Work/Konkurs/12/Tugach/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-214312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descr="http://www.smolgazeta.ru/uploads/posts/2011-01/1296488464_korejcy-na-risovom-po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7875" y="4786312"/>
            <a:ext cx="3452812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 descr="http://www.memorial.krsk.ru/Work/Konkurs/14/Sizova/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4312" y="-142875"/>
            <a:ext cx="3357562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descr="http://www.arirang.ru/img/lib/lib5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2" y="0"/>
            <a:ext cx="19050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0" y="2857500"/>
            <a:ext cx="457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Bookman Old Style"/>
              <a:buNone/>
            </a:pPr>
            <a:r>
              <a:rPr lang="en-US" sz="2000" b="1" i="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Корейцам давали минимальный срок на сбор вещей, а потом грузили в подготовленные эшелоны.</a:t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4071937" y="3429000"/>
            <a:ext cx="53578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Bookman Old Style"/>
              <a:buNone/>
            </a:pPr>
            <a:r>
              <a:rPr lang="en-US" sz="2000" b="1" i="0" u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Время следования из Приморья до станций разгрузки в Казахстане и Узбекистане занимало 30-40 дней.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3429000" y="0"/>
            <a:ext cx="378618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Bookman Old Style"/>
              <a:buNone/>
            </a:pPr>
            <a:r>
              <a:rPr lang="en-US" sz="2000" b="1" i="0" u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Депортация</a:t>
            </a:r>
            <a:r>
              <a:rPr lang="en-US" sz="2000" b="1" i="0" u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 </a:t>
            </a:r>
            <a:r>
              <a:rPr lang="en-US" sz="2000" b="1" i="0" u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корейцев</a:t>
            </a:r>
            <a:r>
              <a:rPr lang="en-US" sz="2000" b="1" i="0" u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 </a:t>
            </a:r>
            <a:r>
              <a:rPr lang="en-US" sz="2000" b="1" i="0" u="none" dirty="0" err="1" smtClean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началась</a:t>
            </a:r>
            <a:r>
              <a:rPr lang="en-US" sz="2000" b="1" i="0" u="none" dirty="0" smtClean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1" i="0" u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</a:t>
            </a:r>
            <a:r>
              <a:rPr lang="en-US" sz="2000" b="1" i="0" u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сентябре</a:t>
            </a:r>
            <a:r>
              <a:rPr lang="en-US" sz="2000" b="1" i="0" u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 1937 </a:t>
            </a:r>
            <a:r>
              <a:rPr lang="en-US" sz="2000" b="1" i="0" u="none" dirty="0" err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года</a:t>
            </a:r>
            <a:r>
              <a:rPr lang="en-US" sz="2000" b="1" i="0" u="none" dirty="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 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2214562" y="1143000"/>
            <a:ext cx="54292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Bookman Old Style"/>
              <a:buNone/>
            </a:pPr>
            <a:r>
              <a:rPr lang="en-US" sz="2000" b="1" i="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172 тысячи этнических корейцев </a:t>
            </a:r>
            <a:r>
              <a:rPr lang="en-US" sz="2000" b="1" i="0" u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были выселены из приграничных    районов   Дальнего Востока на новое место жительства, в Среднюю Азию.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642937" y="5072062"/>
            <a:ext cx="457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Bookman Old Style"/>
              <a:buNone/>
            </a:pPr>
            <a:r>
              <a:rPr lang="en-US" sz="2000" b="1" i="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Основными занятиями корейцев первоначально стали рисоводство, овощеводство и рыболовство.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 descr="D:\загрузки инет\Фоны для презентаций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 descr="День депортации немцев Поволжь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57437"/>
            <a:ext cx="250031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 descr="http://www.tarih-begalinka.kz/files/0000176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6437" y="0"/>
            <a:ext cx="3538537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 descr="http://www.annagerman.senat.org/Biography/Abschiebun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3929062"/>
            <a:ext cx="3071812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0" y="0"/>
            <a:ext cx="5786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После издания Указа Президиума  </a:t>
            </a:r>
            <a:b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Верховного Совета СССР 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«О переселении 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немцев, проживающих в районах </a:t>
            </a:r>
            <a:b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Поволжья»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от 28 августа 1941 года была </a:t>
            </a:r>
            <a:b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ликвидирована  Автономная Республика </a:t>
            </a:r>
            <a:b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немцев Поволжья и произведена </a:t>
            </a:r>
            <a:b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тотальная депортация немцев.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2571750" y="2786062"/>
            <a:ext cx="67151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Согласно этому указу в сентябре-октябре 1941 г. было депортировано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446 480</a:t>
            </a:r>
            <a:r>
              <a:rPr lang="en-US" sz="2000" b="1" i="0" u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советских немцев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-142875" y="4303712"/>
            <a:ext cx="928687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Мобилизованные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немцы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строили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заводы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работали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лесозаготовках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 в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рудниках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b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Постановление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№ 1123сс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января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1942 </a:t>
            </a:r>
            <a:b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года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обязывало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мобилизовать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b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промышленном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железнодорожном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строительстве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120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немцев-мужчин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b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возрасте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2000" b="1" i="0" u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000" b="1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числа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выселенных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Новосибирскую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b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Омскую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Алтайский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край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Казахскую</a:t>
            </a:r>
            <a:r>
              <a:rPr lang="en-US" sz="2000" b="1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ССР. 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288</Words>
  <PresentationFormat>Экран (4:3)</PresentationFormat>
  <Paragraphs>38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2</cp:revision>
  <dcterms:modified xsi:type="dcterms:W3CDTF">2023-02-28T11:13:45Z</dcterms:modified>
</cp:coreProperties>
</file>